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8"/>
  </p:notesMasterIdLst>
  <p:sldIdLst>
    <p:sldId id="256" r:id="rId2"/>
    <p:sldId id="257" r:id="rId3"/>
    <p:sldId id="258" r:id="rId4"/>
    <p:sldId id="259" r:id="rId5"/>
    <p:sldId id="264" r:id="rId6"/>
    <p:sldId id="260" r:id="rId7"/>
    <p:sldId id="261" r:id="rId8"/>
    <p:sldId id="262" r:id="rId9"/>
    <p:sldId id="265" r:id="rId10"/>
    <p:sldId id="297" r:id="rId11"/>
    <p:sldId id="266" r:id="rId12"/>
    <p:sldId id="267" r:id="rId13"/>
    <p:sldId id="268" r:id="rId14"/>
    <p:sldId id="299" r:id="rId15"/>
    <p:sldId id="298" r:id="rId16"/>
    <p:sldId id="280" r:id="rId17"/>
    <p:sldId id="263" r:id="rId18"/>
    <p:sldId id="270" r:id="rId19"/>
    <p:sldId id="271" r:id="rId20"/>
    <p:sldId id="272" r:id="rId21"/>
    <p:sldId id="273" r:id="rId22"/>
    <p:sldId id="301" r:id="rId23"/>
    <p:sldId id="279" r:id="rId24"/>
    <p:sldId id="274" r:id="rId25"/>
    <p:sldId id="300" r:id="rId26"/>
    <p:sldId id="275" r:id="rId27"/>
    <p:sldId id="276" r:id="rId28"/>
    <p:sldId id="286" r:id="rId29"/>
    <p:sldId id="284" r:id="rId30"/>
    <p:sldId id="281" r:id="rId31"/>
    <p:sldId id="285" r:id="rId32"/>
    <p:sldId id="282" r:id="rId33"/>
    <p:sldId id="287" r:id="rId34"/>
    <p:sldId id="289" r:id="rId35"/>
    <p:sldId id="283" r:id="rId36"/>
    <p:sldId id="288" r:id="rId37"/>
    <p:sldId id="277" r:id="rId38"/>
    <p:sldId id="302" r:id="rId39"/>
    <p:sldId id="278" r:id="rId40"/>
    <p:sldId id="295" r:id="rId41"/>
    <p:sldId id="290" r:id="rId42"/>
    <p:sldId id="291" r:id="rId43"/>
    <p:sldId id="292" r:id="rId44"/>
    <p:sldId id="293" r:id="rId45"/>
    <p:sldId id="294" r:id="rId46"/>
    <p:sldId id="296"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6" autoAdjust="0"/>
    <p:restoredTop sz="95088" autoAdjust="0"/>
  </p:normalViewPr>
  <p:slideViewPr>
    <p:cSldViewPr snapToGrid="0">
      <p:cViewPr>
        <p:scale>
          <a:sx n="125" d="100"/>
          <a:sy n="125" d="100"/>
        </p:scale>
        <p:origin x="-160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A344A-83A8-44F8-B24A-C02E85F0AB09}" type="datetimeFigureOut">
              <a:rPr lang="zh-CN" altLang="en-US" smtClean="0"/>
              <a:t>2013/10/8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90209-F49E-4F55-8AC5-DC549877DF53}" type="slidenum">
              <a:rPr lang="zh-CN" altLang="en-US" smtClean="0"/>
              <a:t>‹#›</a:t>
            </a:fld>
            <a:endParaRPr lang="zh-CN" altLang="en-US"/>
          </a:p>
        </p:txBody>
      </p:sp>
    </p:spTree>
    <p:extLst>
      <p:ext uri="{BB962C8B-B14F-4D97-AF65-F5344CB8AC3E}">
        <p14:creationId xmlns:p14="http://schemas.microsoft.com/office/powerpoint/2010/main" val="376577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D90209-F49E-4F55-8AC5-DC549877DF53}" type="slidenum">
              <a:rPr lang="zh-CN" altLang="en-US" smtClean="0"/>
              <a:t>1</a:t>
            </a:fld>
            <a:endParaRPr lang="zh-CN" altLang="en-US"/>
          </a:p>
        </p:txBody>
      </p:sp>
    </p:spTree>
    <p:extLst>
      <p:ext uri="{BB962C8B-B14F-4D97-AF65-F5344CB8AC3E}">
        <p14:creationId xmlns:p14="http://schemas.microsoft.com/office/powerpoint/2010/main" val="1549742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Sun leaves are typically smaller and thicker than shade leaves. They sit at the top and outer edges of a plant, picking up the majority of the sunlight. Sun leaves are usually around two to three cells thick. This means the cells must move around to maximize absorption. Too much sunlight will damage the chloroplast, so cells take turns at the surface absorbing sunlight then move away to process it elsewhere in the cell.</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Shade leaves are larger and thinner than sun leaves. They are positioned closer to the middle and the bottom of the plant. They are thin, only one cell thick, which allows the cells to arrange themselves to maximize light absorption in minimal conditions. Even with fewer cells than sun leaves, shade leaves contain more chlorophyll, the photosynthetic chemical. Shade leaves are more efficient than sun leaves at photosynthesis and can be up to five times faster at producing energy.</a:t>
            </a:r>
            <a:br>
              <a:rPr lang="en-US" altLang="zh-CN" sz="1200" b="0" i="0" kern="1200" dirty="0" smtClean="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7AD90209-F49E-4F55-8AC5-DC549877DF53}" type="slidenum">
              <a:rPr lang="zh-CN" altLang="en-US" smtClean="0"/>
              <a:t>17</a:t>
            </a:fld>
            <a:endParaRPr lang="zh-CN" altLang="en-US"/>
          </a:p>
        </p:txBody>
      </p:sp>
    </p:spTree>
    <p:extLst>
      <p:ext uri="{BB962C8B-B14F-4D97-AF65-F5344CB8AC3E}">
        <p14:creationId xmlns:p14="http://schemas.microsoft.com/office/powerpoint/2010/main" val="1307428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Despite</a:t>
            </a:r>
            <a:r>
              <a:rPr lang="en-US" altLang="zh-CN" baseline="0" dirty="0" smtClean="0"/>
              <a:t> receiving only one-seventh of the PFD of sun plants, shade plants reduced the differential in the amount absorbed to one-quarter.</a:t>
            </a:r>
            <a:endParaRPr lang="zh-CN" altLang="en-US" dirty="0"/>
          </a:p>
        </p:txBody>
      </p:sp>
      <p:sp>
        <p:nvSpPr>
          <p:cNvPr id="4" name="灯片编号占位符 3"/>
          <p:cNvSpPr>
            <a:spLocks noGrp="1"/>
          </p:cNvSpPr>
          <p:nvPr>
            <p:ph type="sldNum" sz="quarter" idx="10"/>
          </p:nvPr>
        </p:nvSpPr>
        <p:spPr/>
        <p:txBody>
          <a:bodyPr/>
          <a:lstStyle/>
          <a:p>
            <a:fld id="{7AD90209-F49E-4F55-8AC5-DC549877DF53}" type="slidenum">
              <a:rPr lang="zh-CN" altLang="en-US" smtClean="0"/>
              <a:t>19</a:t>
            </a:fld>
            <a:endParaRPr lang="zh-CN" altLang="en-US"/>
          </a:p>
        </p:txBody>
      </p:sp>
    </p:spTree>
    <p:extLst>
      <p:ext uri="{BB962C8B-B14F-4D97-AF65-F5344CB8AC3E}">
        <p14:creationId xmlns:p14="http://schemas.microsoft.com/office/powerpoint/2010/main" val="40883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Seed, shrub and tree are</a:t>
            </a:r>
            <a:r>
              <a:rPr lang="en-US" altLang="zh-CN" baseline="0" dirty="0" smtClean="0"/>
              <a:t> experience different concentration of carbon dioxide.</a:t>
            </a:r>
            <a:endParaRPr lang="zh-CN" altLang="en-US" dirty="0"/>
          </a:p>
        </p:txBody>
      </p:sp>
      <p:sp>
        <p:nvSpPr>
          <p:cNvPr id="4" name="灯片编号占位符 3"/>
          <p:cNvSpPr>
            <a:spLocks noGrp="1"/>
          </p:cNvSpPr>
          <p:nvPr>
            <p:ph type="sldNum" sz="quarter" idx="10"/>
          </p:nvPr>
        </p:nvSpPr>
        <p:spPr/>
        <p:txBody>
          <a:bodyPr/>
          <a:lstStyle/>
          <a:p>
            <a:fld id="{7AD90209-F49E-4F55-8AC5-DC549877DF53}" type="slidenum">
              <a:rPr lang="zh-CN" altLang="en-US" smtClean="0"/>
              <a:t>26</a:t>
            </a:fld>
            <a:endParaRPr lang="zh-CN" altLang="en-US"/>
          </a:p>
        </p:txBody>
      </p:sp>
    </p:spTree>
    <p:extLst>
      <p:ext uri="{BB962C8B-B14F-4D97-AF65-F5344CB8AC3E}">
        <p14:creationId xmlns:p14="http://schemas.microsoft.com/office/powerpoint/2010/main" val="80804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806093B-96BA-4D1E-AADC-A9C5E753212C}" type="datetime1">
              <a:rPr lang="en-US" altLang="zh-CN" smtClean="0"/>
              <a:t>10/8/2013</a:t>
            </a:fld>
            <a:endParaRPr lang="zh-CN" altLang="en-US"/>
          </a:p>
        </p:txBody>
      </p:sp>
      <p:sp>
        <p:nvSpPr>
          <p:cNvPr id="5"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241431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ABE790-1249-434A-9172-AD3BEF8E9AB6}" type="datetime1">
              <a:rPr lang="en-US" altLang="zh-CN" smtClean="0"/>
              <a:t>10/8/2013</a:t>
            </a:fld>
            <a:endParaRPr lang="zh-CN" altLang="en-US"/>
          </a:p>
        </p:txBody>
      </p:sp>
      <p:sp>
        <p:nvSpPr>
          <p:cNvPr id="6" name="Footer Placeholder 5"/>
          <p:cNvSpPr>
            <a:spLocks noGrp="1"/>
          </p:cNvSpPr>
          <p:nvPr>
            <p:ph type="ftr" sz="quarter" idx="11"/>
          </p:nvPr>
        </p:nvSpPr>
        <p:spPr/>
        <p:txBody>
          <a:bodyPr/>
          <a:lstStyle/>
          <a:p>
            <a:r>
              <a:rPr lang="en-US" altLang="zh-CN" smtClean="0"/>
              <a:t>East China Normal University</a:t>
            </a:r>
            <a:endParaRPr lang="zh-CN" altLang="en-US"/>
          </a:p>
        </p:txBody>
      </p:sp>
      <p:sp>
        <p:nvSpPr>
          <p:cNvPr id="7" name="Slide Number Placeholder 6"/>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241021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D393028-10AA-49A6-B409-2797D76E74FD}" type="datetime1">
              <a:rPr lang="en-US" altLang="zh-CN" smtClean="0"/>
              <a:t>10/8/2013</a:t>
            </a:fld>
            <a:endParaRPr lang="zh-CN" altLang="en-US"/>
          </a:p>
        </p:txBody>
      </p:sp>
      <p:sp>
        <p:nvSpPr>
          <p:cNvPr id="5"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1619929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458BE58-5743-4E9F-9348-9246AC243D41}" type="datetime1">
              <a:rPr lang="en-US" altLang="zh-CN" smtClean="0"/>
              <a:t>10/8/2013</a:t>
            </a:fld>
            <a:endParaRPr lang="zh-CN" altLang="en-US"/>
          </a:p>
        </p:txBody>
      </p:sp>
      <p:sp>
        <p:nvSpPr>
          <p:cNvPr id="5"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54425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6B007F8-6CCA-4D43-9258-9DE0C6222654}" type="datetime1">
              <a:rPr lang="en-US" altLang="zh-CN" smtClean="0"/>
              <a:t>10/8/2013</a:t>
            </a:fld>
            <a:endParaRPr lang="zh-CN" altLang="en-US"/>
          </a:p>
        </p:txBody>
      </p:sp>
      <p:sp>
        <p:nvSpPr>
          <p:cNvPr id="5"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1655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D3A718-E2E8-4879-A0BD-FEFD2A7782A3}" type="datetime1">
              <a:rPr lang="en-US" altLang="zh-CN" smtClean="0"/>
              <a:t>10/8/2013</a:t>
            </a:fld>
            <a:endParaRPr lang="zh-CN" altLang="en-US"/>
          </a:p>
        </p:txBody>
      </p:sp>
      <p:sp>
        <p:nvSpPr>
          <p:cNvPr id="4"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73692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A21D7A-8628-4EF8-8D09-A26A586F534C}" type="datetime1">
              <a:rPr lang="en-US" altLang="zh-CN" smtClean="0"/>
              <a:t>10/8/2013</a:t>
            </a:fld>
            <a:endParaRPr lang="zh-CN" altLang="en-US"/>
          </a:p>
        </p:txBody>
      </p:sp>
      <p:sp>
        <p:nvSpPr>
          <p:cNvPr id="4"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354490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4C7D915-0DF0-43E7-9F26-841EE8334671}" type="datetime1">
              <a:rPr lang="en-US" altLang="zh-CN" smtClean="0"/>
              <a:t>10/8/2013</a:t>
            </a:fld>
            <a:endParaRPr lang="zh-CN" altLang="en-US"/>
          </a:p>
        </p:txBody>
      </p:sp>
      <p:sp>
        <p:nvSpPr>
          <p:cNvPr id="5"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225319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06A745-92B0-48A6-8A99-1BA940A62C8D}" type="datetime1">
              <a:rPr lang="en-US" altLang="zh-CN" smtClean="0"/>
              <a:t>10/8/2013</a:t>
            </a:fld>
            <a:endParaRPr lang="zh-CN" altLang="en-US"/>
          </a:p>
        </p:txBody>
      </p:sp>
      <p:sp>
        <p:nvSpPr>
          <p:cNvPr id="5"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30550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91DEEF19-0816-45E4-AC6E-93E15766D4FC}" type="datetime1">
              <a:rPr lang="en-US" altLang="zh-CN" smtClean="0"/>
              <a:t>10/8/2013</a:t>
            </a:fld>
            <a:endParaRPr lang="zh-CN" altLang="en-US"/>
          </a:p>
        </p:txBody>
      </p:sp>
      <p:sp>
        <p:nvSpPr>
          <p:cNvPr id="5"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147677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94F5DFC-3281-469E-BDEF-038369127D21}" type="datetime1">
              <a:rPr lang="en-US" altLang="zh-CN" smtClean="0"/>
              <a:t>10/8/2013</a:t>
            </a:fld>
            <a:endParaRPr lang="zh-CN" altLang="en-US"/>
          </a:p>
        </p:txBody>
      </p:sp>
      <p:sp>
        <p:nvSpPr>
          <p:cNvPr id="5" name="Footer Placeholder 4"/>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5"/>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179284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66EC3FB-1D7B-4941-8D39-38B8BF5CA182}" type="datetime1">
              <a:rPr lang="en-US" altLang="zh-CN" smtClean="0"/>
              <a:t>10/8/2013</a:t>
            </a:fld>
            <a:endParaRPr lang="zh-CN" altLang="en-US"/>
          </a:p>
        </p:txBody>
      </p:sp>
      <p:sp>
        <p:nvSpPr>
          <p:cNvPr id="6" name="Footer Placeholder 5"/>
          <p:cNvSpPr>
            <a:spLocks noGrp="1"/>
          </p:cNvSpPr>
          <p:nvPr>
            <p:ph type="ftr" sz="quarter" idx="11"/>
          </p:nvPr>
        </p:nvSpPr>
        <p:spPr/>
        <p:txBody>
          <a:bodyPr/>
          <a:lstStyle/>
          <a:p>
            <a:r>
              <a:rPr lang="en-US" altLang="zh-CN" smtClean="0"/>
              <a:t>East China Normal University</a:t>
            </a:r>
            <a:endParaRPr lang="zh-CN" altLang="en-US"/>
          </a:p>
        </p:txBody>
      </p:sp>
      <p:sp>
        <p:nvSpPr>
          <p:cNvPr id="7" name="Slide Number Placeholder 6"/>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422638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636C0F8-8B45-4CBC-8896-58BD0B7CDAE6}" type="datetime1">
              <a:rPr lang="en-US" altLang="zh-CN" smtClean="0"/>
              <a:t>10/8/2013</a:t>
            </a:fld>
            <a:endParaRPr lang="zh-CN" altLang="en-US"/>
          </a:p>
        </p:txBody>
      </p:sp>
      <p:sp>
        <p:nvSpPr>
          <p:cNvPr id="8" name="Footer Placeholder 7"/>
          <p:cNvSpPr>
            <a:spLocks noGrp="1"/>
          </p:cNvSpPr>
          <p:nvPr>
            <p:ph type="ftr" sz="quarter" idx="11"/>
          </p:nvPr>
        </p:nvSpPr>
        <p:spPr/>
        <p:txBody>
          <a:bodyPr/>
          <a:lstStyle/>
          <a:p>
            <a:r>
              <a:rPr lang="en-US" altLang="zh-CN" smtClean="0"/>
              <a:t>East China Normal University</a:t>
            </a:r>
            <a:endParaRPr lang="zh-CN" altLang="en-US"/>
          </a:p>
        </p:txBody>
      </p:sp>
      <p:sp>
        <p:nvSpPr>
          <p:cNvPr id="9" name="Slide Number Placeholder 8"/>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329531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AD3EB4B8-8431-45DE-83DB-209095CFA610}" type="datetime1">
              <a:rPr lang="en-US" altLang="zh-CN" smtClean="0"/>
              <a:t>10/8/2013</a:t>
            </a:fld>
            <a:endParaRPr lang="zh-CN" altLang="en-US"/>
          </a:p>
        </p:txBody>
      </p:sp>
      <p:sp>
        <p:nvSpPr>
          <p:cNvPr id="5" name="Footer Placeholder 3"/>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4"/>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73316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AF59CD-C9B2-4069-B5D9-DDCC8F031B24}" type="datetime1">
              <a:rPr lang="en-US" altLang="zh-CN" smtClean="0"/>
              <a:t>10/8/2013</a:t>
            </a:fld>
            <a:endParaRPr lang="zh-CN" altLang="en-US"/>
          </a:p>
        </p:txBody>
      </p:sp>
      <p:sp>
        <p:nvSpPr>
          <p:cNvPr id="5" name="Footer Placeholder 2"/>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3"/>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44683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F54D2E04-BED1-4F6E-B565-62062C037364}" type="datetime1">
              <a:rPr lang="en-US" altLang="zh-CN" smtClean="0"/>
              <a:t>10/8/2013</a:t>
            </a:fld>
            <a:endParaRPr lang="zh-CN" altLang="en-US"/>
          </a:p>
        </p:txBody>
      </p:sp>
      <p:sp>
        <p:nvSpPr>
          <p:cNvPr id="5" name="Footer Placeholder 5"/>
          <p:cNvSpPr>
            <a:spLocks noGrp="1"/>
          </p:cNvSpPr>
          <p:nvPr>
            <p:ph type="ftr" sz="quarter" idx="11"/>
          </p:nvPr>
        </p:nvSpPr>
        <p:spPr/>
        <p:txBody>
          <a:bodyPr/>
          <a:lstStyle/>
          <a:p>
            <a:r>
              <a:rPr lang="en-US" altLang="zh-CN" smtClean="0"/>
              <a:t>East China Normal University</a:t>
            </a:r>
            <a:endParaRPr lang="zh-CN" altLang="en-US"/>
          </a:p>
        </p:txBody>
      </p:sp>
      <p:sp>
        <p:nvSpPr>
          <p:cNvPr id="6" name="Slide Number Placeholder 6"/>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394270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B1AB5E1-F510-4DB7-B82B-0DD405C4C8BE}" type="datetime1">
              <a:rPr lang="en-US" altLang="zh-CN" smtClean="0"/>
              <a:t>10/8/2013</a:t>
            </a:fld>
            <a:endParaRPr lang="zh-CN" altLang="en-US"/>
          </a:p>
        </p:txBody>
      </p:sp>
      <p:sp>
        <p:nvSpPr>
          <p:cNvPr id="6" name="Footer Placeholder 5"/>
          <p:cNvSpPr>
            <a:spLocks noGrp="1"/>
          </p:cNvSpPr>
          <p:nvPr>
            <p:ph type="ftr" sz="quarter" idx="11"/>
          </p:nvPr>
        </p:nvSpPr>
        <p:spPr/>
        <p:txBody>
          <a:bodyPr/>
          <a:lstStyle/>
          <a:p>
            <a:r>
              <a:rPr lang="en-US" altLang="zh-CN" smtClean="0"/>
              <a:t>East China Normal University</a:t>
            </a:r>
            <a:endParaRPr lang="zh-CN" altLang="en-US"/>
          </a:p>
        </p:txBody>
      </p:sp>
      <p:sp>
        <p:nvSpPr>
          <p:cNvPr id="7" name="Slide Number Placeholder 6"/>
          <p:cNvSpPr>
            <a:spLocks noGrp="1"/>
          </p:cNvSpPr>
          <p:nvPr>
            <p:ph type="sldNum" sz="quarter" idx="12"/>
          </p:nvPr>
        </p:nvSpPr>
        <p:spPr/>
        <p:txBody>
          <a:body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209617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EF9198-2093-4F29-A91D-F8A3B57EFD22}" type="datetime1">
              <a:rPr lang="en-US" altLang="zh-CN" smtClean="0"/>
              <a:t>10/8/2013</a:t>
            </a:fld>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ltLang="zh-CN" smtClean="0"/>
              <a:t>East China Normal University</a:t>
            </a:r>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0E9615F9-03E1-4C55-B994-E72DF95A4960}" type="slidenum">
              <a:rPr lang="zh-CN" altLang="en-US" smtClean="0"/>
              <a:t>‹#›</a:t>
            </a:fld>
            <a:endParaRPr lang="zh-CN" altLang="en-US"/>
          </a:p>
        </p:txBody>
      </p:sp>
    </p:spTree>
    <p:extLst>
      <p:ext uri="{BB962C8B-B14F-4D97-AF65-F5344CB8AC3E}">
        <p14:creationId xmlns:p14="http://schemas.microsoft.com/office/powerpoint/2010/main" val="10835908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hd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cshe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5249" y="1082028"/>
            <a:ext cx="7751533" cy="1883710"/>
          </a:xfrm>
        </p:spPr>
        <p:txBody>
          <a:bodyPr/>
          <a:lstStyle/>
          <a:p>
            <a:r>
              <a:rPr lang="en-US" altLang="zh-CN" sz="6600" dirty="0" smtClean="0"/>
              <a:t>Resources</a:t>
            </a:r>
            <a:endParaRPr lang="zh-CN" altLang="en-US" sz="6600" dirty="0"/>
          </a:p>
        </p:txBody>
      </p:sp>
      <p:sp>
        <p:nvSpPr>
          <p:cNvPr id="3" name="副标题 2"/>
          <p:cNvSpPr>
            <a:spLocks noGrp="1"/>
          </p:cNvSpPr>
          <p:nvPr>
            <p:ph type="subTitle" idx="1"/>
          </p:nvPr>
        </p:nvSpPr>
        <p:spPr>
          <a:xfrm>
            <a:off x="-369045" y="3743324"/>
            <a:ext cx="8135476" cy="861420"/>
          </a:xfrm>
        </p:spPr>
        <p:txBody>
          <a:bodyPr>
            <a:normAutofit fontScale="70000" lnSpcReduction="20000"/>
          </a:bodyPr>
          <a:lstStyle/>
          <a:p>
            <a:pPr algn="r"/>
            <a:r>
              <a:rPr lang="en-US" altLang="zh-CN" dirty="0" smtClean="0"/>
              <a:t>Guochun Shen</a:t>
            </a:r>
          </a:p>
          <a:p>
            <a:pPr algn="r"/>
            <a:r>
              <a:rPr lang="en-US" altLang="zh-CN" cap="none" dirty="0" smtClean="0">
                <a:hlinkClick r:id="rId3"/>
              </a:rPr>
              <a:t>gcshen@des.ecnu.edu.cn</a:t>
            </a:r>
            <a:endParaRPr lang="en-US" altLang="zh-CN" cap="none" dirty="0" smtClean="0"/>
          </a:p>
          <a:p>
            <a:pPr algn="r"/>
            <a:r>
              <a:rPr lang="en-US" altLang="zh-CN" cap="none" dirty="0" smtClean="0"/>
              <a:t>http:www.guochun.info</a:t>
            </a:r>
          </a:p>
        </p:txBody>
      </p:sp>
      <p:sp>
        <p:nvSpPr>
          <p:cNvPr id="5" name="页脚占位符 4"/>
          <p:cNvSpPr>
            <a:spLocks noGrp="1"/>
          </p:cNvSpPr>
          <p:nvPr>
            <p:ph type="ftr" sz="quarter" idx="11"/>
          </p:nvPr>
        </p:nvSpPr>
        <p:spPr/>
        <p:txBody>
          <a:bodyPr/>
          <a:lstStyle/>
          <a:p>
            <a:r>
              <a:rPr lang="en-US" altLang="zh-CN" smtClean="0"/>
              <a:t>East China Normal University</a:t>
            </a:r>
            <a:endParaRPr lang="zh-CN" altLang="en-US"/>
          </a:p>
        </p:txBody>
      </p:sp>
      <p:sp>
        <p:nvSpPr>
          <p:cNvPr id="6" name="灯片编号占位符 5"/>
          <p:cNvSpPr>
            <a:spLocks noGrp="1"/>
          </p:cNvSpPr>
          <p:nvPr>
            <p:ph type="sldNum" sz="quarter" idx="12"/>
          </p:nvPr>
        </p:nvSpPr>
        <p:spPr/>
        <p:txBody>
          <a:bodyPr/>
          <a:lstStyle/>
          <a:p>
            <a:fld id="{0E9615F9-03E1-4C55-B994-E72DF95A4960}" type="slidenum">
              <a:rPr lang="zh-CN" altLang="en-US" smtClean="0"/>
              <a:t>1</a:t>
            </a:fld>
            <a:endParaRPr lang="zh-CN" altLang="en-US"/>
          </a:p>
        </p:txBody>
      </p:sp>
    </p:spTree>
    <p:extLst>
      <p:ext uri="{BB962C8B-B14F-4D97-AF65-F5344CB8AC3E}">
        <p14:creationId xmlns:p14="http://schemas.microsoft.com/office/powerpoint/2010/main" val="2106569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Radiation</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10</a:t>
            </a:fld>
            <a:endParaRPr lang="zh-CN" altLang="en-US"/>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334" y="1443038"/>
            <a:ext cx="5506937" cy="4195762"/>
          </a:xfrm>
        </p:spPr>
      </p:pic>
    </p:spTree>
    <p:extLst>
      <p:ext uri="{BB962C8B-B14F-4D97-AF65-F5344CB8AC3E}">
        <p14:creationId xmlns:p14="http://schemas.microsoft.com/office/powerpoint/2010/main" val="11656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Radiation</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11</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163" y="3135873"/>
            <a:ext cx="3741673" cy="2879336"/>
          </a:xfrm>
          <a:prstGeom prst="rect">
            <a:avLst/>
          </a:prstGeom>
        </p:spPr>
      </p:pic>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6180" y="3072945"/>
            <a:ext cx="3725235" cy="2983157"/>
          </a:xfrm>
        </p:spPr>
      </p:pic>
      <p:sp>
        <p:nvSpPr>
          <p:cNvPr id="9" name="文本框 8"/>
          <p:cNvSpPr txBox="1"/>
          <p:nvPr/>
        </p:nvSpPr>
        <p:spPr>
          <a:xfrm>
            <a:off x="771181" y="1853248"/>
            <a:ext cx="6213513" cy="923330"/>
          </a:xfrm>
          <a:prstGeom prst="rect">
            <a:avLst/>
          </a:prstGeom>
          <a:noFill/>
        </p:spPr>
        <p:txBody>
          <a:bodyPr wrap="square" rtlCol="0">
            <a:spAutoFit/>
          </a:bodyPr>
          <a:lstStyle/>
          <a:p>
            <a:r>
              <a:rPr lang="en-US" altLang="zh-CN" dirty="0" smtClean="0"/>
              <a:t>Adaptation of </a:t>
            </a:r>
            <a:r>
              <a:rPr lang="en-US" altLang="zh-CN" dirty="0" smtClean="0"/>
              <a:t>tree </a:t>
            </a:r>
            <a:r>
              <a:rPr lang="en-US" altLang="zh-CN" dirty="0" smtClean="0"/>
              <a:t>to sun </a:t>
            </a:r>
            <a:r>
              <a:rPr lang="en-US" altLang="zh-CN" dirty="0" smtClean="0"/>
              <a:t>light</a:t>
            </a:r>
          </a:p>
          <a:p>
            <a:endParaRPr lang="en-US" altLang="zh-CN" dirty="0" smtClean="0"/>
          </a:p>
          <a:p>
            <a:r>
              <a:rPr lang="en-US" altLang="zh-CN" dirty="0" smtClean="0"/>
              <a:t>How do you do if you are trees?</a:t>
            </a:r>
            <a:endParaRPr lang="zh-CN" altLang="en-US" dirty="0"/>
          </a:p>
        </p:txBody>
      </p:sp>
    </p:spTree>
    <p:extLst>
      <p:ext uri="{BB962C8B-B14F-4D97-AF65-F5344CB8AC3E}">
        <p14:creationId xmlns:p14="http://schemas.microsoft.com/office/powerpoint/2010/main" val="559589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Radiation</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12</a:t>
            </a:fld>
            <a:endParaRPr lang="zh-CN" altLang="en-US"/>
          </a:p>
        </p:txBody>
      </p:sp>
      <p:pic>
        <p:nvPicPr>
          <p:cNvPr id="6" name="图片 5"/>
          <p:cNvPicPr>
            <a:picLocks noChangeAspect="1"/>
          </p:cNvPicPr>
          <p:nvPr/>
        </p:nvPicPr>
        <p:blipFill>
          <a:blip r:embed="rId2"/>
          <a:stretch>
            <a:fillRect/>
          </a:stretch>
        </p:blipFill>
        <p:spPr>
          <a:xfrm>
            <a:off x="929274" y="2052925"/>
            <a:ext cx="3730861" cy="3981361"/>
          </a:xfrm>
          <a:prstGeom prst="rect">
            <a:avLst/>
          </a:prstGeom>
        </p:spPr>
      </p:pic>
      <p:sp>
        <p:nvSpPr>
          <p:cNvPr id="7" name="文本框 6"/>
          <p:cNvSpPr txBox="1"/>
          <p:nvPr/>
        </p:nvSpPr>
        <p:spPr>
          <a:xfrm>
            <a:off x="5056094" y="2362038"/>
            <a:ext cx="1976718" cy="2031325"/>
          </a:xfrm>
          <a:prstGeom prst="rect">
            <a:avLst/>
          </a:prstGeom>
          <a:noFill/>
        </p:spPr>
        <p:txBody>
          <a:bodyPr wrap="square" rtlCol="0">
            <a:spAutoFit/>
          </a:bodyPr>
          <a:lstStyle/>
          <a:p>
            <a:r>
              <a:rPr lang="en-US" altLang="zh-CN" dirty="0" smtClean="0"/>
              <a:t>Changing spectral distribution of radiation with depth in Lake Burley Griffin, Australia</a:t>
            </a:r>
            <a:endParaRPr lang="zh-CN" altLang="en-US" dirty="0"/>
          </a:p>
        </p:txBody>
      </p:sp>
    </p:spTree>
    <p:extLst>
      <p:ext uri="{BB962C8B-B14F-4D97-AF65-F5344CB8AC3E}">
        <p14:creationId xmlns:p14="http://schemas.microsoft.com/office/powerpoint/2010/main" val="2033336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Sun &amp; shade plant species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13</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138" y="1706953"/>
            <a:ext cx="5716097" cy="4287073"/>
          </a:xfrm>
          <a:prstGeom prst="rect">
            <a:avLst/>
          </a:prstGeom>
        </p:spPr>
      </p:pic>
      <p:sp>
        <p:nvSpPr>
          <p:cNvPr id="8" name="文本框 7"/>
          <p:cNvSpPr txBox="1"/>
          <p:nvPr/>
        </p:nvSpPr>
        <p:spPr>
          <a:xfrm>
            <a:off x="2507225" y="4380270"/>
            <a:ext cx="3082413" cy="369332"/>
          </a:xfrm>
          <a:prstGeom prst="rect">
            <a:avLst/>
          </a:prstGeom>
          <a:noFill/>
        </p:spPr>
        <p:txBody>
          <a:bodyPr wrap="square" rtlCol="0">
            <a:spAutoFit/>
          </a:bodyPr>
          <a:lstStyle/>
          <a:p>
            <a:r>
              <a:rPr lang="en-US" altLang="zh-CN" dirty="0" smtClean="0">
                <a:solidFill>
                  <a:schemeClr val="bg1"/>
                </a:solidFill>
              </a:rPr>
              <a:t>the compensation point</a:t>
            </a:r>
            <a:endParaRPr lang="zh-CN" altLang="en-US" dirty="0">
              <a:solidFill>
                <a:schemeClr val="bg1"/>
              </a:solidFill>
            </a:endParaRPr>
          </a:p>
        </p:txBody>
      </p:sp>
      <p:cxnSp>
        <p:nvCxnSpPr>
          <p:cNvPr id="12" name="直接箭头连接符 11"/>
          <p:cNvCxnSpPr/>
          <p:nvPr/>
        </p:nvCxnSpPr>
        <p:spPr>
          <a:xfrm flipH="1">
            <a:off x="2123768" y="4542503"/>
            <a:ext cx="368709" cy="29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961535" y="4542503"/>
            <a:ext cx="530942" cy="207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673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Sun &amp; shade plant species</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002" y="2595944"/>
            <a:ext cx="3482642" cy="2179509"/>
          </a:xfrm>
        </p:spPr>
      </p:pic>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14</a:t>
            </a:fld>
            <a:endParaRPr lang="zh-CN" altLang="en-US"/>
          </a:p>
        </p:txBody>
      </p:sp>
      <p:sp>
        <p:nvSpPr>
          <p:cNvPr id="7" name="TextBox 6"/>
          <p:cNvSpPr txBox="1"/>
          <p:nvPr/>
        </p:nvSpPr>
        <p:spPr>
          <a:xfrm>
            <a:off x="853440" y="1691640"/>
            <a:ext cx="3352800" cy="369332"/>
          </a:xfrm>
          <a:prstGeom prst="rect">
            <a:avLst/>
          </a:prstGeom>
          <a:noFill/>
        </p:spPr>
        <p:txBody>
          <a:bodyPr wrap="square" rtlCol="0">
            <a:spAutoFit/>
          </a:bodyPr>
          <a:lstStyle/>
          <a:p>
            <a:r>
              <a:rPr lang="en-US" altLang="zh-CN" dirty="0" err="1"/>
              <a:t>Photoinhibition</a:t>
            </a:r>
            <a:endParaRPr lang="zh-CN" altLang="en-US" dirty="0"/>
          </a:p>
        </p:txBody>
      </p:sp>
    </p:spTree>
    <p:extLst>
      <p:ext uri="{BB962C8B-B14F-4D97-AF65-F5344CB8AC3E}">
        <p14:creationId xmlns:p14="http://schemas.microsoft.com/office/powerpoint/2010/main" val="43764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Sun &amp; shade plant species</a:t>
            </a:r>
            <a:endParaRPr lang="zh-CN" altLang="en-US" dirty="0"/>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58916" y="2203075"/>
            <a:ext cx="2247224" cy="2996299"/>
          </a:xfrm>
        </p:spPr>
      </p:pic>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15</a:t>
            </a:fld>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140" y="2203076"/>
            <a:ext cx="4236720" cy="2996299"/>
          </a:xfrm>
          <a:prstGeom prst="rect">
            <a:avLst/>
          </a:prstGeom>
        </p:spPr>
      </p:pic>
    </p:spTree>
    <p:extLst>
      <p:ext uri="{BB962C8B-B14F-4D97-AF65-F5344CB8AC3E}">
        <p14:creationId xmlns:p14="http://schemas.microsoft.com/office/powerpoint/2010/main" val="3472630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Sun &amp; shade plant species</a:t>
            </a:r>
            <a:endParaRPr lang="zh-CN" altLang="en-US" dirty="0"/>
          </a:p>
        </p:txBody>
      </p:sp>
      <p:sp>
        <p:nvSpPr>
          <p:cNvPr id="3" name="内容占位符 2"/>
          <p:cNvSpPr>
            <a:spLocks noGrp="1"/>
          </p:cNvSpPr>
          <p:nvPr>
            <p:ph idx="1"/>
          </p:nvPr>
        </p:nvSpPr>
        <p:spPr/>
        <p:txBody>
          <a:bodyPr/>
          <a:lstStyle/>
          <a:p>
            <a:r>
              <a:rPr lang="en-US" altLang="zh-CN" dirty="0" smtClean="0"/>
              <a:t>Sun plant canopy shape</a:t>
            </a:r>
          </a:p>
          <a:p>
            <a:endParaRPr lang="en-US" altLang="zh-CN" dirty="0"/>
          </a:p>
          <a:p>
            <a:r>
              <a:rPr lang="en-US" altLang="zh-CN" dirty="0" smtClean="0"/>
              <a:t>Shade plant canopy shape</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16</a:t>
            </a:fld>
            <a:endParaRPr lang="zh-CN" altLang="en-US"/>
          </a:p>
        </p:txBody>
      </p:sp>
    </p:spTree>
    <p:extLst>
      <p:ext uri="{BB962C8B-B14F-4D97-AF65-F5344CB8AC3E}">
        <p14:creationId xmlns:p14="http://schemas.microsoft.com/office/powerpoint/2010/main" val="2318561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Sun &amp; shade leaves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17</a:t>
            </a:fld>
            <a:endParaRPr lang="zh-CN" altLang="en-US"/>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4928" y="2306287"/>
            <a:ext cx="3113394" cy="2685152"/>
          </a:xfr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9681" y="2306287"/>
            <a:ext cx="3250409" cy="2685152"/>
          </a:xfrm>
          <a:prstGeom prst="rect">
            <a:avLst/>
          </a:prstGeom>
        </p:spPr>
      </p:pic>
      <p:sp>
        <p:nvSpPr>
          <p:cNvPr id="3" name="矩形 2"/>
          <p:cNvSpPr/>
          <p:nvPr/>
        </p:nvSpPr>
        <p:spPr>
          <a:xfrm>
            <a:off x="4739640" y="4511040"/>
            <a:ext cx="891540" cy="3352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66560" y="4472940"/>
            <a:ext cx="701040" cy="3352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7410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Sun &amp; shade</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18</a:t>
            </a:fld>
            <a:endParaRPr lang="zh-CN" altLang="en-US"/>
          </a:p>
        </p:txBody>
      </p:sp>
      <p:pic>
        <p:nvPicPr>
          <p:cNvPr id="6" name="图片 5"/>
          <p:cNvPicPr>
            <a:picLocks noChangeAspect="1"/>
          </p:cNvPicPr>
          <p:nvPr/>
        </p:nvPicPr>
        <p:blipFill>
          <a:blip r:embed="rId2"/>
          <a:stretch>
            <a:fillRect/>
          </a:stretch>
        </p:blipFill>
        <p:spPr>
          <a:xfrm>
            <a:off x="2322312" y="1981201"/>
            <a:ext cx="3045214" cy="3908958"/>
          </a:xfrm>
          <a:prstGeom prst="rect">
            <a:avLst/>
          </a:prstGeom>
        </p:spPr>
      </p:pic>
      <p:cxnSp>
        <p:nvCxnSpPr>
          <p:cNvPr id="8" name="直接连接符 7"/>
          <p:cNvCxnSpPr>
            <a:endCxn id="6" idx="3"/>
          </p:cNvCxnSpPr>
          <p:nvPr/>
        </p:nvCxnSpPr>
        <p:spPr>
          <a:xfrm>
            <a:off x="1338942" y="3935680"/>
            <a:ext cx="402858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38942" y="2939143"/>
            <a:ext cx="1318331" cy="369332"/>
          </a:xfrm>
          <a:prstGeom prst="rect">
            <a:avLst/>
          </a:prstGeom>
          <a:noFill/>
        </p:spPr>
        <p:txBody>
          <a:bodyPr wrap="square" rtlCol="0">
            <a:spAutoFit/>
          </a:bodyPr>
          <a:lstStyle/>
          <a:p>
            <a:r>
              <a:rPr lang="en-US" altLang="zh-CN" dirty="0" smtClean="0"/>
              <a:t>Sun</a:t>
            </a:r>
            <a:endParaRPr lang="zh-CN" altLang="en-US" dirty="0"/>
          </a:p>
        </p:txBody>
      </p:sp>
      <p:sp>
        <p:nvSpPr>
          <p:cNvPr id="15" name="文本框 14"/>
          <p:cNvSpPr txBox="1"/>
          <p:nvPr/>
        </p:nvSpPr>
        <p:spPr>
          <a:xfrm>
            <a:off x="1338942" y="4678637"/>
            <a:ext cx="1405415" cy="369332"/>
          </a:xfrm>
          <a:prstGeom prst="rect">
            <a:avLst/>
          </a:prstGeom>
          <a:noFill/>
        </p:spPr>
        <p:txBody>
          <a:bodyPr wrap="square" rtlCol="0">
            <a:spAutoFit/>
          </a:bodyPr>
          <a:lstStyle/>
          <a:p>
            <a:r>
              <a:rPr lang="en-US" altLang="zh-CN" dirty="0" smtClean="0"/>
              <a:t>Shade</a:t>
            </a:r>
            <a:endParaRPr lang="zh-CN" altLang="en-US" dirty="0"/>
          </a:p>
        </p:txBody>
      </p:sp>
      <p:sp>
        <p:nvSpPr>
          <p:cNvPr id="18" name="文本框 17"/>
          <p:cNvSpPr txBox="1"/>
          <p:nvPr/>
        </p:nvSpPr>
        <p:spPr>
          <a:xfrm>
            <a:off x="5731093" y="2156012"/>
            <a:ext cx="1896035" cy="3785652"/>
          </a:xfrm>
          <a:prstGeom prst="rect">
            <a:avLst/>
          </a:prstGeom>
          <a:noFill/>
        </p:spPr>
        <p:txBody>
          <a:bodyPr wrap="square" rtlCol="0">
            <a:spAutoFit/>
          </a:bodyPr>
          <a:lstStyle/>
          <a:p>
            <a:r>
              <a:rPr lang="en-US" altLang="zh-CN" sz="1600" dirty="0" smtClean="0"/>
              <a:t>Computer reconstructions of stems of typical sun (a, c) and shade (b, d) plants of the </a:t>
            </a:r>
            <a:r>
              <a:rPr lang="en-US" altLang="zh-CN" sz="1600" dirty="0" err="1" smtClean="0"/>
              <a:t>evengreen</a:t>
            </a:r>
            <a:r>
              <a:rPr lang="en-US" altLang="zh-CN" sz="1600" dirty="0" smtClean="0"/>
              <a:t> shrub </a:t>
            </a:r>
            <a:r>
              <a:rPr lang="en-US" altLang="zh-CN" sz="1600" i="1" dirty="0" err="1" smtClean="0"/>
              <a:t>Heteromeles</a:t>
            </a:r>
            <a:r>
              <a:rPr lang="en-US" altLang="zh-CN" sz="1600" i="1" dirty="0" smtClean="0"/>
              <a:t> </a:t>
            </a:r>
            <a:r>
              <a:rPr lang="en-US" altLang="zh-CN" sz="1600" i="1" dirty="0" err="1" smtClean="0"/>
              <a:t>arbutifolia</a:t>
            </a:r>
            <a:r>
              <a:rPr lang="en-US" altLang="zh-CN" sz="1600" i="1" dirty="0" smtClean="0"/>
              <a:t>, </a:t>
            </a:r>
            <a:r>
              <a:rPr lang="en-US" altLang="zh-CN" sz="1600" dirty="0" smtClean="0"/>
              <a:t>viewed along the path of the sun’s rays in chaparral habitats in California.</a:t>
            </a:r>
            <a:endParaRPr lang="zh-CN" altLang="en-US" sz="1600" i="1" dirty="0"/>
          </a:p>
        </p:txBody>
      </p:sp>
    </p:spTree>
    <p:extLst>
      <p:ext uri="{BB962C8B-B14F-4D97-AF65-F5344CB8AC3E}">
        <p14:creationId xmlns:p14="http://schemas.microsoft.com/office/powerpoint/2010/main" val="4135774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Sun &amp; shade</a:t>
            </a:r>
            <a:endParaRPr lang="zh-CN" altLang="en-US" dirty="0"/>
          </a:p>
        </p:txBody>
      </p:sp>
      <p:sp>
        <p:nvSpPr>
          <p:cNvPr id="3" name="内容占位符 2"/>
          <p:cNvSpPr>
            <a:spLocks noGrp="1"/>
          </p:cNvSpPr>
          <p:nvPr>
            <p:ph idx="1"/>
          </p:nvPr>
        </p:nvSpPr>
        <p:spPr>
          <a:xfrm>
            <a:off x="827700" y="4441371"/>
            <a:ext cx="6711654" cy="1807035"/>
          </a:xfrm>
        </p:spPr>
        <p:txBody>
          <a:bodyPr>
            <a:normAutofit/>
          </a:bodyPr>
          <a:lstStyle/>
          <a:p>
            <a:pPr marL="0" indent="0">
              <a:buNone/>
            </a:pPr>
            <a:r>
              <a:rPr lang="en-US" altLang="zh-CN" sz="1600" dirty="0" smtClean="0"/>
              <a:t>Shade plants successfully counterbalanced their reduced photosynthetic capacity at the leaf level with enhanced light-harvesting ability at the whole plant level.</a:t>
            </a:r>
          </a:p>
          <a:p>
            <a:pPr marL="0" indent="0">
              <a:buNone/>
            </a:pPr>
            <a:r>
              <a:rPr lang="en-US" altLang="zh-CN" sz="1600" dirty="0" smtClean="0"/>
              <a:t>Sun plants strikingly compromised between maximizing whole plant photosynthesis on the one hand while avoiding </a:t>
            </a:r>
            <a:r>
              <a:rPr lang="en-US" altLang="zh-CN" sz="1600" dirty="0" err="1" smtClean="0"/>
              <a:t>photoinhibition</a:t>
            </a:r>
            <a:r>
              <a:rPr lang="en-US" altLang="zh-CN" sz="1600" dirty="0" smtClean="0"/>
              <a:t> and overheating of individual leaves on the other.</a:t>
            </a:r>
            <a:endParaRPr lang="zh-CN" altLang="en-US" sz="1600"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19</a:t>
            </a:fld>
            <a:endParaRPr lang="zh-CN" altLang="en-US"/>
          </a:p>
        </p:txBody>
      </p:sp>
      <p:pic>
        <p:nvPicPr>
          <p:cNvPr id="6" name="图片 5"/>
          <p:cNvPicPr>
            <a:picLocks noChangeAspect="1"/>
          </p:cNvPicPr>
          <p:nvPr/>
        </p:nvPicPr>
        <p:blipFill>
          <a:blip r:embed="rId3"/>
          <a:stretch>
            <a:fillRect/>
          </a:stretch>
        </p:blipFill>
        <p:spPr>
          <a:xfrm>
            <a:off x="784949" y="1650154"/>
            <a:ext cx="7107194" cy="2560607"/>
          </a:xfrm>
          <a:prstGeom prst="rect">
            <a:avLst/>
          </a:prstGeom>
        </p:spPr>
      </p:pic>
    </p:spTree>
    <p:extLst>
      <p:ext uri="{BB962C8B-B14F-4D97-AF65-F5344CB8AC3E}">
        <p14:creationId xmlns:p14="http://schemas.microsoft.com/office/powerpoint/2010/main" val="1642892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Outlines</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en-US" altLang="zh-CN" dirty="0" smtClean="0"/>
              <a:t>Introduction</a:t>
            </a:r>
          </a:p>
          <a:p>
            <a:pPr marL="457200" indent="-457200">
              <a:buFont typeface="+mj-lt"/>
              <a:buAutoNum type="arabicPeriod"/>
            </a:pPr>
            <a:r>
              <a:rPr lang="en-US" altLang="zh-CN" dirty="0" smtClean="0"/>
              <a:t>Radiation </a:t>
            </a:r>
          </a:p>
          <a:p>
            <a:pPr marL="457200" indent="-457200">
              <a:buFont typeface="+mj-lt"/>
              <a:buAutoNum type="arabicPeriod"/>
            </a:pPr>
            <a:r>
              <a:rPr lang="en-US" altLang="zh-CN" dirty="0" smtClean="0"/>
              <a:t>Carbon dioxide</a:t>
            </a:r>
          </a:p>
          <a:p>
            <a:pPr marL="457200" indent="-457200">
              <a:buFont typeface="+mj-lt"/>
              <a:buAutoNum type="arabicPeriod"/>
            </a:pPr>
            <a:r>
              <a:rPr lang="en-US" altLang="zh-CN" dirty="0" smtClean="0"/>
              <a:t>Water, Mineral nutrients, Oxygen</a:t>
            </a:r>
          </a:p>
          <a:p>
            <a:pPr marL="457200" indent="-457200">
              <a:buFont typeface="+mj-lt"/>
              <a:buAutoNum type="arabicPeriod"/>
            </a:pPr>
            <a:r>
              <a:rPr lang="en-US" altLang="zh-CN" dirty="0" smtClean="0"/>
              <a:t>Organisms as food resources</a:t>
            </a:r>
          </a:p>
          <a:p>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a:t>
            </a:fld>
            <a:endParaRPr lang="zh-CN" altLang="en-US"/>
          </a:p>
        </p:txBody>
      </p:sp>
    </p:spTree>
    <p:extLst>
      <p:ext uri="{BB962C8B-B14F-4D97-AF65-F5344CB8AC3E}">
        <p14:creationId xmlns:p14="http://schemas.microsoft.com/office/powerpoint/2010/main" val="464538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Photosynthesis or water conservation ?</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030" y="2557601"/>
            <a:ext cx="3310311" cy="2537905"/>
          </a:xfrm>
        </p:spPr>
      </p:pic>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20</a:t>
            </a:fld>
            <a:endParaRPr lang="zh-CN" altLang="en-US"/>
          </a:p>
        </p:txBody>
      </p:sp>
      <p:sp>
        <p:nvSpPr>
          <p:cNvPr id="7" name="上弧形箭头 6"/>
          <p:cNvSpPr/>
          <p:nvPr/>
        </p:nvSpPr>
        <p:spPr>
          <a:xfrm>
            <a:off x="1839686" y="3377701"/>
            <a:ext cx="2547257" cy="47584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p:cNvSpPr txBox="1"/>
          <p:nvPr/>
        </p:nvSpPr>
        <p:spPr>
          <a:xfrm>
            <a:off x="1513115" y="3853543"/>
            <a:ext cx="1164772" cy="369332"/>
          </a:xfrm>
          <a:prstGeom prst="rect">
            <a:avLst/>
          </a:prstGeom>
          <a:noFill/>
        </p:spPr>
        <p:txBody>
          <a:bodyPr wrap="square" rtlCol="0">
            <a:spAutoFit/>
          </a:bodyPr>
          <a:lstStyle/>
          <a:p>
            <a:r>
              <a:rPr lang="en-US" altLang="zh-CN" dirty="0" smtClean="0"/>
              <a:t>CO</a:t>
            </a:r>
            <a:r>
              <a:rPr lang="en-US" altLang="zh-CN" baseline="-25000" dirty="0" smtClean="0"/>
              <a:t>2</a:t>
            </a:r>
            <a:endParaRPr lang="zh-CN" altLang="en-US" baseline="-25000" dirty="0"/>
          </a:p>
        </p:txBody>
      </p:sp>
      <p:sp>
        <p:nvSpPr>
          <p:cNvPr id="9" name="上弧形箭头 8"/>
          <p:cNvSpPr/>
          <p:nvPr/>
        </p:nvSpPr>
        <p:spPr>
          <a:xfrm flipV="1">
            <a:off x="4386945" y="3624943"/>
            <a:ext cx="2547257" cy="48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6487886" y="3200401"/>
            <a:ext cx="1023257" cy="369332"/>
          </a:xfrm>
          <a:prstGeom prst="rect">
            <a:avLst/>
          </a:prstGeom>
          <a:noFill/>
        </p:spPr>
        <p:txBody>
          <a:bodyPr wrap="square" rtlCol="0">
            <a:spAutoFit/>
          </a:bodyPr>
          <a:lstStyle/>
          <a:p>
            <a:r>
              <a:rPr lang="en-US" altLang="zh-CN" dirty="0" smtClean="0"/>
              <a:t>Water</a:t>
            </a:r>
            <a:endParaRPr lang="zh-CN" altLang="en-US" dirty="0"/>
          </a:p>
        </p:txBody>
      </p:sp>
    </p:spTree>
    <p:extLst>
      <p:ext uri="{BB962C8B-B14F-4D97-AF65-F5344CB8AC3E}">
        <p14:creationId xmlns:p14="http://schemas.microsoft.com/office/powerpoint/2010/main" val="3804525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Photosynthesis </a:t>
            </a:r>
            <a:r>
              <a:rPr lang="en-US" altLang="zh-CN" dirty="0"/>
              <a:t>or water conservation ?</a:t>
            </a:r>
            <a:endParaRPr lang="zh-CN" altLang="en-US" dirty="0"/>
          </a:p>
        </p:txBody>
      </p:sp>
      <p:sp>
        <p:nvSpPr>
          <p:cNvPr id="3" name="内容占位符 2"/>
          <p:cNvSpPr>
            <a:spLocks noGrp="1"/>
          </p:cNvSpPr>
          <p:nvPr>
            <p:ph idx="1"/>
          </p:nvPr>
        </p:nvSpPr>
        <p:spPr/>
        <p:txBody>
          <a:bodyPr/>
          <a:lstStyle/>
          <a:p>
            <a:r>
              <a:rPr lang="en-US" altLang="zh-CN" dirty="0" smtClean="0"/>
              <a:t>Solutions:</a:t>
            </a:r>
          </a:p>
          <a:p>
            <a:pPr marL="800107" lvl="1" indent="-342900">
              <a:buFont typeface="+mj-lt"/>
              <a:buAutoNum type="arabicPeriod"/>
            </a:pPr>
            <a:r>
              <a:rPr lang="en-US" altLang="zh-CN" dirty="0" smtClean="0"/>
              <a:t>Short life in water abundant period (many annual weeds, most annual crop plants).</a:t>
            </a:r>
            <a:endParaRPr lang="en-US" altLang="zh-CN" dirty="0"/>
          </a:p>
          <a:p>
            <a:pPr marL="800107" lvl="1" indent="-342900">
              <a:buFont typeface="+mj-lt"/>
              <a:buAutoNum type="arabicPeriod"/>
            </a:pPr>
            <a:r>
              <a:rPr lang="en-US" altLang="zh-CN" dirty="0" smtClean="0"/>
              <a:t>Produce leaves during periods of abundant water (most deciduous plants).</a:t>
            </a:r>
          </a:p>
          <a:p>
            <a:pPr marL="800107" lvl="1" indent="-342900">
              <a:buFont typeface="+mj-lt"/>
              <a:buAutoNum type="arabicPeriod"/>
            </a:pPr>
            <a:r>
              <a:rPr lang="en-US" altLang="zh-CN" dirty="0" smtClean="0"/>
              <a:t>Transpire slowly and tolerate a water deficit, but unable to photosynthesize rapidly even when water is abundant (evergreen desert shrubs).</a:t>
            </a:r>
          </a:p>
          <a:p>
            <a:pPr marL="800107" lvl="1" indent="-342900">
              <a:buFont typeface="+mj-lt"/>
              <a:buAutoNum type="arabicPeriod"/>
            </a:pPr>
            <a:r>
              <a:rPr lang="en-US" altLang="zh-CN" dirty="0" smtClean="0"/>
              <a:t>Use particular physiologies: </a:t>
            </a:r>
            <a:r>
              <a:rPr lang="en-US" altLang="zh-CN" dirty="0" err="1" smtClean="0"/>
              <a:t>C</a:t>
            </a:r>
            <a:r>
              <a:rPr lang="en-US" altLang="zh-CN" baseline="-25000" dirty="0" err="1" smtClean="0"/>
              <a:t>4</a:t>
            </a:r>
            <a:r>
              <a:rPr lang="en-US" altLang="zh-CN" dirty="0" smtClean="0"/>
              <a:t> and </a:t>
            </a:r>
            <a:r>
              <a:rPr lang="en-US" altLang="zh-CN" dirty="0" err="1" smtClean="0"/>
              <a:t>crassulacean</a:t>
            </a:r>
            <a:r>
              <a:rPr lang="en-US" altLang="zh-CN" dirty="0" smtClean="0"/>
              <a:t> acid metabolism.</a:t>
            </a:r>
          </a:p>
          <a:p>
            <a:pPr marL="800107" lvl="1" indent="-342900">
              <a:buFont typeface="+mj-lt"/>
              <a:buAutoNum type="arabicPeriod"/>
            </a:pPr>
            <a:endParaRPr lang="en-US" altLang="zh-CN" dirty="0"/>
          </a:p>
          <a:p>
            <a:pPr marL="800107" lvl="1" indent="-342900">
              <a:buFont typeface="+mj-lt"/>
              <a:buAutoNum type="arabicPeriod"/>
            </a:pP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21</a:t>
            </a:fld>
            <a:endParaRPr lang="zh-CN" altLang="en-US"/>
          </a:p>
        </p:txBody>
      </p:sp>
    </p:spTree>
    <p:extLst>
      <p:ext uri="{BB962C8B-B14F-4D97-AF65-F5344CB8AC3E}">
        <p14:creationId xmlns:p14="http://schemas.microsoft.com/office/powerpoint/2010/main" val="3444263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Radiation</a:t>
            </a:r>
            <a:endParaRPr lang="zh-CN" altLang="en-US" dirty="0"/>
          </a:p>
        </p:txBody>
      </p:sp>
      <p:sp>
        <p:nvSpPr>
          <p:cNvPr id="3" name="内容占位符 2"/>
          <p:cNvSpPr>
            <a:spLocks noGrp="1"/>
          </p:cNvSpPr>
          <p:nvPr>
            <p:ph idx="1"/>
          </p:nvPr>
        </p:nvSpPr>
        <p:spPr/>
        <p:txBody>
          <a:bodyPr/>
          <a:lstStyle/>
          <a:p>
            <a:r>
              <a:rPr lang="en-US" altLang="zh-CN" dirty="0" smtClean="0"/>
              <a:t>Liana</a:t>
            </a:r>
          </a:p>
          <a:p>
            <a:pPr marL="0" indent="0">
              <a:buNone/>
            </a:pPr>
            <a:r>
              <a:rPr lang="en-US" altLang="zh-CN" dirty="0"/>
              <a:t>	</a:t>
            </a:r>
            <a:r>
              <a:rPr lang="en-US" altLang="zh-CN" dirty="0" smtClean="0"/>
              <a:t>video: 09  4:10</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22</a:t>
            </a:fld>
            <a:endParaRPr lang="zh-CN" altLang="en-US"/>
          </a:p>
        </p:txBody>
      </p:sp>
    </p:spTree>
    <p:extLst>
      <p:ext uri="{BB962C8B-B14F-4D97-AF65-F5344CB8AC3E}">
        <p14:creationId xmlns:p14="http://schemas.microsoft.com/office/powerpoint/2010/main" val="2041177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Outlines</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en-US" altLang="zh-CN" sz="1200" dirty="0" smtClean="0">
                <a:solidFill>
                  <a:schemeClr val="accent4">
                    <a:lumMod val="60000"/>
                    <a:lumOff val="40000"/>
                  </a:schemeClr>
                </a:solidFill>
              </a:rPr>
              <a:t>Introduction</a:t>
            </a:r>
          </a:p>
          <a:p>
            <a:pPr marL="457200" indent="-457200">
              <a:buFont typeface="+mj-lt"/>
              <a:buAutoNum type="arabicPeriod"/>
            </a:pPr>
            <a:r>
              <a:rPr lang="en-US" altLang="zh-CN" sz="1200" dirty="0" smtClean="0">
                <a:solidFill>
                  <a:schemeClr val="accent4">
                    <a:lumMod val="60000"/>
                    <a:lumOff val="40000"/>
                  </a:schemeClr>
                </a:solidFill>
              </a:rPr>
              <a:t>Radiation </a:t>
            </a:r>
          </a:p>
          <a:p>
            <a:pPr marL="457200" indent="-457200">
              <a:buFont typeface="+mj-lt"/>
              <a:buAutoNum type="arabicPeriod"/>
            </a:pPr>
            <a:r>
              <a:rPr lang="en-US" altLang="zh-CN" b="1" dirty="0" smtClean="0"/>
              <a:t>Carbon dioxide</a:t>
            </a:r>
          </a:p>
          <a:p>
            <a:pPr marL="457200" indent="-457200">
              <a:buFont typeface="+mj-lt"/>
              <a:buAutoNum type="arabicPeriod"/>
            </a:pPr>
            <a:r>
              <a:rPr lang="en-US" altLang="zh-CN" sz="1200" dirty="0">
                <a:solidFill>
                  <a:schemeClr val="accent4">
                    <a:lumMod val="60000"/>
                    <a:lumOff val="40000"/>
                  </a:schemeClr>
                </a:solidFill>
              </a:rPr>
              <a:t>Water, Mineral nutrients, Oxygen</a:t>
            </a:r>
          </a:p>
          <a:p>
            <a:pPr marL="457200" indent="-457200">
              <a:buFont typeface="+mj-lt"/>
              <a:buAutoNum type="arabicPeriod"/>
            </a:pPr>
            <a:r>
              <a:rPr lang="en-US" altLang="zh-CN" sz="1200" dirty="0" smtClean="0">
                <a:solidFill>
                  <a:schemeClr val="accent4">
                    <a:lumMod val="60000"/>
                    <a:lumOff val="40000"/>
                  </a:schemeClr>
                </a:solidFill>
              </a:rPr>
              <a:t>Organisms as food resources</a:t>
            </a:r>
          </a:p>
          <a:p>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23</a:t>
            </a:fld>
            <a:endParaRPr lang="zh-CN" altLang="en-US"/>
          </a:p>
        </p:txBody>
      </p:sp>
    </p:spTree>
    <p:extLst>
      <p:ext uri="{BB962C8B-B14F-4D97-AF65-F5344CB8AC3E}">
        <p14:creationId xmlns:p14="http://schemas.microsoft.com/office/powerpoint/2010/main" val="2295700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Carbon dioxide</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24</a:t>
            </a:fld>
            <a:endParaRPr lang="zh-CN" altLang="en-US"/>
          </a:p>
        </p:txBody>
      </p:sp>
      <p:pic>
        <p:nvPicPr>
          <p:cNvPr id="6" name="图片 5"/>
          <p:cNvPicPr>
            <a:picLocks noChangeAspect="1"/>
          </p:cNvPicPr>
          <p:nvPr/>
        </p:nvPicPr>
        <p:blipFill>
          <a:blip r:embed="rId2"/>
          <a:stretch>
            <a:fillRect/>
          </a:stretch>
        </p:blipFill>
        <p:spPr>
          <a:xfrm>
            <a:off x="1449019" y="1853248"/>
            <a:ext cx="5126761" cy="3319921"/>
          </a:xfrm>
          <a:prstGeom prst="rect">
            <a:avLst/>
          </a:prstGeom>
        </p:spPr>
      </p:pic>
      <p:sp>
        <p:nvSpPr>
          <p:cNvPr id="7" name="文本框 6"/>
          <p:cNvSpPr txBox="1"/>
          <p:nvPr/>
        </p:nvSpPr>
        <p:spPr>
          <a:xfrm>
            <a:off x="1037230" y="5418161"/>
            <a:ext cx="6373504" cy="646331"/>
          </a:xfrm>
          <a:prstGeom prst="rect">
            <a:avLst/>
          </a:prstGeom>
          <a:noFill/>
        </p:spPr>
        <p:txBody>
          <a:bodyPr wrap="square" rtlCol="0">
            <a:spAutoFit/>
          </a:bodyPr>
          <a:lstStyle/>
          <a:p>
            <a:r>
              <a:rPr lang="en-US" altLang="zh-CN" dirty="0" smtClean="0"/>
              <a:t>Concentration of atmospheric carbon dioxide (CO</a:t>
            </a:r>
            <a:r>
              <a:rPr lang="en-US" altLang="zh-CN" baseline="-25000" dirty="0" smtClean="0"/>
              <a:t>2</a:t>
            </a:r>
            <a:r>
              <a:rPr lang="en-US" altLang="zh-CN" dirty="0" smtClean="0"/>
              <a:t>) at the Mauna Loa Observatory, Hawaii.</a:t>
            </a:r>
            <a:endParaRPr lang="zh-CN" altLang="en-US" dirty="0"/>
          </a:p>
        </p:txBody>
      </p:sp>
    </p:spTree>
    <p:extLst>
      <p:ext uri="{BB962C8B-B14F-4D97-AF65-F5344CB8AC3E}">
        <p14:creationId xmlns:p14="http://schemas.microsoft.com/office/powerpoint/2010/main" val="36061916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Global warming</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7112" y="2372201"/>
            <a:ext cx="3730307" cy="3369711"/>
          </a:xfrm>
        </p:spPr>
      </p:pic>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25</a:t>
            </a:fld>
            <a:endParaRPr lang="zh-CN" altLang="en-US"/>
          </a:p>
        </p:txBody>
      </p:sp>
      <p:sp>
        <p:nvSpPr>
          <p:cNvPr id="7" name="TextBox 6"/>
          <p:cNvSpPr txBox="1"/>
          <p:nvPr/>
        </p:nvSpPr>
        <p:spPr>
          <a:xfrm>
            <a:off x="982980" y="1760220"/>
            <a:ext cx="2697480" cy="369332"/>
          </a:xfrm>
          <a:prstGeom prst="rect">
            <a:avLst/>
          </a:prstGeom>
          <a:noFill/>
        </p:spPr>
        <p:txBody>
          <a:bodyPr wrap="square" rtlCol="0">
            <a:spAutoFit/>
          </a:bodyPr>
          <a:lstStyle/>
          <a:p>
            <a:r>
              <a:rPr lang="en-US" altLang="zh-CN" dirty="0" smtClean="0"/>
              <a:t>?CO</a:t>
            </a:r>
            <a:r>
              <a:rPr lang="en-US" altLang="zh-CN" baseline="-25000" dirty="0" smtClean="0"/>
              <a:t>2</a:t>
            </a:r>
            <a:endParaRPr lang="zh-CN" altLang="en-US" baseline="-25000" dirty="0"/>
          </a:p>
        </p:txBody>
      </p:sp>
    </p:spTree>
    <p:extLst>
      <p:ext uri="{BB962C8B-B14F-4D97-AF65-F5344CB8AC3E}">
        <p14:creationId xmlns:p14="http://schemas.microsoft.com/office/powerpoint/2010/main" val="3732648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Carbon dioxide</a:t>
            </a:r>
            <a:endParaRPr lang="zh-CN" altLang="en-US" dirty="0"/>
          </a:p>
        </p:txBody>
      </p:sp>
      <p:pic>
        <p:nvPicPr>
          <p:cNvPr id="6" name="内容占位符 5"/>
          <p:cNvPicPr>
            <a:picLocks noGrp="1" noChangeAspect="1"/>
          </p:cNvPicPr>
          <p:nvPr>
            <p:ph idx="1"/>
          </p:nvPr>
        </p:nvPicPr>
        <p:blipFill>
          <a:blip r:embed="rId3"/>
          <a:stretch>
            <a:fillRect/>
          </a:stretch>
        </p:blipFill>
        <p:spPr>
          <a:xfrm>
            <a:off x="828140" y="1757461"/>
            <a:ext cx="6711950" cy="3454602"/>
          </a:xfrm>
          <a:prstGeom prst="rect">
            <a:avLst/>
          </a:prstGeom>
        </p:spPr>
      </p:pic>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26</a:t>
            </a:fld>
            <a:endParaRPr lang="zh-CN" altLang="en-US"/>
          </a:p>
        </p:txBody>
      </p:sp>
      <p:sp>
        <p:nvSpPr>
          <p:cNvPr id="7" name="文本框 6"/>
          <p:cNvSpPr txBox="1"/>
          <p:nvPr/>
        </p:nvSpPr>
        <p:spPr>
          <a:xfrm>
            <a:off x="777922" y="5527343"/>
            <a:ext cx="6762168" cy="646331"/>
          </a:xfrm>
          <a:prstGeom prst="rect">
            <a:avLst/>
          </a:prstGeom>
          <a:noFill/>
        </p:spPr>
        <p:txBody>
          <a:bodyPr wrap="square" rtlCol="0">
            <a:spAutoFit/>
          </a:bodyPr>
          <a:lstStyle/>
          <a:p>
            <a:r>
              <a:rPr lang="en-US" altLang="zh-CN" dirty="0" smtClean="0"/>
              <a:t>CO2 concentrations in the mixed deciduous Harvard forest, Massachusetts, USA.</a:t>
            </a:r>
            <a:endParaRPr lang="zh-CN" altLang="en-US" dirty="0"/>
          </a:p>
        </p:txBody>
      </p:sp>
      <p:pic>
        <p:nvPicPr>
          <p:cNvPr id="8" name="图片 7"/>
          <p:cNvPicPr>
            <a:picLocks noChangeAspect="1"/>
          </p:cNvPicPr>
          <p:nvPr/>
        </p:nvPicPr>
        <p:blipFill>
          <a:blip r:embed="rId4"/>
          <a:stretch>
            <a:fillRect/>
          </a:stretch>
        </p:blipFill>
        <p:spPr>
          <a:xfrm>
            <a:off x="5403797" y="2205769"/>
            <a:ext cx="1065960" cy="330720"/>
          </a:xfrm>
          <a:prstGeom prst="rect">
            <a:avLst/>
          </a:prstGeom>
        </p:spPr>
      </p:pic>
      <p:pic>
        <p:nvPicPr>
          <p:cNvPr id="9" name="图片 8"/>
          <p:cNvPicPr>
            <a:picLocks noChangeAspect="1"/>
          </p:cNvPicPr>
          <p:nvPr/>
        </p:nvPicPr>
        <p:blipFill>
          <a:blip r:embed="rId5"/>
          <a:stretch>
            <a:fillRect/>
          </a:stretch>
        </p:blipFill>
        <p:spPr>
          <a:xfrm>
            <a:off x="5353037" y="2468249"/>
            <a:ext cx="1116720" cy="305280"/>
          </a:xfrm>
          <a:prstGeom prst="rect">
            <a:avLst/>
          </a:prstGeom>
        </p:spPr>
      </p:pic>
      <p:pic>
        <p:nvPicPr>
          <p:cNvPr id="10" name="图片 9"/>
          <p:cNvPicPr>
            <a:picLocks noChangeAspect="1"/>
          </p:cNvPicPr>
          <p:nvPr/>
        </p:nvPicPr>
        <p:blipFill>
          <a:blip r:embed="rId6"/>
          <a:stretch>
            <a:fillRect/>
          </a:stretch>
        </p:blipFill>
        <p:spPr>
          <a:xfrm>
            <a:off x="5403797" y="2718937"/>
            <a:ext cx="1065960" cy="305280"/>
          </a:xfrm>
          <a:prstGeom prst="rect">
            <a:avLst/>
          </a:prstGeom>
        </p:spPr>
      </p:pic>
      <p:pic>
        <p:nvPicPr>
          <p:cNvPr id="11" name="图片 10"/>
          <p:cNvPicPr>
            <a:picLocks noChangeAspect="1"/>
          </p:cNvPicPr>
          <p:nvPr/>
        </p:nvPicPr>
        <p:blipFill>
          <a:blip r:embed="rId7"/>
          <a:stretch>
            <a:fillRect/>
          </a:stretch>
        </p:blipFill>
        <p:spPr>
          <a:xfrm>
            <a:off x="5403797" y="2988121"/>
            <a:ext cx="1065960" cy="305280"/>
          </a:xfrm>
          <a:prstGeom prst="rect">
            <a:avLst/>
          </a:prstGeom>
        </p:spPr>
      </p:pic>
      <p:pic>
        <p:nvPicPr>
          <p:cNvPr id="12" name="图片 11"/>
          <p:cNvPicPr>
            <a:picLocks noChangeAspect="1"/>
          </p:cNvPicPr>
          <p:nvPr/>
        </p:nvPicPr>
        <p:blipFill>
          <a:blip r:embed="rId8"/>
          <a:stretch>
            <a:fillRect/>
          </a:stretch>
        </p:blipFill>
        <p:spPr>
          <a:xfrm>
            <a:off x="5343696" y="3253810"/>
            <a:ext cx="1167480" cy="216240"/>
          </a:xfrm>
          <a:prstGeom prst="rect">
            <a:avLst/>
          </a:prstGeom>
        </p:spPr>
      </p:pic>
    </p:spTree>
    <p:extLst>
      <p:ext uri="{BB962C8B-B14F-4D97-AF65-F5344CB8AC3E}">
        <p14:creationId xmlns:p14="http://schemas.microsoft.com/office/powerpoint/2010/main" val="32905650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Carbon dioxide</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27</a:t>
            </a:fld>
            <a:endParaRPr lang="zh-CN" altLang="en-US"/>
          </a:p>
        </p:txBody>
      </p:sp>
      <p:pic>
        <p:nvPicPr>
          <p:cNvPr id="6" name="图片 5"/>
          <p:cNvPicPr>
            <a:picLocks noChangeAspect="1"/>
          </p:cNvPicPr>
          <p:nvPr/>
        </p:nvPicPr>
        <p:blipFill>
          <a:blip r:embed="rId2"/>
          <a:stretch>
            <a:fillRect/>
          </a:stretch>
        </p:blipFill>
        <p:spPr>
          <a:xfrm>
            <a:off x="718516" y="1566715"/>
            <a:ext cx="3688032" cy="4015220"/>
          </a:xfrm>
          <a:prstGeom prst="rect">
            <a:avLst/>
          </a:prstGeom>
        </p:spPr>
      </p:pic>
      <p:sp>
        <p:nvSpPr>
          <p:cNvPr id="7" name="文本框 6"/>
          <p:cNvSpPr txBox="1"/>
          <p:nvPr/>
        </p:nvSpPr>
        <p:spPr>
          <a:xfrm>
            <a:off x="1123248" y="5650171"/>
            <a:ext cx="6643183" cy="1077218"/>
          </a:xfrm>
          <a:prstGeom prst="rect">
            <a:avLst/>
          </a:prstGeom>
          <a:noFill/>
        </p:spPr>
        <p:txBody>
          <a:bodyPr wrap="square" rtlCol="0">
            <a:spAutoFit/>
          </a:bodyPr>
          <a:lstStyle/>
          <a:p>
            <a:r>
              <a:rPr lang="en-US" altLang="zh-CN" sz="1600" dirty="0" smtClean="0"/>
              <a:t>Left: Variation in CO</a:t>
            </a:r>
            <a:r>
              <a:rPr lang="en-US" altLang="zh-CN" sz="1600" baseline="-25000" dirty="0" smtClean="0"/>
              <a:t>2</a:t>
            </a:r>
            <a:r>
              <a:rPr lang="en-US" altLang="zh-CN" sz="1600" dirty="0" smtClean="0"/>
              <a:t> concentration with depth in Lake </a:t>
            </a:r>
            <a:r>
              <a:rPr lang="en-US" altLang="zh-CN" sz="1600" dirty="0" err="1" smtClean="0"/>
              <a:t>Grane</a:t>
            </a:r>
            <a:r>
              <a:rPr lang="en-US" altLang="zh-CN" sz="1600" dirty="0" smtClean="0"/>
              <a:t> </a:t>
            </a:r>
            <a:r>
              <a:rPr lang="en-US" altLang="zh-CN" sz="1600" dirty="0" err="1" smtClean="0"/>
              <a:t>Langso</a:t>
            </a:r>
            <a:r>
              <a:rPr lang="en-US" altLang="zh-CN" sz="1600" dirty="0" smtClean="0"/>
              <a:t>, Denmark in early July and again in later August</a:t>
            </a:r>
          </a:p>
          <a:p>
            <a:r>
              <a:rPr lang="en-US" altLang="zh-CN" sz="1600" dirty="0" smtClean="0"/>
              <a:t>Right: photosynthetic rate of moss, Sphagnum </a:t>
            </a:r>
            <a:r>
              <a:rPr lang="en-US" altLang="zh-CN" sz="1600" dirty="0" err="1" smtClean="0"/>
              <a:t>subsecundum</a:t>
            </a:r>
            <a:r>
              <a:rPr lang="en-US" altLang="zh-CN" sz="1600" dirty="0" smtClean="0"/>
              <a:t>, taken from two depths.</a:t>
            </a:r>
            <a:endParaRPr lang="zh-CN" altLang="en-US" sz="1600" dirty="0"/>
          </a:p>
        </p:txBody>
      </p:sp>
      <p:pic>
        <p:nvPicPr>
          <p:cNvPr id="8" name="图片 7"/>
          <p:cNvPicPr>
            <a:picLocks noChangeAspect="1"/>
          </p:cNvPicPr>
          <p:nvPr/>
        </p:nvPicPr>
        <p:blipFill>
          <a:blip r:embed="rId3"/>
          <a:stretch>
            <a:fillRect/>
          </a:stretch>
        </p:blipFill>
        <p:spPr>
          <a:xfrm>
            <a:off x="4390247" y="1566715"/>
            <a:ext cx="3604063" cy="4009235"/>
          </a:xfrm>
          <a:prstGeom prst="rect">
            <a:avLst/>
          </a:prstGeom>
        </p:spPr>
      </p:pic>
      <p:sp>
        <p:nvSpPr>
          <p:cNvPr id="9" name="文本框 8"/>
          <p:cNvSpPr txBox="1"/>
          <p:nvPr/>
        </p:nvSpPr>
        <p:spPr>
          <a:xfrm>
            <a:off x="6578217" y="2374710"/>
            <a:ext cx="983494" cy="261610"/>
          </a:xfrm>
          <a:prstGeom prst="rect">
            <a:avLst/>
          </a:prstGeom>
          <a:noFill/>
        </p:spPr>
        <p:txBody>
          <a:bodyPr wrap="square" rtlCol="0">
            <a:spAutoFit/>
          </a:bodyPr>
          <a:lstStyle/>
          <a:p>
            <a:r>
              <a:rPr lang="en-US" altLang="zh-CN" sz="1100" dirty="0" err="1" smtClean="0">
                <a:solidFill>
                  <a:schemeClr val="bg1"/>
                </a:solidFill>
              </a:rPr>
              <a:t>9.5m</a:t>
            </a:r>
            <a:r>
              <a:rPr lang="en-US" altLang="zh-CN" sz="1100" dirty="0" smtClean="0">
                <a:solidFill>
                  <a:schemeClr val="bg1"/>
                </a:solidFill>
              </a:rPr>
              <a:t> depth</a:t>
            </a:r>
            <a:endParaRPr lang="zh-CN" altLang="en-US" sz="1100" dirty="0">
              <a:solidFill>
                <a:schemeClr val="bg1"/>
              </a:solidFill>
            </a:endParaRPr>
          </a:p>
        </p:txBody>
      </p:sp>
      <p:sp>
        <p:nvSpPr>
          <p:cNvPr id="10" name="文本框 9"/>
          <p:cNvSpPr txBox="1"/>
          <p:nvPr/>
        </p:nvSpPr>
        <p:spPr>
          <a:xfrm>
            <a:off x="6556596" y="3975330"/>
            <a:ext cx="983494" cy="261610"/>
          </a:xfrm>
          <a:prstGeom prst="rect">
            <a:avLst/>
          </a:prstGeom>
          <a:noFill/>
        </p:spPr>
        <p:txBody>
          <a:bodyPr wrap="square" rtlCol="0">
            <a:spAutoFit/>
          </a:bodyPr>
          <a:lstStyle/>
          <a:p>
            <a:r>
              <a:rPr lang="en-US" altLang="zh-CN" sz="1100" dirty="0" err="1" smtClean="0">
                <a:solidFill>
                  <a:schemeClr val="bg1"/>
                </a:solidFill>
              </a:rPr>
              <a:t>0.7m</a:t>
            </a:r>
            <a:r>
              <a:rPr lang="en-US" altLang="zh-CN" sz="1100" dirty="0" smtClean="0">
                <a:solidFill>
                  <a:schemeClr val="bg1"/>
                </a:solidFill>
              </a:rPr>
              <a:t> depth</a:t>
            </a:r>
            <a:endParaRPr lang="zh-CN" altLang="en-US" sz="1100" dirty="0">
              <a:solidFill>
                <a:schemeClr val="bg1"/>
              </a:solidFill>
            </a:endParaRPr>
          </a:p>
        </p:txBody>
      </p:sp>
    </p:spTree>
    <p:extLst>
      <p:ext uri="{BB962C8B-B14F-4D97-AF65-F5344CB8AC3E}">
        <p14:creationId xmlns:p14="http://schemas.microsoft.com/office/powerpoint/2010/main" val="2459857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Pathways of carbon fixation</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err="1" smtClean="0"/>
              <a:t>C</a:t>
            </a:r>
            <a:r>
              <a:rPr lang="en-US" altLang="zh-CN" baseline="-25000" dirty="0" err="1" smtClean="0"/>
              <a:t>3</a:t>
            </a:r>
            <a:r>
              <a:rPr lang="en-US" altLang="zh-CN" dirty="0" smtClean="0"/>
              <a:t> pathway</a:t>
            </a:r>
          </a:p>
          <a:p>
            <a:r>
              <a:rPr lang="en-US" altLang="zh-CN" dirty="0" smtClean="0"/>
              <a:t>The </a:t>
            </a:r>
            <a:r>
              <a:rPr lang="en-US" altLang="zh-CN" dirty="0" err="1" smtClean="0"/>
              <a:t>C</a:t>
            </a:r>
            <a:r>
              <a:rPr lang="en-US" altLang="zh-CN" baseline="-25000" dirty="0" err="1" smtClean="0"/>
              <a:t>4</a:t>
            </a:r>
            <a:r>
              <a:rPr lang="en-US" altLang="zh-CN" dirty="0" smtClean="0"/>
              <a:t> pathway</a:t>
            </a:r>
          </a:p>
          <a:p>
            <a:r>
              <a:rPr lang="en-US" altLang="zh-CN" dirty="0" smtClean="0"/>
              <a:t>The CAM pathway</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28</a:t>
            </a:fld>
            <a:endParaRPr lang="zh-CN" altLang="en-US"/>
          </a:p>
        </p:txBody>
      </p:sp>
    </p:spTree>
    <p:extLst>
      <p:ext uri="{BB962C8B-B14F-4D97-AF65-F5344CB8AC3E}">
        <p14:creationId xmlns:p14="http://schemas.microsoft.com/office/powerpoint/2010/main" val="4098271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Carbon dioxide</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29</a:t>
            </a:fld>
            <a:endParaRPr lang="zh-CN" altLang="en-US"/>
          </a:p>
        </p:txBody>
      </p:sp>
      <p:pic>
        <p:nvPicPr>
          <p:cNvPr id="6" name="图片 5"/>
          <p:cNvPicPr>
            <a:picLocks noChangeAspect="1"/>
          </p:cNvPicPr>
          <p:nvPr/>
        </p:nvPicPr>
        <p:blipFill>
          <a:blip r:embed="rId2"/>
          <a:stretch>
            <a:fillRect/>
          </a:stretch>
        </p:blipFill>
        <p:spPr>
          <a:xfrm>
            <a:off x="762001" y="1845038"/>
            <a:ext cx="2537472" cy="3462847"/>
          </a:xfrm>
          <a:prstGeom prst="rect">
            <a:avLst/>
          </a:prstGeom>
        </p:spPr>
      </p:pic>
      <p:pic>
        <p:nvPicPr>
          <p:cNvPr id="7" name="图片 6"/>
          <p:cNvPicPr>
            <a:picLocks noChangeAspect="1"/>
          </p:cNvPicPr>
          <p:nvPr/>
        </p:nvPicPr>
        <p:blipFill>
          <a:blip r:embed="rId3"/>
          <a:stretch>
            <a:fillRect/>
          </a:stretch>
        </p:blipFill>
        <p:spPr>
          <a:xfrm>
            <a:off x="3299473" y="1837026"/>
            <a:ext cx="4353788" cy="3470573"/>
          </a:xfrm>
          <a:prstGeom prst="rect">
            <a:avLst/>
          </a:prstGeom>
        </p:spPr>
      </p:pic>
      <p:sp>
        <p:nvSpPr>
          <p:cNvPr id="8" name="文本框 7"/>
          <p:cNvSpPr txBox="1"/>
          <p:nvPr/>
        </p:nvSpPr>
        <p:spPr>
          <a:xfrm>
            <a:off x="699387" y="5472751"/>
            <a:ext cx="7349515" cy="584775"/>
          </a:xfrm>
          <a:prstGeom prst="rect">
            <a:avLst/>
          </a:prstGeom>
          <a:noFill/>
        </p:spPr>
        <p:txBody>
          <a:bodyPr wrap="square" rtlCol="0">
            <a:spAutoFit/>
          </a:bodyPr>
          <a:lstStyle/>
          <a:p>
            <a:r>
              <a:rPr lang="en-US" altLang="zh-CN" sz="1600" dirty="0" smtClean="0"/>
              <a:t>The relationship between percentage of </a:t>
            </a:r>
            <a:r>
              <a:rPr lang="en-US" altLang="zh-CN" sz="1600" dirty="0" err="1" smtClean="0"/>
              <a:t>C</a:t>
            </a:r>
            <a:r>
              <a:rPr lang="en-US" altLang="zh-CN" sz="1600" baseline="-25000" dirty="0" err="1" smtClean="0"/>
              <a:t>4</a:t>
            </a:r>
            <a:r>
              <a:rPr lang="en-US" altLang="zh-CN" sz="1600" dirty="0" smtClean="0"/>
              <a:t> species and mean summer (5-10) pan evaporation in 31 geographic regions of North American</a:t>
            </a:r>
            <a:endParaRPr lang="zh-CN" altLang="en-US" sz="1600" dirty="0"/>
          </a:p>
        </p:txBody>
      </p:sp>
    </p:spTree>
    <p:extLst>
      <p:ext uri="{BB962C8B-B14F-4D97-AF65-F5344CB8AC3E}">
        <p14:creationId xmlns:p14="http://schemas.microsoft.com/office/powerpoint/2010/main" val="424917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Resources</a:t>
            </a:r>
            <a:endParaRPr lang="zh-CN" altLang="en-US" dirty="0"/>
          </a:p>
        </p:txBody>
      </p:sp>
      <p:sp>
        <p:nvSpPr>
          <p:cNvPr id="3" name="内容占位符 2"/>
          <p:cNvSpPr>
            <a:spLocks noGrp="1"/>
          </p:cNvSpPr>
          <p:nvPr>
            <p:ph idx="1"/>
          </p:nvPr>
        </p:nvSpPr>
        <p:spPr/>
        <p:txBody>
          <a:bodyPr/>
          <a:lstStyle/>
          <a:p>
            <a:r>
              <a:rPr lang="en-US" altLang="zh-CN" dirty="0" smtClean="0"/>
              <a:t>Definitions:</a:t>
            </a:r>
          </a:p>
          <a:p>
            <a:pPr marL="457207" lvl="1" indent="0">
              <a:buNone/>
            </a:pPr>
            <a:r>
              <a:rPr lang="en-US" altLang="zh-CN" dirty="0" smtClean="0"/>
              <a:t>All things </a:t>
            </a:r>
            <a:r>
              <a:rPr lang="en-US" altLang="zh-CN" b="1" dirty="0" smtClean="0"/>
              <a:t>consumed</a:t>
            </a:r>
            <a:r>
              <a:rPr lang="en-US" altLang="zh-CN" dirty="0" smtClean="0"/>
              <a:t> by an organism</a:t>
            </a:r>
          </a:p>
          <a:p>
            <a:pPr marL="457207" lvl="1" indent="0">
              <a:buNone/>
            </a:pPr>
            <a:endParaRPr lang="en-US" altLang="zh-CN" dirty="0"/>
          </a:p>
          <a:p>
            <a:pPr marL="457207" lvl="1" indent="0">
              <a:buNone/>
            </a:pPr>
            <a:endParaRPr lang="en-US" altLang="zh-CN" dirty="0" smtClean="0"/>
          </a:p>
          <a:p>
            <a:pPr marL="457207" lvl="1" indent="0">
              <a:buNone/>
            </a:pPr>
            <a:r>
              <a:rPr lang="en-US" altLang="zh-CN" dirty="0" smtClean="0"/>
              <a:t>Consumed does not simply mean ‘eaten’. E.g. holes for some animals. An occupied territory is not available for other conspecific individuals.</a:t>
            </a:r>
          </a:p>
        </p:txBody>
      </p:sp>
      <p:sp>
        <p:nvSpPr>
          <p:cNvPr id="4" name="页脚占位符 3"/>
          <p:cNvSpPr>
            <a:spLocks noGrp="1"/>
          </p:cNvSpPr>
          <p:nvPr>
            <p:ph type="ftr" sz="quarter" idx="11"/>
          </p:nvPr>
        </p:nvSpPr>
        <p:spPr/>
        <p:txBody>
          <a:bodyPr/>
          <a:lstStyle/>
          <a:p>
            <a:r>
              <a:rPr lang="en-US" altLang="zh-CN" dirty="0" smtClean="0"/>
              <a:t>East China Normal University</a:t>
            </a:r>
            <a:endParaRPr lang="zh-CN" altLang="en-US" dirty="0"/>
          </a:p>
        </p:txBody>
      </p:sp>
      <p:sp>
        <p:nvSpPr>
          <p:cNvPr id="5" name="灯片编号占位符 4"/>
          <p:cNvSpPr>
            <a:spLocks noGrp="1"/>
          </p:cNvSpPr>
          <p:nvPr>
            <p:ph type="sldNum" sz="quarter" idx="12"/>
          </p:nvPr>
        </p:nvSpPr>
        <p:spPr/>
        <p:txBody>
          <a:bodyPr/>
          <a:lstStyle/>
          <a:p>
            <a:fld id="{0E9615F9-03E1-4C55-B994-E72DF95A4960}" type="slidenum">
              <a:rPr lang="zh-CN" altLang="en-US" smtClean="0"/>
              <a:t>3</a:t>
            </a:fld>
            <a:endParaRPr lang="zh-CN" altLang="en-US"/>
          </a:p>
        </p:txBody>
      </p:sp>
    </p:spTree>
    <p:extLst>
      <p:ext uri="{BB962C8B-B14F-4D97-AF65-F5344CB8AC3E}">
        <p14:creationId xmlns:p14="http://schemas.microsoft.com/office/powerpoint/2010/main" val="2424917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a:t>
            </a:r>
            <a:r>
              <a:rPr lang="en-US" altLang="zh-CN" baseline="-25000" dirty="0" smtClean="0"/>
              <a:t>2</a:t>
            </a:r>
            <a:r>
              <a:rPr lang="en-US" altLang="zh-CN" dirty="0" smtClean="0"/>
              <a:t> &amp; Nutrients</a:t>
            </a:r>
            <a:endParaRPr lang="zh-CN" altLang="en-US" dirty="0"/>
          </a:p>
        </p:txBody>
      </p:sp>
      <p:sp>
        <p:nvSpPr>
          <p:cNvPr id="3" name="内容占位符 2"/>
          <p:cNvSpPr>
            <a:spLocks noGrp="1"/>
          </p:cNvSpPr>
          <p:nvPr>
            <p:ph idx="1"/>
          </p:nvPr>
        </p:nvSpPr>
        <p:spPr/>
        <p:txBody>
          <a:bodyPr/>
          <a:lstStyle/>
          <a:p>
            <a:r>
              <a:rPr lang="en-US" altLang="zh-CN" dirty="0" smtClean="0"/>
              <a:t>There is a general tendency for CO</a:t>
            </a:r>
            <a:r>
              <a:rPr lang="en-US" altLang="zh-CN" baseline="-25000" dirty="0" smtClean="0"/>
              <a:t>2</a:t>
            </a:r>
            <a:r>
              <a:rPr lang="en-US" altLang="zh-CN" dirty="0" smtClean="0"/>
              <a:t> enrichment to change the composition of plants, and in particular to reduce nitrogen concentration in above-ground plant tissues – around 14% on average under CO</a:t>
            </a:r>
            <a:r>
              <a:rPr lang="en-US" altLang="zh-CN" baseline="-25000" dirty="0" smtClean="0"/>
              <a:t>2</a:t>
            </a:r>
            <a:r>
              <a:rPr lang="en-US" altLang="zh-CN" dirty="0" smtClean="0"/>
              <a:t> enhancement.</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30</a:t>
            </a:fld>
            <a:endParaRPr lang="zh-CN" altLang="en-US"/>
          </a:p>
        </p:txBody>
      </p:sp>
    </p:spTree>
    <p:extLst>
      <p:ext uri="{BB962C8B-B14F-4D97-AF65-F5344CB8AC3E}">
        <p14:creationId xmlns:p14="http://schemas.microsoft.com/office/powerpoint/2010/main" val="4044015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a:t>
            </a:r>
            <a:r>
              <a:rPr lang="en-US" altLang="zh-CN" baseline="-25000" dirty="0"/>
              <a:t>2</a:t>
            </a:r>
            <a:r>
              <a:rPr lang="en-US" altLang="zh-CN" dirty="0"/>
              <a:t> &amp; Nutrients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31</a:t>
            </a:fld>
            <a:endParaRPr lang="zh-CN" altLang="en-US"/>
          </a:p>
        </p:txBody>
      </p:sp>
      <p:pic>
        <p:nvPicPr>
          <p:cNvPr id="6" name="图片 5"/>
          <p:cNvPicPr>
            <a:picLocks noChangeAspect="1"/>
          </p:cNvPicPr>
          <p:nvPr/>
        </p:nvPicPr>
        <p:blipFill>
          <a:blip r:embed="rId2"/>
          <a:stretch>
            <a:fillRect/>
          </a:stretch>
        </p:blipFill>
        <p:spPr>
          <a:xfrm>
            <a:off x="720270" y="1861854"/>
            <a:ext cx="6926513" cy="3061027"/>
          </a:xfrm>
          <a:prstGeom prst="rect">
            <a:avLst/>
          </a:prstGeom>
        </p:spPr>
      </p:pic>
      <p:sp>
        <p:nvSpPr>
          <p:cNvPr id="7" name="文本框 6"/>
          <p:cNvSpPr txBox="1"/>
          <p:nvPr/>
        </p:nvSpPr>
        <p:spPr>
          <a:xfrm>
            <a:off x="720270" y="5130175"/>
            <a:ext cx="7046161" cy="584775"/>
          </a:xfrm>
          <a:prstGeom prst="rect">
            <a:avLst/>
          </a:prstGeom>
          <a:noFill/>
        </p:spPr>
        <p:txBody>
          <a:bodyPr wrap="square" rtlCol="0">
            <a:spAutoFit/>
          </a:bodyPr>
          <a:lstStyle/>
          <a:p>
            <a:r>
              <a:rPr lang="en-US" altLang="zh-CN" sz="1600" dirty="0" smtClean="0"/>
              <a:t>Changes in the concentrations of nutrients in plant material growth at twice-ambient atmospheric CO</a:t>
            </a:r>
            <a:r>
              <a:rPr lang="en-US" altLang="zh-CN" sz="1600" baseline="-25000" dirty="0" smtClean="0"/>
              <a:t>2</a:t>
            </a:r>
            <a:r>
              <a:rPr lang="en-US" altLang="zh-CN" sz="1600" dirty="0" smtClean="0"/>
              <a:t> concentrations.</a:t>
            </a:r>
            <a:endParaRPr lang="zh-CN" altLang="en-US" sz="1600" dirty="0"/>
          </a:p>
        </p:txBody>
      </p:sp>
    </p:spTree>
    <p:extLst>
      <p:ext uri="{BB962C8B-B14F-4D97-AF65-F5344CB8AC3E}">
        <p14:creationId xmlns:p14="http://schemas.microsoft.com/office/powerpoint/2010/main" val="2759431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a:t>
            </a:r>
            <a:r>
              <a:rPr lang="en-US" altLang="zh-CN" baseline="-25000" dirty="0"/>
              <a:t>2</a:t>
            </a:r>
            <a:r>
              <a:rPr lang="en-US" altLang="zh-CN" dirty="0"/>
              <a:t> &amp; Nutrients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32</a:t>
            </a:fld>
            <a:endParaRPr lang="zh-CN" altLang="en-US"/>
          </a:p>
        </p:txBody>
      </p:sp>
      <p:pic>
        <p:nvPicPr>
          <p:cNvPr id="6" name="图片 5"/>
          <p:cNvPicPr>
            <a:picLocks noChangeAspect="1"/>
          </p:cNvPicPr>
          <p:nvPr/>
        </p:nvPicPr>
        <p:blipFill>
          <a:blip r:embed="rId2"/>
          <a:stretch>
            <a:fillRect/>
          </a:stretch>
        </p:blipFill>
        <p:spPr>
          <a:xfrm>
            <a:off x="1469420" y="1741503"/>
            <a:ext cx="5085959" cy="3710776"/>
          </a:xfrm>
          <a:prstGeom prst="rect">
            <a:avLst/>
          </a:prstGeom>
        </p:spPr>
      </p:pic>
      <p:sp>
        <p:nvSpPr>
          <p:cNvPr id="8" name="文本框 7"/>
          <p:cNvSpPr txBox="1"/>
          <p:nvPr/>
        </p:nvSpPr>
        <p:spPr>
          <a:xfrm>
            <a:off x="1187355" y="5513694"/>
            <a:ext cx="6114197" cy="830997"/>
          </a:xfrm>
          <a:prstGeom prst="rect">
            <a:avLst/>
          </a:prstGeom>
          <a:noFill/>
        </p:spPr>
        <p:txBody>
          <a:bodyPr wrap="square" rtlCol="0">
            <a:spAutoFit/>
          </a:bodyPr>
          <a:lstStyle/>
          <a:p>
            <a:r>
              <a:rPr lang="en-US" altLang="zh-CN" sz="1600" dirty="0" smtClean="0"/>
              <a:t>Growth of larvae of the buckeye butterfly (</a:t>
            </a:r>
            <a:r>
              <a:rPr lang="en-US" altLang="zh-CN" sz="1600" i="1" dirty="0" err="1" smtClean="0"/>
              <a:t>Junonia</a:t>
            </a:r>
            <a:r>
              <a:rPr lang="en-US" altLang="zh-CN" sz="1600" i="1" dirty="0" smtClean="0"/>
              <a:t> </a:t>
            </a:r>
            <a:r>
              <a:rPr lang="en-US" altLang="zh-CN" sz="1600" i="1" dirty="0" err="1" smtClean="0"/>
              <a:t>coenia</a:t>
            </a:r>
            <a:r>
              <a:rPr lang="en-US" altLang="zh-CN" sz="1600" dirty="0" smtClean="0"/>
              <a:t>) feeding on </a:t>
            </a:r>
            <a:r>
              <a:rPr lang="en-US" altLang="zh-CN" sz="1600" i="1" dirty="0" err="1" smtClean="0"/>
              <a:t>Plantago</a:t>
            </a:r>
            <a:r>
              <a:rPr lang="en-US" altLang="zh-CN" sz="1600" i="1" dirty="0" smtClean="0"/>
              <a:t> </a:t>
            </a:r>
            <a:r>
              <a:rPr lang="en-US" altLang="zh-CN" sz="1600" i="1" dirty="0" err="1" smtClean="0"/>
              <a:t>lanceolata</a:t>
            </a:r>
            <a:r>
              <a:rPr lang="en-US" altLang="zh-CN" sz="1600" dirty="0" smtClean="0"/>
              <a:t> that had been grown at ambient and elevated CO</a:t>
            </a:r>
            <a:r>
              <a:rPr lang="en-US" altLang="zh-CN" sz="1600" baseline="-25000" dirty="0" smtClean="0"/>
              <a:t>2</a:t>
            </a:r>
            <a:r>
              <a:rPr lang="en-US" altLang="zh-CN" sz="1600" dirty="0" smtClean="0"/>
              <a:t> concentrations.</a:t>
            </a:r>
            <a:endParaRPr lang="zh-CN" altLang="en-US" sz="1600" dirty="0"/>
          </a:p>
        </p:txBody>
      </p:sp>
    </p:spTree>
    <p:extLst>
      <p:ext uri="{BB962C8B-B14F-4D97-AF65-F5344CB8AC3E}">
        <p14:creationId xmlns:p14="http://schemas.microsoft.com/office/powerpoint/2010/main" val="7794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Outlines</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en-US" altLang="zh-CN" sz="1200" dirty="0" smtClean="0">
                <a:solidFill>
                  <a:schemeClr val="accent4">
                    <a:lumMod val="60000"/>
                    <a:lumOff val="40000"/>
                  </a:schemeClr>
                </a:solidFill>
              </a:rPr>
              <a:t>Introduction</a:t>
            </a:r>
          </a:p>
          <a:p>
            <a:pPr marL="457200" indent="-457200">
              <a:buFont typeface="+mj-lt"/>
              <a:buAutoNum type="arabicPeriod"/>
            </a:pPr>
            <a:r>
              <a:rPr lang="en-US" altLang="zh-CN" sz="1200" dirty="0" smtClean="0">
                <a:solidFill>
                  <a:schemeClr val="accent4">
                    <a:lumMod val="60000"/>
                    <a:lumOff val="40000"/>
                  </a:schemeClr>
                </a:solidFill>
              </a:rPr>
              <a:t>Radiation </a:t>
            </a:r>
          </a:p>
          <a:p>
            <a:pPr marL="457200" indent="-457200">
              <a:buFont typeface="+mj-lt"/>
              <a:buAutoNum type="arabicPeriod"/>
            </a:pPr>
            <a:r>
              <a:rPr lang="en-US" altLang="zh-CN" sz="1200" dirty="0" smtClean="0">
                <a:solidFill>
                  <a:schemeClr val="accent4">
                    <a:lumMod val="60000"/>
                    <a:lumOff val="40000"/>
                  </a:schemeClr>
                </a:solidFill>
              </a:rPr>
              <a:t>Carbon dioxide</a:t>
            </a:r>
          </a:p>
          <a:p>
            <a:pPr marL="457200" indent="-457200">
              <a:buFont typeface="+mj-lt"/>
              <a:buAutoNum type="arabicPeriod"/>
            </a:pPr>
            <a:r>
              <a:rPr lang="en-US" altLang="zh-CN" b="1" dirty="0" smtClean="0"/>
              <a:t>Water, Mineral nutrients, Oxygen</a:t>
            </a:r>
          </a:p>
          <a:p>
            <a:pPr marL="457200" indent="-457200">
              <a:buFont typeface="+mj-lt"/>
              <a:buAutoNum type="arabicPeriod"/>
            </a:pPr>
            <a:r>
              <a:rPr lang="en-US" altLang="zh-CN" sz="1200" dirty="0" smtClean="0">
                <a:solidFill>
                  <a:schemeClr val="accent4">
                    <a:lumMod val="60000"/>
                    <a:lumOff val="40000"/>
                  </a:schemeClr>
                </a:solidFill>
              </a:rPr>
              <a:t>Organisms as food resources</a:t>
            </a:r>
          </a:p>
          <a:p>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33</a:t>
            </a:fld>
            <a:endParaRPr lang="zh-CN" altLang="en-US"/>
          </a:p>
        </p:txBody>
      </p:sp>
    </p:spTree>
    <p:extLst>
      <p:ext uri="{BB962C8B-B14F-4D97-AF65-F5344CB8AC3E}">
        <p14:creationId xmlns:p14="http://schemas.microsoft.com/office/powerpoint/2010/main" val="1265025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Water</a:t>
            </a:r>
            <a:endParaRPr lang="zh-CN" altLang="en-US" dirty="0"/>
          </a:p>
        </p:txBody>
      </p:sp>
      <p:sp>
        <p:nvSpPr>
          <p:cNvPr id="3" name="内容占位符 2"/>
          <p:cNvSpPr>
            <a:spLocks noGrp="1"/>
          </p:cNvSpPr>
          <p:nvPr>
            <p:ph idx="1"/>
          </p:nvPr>
        </p:nvSpPr>
        <p:spPr/>
        <p:txBody>
          <a:bodyPr/>
          <a:lstStyle/>
          <a:p>
            <a:r>
              <a:rPr lang="en-US" altLang="zh-CN" dirty="0" smtClean="0"/>
              <a:t>Video 09,   7:40;  33:18; 36:16</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34</a:t>
            </a:fld>
            <a:endParaRPr lang="zh-CN" altLang="en-US"/>
          </a:p>
        </p:txBody>
      </p:sp>
    </p:spTree>
    <p:extLst>
      <p:ext uri="{BB962C8B-B14F-4D97-AF65-F5344CB8AC3E}">
        <p14:creationId xmlns:p14="http://schemas.microsoft.com/office/powerpoint/2010/main" val="83108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Mineral nutrients</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35</a:t>
            </a:fld>
            <a:endParaRPr lang="zh-CN" altLang="en-US"/>
          </a:p>
        </p:txBody>
      </p:sp>
      <p:pic>
        <p:nvPicPr>
          <p:cNvPr id="6" name="图片 5"/>
          <p:cNvPicPr>
            <a:picLocks noChangeAspect="1"/>
          </p:cNvPicPr>
          <p:nvPr/>
        </p:nvPicPr>
        <p:blipFill>
          <a:blip r:embed="rId2"/>
          <a:stretch>
            <a:fillRect/>
          </a:stretch>
        </p:blipFill>
        <p:spPr>
          <a:xfrm>
            <a:off x="1452638" y="1866896"/>
            <a:ext cx="5461777" cy="4375681"/>
          </a:xfrm>
          <a:prstGeom prst="rect">
            <a:avLst/>
          </a:prstGeom>
        </p:spPr>
      </p:pic>
    </p:spTree>
    <p:extLst>
      <p:ext uri="{BB962C8B-B14F-4D97-AF65-F5344CB8AC3E}">
        <p14:creationId xmlns:p14="http://schemas.microsoft.com/office/powerpoint/2010/main" val="1360350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Mineral nutrients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36</a:t>
            </a:fld>
            <a:endParaRPr lang="zh-CN" altLang="en-US"/>
          </a:p>
        </p:txBody>
      </p:sp>
      <p:pic>
        <p:nvPicPr>
          <p:cNvPr id="6" name="图片 5"/>
          <p:cNvPicPr>
            <a:picLocks noChangeAspect="1"/>
          </p:cNvPicPr>
          <p:nvPr/>
        </p:nvPicPr>
        <p:blipFill>
          <a:blip r:embed="rId2"/>
          <a:stretch>
            <a:fillRect/>
          </a:stretch>
        </p:blipFill>
        <p:spPr>
          <a:xfrm>
            <a:off x="1909399" y="2153448"/>
            <a:ext cx="4608631" cy="3154151"/>
          </a:xfrm>
          <a:prstGeom prst="rect">
            <a:avLst/>
          </a:prstGeom>
        </p:spPr>
      </p:pic>
      <p:sp>
        <p:nvSpPr>
          <p:cNvPr id="7" name="文本框 6"/>
          <p:cNvSpPr txBox="1"/>
          <p:nvPr/>
        </p:nvSpPr>
        <p:spPr>
          <a:xfrm>
            <a:off x="1229153" y="5307599"/>
            <a:ext cx="6537278" cy="1077218"/>
          </a:xfrm>
          <a:prstGeom prst="rect">
            <a:avLst/>
          </a:prstGeom>
          <a:noFill/>
        </p:spPr>
        <p:txBody>
          <a:bodyPr wrap="square" rtlCol="0">
            <a:spAutoFit/>
          </a:bodyPr>
          <a:lstStyle/>
          <a:p>
            <a:r>
              <a:rPr lang="en-US" altLang="zh-CN" sz="1600" dirty="0" smtClean="0"/>
              <a:t>a) The relative concentration of various minerals in whole plants of four species in the Brookhaven Forest, New York. </a:t>
            </a:r>
            <a:r>
              <a:rPr lang="en-US" altLang="zh-CN" sz="1600" dirty="0"/>
              <a:t>b</a:t>
            </a:r>
            <a:r>
              <a:rPr lang="en-US" altLang="zh-CN" sz="1600" dirty="0" smtClean="0"/>
              <a:t>) The relative concentration of various minerals in different tissues of the white oak (</a:t>
            </a:r>
            <a:r>
              <a:rPr lang="en-US" altLang="zh-CN" sz="1600" i="1" dirty="0" err="1" smtClean="0"/>
              <a:t>Quercus</a:t>
            </a:r>
            <a:r>
              <a:rPr lang="en-US" altLang="zh-CN" sz="1600" i="1" dirty="0" smtClean="0"/>
              <a:t> alba</a:t>
            </a:r>
            <a:r>
              <a:rPr lang="en-US" altLang="zh-CN" sz="1600" dirty="0" smtClean="0"/>
              <a:t>) in the Brookhaven Forest.</a:t>
            </a:r>
            <a:endParaRPr lang="zh-CN" altLang="en-US" sz="1600" dirty="0"/>
          </a:p>
        </p:txBody>
      </p:sp>
    </p:spTree>
    <p:extLst>
      <p:ext uri="{BB962C8B-B14F-4D97-AF65-F5344CB8AC3E}">
        <p14:creationId xmlns:p14="http://schemas.microsoft.com/office/powerpoint/2010/main" val="1387564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Mineral nutrients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37</a:t>
            </a:fld>
            <a:endParaRPr lang="zh-CN" altLang="en-US"/>
          </a:p>
        </p:txBody>
      </p:sp>
      <p:pic>
        <p:nvPicPr>
          <p:cNvPr id="6" name="图片 5"/>
          <p:cNvPicPr>
            <a:picLocks noChangeAspect="1"/>
          </p:cNvPicPr>
          <p:nvPr/>
        </p:nvPicPr>
        <p:blipFill>
          <a:blip r:embed="rId2"/>
          <a:stretch>
            <a:fillRect/>
          </a:stretch>
        </p:blipFill>
        <p:spPr>
          <a:xfrm>
            <a:off x="745788" y="1853248"/>
            <a:ext cx="4471431" cy="4555078"/>
          </a:xfrm>
          <a:prstGeom prst="rect">
            <a:avLst/>
          </a:prstGeom>
        </p:spPr>
      </p:pic>
      <p:sp>
        <p:nvSpPr>
          <p:cNvPr id="7" name="文本框 6"/>
          <p:cNvSpPr txBox="1"/>
          <p:nvPr/>
        </p:nvSpPr>
        <p:spPr>
          <a:xfrm>
            <a:off x="5663821" y="2279176"/>
            <a:ext cx="1876269" cy="2585323"/>
          </a:xfrm>
          <a:prstGeom prst="rect">
            <a:avLst/>
          </a:prstGeom>
          <a:noFill/>
        </p:spPr>
        <p:txBody>
          <a:bodyPr wrap="square" rtlCol="0">
            <a:spAutoFit/>
          </a:bodyPr>
          <a:lstStyle/>
          <a:p>
            <a:r>
              <a:rPr lang="en-US" altLang="zh-CN" dirty="0" smtClean="0"/>
              <a:t>The root systems of plants in a typical short-grass prairie after a run of years with average rainfall.</a:t>
            </a:r>
            <a:endParaRPr lang="zh-CN" altLang="en-US" dirty="0"/>
          </a:p>
        </p:txBody>
      </p:sp>
    </p:spTree>
    <p:extLst>
      <p:ext uri="{BB962C8B-B14F-4D97-AF65-F5344CB8AC3E}">
        <p14:creationId xmlns:p14="http://schemas.microsoft.com/office/powerpoint/2010/main" val="3554619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Mineral nutrients</a:t>
            </a:r>
            <a:endParaRPr lang="zh-CN" altLang="en-US" dirty="0"/>
          </a:p>
        </p:txBody>
      </p:sp>
      <p:sp>
        <p:nvSpPr>
          <p:cNvPr id="3" name="内容占位符 2"/>
          <p:cNvSpPr>
            <a:spLocks noGrp="1"/>
          </p:cNvSpPr>
          <p:nvPr>
            <p:ph idx="1"/>
          </p:nvPr>
        </p:nvSpPr>
        <p:spPr/>
        <p:txBody>
          <a:bodyPr/>
          <a:lstStyle/>
          <a:p>
            <a:r>
              <a:rPr lang="en-US" altLang="zh-CN" dirty="0" smtClean="0"/>
              <a:t>Video, 09, 8:30</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38</a:t>
            </a:fld>
            <a:endParaRPr lang="zh-CN" altLang="en-US"/>
          </a:p>
        </p:txBody>
      </p:sp>
    </p:spTree>
    <p:extLst>
      <p:ext uri="{BB962C8B-B14F-4D97-AF65-F5344CB8AC3E}">
        <p14:creationId xmlns:p14="http://schemas.microsoft.com/office/powerpoint/2010/main" val="3451562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Oxygen</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Animals</a:t>
            </a:r>
          </a:p>
          <a:p>
            <a:pPr marL="0" indent="0">
              <a:buNone/>
            </a:pPr>
            <a:endParaRPr lang="en-US" altLang="zh-CN" dirty="0"/>
          </a:p>
          <a:p>
            <a:pPr marL="0" indent="0">
              <a:buNone/>
            </a:pPr>
            <a:endParaRPr lang="en-US" altLang="zh-CN" dirty="0" smtClean="0"/>
          </a:p>
          <a:p>
            <a:pPr marL="0" indent="0">
              <a:buNone/>
            </a:pPr>
            <a:r>
              <a:rPr lang="en-US" altLang="zh-CN" dirty="0" smtClean="0"/>
              <a:t>plants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39</a:t>
            </a:fld>
            <a:endParaRPr lang="zh-CN" altLang="en-US"/>
          </a:p>
        </p:txBody>
      </p:sp>
    </p:spTree>
    <p:extLst>
      <p:ext uri="{BB962C8B-B14F-4D97-AF65-F5344CB8AC3E}">
        <p14:creationId xmlns:p14="http://schemas.microsoft.com/office/powerpoint/2010/main" val="237832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Resources</a:t>
            </a:r>
            <a:endParaRPr lang="zh-CN" altLang="en-US" dirty="0"/>
          </a:p>
        </p:txBody>
      </p:sp>
      <p:sp>
        <p:nvSpPr>
          <p:cNvPr id="3" name="内容占位符 2"/>
          <p:cNvSpPr>
            <a:spLocks noGrp="1"/>
          </p:cNvSpPr>
          <p:nvPr>
            <p:ph idx="1"/>
          </p:nvPr>
        </p:nvSpPr>
        <p:spPr/>
        <p:txBody>
          <a:bodyPr/>
          <a:lstStyle/>
          <a:p>
            <a:r>
              <a:rPr lang="en-US" altLang="zh-CN" dirty="0" smtClean="0"/>
              <a:t>Organisms will not compete for </a:t>
            </a:r>
            <a:r>
              <a:rPr lang="en-US" altLang="zh-CN" b="1" dirty="0" smtClean="0"/>
              <a:t>conditions</a:t>
            </a:r>
            <a:r>
              <a:rPr lang="en-US" altLang="zh-CN" dirty="0" smtClean="0"/>
              <a:t> (e.g. temperature), </a:t>
            </a:r>
          </a:p>
          <a:p>
            <a:endParaRPr lang="en-US" altLang="zh-CN" dirty="0"/>
          </a:p>
          <a:p>
            <a:r>
              <a:rPr lang="en-US" altLang="zh-CN" dirty="0" smtClean="0"/>
              <a:t>but they may compete for </a:t>
            </a:r>
            <a:r>
              <a:rPr lang="en-US" altLang="zh-CN" b="1" dirty="0" smtClean="0"/>
              <a:t>resources</a:t>
            </a:r>
            <a:r>
              <a:rPr lang="en-US" altLang="zh-CN" dirty="0" smtClean="0"/>
              <a:t> (e.g. water).</a:t>
            </a:r>
            <a:endParaRPr lang="zh-CN" altLang="en-US" dirty="0"/>
          </a:p>
        </p:txBody>
      </p:sp>
      <p:sp>
        <p:nvSpPr>
          <p:cNvPr id="4" name="页脚占位符 3"/>
          <p:cNvSpPr>
            <a:spLocks noGrp="1"/>
          </p:cNvSpPr>
          <p:nvPr>
            <p:ph type="ftr" sz="quarter" idx="11"/>
          </p:nvPr>
        </p:nvSpPr>
        <p:spPr/>
        <p:txBody>
          <a:bodyPr/>
          <a:lstStyle/>
          <a:p>
            <a:r>
              <a:rPr lang="en-US" altLang="zh-CN" dirty="0" smtClean="0"/>
              <a:t>East China Normal University</a:t>
            </a:r>
            <a:endParaRPr lang="zh-CN" altLang="en-US" dirty="0"/>
          </a:p>
        </p:txBody>
      </p:sp>
      <p:sp>
        <p:nvSpPr>
          <p:cNvPr id="5" name="灯片编号占位符 4"/>
          <p:cNvSpPr>
            <a:spLocks noGrp="1"/>
          </p:cNvSpPr>
          <p:nvPr>
            <p:ph type="sldNum" sz="quarter" idx="12"/>
          </p:nvPr>
        </p:nvSpPr>
        <p:spPr/>
        <p:txBody>
          <a:bodyPr/>
          <a:lstStyle/>
          <a:p>
            <a:fld id="{0E9615F9-03E1-4C55-B994-E72DF95A4960}" type="slidenum">
              <a:rPr lang="zh-CN" altLang="en-US" smtClean="0"/>
              <a:t>4</a:t>
            </a:fld>
            <a:endParaRPr lang="zh-CN" altLang="en-US"/>
          </a:p>
        </p:txBody>
      </p:sp>
    </p:spTree>
    <p:extLst>
      <p:ext uri="{BB962C8B-B14F-4D97-AF65-F5344CB8AC3E}">
        <p14:creationId xmlns:p14="http://schemas.microsoft.com/office/powerpoint/2010/main" val="28526604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Outlines</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en-US" altLang="zh-CN" sz="1200" dirty="0" smtClean="0">
                <a:solidFill>
                  <a:schemeClr val="accent4">
                    <a:lumMod val="60000"/>
                    <a:lumOff val="40000"/>
                  </a:schemeClr>
                </a:solidFill>
              </a:rPr>
              <a:t>Introduction</a:t>
            </a:r>
          </a:p>
          <a:p>
            <a:pPr marL="457200" indent="-457200">
              <a:buFont typeface="+mj-lt"/>
              <a:buAutoNum type="arabicPeriod"/>
            </a:pPr>
            <a:r>
              <a:rPr lang="en-US" altLang="zh-CN" sz="1200" dirty="0" smtClean="0">
                <a:solidFill>
                  <a:schemeClr val="accent4">
                    <a:lumMod val="60000"/>
                    <a:lumOff val="40000"/>
                  </a:schemeClr>
                </a:solidFill>
              </a:rPr>
              <a:t>Radiation </a:t>
            </a:r>
          </a:p>
          <a:p>
            <a:pPr marL="457200" indent="-457200">
              <a:buFont typeface="+mj-lt"/>
              <a:buAutoNum type="arabicPeriod"/>
            </a:pPr>
            <a:r>
              <a:rPr lang="en-US" altLang="zh-CN" sz="1200" dirty="0" smtClean="0">
                <a:solidFill>
                  <a:schemeClr val="accent4">
                    <a:lumMod val="60000"/>
                    <a:lumOff val="40000"/>
                  </a:schemeClr>
                </a:solidFill>
              </a:rPr>
              <a:t>Carbon dioxide</a:t>
            </a:r>
          </a:p>
          <a:p>
            <a:pPr marL="457200" indent="-457200">
              <a:buFont typeface="+mj-lt"/>
              <a:buAutoNum type="arabicPeriod"/>
            </a:pPr>
            <a:r>
              <a:rPr lang="en-US" altLang="zh-CN" sz="1200" dirty="0" smtClean="0">
                <a:solidFill>
                  <a:schemeClr val="accent4">
                    <a:lumMod val="60000"/>
                    <a:lumOff val="40000"/>
                  </a:schemeClr>
                </a:solidFill>
              </a:rPr>
              <a:t>Water, Mineral nutrients, Oxygen</a:t>
            </a:r>
          </a:p>
          <a:p>
            <a:pPr marL="457200" indent="-457200">
              <a:buFont typeface="+mj-lt"/>
              <a:buAutoNum type="arabicPeriod"/>
            </a:pPr>
            <a:r>
              <a:rPr lang="en-US" altLang="zh-CN" b="1" dirty="0" smtClean="0"/>
              <a:t>Organisms as food resources</a:t>
            </a:r>
          </a:p>
          <a:p>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40</a:t>
            </a:fld>
            <a:endParaRPr lang="zh-CN" altLang="en-US"/>
          </a:p>
        </p:txBody>
      </p:sp>
    </p:spTree>
    <p:extLst>
      <p:ext uri="{BB962C8B-B14F-4D97-AF65-F5344CB8AC3E}">
        <p14:creationId xmlns:p14="http://schemas.microsoft.com/office/powerpoint/2010/main" val="38524289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Autotrophs &amp; heterotrophs</a:t>
            </a:r>
            <a:endParaRPr lang="zh-CN" altLang="en-US" dirty="0"/>
          </a:p>
        </p:txBody>
      </p:sp>
      <p:sp>
        <p:nvSpPr>
          <p:cNvPr id="3" name="内容占位符 2"/>
          <p:cNvSpPr>
            <a:spLocks noGrp="1"/>
          </p:cNvSpPr>
          <p:nvPr>
            <p:ph idx="1"/>
          </p:nvPr>
        </p:nvSpPr>
        <p:spPr/>
        <p:txBody>
          <a:bodyPr/>
          <a:lstStyle/>
          <a:p>
            <a:r>
              <a:rPr lang="en-US" altLang="zh-CN" dirty="0" smtClean="0"/>
              <a:t>Autotrophic organisms (green plants and certain bacteria) assimilate inorganic resources into packages of organic molecules (proteins, carbohydrates, etc.). </a:t>
            </a:r>
          </a:p>
          <a:p>
            <a:endParaRPr lang="en-US" altLang="zh-CN" dirty="0"/>
          </a:p>
          <a:p>
            <a:r>
              <a:rPr lang="en-US" altLang="zh-CN" dirty="0" smtClean="0"/>
              <a:t>There become the resources for heterotrophic organisms (decomposers, parasites, predators and grazers)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41</a:t>
            </a:fld>
            <a:endParaRPr lang="zh-CN" altLang="en-US"/>
          </a:p>
        </p:txBody>
      </p:sp>
    </p:spTree>
    <p:extLst>
      <p:ext uri="{BB962C8B-B14F-4D97-AF65-F5344CB8AC3E}">
        <p14:creationId xmlns:p14="http://schemas.microsoft.com/office/powerpoint/2010/main" val="2556058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Specialists &amp; generalists</a:t>
            </a:r>
            <a:endParaRPr lang="zh-CN" altLang="en-US" dirty="0"/>
          </a:p>
        </p:txBody>
      </p:sp>
      <p:sp>
        <p:nvSpPr>
          <p:cNvPr id="3" name="内容占位符 2"/>
          <p:cNvSpPr>
            <a:spLocks noGrp="1"/>
          </p:cNvSpPr>
          <p:nvPr>
            <p:ph idx="1"/>
          </p:nvPr>
        </p:nvSpPr>
        <p:spPr/>
        <p:txBody>
          <a:bodyPr/>
          <a:lstStyle/>
          <a:p>
            <a:r>
              <a:rPr lang="en-US" altLang="zh-CN" dirty="0" smtClean="0"/>
              <a:t>Specialization is increasingly likely if a consumer has a short lifespan.</a:t>
            </a:r>
          </a:p>
          <a:p>
            <a:endParaRPr lang="en-US" altLang="zh-CN" dirty="0"/>
          </a:p>
          <a:p>
            <a:r>
              <a:rPr lang="en-US" altLang="zh-CN" dirty="0" smtClean="0"/>
              <a:t>Individuals of long-lived species are likely to be generalists.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42</a:t>
            </a:fld>
            <a:endParaRPr lang="zh-CN" altLang="en-US"/>
          </a:p>
        </p:txBody>
      </p:sp>
    </p:spTree>
    <p:extLst>
      <p:ext uri="{BB962C8B-B14F-4D97-AF65-F5344CB8AC3E}">
        <p14:creationId xmlns:p14="http://schemas.microsoft.com/office/powerpoint/2010/main" val="2242860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Specialists &amp; generalists</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43</a:t>
            </a:fld>
            <a:endParaRPr lang="zh-CN" altLang="en-US"/>
          </a:p>
        </p:txBody>
      </p:sp>
      <p:pic>
        <p:nvPicPr>
          <p:cNvPr id="6" name="图片 5"/>
          <p:cNvPicPr>
            <a:picLocks noChangeAspect="1"/>
          </p:cNvPicPr>
          <p:nvPr/>
        </p:nvPicPr>
        <p:blipFill>
          <a:blip r:embed="rId2"/>
          <a:stretch>
            <a:fillRect/>
          </a:stretch>
        </p:blipFill>
        <p:spPr>
          <a:xfrm>
            <a:off x="1165971" y="1817149"/>
            <a:ext cx="5786641" cy="3800737"/>
          </a:xfrm>
          <a:prstGeom prst="rect">
            <a:avLst/>
          </a:prstGeom>
        </p:spPr>
      </p:pic>
      <p:sp>
        <p:nvSpPr>
          <p:cNvPr id="7" name="文本框 6"/>
          <p:cNvSpPr txBox="1"/>
          <p:nvPr/>
        </p:nvSpPr>
        <p:spPr>
          <a:xfrm>
            <a:off x="1165971" y="5732059"/>
            <a:ext cx="5971808" cy="584775"/>
          </a:xfrm>
          <a:prstGeom prst="rect">
            <a:avLst/>
          </a:prstGeom>
          <a:noFill/>
        </p:spPr>
        <p:txBody>
          <a:bodyPr wrap="square" rtlCol="0">
            <a:spAutoFit/>
          </a:bodyPr>
          <a:lstStyle/>
          <a:p>
            <a:r>
              <a:rPr lang="en-US" altLang="zh-CN" sz="1600" dirty="0" smtClean="0"/>
              <a:t>The </a:t>
            </a:r>
            <a:r>
              <a:rPr lang="en-US" altLang="zh-CN" sz="1600" dirty="0" err="1" smtClean="0"/>
              <a:t>stylet</a:t>
            </a:r>
            <a:r>
              <a:rPr lang="en-US" altLang="zh-CN" sz="1600" dirty="0" smtClean="0"/>
              <a:t> of an aphid penetrating the host tissues and reaching the sugar-rich phloem cells in the leaf veins. </a:t>
            </a:r>
            <a:endParaRPr lang="zh-CN" altLang="en-US" sz="1600" dirty="0"/>
          </a:p>
        </p:txBody>
      </p:sp>
    </p:spTree>
    <p:extLst>
      <p:ext uri="{BB962C8B-B14F-4D97-AF65-F5344CB8AC3E}">
        <p14:creationId xmlns:p14="http://schemas.microsoft.com/office/powerpoint/2010/main" val="1729879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Resource composition</a:t>
            </a:r>
            <a:endParaRPr lang="zh-CN" altLang="en-US" dirty="0"/>
          </a:p>
        </p:txBody>
      </p:sp>
      <p:pic>
        <p:nvPicPr>
          <p:cNvPr id="6" name="内容占位符 5"/>
          <p:cNvPicPr>
            <a:picLocks noGrp="1" noChangeAspect="1"/>
          </p:cNvPicPr>
          <p:nvPr>
            <p:ph idx="1"/>
          </p:nvPr>
        </p:nvPicPr>
        <p:blipFill>
          <a:blip r:embed="rId2"/>
          <a:stretch>
            <a:fillRect/>
          </a:stretch>
        </p:blipFill>
        <p:spPr>
          <a:xfrm>
            <a:off x="2349762" y="2025343"/>
            <a:ext cx="3325275" cy="4195762"/>
          </a:xfrm>
          <a:prstGeom prst="rect">
            <a:avLst/>
          </a:prstGeom>
        </p:spPr>
      </p:pic>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44</a:t>
            </a:fld>
            <a:endParaRPr lang="zh-CN" altLang="en-US"/>
          </a:p>
        </p:txBody>
      </p:sp>
    </p:spTree>
    <p:extLst>
      <p:ext uri="{BB962C8B-B14F-4D97-AF65-F5344CB8AC3E}">
        <p14:creationId xmlns:p14="http://schemas.microsoft.com/office/powerpoint/2010/main" val="10981099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Defenses</a:t>
            </a:r>
            <a:endParaRPr lang="zh-CN" altLang="en-US" dirty="0"/>
          </a:p>
        </p:txBody>
      </p:sp>
      <p:sp>
        <p:nvSpPr>
          <p:cNvPr id="3" name="内容占位符 2"/>
          <p:cNvSpPr>
            <a:spLocks noGrp="1"/>
          </p:cNvSpPr>
          <p:nvPr>
            <p:ph idx="1"/>
          </p:nvPr>
        </p:nvSpPr>
        <p:spPr/>
        <p:txBody>
          <a:bodyPr/>
          <a:lstStyle/>
          <a:p>
            <a:r>
              <a:rPr lang="en-US" altLang="zh-CN" dirty="0" smtClean="0"/>
              <a:t>Physical defenses</a:t>
            </a:r>
          </a:p>
          <a:p>
            <a:r>
              <a:rPr lang="en-US" altLang="zh-CN" dirty="0" smtClean="0"/>
              <a:t>Chemical </a:t>
            </a:r>
            <a:r>
              <a:rPr lang="en-US" altLang="zh-CN" dirty="0" smtClean="0"/>
              <a:t>defenses</a:t>
            </a:r>
          </a:p>
          <a:p>
            <a:pPr marL="0" indent="0">
              <a:buNone/>
            </a:pPr>
            <a:r>
              <a:rPr lang="en-US" altLang="zh-CN" dirty="0"/>
              <a:t>	</a:t>
            </a:r>
            <a:endParaRPr lang="en-US" altLang="zh-CN" dirty="0" smtClean="0"/>
          </a:p>
          <a:p>
            <a:pPr marL="0" indent="0">
              <a:buNone/>
            </a:pPr>
            <a:r>
              <a:rPr lang="en-US" altLang="zh-CN" dirty="0" smtClean="0"/>
              <a:t> video: 09, 19:57</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45</a:t>
            </a:fld>
            <a:endParaRPr lang="zh-CN" altLang="en-US"/>
          </a:p>
        </p:txBody>
      </p:sp>
    </p:spTree>
    <p:extLst>
      <p:ext uri="{BB962C8B-B14F-4D97-AF65-F5344CB8AC3E}">
        <p14:creationId xmlns:p14="http://schemas.microsoft.com/office/powerpoint/2010/main" val="2090147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46</a:t>
            </a:fld>
            <a:endParaRPr lang="zh-CN" altLang="en-US"/>
          </a:p>
        </p:txBody>
      </p:sp>
    </p:spTree>
    <p:extLst>
      <p:ext uri="{BB962C8B-B14F-4D97-AF65-F5344CB8AC3E}">
        <p14:creationId xmlns:p14="http://schemas.microsoft.com/office/powerpoint/2010/main" val="166998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Outlines</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en-US" altLang="zh-CN" sz="1200" dirty="0" smtClean="0">
                <a:solidFill>
                  <a:schemeClr val="accent4">
                    <a:lumMod val="60000"/>
                    <a:lumOff val="40000"/>
                  </a:schemeClr>
                </a:solidFill>
              </a:rPr>
              <a:t>Introduction</a:t>
            </a:r>
          </a:p>
          <a:p>
            <a:pPr marL="457200" indent="-457200">
              <a:buFont typeface="+mj-lt"/>
              <a:buAutoNum type="arabicPeriod"/>
            </a:pPr>
            <a:r>
              <a:rPr lang="en-US" altLang="zh-CN" b="1" dirty="0" smtClean="0"/>
              <a:t>Radiation </a:t>
            </a:r>
          </a:p>
          <a:p>
            <a:pPr marL="457200" indent="-457200">
              <a:buFont typeface="+mj-lt"/>
              <a:buAutoNum type="arabicPeriod"/>
            </a:pPr>
            <a:r>
              <a:rPr lang="en-US" altLang="zh-CN" sz="1200" dirty="0" smtClean="0">
                <a:solidFill>
                  <a:schemeClr val="accent4">
                    <a:lumMod val="60000"/>
                    <a:lumOff val="40000"/>
                  </a:schemeClr>
                </a:solidFill>
              </a:rPr>
              <a:t>Carbon dioxide</a:t>
            </a:r>
          </a:p>
          <a:p>
            <a:pPr marL="457200" indent="-457200">
              <a:buFont typeface="+mj-lt"/>
              <a:buAutoNum type="arabicPeriod"/>
            </a:pPr>
            <a:r>
              <a:rPr lang="en-US" altLang="zh-CN" sz="1200" dirty="0" smtClean="0">
                <a:solidFill>
                  <a:schemeClr val="accent4">
                    <a:lumMod val="60000"/>
                    <a:lumOff val="40000"/>
                  </a:schemeClr>
                </a:solidFill>
              </a:rPr>
              <a:t>Water, Mineral nutrients, Oxygen</a:t>
            </a:r>
          </a:p>
          <a:p>
            <a:pPr marL="457200" indent="-457200">
              <a:buFont typeface="+mj-lt"/>
              <a:buAutoNum type="arabicPeriod"/>
            </a:pPr>
            <a:r>
              <a:rPr lang="en-US" altLang="zh-CN" sz="1200" dirty="0" smtClean="0">
                <a:solidFill>
                  <a:schemeClr val="accent4">
                    <a:lumMod val="60000"/>
                    <a:lumOff val="40000"/>
                  </a:schemeClr>
                </a:solidFill>
              </a:rPr>
              <a:t>Organisms as food resources</a:t>
            </a:r>
          </a:p>
          <a:p>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5</a:t>
            </a:fld>
            <a:endParaRPr lang="zh-CN" altLang="en-US"/>
          </a:p>
        </p:txBody>
      </p:sp>
    </p:spTree>
    <p:extLst>
      <p:ext uri="{BB962C8B-B14F-4D97-AF65-F5344CB8AC3E}">
        <p14:creationId xmlns:p14="http://schemas.microsoft.com/office/powerpoint/2010/main" val="2881300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Radiation</a:t>
            </a:r>
            <a:endParaRPr lang="zh-CN" altLang="en-US" dirty="0"/>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6</a:t>
            </a:fld>
            <a:endParaRPr lang="zh-CN" altLang="en-US"/>
          </a:p>
        </p:txBody>
      </p:sp>
      <p:pic>
        <p:nvPicPr>
          <p:cNvPr id="6" name="图片 5"/>
          <p:cNvPicPr>
            <a:picLocks noChangeAspect="1"/>
          </p:cNvPicPr>
          <p:nvPr/>
        </p:nvPicPr>
        <p:blipFill>
          <a:blip r:embed="rId2"/>
          <a:stretch>
            <a:fillRect/>
          </a:stretch>
        </p:blipFill>
        <p:spPr>
          <a:xfrm>
            <a:off x="1583750" y="1866838"/>
            <a:ext cx="5177521" cy="3440761"/>
          </a:xfrm>
          <a:prstGeom prst="rect">
            <a:avLst/>
          </a:prstGeom>
        </p:spPr>
      </p:pic>
      <p:sp>
        <p:nvSpPr>
          <p:cNvPr id="7" name="文本框 6"/>
          <p:cNvSpPr txBox="1"/>
          <p:nvPr/>
        </p:nvSpPr>
        <p:spPr>
          <a:xfrm>
            <a:off x="1597446" y="5360679"/>
            <a:ext cx="5489154" cy="584775"/>
          </a:xfrm>
          <a:prstGeom prst="rect">
            <a:avLst/>
          </a:prstGeom>
          <a:noFill/>
        </p:spPr>
        <p:txBody>
          <a:bodyPr wrap="square" rtlCol="0">
            <a:spAutoFit/>
          </a:bodyPr>
          <a:lstStyle/>
          <a:p>
            <a:r>
              <a:rPr lang="en-US" altLang="zh-CN" sz="1600" dirty="0" smtClean="0"/>
              <a:t>Global map of the solar radiation absorbed annually in the earth-atmosphere system (J cm</a:t>
            </a:r>
            <a:r>
              <a:rPr lang="en-US" altLang="zh-CN" sz="1600" baseline="30000" dirty="0" smtClean="0"/>
              <a:t>-2</a:t>
            </a:r>
            <a:r>
              <a:rPr lang="en-US" altLang="zh-CN" sz="1600" dirty="0" smtClean="0"/>
              <a:t> min</a:t>
            </a:r>
            <a:r>
              <a:rPr lang="en-US" altLang="zh-CN" sz="1600" baseline="30000" dirty="0" smtClean="0"/>
              <a:t>-1</a:t>
            </a:r>
            <a:r>
              <a:rPr lang="en-US" altLang="zh-CN" sz="1600" dirty="0" smtClean="0"/>
              <a:t>).</a:t>
            </a:r>
            <a:endParaRPr lang="zh-CN" altLang="en-US" sz="1600" dirty="0"/>
          </a:p>
        </p:txBody>
      </p:sp>
    </p:spTree>
    <p:extLst>
      <p:ext uri="{BB962C8B-B14F-4D97-AF65-F5344CB8AC3E}">
        <p14:creationId xmlns:p14="http://schemas.microsoft.com/office/powerpoint/2010/main" val="2450577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Radiation</a:t>
            </a:r>
            <a:endParaRPr lang="zh-CN" altLang="en-US" dirty="0"/>
          </a:p>
        </p:txBody>
      </p:sp>
      <p:sp>
        <p:nvSpPr>
          <p:cNvPr id="3" name="内容占位符 2"/>
          <p:cNvSpPr>
            <a:spLocks noGrp="1"/>
          </p:cNvSpPr>
          <p:nvPr>
            <p:ph idx="1"/>
          </p:nvPr>
        </p:nvSpPr>
        <p:spPr/>
        <p:txBody>
          <a:bodyPr/>
          <a:lstStyle/>
          <a:p>
            <a:r>
              <a:rPr lang="en-US" altLang="zh-CN" dirty="0" smtClean="0"/>
              <a:t>Solar radiation is a resource </a:t>
            </a:r>
            <a:r>
              <a:rPr lang="en-US" altLang="zh-CN" dirty="0" smtClean="0">
                <a:solidFill>
                  <a:srgbClr val="FFFF00"/>
                </a:solidFill>
              </a:rPr>
              <a:t>continuum</a:t>
            </a:r>
            <a:r>
              <a:rPr lang="en-US" altLang="zh-CN" dirty="0" smtClean="0"/>
              <a:t>: a spectrum of different wavelengths. </a:t>
            </a:r>
          </a:p>
          <a:p>
            <a:endParaRPr lang="en-US" altLang="zh-CN" dirty="0"/>
          </a:p>
          <a:p>
            <a:r>
              <a:rPr lang="en-US" altLang="zh-CN" dirty="0" smtClean="0"/>
              <a:t>The photosynthetic apparatus is only able to gain access to energy in only a restricted band (</a:t>
            </a:r>
            <a:r>
              <a:rPr lang="en-US" altLang="zh-CN" dirty="0" err="1" smtClean="0"/>
              <a:t>photosynthetically</a:t>
            </a:r>
            <a:r>
              <a:rPr lang="en-US" altLang="zh-CN" dirty="0" smtClean="0"/>
              <a:t> active radiation 400-700 nm) of this spectrum.</a:t>
            </a:r>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7</a:t>
            </a:fld>
            <a:endParaRPr lang="zh-CN" altLang="en-US"/>
          </a:p>
        </p:txBody>
      </p:sp>
    </p:spTree>
    <p:extLst>
      <p:ext uri="{BB962C8B-B14F-4D97-AF65-F5344CB8AC3E}">
        <p14:creationId xmlns:p14="http://schemas.microsoft.com/office/powerpoint/2010/main" val="400872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Radiation</a:t>
            </a:r>
            <a:endParaRPr lang="zh-CN" altLang="en-US" dirty="0"/>
          </a:p>
        </p:txBody>
      </p:sp>
      <p:pic>
        <p:nvPicPr>
          <p:cNvPr id="6" name="内容占位符 5"/>
          <p:cNvPicPr>
            <a:picLocks noGrp="1" noChangeAspect="1"/>
          </p:cNvPicPr>
          <p:nvPr>
            <p:ph idx="1"/>
          </p:nvPr>
        </p:nvPicPr>
        <p:blipFill>
          <a:blip r:embed="rId2"/>
          <a:stretch>
            <a:fillRect/>
          </a:stretch>
        </p:blipFill>
        <p:spPr>
          <a:xfrm>
            <a:off x="1054481" y="1982042"/>
            <a:ext cx="6711950" cy="3325557"/>
          </a:xfrm>
          <a:prstGeom prst="rect">
            <a:avLst/>
          </a:prstGeom>
        </p:spPr>
      </p:pic>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8</a:t>
            </a:fld>
            <a:endParaRPr lang="zh-CN" altLang="en-US"/>
          </a:p>
        </p:txBody>
      </p:sp>
    </p:spTree>
    <p:extLst>
      <p:ext uri="{BB962C8B-B14F-4D97-AF65-F5344CB8AC3E}">
        <p14:creationId xmlns:p14="http://schemas.microsoft.com/office/powerpoint/2010/main" val="2205635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Radiation</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smtClean="0"/>
              <a:t>East China Normal University</a:t>
            </a:r>
            <a:endParaRPr lang="zh-CN" altLang="en-US"/>
          </a:p>
        </p:txBody>
      </p:sp>
      <p:sp>
        <p:nvSpPr>
          <p:cNvPr id="5" name="灯片编号占位符 4"/>
          <p:cNvSpPr>
            <a:spLocks noGrp="1"/>
          </p:cNvSpPr>
          <p:nvPr>
            <p:ph type="sldNum" sz="quarter" idx="12"/>
          </p:nvPr>
        </p:nvSpPr>
        <p:spPr/>
        <p:txBody>
          <a:bodyPr/>
          <a:lstStyle/>
          <a:p>
            <a:fld id="{0E9615F9-03E1-4C55-B994-E72DF95A4960}" type="slidenum">
              <a:rPr lang="zh-CN" altLang="en-US" smtClean="0"/>
              <a:t>9</a:t>
            </a:fld>
            <a:endParaRPr lang="zh-CN" altLang="en-US"/>
          </a:p>
        </p:txBody>
      </p:sp>
      <p:pic>
        <p:nvPicPr>
          <p:cNvPr id="6" name="图片 5"/>
          <p:cNvPicPr>
            <a:picLocks noChangeAspect="1"/>
          </p:cNvPicPr>
          <p:nvPr/>
        </p:nvPicPr>
        <p:blipFill>
          <a:blip r:embed="rId2"/>
          <a:stretch>
            <a:fillRect/>
          </a:stretch>
        </p:blipFill>
        <p:spPr>
          <a:xfrm>
            <a:off x="371570" y="2365157"/>
            <a:ext cx="7791662" cy="3033721"/>
          </a:xfrm>
          <a:prstGeom prst="rect">
            <a:avLst/>
          </a:prstGeom>
        </p:spPr>
      </p:pic>
    </p:spTree>
    <p:extLst>
      <p:ext uri="{BB962C8B-B14F-4D97-AF65-F5344CB8AC3E}">
        <p14:creationId xmlns:p14="http://schemas.microsoft.com/office/powerpoint/2010/main" val="35215152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933</TotalTime>
  <Words>1182</Words>
  <Application>Microsoft Office PowerPoint</Application>
  <PresentationFormat>全屏显示(4:3)</PresentationFormat>
  <Paragraphs>240</Paragraphs>
  <Slides>46</Slides>
  <Notes>4</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离子</vt:lpstr>
      <vt:lpstr>Resources</vt:lpstr>
      <vt:lpstr>Outlines</vt:lpstr>
      <vt:lpstr>Resources</vt:lpstr>
      <vt:lpstr>Resources</vt:lpstr>
      <vt:lpstr>Outlines</vt:lpstr>
      <vt:lpstr>Radiation</vt:lpstr>
      <vt:lpstr>Radiation</vt:lpstr>
      <vt:lpstr>Radiation</vt:lpstr>
      <vt:lpstr>Radiation</vt:lpstr>
      <vt:lpstr>Radiation</vt:lpstr>
      <vt:lpstr>Radiation</vt:lpstr>
      <vt:lpstr>Radiation</vt:lpstr>
      <vt:lpstr>Sun &amp; shade plant species</vt:lpstr>
      <vt:lpstr>Sun &amp; shade plant species</vt:lpstr>
      <vt:lpstr>Sun &amp; shade plant species</vt:lpstr>
      <vt:lpstr>Sun &amp; shade plant species</vt:lpstr>
      <vt:lpstr>Sun &amp; shade leaves</vt:lpstr>
      <vt:lpstr>Sun &amp; shade</vt:lpstr>
      <vt:lpstr>Sun &amp; shade</vt:lpstr>
      <vt:lpstr>Photosynthesis or water conservation ?</vt:lpstr>
      <vt:lpstr>Photosynthesis or water conservation ?</vt:lpstr>
      <vt:lpstr>Radiation</vt:lpstr>
      <vt:lpstr>Outlines</vt:lpstr>
      <vt:lpstr>Carbon dioxide</vt:lpstr>
      <vt:lpstr>Global warming</vt:lpstr>
      <vt:lpstr>Carbon dioxide</vt:lpstr>
      <vt:lpstr>Carbon dioxide</vt:lpstr>
      <vt:lpstr>Pathways of carbon fixation</vt:lpstr>
      <vt:lpstr>Carbon dioxide</vt:lpstr>
      <vt:lpstr>CO2 &amp; Nutrients</vt:lpstr>
      <vt:lpstr>CO2 &amp; Nutrients</vt:lpstr>
      <vt:lpstr>CO2 &amp; Nutrients</vt:lpstr>
      <vt:lpstr>Outlines</vt:lpstr>
      <vt:lpstr>Water</vt:lpstr>
      <vt:lpstr>Mineral nutrients</vt:lpstr>
      <vt:lpstr>Mineral nutrients</vt:lpstr>
      <vt:lpstr>Mineral nutrients</vt:lpstr>
      <vt:lpstr>Mineral nutrients</vt:lpstr>
      <vt:lpstr>Oxygen</vt:lpstr>
      <vt:lpstr>Outlines</vt:lpstr>
      <vt:lpstr>Autotrophs &amp; heterotrophs</vt:lpstr>
      <vt:lpstr>Specialists &amp; generalists</vt:lpstr>
      <vt:lpstr>Specialists &amp; generalists</vt:lpstr>
      <vt:lpstr>Resource composition</vt:lpstr>
      <vt:lpstr>Defenses</vt:lpstr>
      <vt:lpstr>PowerPoint 演示文稿</vt:lpstr>
    </vt:vector>
  </TitlesOfParts>
  <Company>ECNU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《生态学基础》</dc:title>
  <dc:creator>Guochun Shen</dc:creator>
  <cp:lastModifiedBy>GuochunShen</cp:lastModifiedBy>
  <cp:revision>117</cp:revision>
  <dcterms:created xsi:type="dcterms:W3CDTF">2013-08-10T22:52:20Z</dcterms:created>
  <dcterms:modified xsi:type="dcterms:W3CDTF">2013-10-08T06:46:01Z</dcterms:modified>
</cp:coreProperties>
</file>