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8" r:id="rId2"/>
    <p:sldId id="261" r:id="rId3"/>
    <p:sldId id="262" r:id="rId4"/>
    <p:sldId id="271" r:id="rId5"/>
    <p:sldId id="272" r:id="rId6"/>
    <p:sldId id="268" r:id="rId7"/>
    <p:sldId id="273" r:id="rId8"/>
    <p:sldId id="274" r:id="rId9"/>
    <p:sldId id="269" r:id="rId10"/>
    <p:sldId id="276" r:id="rId11"/>
    <p:sldId id="275" r:id="rId12"/>
    <p:sldId id="270" r:id="rId13"/>
    <p:sldId id="277" r:id="rId14"/>
    <p:sldId id="278" r:id="rId15"/>
    <p:sldId id="279" r:id="rId16"/>
    <p:sldId id="280" r:id="rId17"/>
    <p:sldId id="264" r:id="rId18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20"/>
    </p:embeddedFont>
    <p:embeddedFont>
      <p:font typeface="標楷體" panose="03000509000000000000" pitchFamily="65" charset="-12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000000"/>
    <a:srgbClr val="333333"/>
    <a:srgbClr val="FFFFFF"/>
    <a:srgbClr val="1C1C1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6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06E15-0246-4498-8E97-37BD53BB1693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3A204-78D9-4221-B2DA-0C26C17F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0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1CCB-D06E-4F42-80F9-F21262E04E2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A110-D10B-4DDC-980A-C1A3CF54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1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1CCB-D06E-4F42-80F9-F21262E04E2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A110-D10B-4DDC-980A-C1A3CF547C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830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8991052">
            <a:off x="13255" y="239415"/>
            <a:ext cx="1047372" cy="139477"/>
          </a:xfrm>
          <a:custGeom>
            <a:avLst/>
            <a:gdLst>
              <a:gd name="connsiteX0" fmla="*/ 4679488 w 5443899"/>
              <a:gd name="connsiteY0" fmla="*/ 0 h 724955"/>
              <a:gd name="connsiteX1" fmla="*/ 5443899 w 5443899"/>
              <a:gd name="connsiteY1" fmla="*/ 724955 h 724955"/>
              <a:gd name="connsiteX2" fmla="*/ 764412 w 5443899"/>
              <a:gd name="connsiteY2" fmla="*/ 724955 h 724955"/>
              <a:gd name="connsiteX3" fmla="*/ 0 w 5443899"/>
              <a:gd name="connsiteY3" fmla="*/ 0 h 7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899" h="724955">
                <a:moveTo>
                  <a:pt x="4679488" y="0"/>
                </a:moveTo>
                <a:lnTo>
                  <a:pt x="5443899" y="724955"/>
                </a:lnTo>
                <a:lnTo>
                  <a:pt x="764412" y="724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1CCB-D06E-4F42-80F9-F21262E04E2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A110-D10B-4DDC-980A-C1A3CF54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1CCB-D06E-4F42-80F9-F21262E04E2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A110-D10B-4DDC-980A-C1A3CF54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1CCB-D06E-4F42-80F9-F21262E04E2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A110-D10B-4DDC-980A-C1A3CF54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1CCB-D06E-4F42-80F9-F21262E04E2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A110-D10B-4DDC-980A-C1A3CF54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84220" y="132347"/>
            <a:ext cx="9059779" cy="2018008"/>
          </a:xfrm>
          <a:custGeom>
            <a:avLst/>
            <a:gdLst>
              <a:gd name="connsiteX0" fmla="*/ 5868996 w 7160457"/>
              <a:gd name="connsiteY0" fmla="*/ 0 h 1224801"/>
              <a:gd name="connsiteX1" fmla="*/ 7160457 w 7160457"/>
              <a:gd name="connsiteY1" fmla="*/ 1224801 h 1224801"/>
              <a:gd name="connsiteX2" fmla="*/ 1278775 w 7160457"/>
              <a:gd name="connsiteY2" fmla="*/ 1224800 h 1224801"/>
              <a:gd name="connsiteX3" fmla="*/ 0 w 7160457"/>
              <a:gd name="connsiteY3" fmla="*/ 12032 h 1224801"/>
              <a:gd name="connsiteX4" fmla="*/ 0 w 7160457"/>
              <a:gd name="connsiteY4" fmla="*/ 0 h 122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0457" h="1224801">
                <a:moveTo>
                  <a:pt x="5868996" y="0"/>
                </a:moveTo>
                <a:lnTo>
                  <a:pt x="7160457" y="1224801"/>
                </a:lnTo>
                <a:lnTo>
                  <a:pt x="1278775" y="1224800"/>
                </a:lnTo>
                <a:lnTo>
                  <a:pt x="0" y="120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01578" y="2629814"/>
            <a:ext cx="3585411" cy="2026408"/>
          </a:xfrm>
          <a:custGeom>
            <a:avLst/>
            <a:gdLst>
              <a:gd name="connsiteX0" fmla="*/ 4679488 w 5443899"/>
              <a:gd name="connsiteY0" fmla="*/ 0 h 724955"/>
              <a:gd name="connsiteX1" fmla="*/ 5443899 w 5443899"/>
              <a:gd name="connsiteY1" fmla="*/ 724955 h 724955"/>
              <a:gd name="connsiteX2" fmla="*/ 764412 w 5443899"/>
              <a:gd name="connsiteY2" fmla="*/ 724955 h 724955"/>
              <a:gd name="connsiteX3" fmla="*/ 0 w 5443899"/>
              <a:gd name="connsiteY3" fmla="*/ 0 h 7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899" h="724955">
                <a:moveTo>
                  <a:pt x="4679488" y="0"/>
                </a:moveTo>
                <a:lnTo>
                  <a:pt x="5443899" y="724955"/>
                </a:lnTo>
                <a:lnTo>
                  <a:pt x="764412" y="724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855776" y="3601969"/>
            <a:ext cx="4059625" cy="852014"/>
          </a:xfrm>
          <a:custGeom>
            <a:avLst/>
            <a:gdLst>
              <a:gd name="connsiteX0" fmla="*/ 4679488 w 5443899"/>
              <a:gd name="connsiteY0" fmla="*/ 0 h 724955"/>
              <a:gd name="connsiteX1" fmla="*/ 5443899 w 5443899"/>
              <a:gd name="connsiteY1" fmla="*/ 724955 h 724955"/>
              <a:gd name="connsiteX2" fmla="*/ 764412 w 5443899"/>
              <a:gd name="connsiteY2" fmla="*/ 724955 h 724955"/>
              <a:gd name="connsiteX3" fmla="*/ 0 w 5443899"/>
              <a:gd name="connsiteY3" fmla="*/ 0 h 7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899" h="724955">
                <a:moveTo>
                  <a:pt x="4679488" y="0"/>
                </a:moveTo>
                <a:lnTo>
                  <a:pt x="5443899" y="724955"/>
                </a:lnTo>
                <a:lnTo>
                  <a:pt x="764412" y="724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41231" y="611805"/>
            <a:ext cx="6332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600" dirty="0" smtClean="0">
                <a:solidFill>
                  <a:schemeClr val="bg1"/>
                </a:solidFill>
              </a:rPr>
              <a:t>Operating System</a:t>
            </a:r>
            <a:endParaRPr lang="zh-CN" altLang="en-US" sz="5600" dirty="0" smtClean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21590622">
            <a:off x="1272753" y="2724806"/>
            <a:ext cx="2914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第十三組</a:t>
            </a:r>
            <a:endParaRPr lang="en-US" altLang="zh-TW" sz="18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:10711205</a:t>
            </a:r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王彥翔</a:t>
            </a:r>
            <a:endParaRPr lang="en-US" altLang="zh-TW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:10711209</a:t>
            </a:r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莊佲翰</a:t>
            </a:r>
            <a:endParaRPr lang="en-US" altLang="zh-TW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:10711203</a:t>
            </a:r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郭東哲</a:t>
            </a:r>
            <a:endParaRPr lang="en-US" altLang="zh-TW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:10711212</a:t>
            </a:r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張家邁</a:t>
            </a:r>
            <a:endParaRPr lang="en-US" altLang="zh-TW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:10711223</a:t>
            </a:r>
            <a:r>
              <a:rPr lang="zh-TW" altLang="en-US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吳禹</a:t>
            </a:r>
            <a:r>
              <a:rPr lang="zh-TW" altLang="en-US" sz="1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亨</a:t>
            </a:r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本框 22"/>
          <p:cNvSpPr txBox="1"/>
          <p:nvPr/>
        </p:nvSpPr>
        <p:spPr>
          <a:xfrm rot="21590622">
            <a:off x="5378051" y="3782782"/>
            <a:ext cx="29966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zh-TW" altLang="en-US" sz="2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：張耀中</a:t>
            </a:r>
            <a:endParaRPr lang="zh-TW" altLang="en-US" sz="2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02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948010" y="2127458"/>
            <a:ext cx="2644276" cy="92271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PS(</a:t>
            </a:r>
            <a:r>
              <a:rPr lang="zh-TW" altLang="en-US" sz="3600" dirty="0"/>
              <a:t>流程圖</a:t>
            </a:r>
            <a:r>
              <a:rPr lang="en-US" altLang="zh-TW" sz="3600" dirty="0"/>
              <a:t>)</a:t>
            </a:r>
            <a:endParaRPr lang="zh-TW" altLang="en-US" dirty="0"/>
          </a:p>
        </p:txBody>
      </p:sp>
      <p:pic>
        <p:nvPicPr>
          <p:cNvPr id="14" name="Picture 2" descr="C:\Users\wjw60\Desktop\PS流程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21" y="-136909"/>
            <a:ext cx="5365217" cy="58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5496408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程式碼實現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(PS)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2" r="15876"/>
          <a:stretch/>
        </p:blipFill>
        <p:spPr>
          <a:xfrm>
            <a:off x="4356221" y="2994213"/>
            <a:ext cx="4638893" cy="20246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3" b="17841"/>
          <a:stretch/>
        </p:blipFill>
        <p:spPr>
          <a:xfrm>
            <a:off x="645731" y="590393"/>
            <a:ext cx="3213762" cy="4553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21" y="1223247"/>
            <a:ext cx="4201893" cy="12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2215" y="115778"/>
            <a:ext cx="1088571" cy="1088571"/>
            <a:chOff x="934638" y="1837504"/>
            <a:chExt cx="1088571" cy="1088571"/>
          </a:xfrm>
        </p:grpSpPr>
        <p:grpSp>
          <p:nvGrpSpPr>
            <p:cNvPr id="5" name="组合 4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accent2"/>
                  </a:solidFill>
                </a:rPr>
                <a:t>01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2215" y="115777"/>
            <a:ext cx="1088571" cy="1088571"/>
            <a:chOff x="2626248" y="1837504"/>
            <a:chExt cx="1088571" cy="1088571"/>
          </a:xfrm>
        </p:grpSpPr>
        <p:grpSp>
          <p:nvGrpSpPr>
            <p:cNvPr id="23" name="组合 22"/>
            <p:cNvGrpSpPr/>
            <p:nvPr/>
          </p:nvGrpSpPr>
          <p:grpSpPr>
            <a:xfrm>
              <a:off x="2626248" y="1837504"/>
              <a:ext cx="1088571" cy="1088571"/>
              <a:chOff x="2626248" y="1837504"/>
              <a:chExt cx="1088571" cy="1088571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626248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22043" y="1933301"/>
                <a:ext cx="896983" cy="89698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022056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chemeClr val="accent1"/>
                  </a:solidFill>
                </a:rPr>
                <a:t>04</a:t>
              </a:r>
              <a:endParaRPr lang="zh-CN" altLang="en-US" sz="200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5496408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Round Robin(RR)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574764" y="1108557"/>
            <a:ext cx="8569235" cy="305106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將時間等切成一小片一小片的時間切片，每個時間切片則為每個行程每次得到 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使用權後可執行的時間</a:t>
            </a:r>
          </a:p>
          <a:p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特別為分時系統所設計，是一種可搶先的排程法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RR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排程法時，每一個循環中沒有任何行 程可以執行超過一個時間切片，如果行程的 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暴衝超過一個時間切片，則行程會被搶先，並放於就緒佇列的最末端。 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它是一種最為公平的排程法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0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977422" y="2114396"/>
            <a:ext cx="2255635" cy="82474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RR</a:t>
            </a:r>
            <a:r>
              <a:rPr lang="zh-TW" altLang="en-US" dirty="0"/>
              <a:t>流程圖</a:t>
            </a:r>
          </a:p>
        </p:txBody>
      </p:sp>
      <p:pic>
        <p:nvPicPr>
          <p:cNvPr id="15" name="Picture 3" descr="C:\Users\wjw60\Desktop\RR流程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09" y="-235131"/>
            <a:ext cx="5078516" cy="555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5496408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(Round Robin)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0" r="22403"/>
          <a:stretch/>
        </p:blipFill>
        <p:spPr>
          <a:xfrm>
            <a:off x="4481378" y="3004457"/>
            <a:ext cx="4472602" cy="20640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 b="24735"/>
          <a:stretch/>
        </p:blipFill>
        <p:spPr>
          <a:xfrm>
            <a:off x="400086" y="581258"/>
            <a:ext cx="3015851" cy="45622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14" y="1107038"/>
            <a:ext cx="3967155" cy="12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467852" y="60158"/>
            <a:ext cx="4138863" cy="71195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理論上最快的排程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05326" y="1600200"/>
            <a:ext cx="8306980" cy="22456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最佳解應為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:SJF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諾有長短工作的情形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將較短的工作向前移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致使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waiting time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大幅降低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就能將其提升效率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如果將所有短的工作都向前移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SJF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排程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必能使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平均等待時間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最小化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2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20"/>
          <p:cNvGrpSpPr/>
          <p:nvPr/>
        </p:nvGrpSpPr>
        <p:grpSpPr>
          <a:xfrm>
            <a:off x="1235919" y="888759"/>
            <a:ext cx="1339194" cy="1392018"/>
            <a:chOff x="7423175" y="722908"/>
            <a:chExt cx="1339194" cy="1392018"/>
          </a:xfrm>
        </p:grpSpPr>
        <p:sp>
          <p:nvSpPr>
            <p:cNvPr id="62" name="文本框 21"/>
            <p:cNvSpPr txBox="1"/>
            <p:nvPr/>
          </p:nvSpPr>
          <p:spPr>
            <a:xfrm>
              <a:off x="7489220" y="1109078"/>
              <a:ext cx="1273149" cy="1005848"/>
            </a:xfrm>
            <a:prstGeom prst="rect">
              <a:avLst/>
            </a:prstGeom>
            <a:noFill/>
          </p:spPr>
          <p:txBody>
            <a:bodyPr wrap="square" lIns="0" tIns="36000" rIns="0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10711205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王彥翔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10711209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莊佲翰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10711203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郭東哲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10711212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張家邁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10711223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吳禹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亨</a:t>
              </a:r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63" name="直接连接符 22"/>
            <p:cNvCxnSpPr/>
            <p:nvPr/>
          </p:nvCxnSpPr>
          <p:spPr>
            <a:xfrm>
              <a:off x="7423175" y="722908"/>
              <a:ext cx="12960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1185037" y="91630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構思</a:t>
            </a:r>
            <a:endParaRPr lang="en-US" altLang="zh-CN" sz="16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05" name="组合 20"/>
          <p:cNvGrpSpPr/>
          <p:nvPr/>
        </p:nvGrpSpPr>
        <p:grpSpPr>
          <a:xfrm>
            <a:off x="1245054" y="3266673"/>
            <a:ext cx="1339194" cy="838020"/>
            <a:chOff x="7423175" y="722908"/>
            <a:chExt cx="1339194" cy="838020"/>
          </a:xfrm>
        </p:grpSpPr>
        <p:sp>
          <p:nvSpPr>
            <p:cNvPr id="106" name="文本框 21"/>
            <p:cNvSpPr txBox="1"/>
            <p:nvPr/>
          </p:nvSpPr>
          <p:spPr>
            <a:xfrm>
              <a:off x="7489220" y="1109078"/>
              <a:ext cx="1273149" cy="451850"/>
            </a:xfrm>
            <a:prstGeom prst="rect">
              <a:avLst/>
            </a:prstGeom>
            <a:noFill/>
          </p:spPr>
          <p:txBody>
            <a:bodyPr wrap="square" lIns="0" tIns="36000" rIns="0" rtlCol="0">
              <a:spAutoFit/>
            </a:bodyPr>
            <a:lstStyle/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10711203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郭東哲</a:t>
              </a:r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10711223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吳禹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亨</a:t>
              </a:r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7" name="直接连接符 22"/>
            <p:cNvCxnSpPr/>
            <p:nvPr/>
          </p:nvCxnSpPr>
          <p:spPr>
            <a:xfrm>
              <a:off x="7423175" y="722908"/>
              <a:ext cx="12960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1231109" y="3302792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Coding</a:t>
            </a:r>
            <a:endParaRPr lang="en-US" altLang="zh-CN" sz="16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09" name="组合 20"/>
          <p:cNvGrpSpPr/>
          <p:nvPr/>
        </p:nvGrpSpPr>
        <p:grpSpPr>
          <a:xfrm>
            <a:off x="6966159" y="888759"/>
            <a:ext cx="1339194" cy="838020"/>
            <a:chOff x="7423175" y="722908"/>
            <a:chExt cx="1339194" cy="838020"/>
          </a:xfrm>
        </p:grpSpPr>
        <p:sp>
          <p:nvSpPr>
            <p:cNvPr id="110" name="文本框 21"/>
            <p:cNvSpPr txBox="1"/>
            <p:nvPr/>
          </p:nvSpPr>
          <p:spPr>
            <a:xfrm>
              <a:off x="7489220" y="1109078"/>
              <a:ext cx="1273149" cy="451850"/>
            </a:xfrm>
            <a:prstGeom prst="rect">
              <a:avLst/>
            </a:prstGeom>
            <a:noFill/>
          </p:spPr>
          <p:txBody>
            <a:bodyPr wrap="square" lIns="0" tIns="36000" rIns="0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10711203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郭東哲</a:t>
              </a:r>
              <a:endPara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10711223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吳禹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亨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1" name="直接连接符 22"/>
            <p:cNvCxnSpPr/>
            <p:nvPr/>
          </p:nvCxnSpPr>
          <p:spPr>
            <a:xfrm>
              <a:off x="7423175" y="722908"/>
              <a:ext cx="12960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6963643" y="93637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影片</a:t>
            </a:r>
            <a:endParaRPr lang="en-US" altLang="zh-CN" sz="16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13" name="组合 20"/>
          <p:cNvGrpSpPr/>
          <p:nvPr/>
        </p:nvGrpSpPr>
        <p:grpSpPr>
          <a:xfrm>
            <a:off x="7018262" y="3321162"/>
            <a:ext cx="1339194" cy="1392018"/>
            <a:chOff x="7423175" y="722908"/>
            <a:chExt cx="1339194" cy="1392018"/>
          </a:xfrm>
        </p:grpSpPr>
        <p:sp>
          <p:nvSpPr>
            <p:cNvPr id="114" name="文本框 21"/>
            <p:cNvSpPr txBox="1"/>
            <p:nvPr/>
          </p:nvSpPr>
          <p:spPr>
            <a:xfrm>
              <a:off x="7489220" y="1109078"/>
              <a:ext cx="1273149" cy="1005848"/>
            </a:xfrm>
            <a:prstGeom prst="rect">
              <a:avLst/>
            </a:prstGeom>
            <a:noFill/>
          </p:spPr>
          <p:txBody>
            <a:bodyPr wrap="square" lIns="0" tIns="36000" rIns="0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10711205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王彥翔</a:t>
              </a:r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10711203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郭東哲</a:t>
              </a:r>
              <a:endPara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10711209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莊佲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翰</a:t>
              </a:r>
              <a:endPara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10711212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張家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邁</a:t>
              </a:r>
              <a:endPara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10711223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吳禹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亨</a:t>
              </a:r>
              <a:endPara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5" name="直接连接符 22"/>
            <p:cNvCxnSpPr/>
            <p:nvPr/>
          </p:nvCxnSpPr>
          <p:spPr>
            <a:xfrm>
              <a:off x="7423175" y="722908"/>
              <a:ext cx="12960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6963643" y="3394191"/>
            <a:ext cx="1267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PPT+word</a:t>
            </a:r>
            <a:endParaRPr lang="en-US" altLang="zh-CN" sz="16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7" name="圖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90" y="936375"/>
            <a:ext cx="3892948" cy="36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8991052">
            <a:off x="1716089" y="1403969"/>
            <a:ext cx="7160457" cy="1224801"/>
          </a:xfrm>
          <a:custGeom>
            <a:avLst/>
            <a:gdLst>
              <a:gd name="connsiteX0" fmla="*/ 5868996 w 7160457"/>
              <a:gd name="connsiteY0" fmla="*/ 0 h 1224801"/>
              <a:gd name="connsiteX1" fmla="*/ 7160457 w 7160457"/>
              <a:gd name="connsiteY1" fmla="*/ 1224801 h 1224801"/>
              <a:gd name="connsiteX2" fmla="*/ 1278775 w 7160457"/>
              <a:gd name="connsiteY2" fmla="*/ 1224800 h 1224801"/>
              <a:gd name="connsiteX3" fmla="*/ 0 w 7160457"/>
              <a:gd name="connsiteY3" fmla="*/ 12032 h 1224801"/>
              <a:gd name="connsiteX4" fmla="*/ 0 w 7160457"/>
              <a:gd name="connsiteY4" fmla="*/ 0 h 122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0457" h="1224801">
                <a:moveTo>
                  <a:pt x="5868996" y="0"/>
                </a:moveTo>
                <a:lnTo>
                  <a:pt x="7160457" y="1224801"/>
                </a:lnTo>
                <a:lnTo>
                  <a:pt x="1278775" y="1224800"/>
                </a:lnTo>
                <a:lnTo>
                  <a:pt x="0" y="120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8991052">
            <a:off x="2744646" y="3666314"/>
            <a:ext cx="4076818" cy="542903"/>
          </a:xfrm>
          <a:custGeom>
            <a:avLst/>
            <a:gdLst>
              <a:gd name="connsiteX0" fmla="*/ 4679488 w 5443899"/>
              <a:gd name="connsiteY0" fmla="*/ 0 h 724955"/>
              <a:gd name="connsiteX1" fmla="*/ 5443899 w 5443899"/>
              <a:gd name="connsiteY1" fmla="*/ 724955 h 724955"/>
              <a:gd name="connsiteX2" fmla="*/ 764412 w 5443899"/>
              <a:gd name="connsiteY2" fmla="*/ 724955 h 724955"/>
              <a:gd name="connsiteX3" fmla="*/ 0 w 5443899"/>
              <a:gd name="connsiteY3" fmla="*/ 0 h 7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899" h="724955">
                <a:moveTo>
                  <a:pt x="4679488" y="0"/>
                </a:moveTo>
                <a:lnTo>
                  <a:pt x="5443899" y="724955"/>
                </a:lnTo>
                <a:lnTo>
                  <a:pt x="764412" y="724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18981674">
            <a:off x="3923315" y="1714981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pc="600" dirty="0" smtClean="0">
                <a:solidFill>
                  <a:schemeClr val="bg1"/>
                </a:solidFill>
              </a:rPr>
              <a:t>謝</a:t>
            </a:r>
            <a:r>
              <a:rPr lang="zh-TW" altLang="en-US" sz="4000" spc="600" dirty="0">
                <a:solidFill>
                  <a:schemeClr val="bg1"/>
                </a:solidFill>
              </a:rPr>
              <a:t>謝</a:t>
            </a:r>
            <a:r>
              <a:rPr lang="zh-CN" altLang="en-US" sz="4000" spc="600" dirty="0" smtClean="0">
                <a:solidFill>
                  <a:schemeClr val="bg1"/>
                </a:solidFill>
              </a:rPr>
              <a:t>大家</a:t>
            </a:r>
          </a:p>
        </p:txBody>
      </p:sp>
    </p:spTree>
    <p:extLst>
      <p:ext uri="{BB962C8B-B14F-4D97-AF65-F5344CB8AC3E}">
        <p14:creationId xmlns:p14="http://schemas.microsoft.com/office/powerpoint/2010/main" val="15419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894" y="472529"/>
            <a:ext cx="2275831" cy="509549"/>
          </a:xfrm>
          <a:custGeom>
            <a:avLst/>
            <a:gdLst>
              <a:gd name="connsiteX0" fmla="*/ 4679488 w 5443899"/>
              <a:gd name="connsiteY0" fmla="*/ 0 h 724955"/>
              <a:gd name="connsiteX1" fmla="*/ 5443899 w 5443899"/>
              <a:gd name="connsiteY1" fmla="*/ 724955 h 724955"/>
              <a:gd name="connsiteX2" fmla="*/ 764412 w 5443899"/>
              <a:gd name="connsiteY2" fmla="*/ 724955 h 724955"/>
              <a:gd name="connsiteX3" fmla="*/ 0 w 5443899"/>
              <a:gd name="connsiteY3" fmla="*/ 0 h 7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899" h="724955">
                <a:moveTo>
                  <a:pt x="4679488" y="0"/>
                </a:moveTo>
                <a:lnTo>
                  <a:pt x="5443899" y="724955"/>
                </a:lnTo>
                <a:lnTo>
                  <a:pt x="764412" y="724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139365" y="757377"/>
            <a:ext cx="4420673" cy="707886"/>
            <a:chOff x="3397547" y="689707"/>
            <a:chExt cx="4420673" cy="707886"/>
          </a:xfrm>
        </p:grpSpPr>
        <p:sp>
          <p:nvSpPr>
            <p:cNvPr id="9" name="文本框 8"/>
            <p:cNvSpPr txBox="1"/>
            <p:nvPr/>
          </p:nvSpPr>
          <p:spPr>
            <a:xfrm>
              <a:off x="4106563" y="804109"/>
              <a:ext cx="3711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First In First Serve(FCFS)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397547" y="689707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4000" smtClean="0">
                  <a:latin typeface="+mn-ea"/>
                </a:rPr>
                <a:t>1</a:t>
              </a:r>
              <a:endParaRPr lang="zh-CN" altLang="en-US" sz="4000" smtClean="0"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3749" y="1682315"/>
            <a:ext cx="4117000" cy="707886"/>
            <a:chOff x="3397547" y="1511233"/>
            <a:chExt cx="4117000" cy="707886"/>
          </a:xfrm>
        </p:grpSpPr>
        <p:sp>
          <p:nvSpPr>
            <p:cNvPr id="13" name="文本框 12"/>
            <p:cNvSpPr txBox="1"/>
            <p:nvPr/>
          </p:nvSpPr>
          <p:spPr>
            <a:xfrm>
              <a:off x="4106563" y="1625635"/>
              <a:ext cx="3407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Shortest Job First(SJF)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97547" y="1511233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4000" smtClean="0">
                  <a:latin typeface="+mn-ea"/>
                </a:rPr>
                <a:t>2</a:t>
              </a:r>
              <a:endParaRPr lang="zh-CN" altLang="en-US" sz="4000" smtClean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48134" y="2607253"/>
            <a:ext cx="4247164" cy="707886"/>
            <a:chOff x="3397547" y="2332759"/>
            <a:chExt cx="4247164" cy="707886"/>
          </a:xfrm>
        </p:grpSpPr>
        <p:sp>
          <p:nvSpPr>
            <p:cNvPr id="17" name="文本框 16"/>
            <p:cNvSpPr txBox="1"/>
            <p:nvPr/>
          </p:nvSpPr>
          <p:spPr>
            <a:xfrm>
              <a:off x="4106563" y="2447161"/>
              <a:ext cx="3538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Priority Scheduling(PS)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97547" y="2332759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4000" smtClean="0">
                  <a:latin typeface="+mn-ea"/>
                </a:rPr>
                <a:t>3</a:t>
              </a:r>
              <a:endParaRPr lang="zh-CN" altLang="en-US" sz="4000" smtClean="0">
                <a:latin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52519" y="3532192"/>
            <a:ext cx="3407191" cy="707886"/>
            <a:chOff x="3397547" y="3154285"/>
            <a:chExt cx="3407191" cy="707886"/>
          </a:xfrm>
        </p:grpSpPr>
        <p:sp>
          <p:nvSpPr>
            <p:cNvPr id="21" name="文本框 20"/>
            <p:cNvSpPr txBox="1"/>
            <p:nvPr/>
          </p:nvSpPr>
          <p:spPr>
            <a:xfrm>
              <a:off x="4106563" y="3268687"/>
              <a:ext cx="2698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Round Robin(RR)</a:t>
              </a:r>
              <a:endParaRPr lang="zh-CN" altLang="en-US" sz="2400" dirty="0" smtClean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97547" y="3154285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4000" smtClean="0">
                  <a:latin typeface="+mn-ea"/>
                </a:rPr>
                <a:t>4</a:t>
              </a:r>
              <a:endParaRPr lang="zh-CN" altLang="en-US" sz="4000" smtClean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 rot="21590622">
            <a:off x="727143" y="488474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600" dirty="0">
                <a:solidFill>
                  <a:schemeClr val="bg1">
                    <a:lumMod val="50000"/>
                  </a:schemeClr>
                </a:solidFill>
              </a:rPr>
              <a:t>目錄</a:t>
            </a:r>
            <a:endParaRPr lang="zh-CN" altLang="en-US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2215" y="115778"/>
            <a:ext cx="1088571" cy="1088571"/>
            <a:chOff x="934638" y="1837504"/>
            <a:chExt cx="1088571" cy="1088571"/>
          </a:xfrm>
        </p:grpSpPr>
        <p:grpSp>
          <p:nvGrpSpPr>
            <p:cNvPr id="5" name="组合 4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accent2"/>
                  </a:solidFill>
                </a:rPr>
                <a:t>01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6826074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First-Come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First-Served(FCFS)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內容版面配置區 2"/>
          <p:cNvSpPr txBox="1">
            <a:spLocks/>
          </p:cNvSpPr>
          <p:nvPr/>
        </p:nvSpPr>
        <p:spPr>
          <a:xfrm>
            <a:off x="168442" y="1290711"/>
            <a:ext cx="9014010" cy="361817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</a:t>
            </a:r>
            <a:r>
              <a:rPr lang="zh-TW" altLang="en-US" sz="2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先到先做</a:t>
            </a:r>
            <a:r>
              <a:rPr lang="en-US" altLang="zh-TW" sz="2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(FCFS)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為最簡單最直觀的的排程法。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•FCFS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是不允許被搶先的一種排程法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根據行程要求使用 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的順序，來取得 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的使用權，先發出要求的行程可以先取得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的使用權。 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•FCFS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排程法並不穩定，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FCFS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waiting time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在各種排程法中並非最小，且當行程中 存在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暴衝時間很長的行程，平均等待時間就變得很長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1164676" y="1764369"/>
            <a:ext cx="2450393" cy="678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FCFS</a:t>
            </a:r>
            <a:r>
              <a:rPr lang="zh-TW" altLang="en-US" dirty="0"/>
              <a:t>流程圖</a:t>
            </a:r>
          </a:p>
        </p:txBody>
      </p:sp>
      <p:pic>
        <p:nvPicPr>
          <p:cNvPr id="25" name="Picture 2" descr="C:\Users\wjw60\Desktop\FCFS流程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98" y="-201760"/>
            <a:ext cx="7869491" cy="568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2252612" y="115779"/>
            <a:ext cx="4473041" cy="678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(FCFS)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9" r="24164"/>
          <a:stretch/>
        </p:blipFill>
        <p:spPr>
          <a:xfrm>
            <a:off x="4557388" y="2869896"/>
            <a:ext cx="4336530" cy="19760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8985"/>
          <a:stretch/>
        </p:blipFill>
        <p:spPr>
          <a:xfrm>
            <a:off x="436416" y="677935"/>
            <a:ext cx="3743952" cy="43839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46" y="1202363"/>
            <a:ext cx="4544814" cy="13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2215" y="115778"/>
            <a:ext cx="1088571" cy="1088571"/>
            <a:chOff x="934638" y="1837504"/>
            <a:chExt cx="1088571" cy="1088571"/>
          </a:xfrm>
        </p:grpSpPr>
        <p:grpSp>
          <p:nvGrpSpPr>
            <p:cNvPr id="5" name="组合 4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accent2"/>
                  </a:solidFill>
                </a:rPr>
                <a:t>01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215" y="115777"/>
            <a:ext cx="1088571" cy="1088571"/>
            <a:chOff x="2626248" y="1837504"/>
            <a:chExt cx="1088571" cy="1088571"/>
          </a:xfrm>
        </p:grpSpPr>
        <p:grpSp>
          <p:nvGrpSpPr>
            <p:cNvPr id="11" name="组合 10"/>
            <p:cNvGrpSpPr/>
            <p:nvPr/>
          </p:nvGrpSpPr>
          <p:grpSpPr>
            <a:xfrm>
              <a:off x="2626248" y="1837504"/>
              <a:ext cx="1088571" cy="1088571"/>
              <a:chOff x="2626248" y="1837504"/>
              <a:chExt cx="1088571" cy="108857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626248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22043" y="1933301"/>
                <a:ext cx="896983" cy="89698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3022056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02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5496408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Shortest-Job-First(SJF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1396498" y="1108558"/>
            <a:ext cx="7427461" cy="20526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•SJF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也是不允許被搶先的一種排程法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需要的時間最短者優先執行。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暴衝較長的行程延後執行， 其他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暴衝時間較短的行程就能減少等待，因此平均等待時間也跟著下降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21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948010" y="1977235"/>
            <a:ext cx="2559367" cy="89006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SJF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pic>
        <p:nvPicPr>
          <p:cNvPr id="16" name="Picture 2" descr="C:\Users\wjw60\Desktop\SJF流程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09" y="-358856"/>
            <a:ext cx="6773091" cy="7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5496408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(SJF)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8" r="21585"/>
          <a:stretch/>
        </p:blipFill>
        <p:spPr>
          <a:xfrm>
            <a:off x="4294540" y="2854186"/>
            <a:ext cx="4231024" cy="19145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0" b="17587"/>
          <a:stretch/>
        </p:blipFill>
        <p:spPr>
          <a:xfrm>
            <a:off x="485872" y="564872"/>
            <a:ext cx="3374202" cy="45786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366" y="1120405"/>
            <a:ext cx="3982682" cy="11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2215" y="115778"/>
            <a:ext cx="1088571" cy="1088571"/>
            <a:chOff x="934638" y="1837504"/>
            <a:chExt cx="1088571" cy="1088571"/>
          </a:xfrm>
        </p:grpSpPr>
        <p:grpSp>
          <p:nvGrpSpPr>
            <p:cNvPr id="5" name="组合 4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accent2"/>
                  </a:solidFill>
                </a:rPr>
                <a:t>01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2215" y="153761"/>
            <a:ext cx="1088571" cy="1088571"/>
            <a:chOff x="934638" y="1837504"/>
            <a:chExt cx="1088571" cy="1088571"/>
          </a:xfrm>
        </p:grpSpPr>
        <p:grpSp>
          <p:nvGrpSpPr>
            <p:cNvPr id="17" name="组合 16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chemeClr val="accent2"/>
                  </a:solidFill>
                </a:rPr>
                <a:t>03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標題 1"/>
          <p:cNvSpPr txBox="1">
            <a:spLocks/>
          </p:cNvSpPr>
          <p:nvPr/>
        </p:nvSpPr>
        <p:spPr>
          <a:xfrm>
            <a:off x="2252612" y="115778"/>
            <a:ext cx="5496408" cy="7360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Scheduling(PS)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1245816" y="1759696"/>
            <a:ext cx="6965855" cy="15572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可為不可搶先排程法或不可搶先排程法</a:t>
            </a:r>
          </a:p>
          <a:p>
            <a:pPr marL="342900" lvl="1" indent="-34290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擁有最高優先權的行程優先執行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優先權數值愈小代表優先權愈高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8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风配色1">
      <a:dk1>
        <a:srgbClr val="0A0A0A"/>
      </a:dk1>
      <a:lt1>
        <a:srgbClr val="FFFFFF"/>
      </a:lt1>
      <a:dk2>
        <a:srgbClr val="5976A5"/>
      </a:dk2>
      <a:lt2>
        <a:srgbClr val="ECF0F1"/>
      </a:lt2>
      <a:accent1>
        <a:srgbClr val="0072C6"/>
      </a:accent1>
      <a:accent2>
        <a:srgbClr val="FFC000"/>
      </a:accent2>
      <a:accent3>
        <a:srgbClr val="DC3C00"/>
      </a:accent3>
      <a:accent4>
        <a:srgbClr val="7FBA00"/>
      </a:accent4>
      <a:accent5>
        <a:srgbClr val="3BBEB4"/>
      </a:accent5>
      <a:accent6>
        <a:srgbClr val="7030A0"/>
      </a:accent6>
      <a:hlink>
        <a:srgbClr val="0563C1"/>
      </a:hlink>
      <a:folHlink>
        <a:srgbClr val="954F72"/>
      </a:folHlink>
    </a:clrScheme>
    <a:fontScheme name="灰风字体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just"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508</Words>
  <Application>Microsoft Office PowerPoint</Application>
  <PresentationFormat>如螢幕大小 (16:9)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宋体</vt:lpstr>
      <vt:lpstr>標楷體</vt:lpstr>
      <vt:lpstr>Calibri</vt:lpstr>
      <vt:lpstr>Times New Roman</vt:lpstr>
      <vt:lpstr>微软雅黑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vacationspot61677@gmail.com</cp:lastModifiedBy>
  <cp:revision>76</cp:revision>
  <dcterms:created xsi:type="dcterms:W3CDTF">2014-10-19T03:08:07Z</dcterms:created>
  <dcterms:modified xsi:type="dcterms:W3CDTF">2020-11-08T09:20:04Z</dcterms:modified>
</cp:coreProperties>
</file>