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9.xml" ContentType="application/vnd.openxmlformats-officedocument.presentationml.slideLayout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handoutMasterIdLst>
    <p:handoutMasterId r:id="rId19"/>
  </p:handoutMasterIdLst>
  <p:sldIdLst>
    <p:sldId id="272" r:id="rId3"/>
    <p:sldId id="260" r:id="rId4"/>
    <p:sldId id="284" r:id="rId5"/>
    <p:sldId id="285" r:id="rId6"/>
    <p:sldId id="1790" r:id="rId7"/>
    <p:sldId id="1794" r:id="rId8"/>
    <p:sldId id="1793" r:id="rId9"/>
    <p:sldId id="1792" r:id="rId10"/>
    <p:sldId id="1791" r:id="rId11"/>
    <p:sldId id="290" r:id="rId12"/>
    <p:sldId id="1795" r:id="rId13"/>
    <p:sldId id="1797" r:id="rId14"/>
    <p:sldId id="1796" r:id="rId15"/>
    <p:sldId id="1798" r:id="rId16"/>
    <p:sldId id="28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D4E"/>
    <a:srgbClr val="F4F207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2" y="58"/>
      </p:cViewPr>
      <p:guideLst>
        <p:guide orient="horz" pos="2160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2019-10-26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2019-10-26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43C5-E98C-4BA2-B774-E7DBA94350F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E5A06-05DB-4992-8CB0-A696EAD52E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882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43C5-E98C-4BA2-B774-E7DBA94350F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832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D64-1801-44DF-8E05-AB8C2A0FA37F}" type="datetimeFigureOut">
              <a:rPr lang="zh-CN" altLang="en-US" smtClean="0"/>
              <a:t>2019-10-26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ACEE-46B6-40FF-AA1F-5DABFA3767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D64-1801-44DF-8E05-AB8C2A0FA37F}" type="datetimeFigureOut">
              <a:rPr lang="zh-CN" altLang="en-US" smtClean="0"/>
              <a:t>2019-10-26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ACEE-46B6-40FF-AA1F-5DABFA3767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D64-1801-44DF-8E05-AB8C2A0FA37F}" type="datetimeFigureOut">
              <a:rPr lang="zh-CN" altLang="en-US" smtClean="0"/>
              <a:t>2019-10-26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ACEE-46B6-40FF-AA1F-5DABFA3767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6D765-3E8F-469D-B86A-FE93CC435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BC1205-CCBC-4143-B65A-8C1565124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4B151-988F-47C3-98F2-AD89C76C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ACF928-06E2-4F2D-976A-7F6DDFCF12C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B8D2E-47FA-42F1-9310-FC381B1E1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384ABC-D4B4-4C85-A8D6-E53A8CD4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505BD0-4115-40B8-9999-9C2C1E4BF2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393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B6CCF-80CB-4732-B493-C63A1702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78498E-5FB6-4BA7-8052-2B76C08A5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836D9-1A2A-4D89-ACD4-2E7DB255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ACF928-06E2-4F2D-976A-7F6DDFCF12C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B396C-2DD1-4FDB-94E9-50496E2A6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149925-3903-4B77-9413-ACE02DD5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505BD0-4115-40B8-9999-9C2C1E4BF2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5655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E5246-D0B5-496F-B6E1-031CDA40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09E4A3-AF4A-4A75-8A2A-1E38D7F65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35B5C-A79F-4D88-80AA-06CDBC7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ACF928-06E2-4F2D-976A-7F6DDFCF12C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8C13F2-5C6C-464C-A00C-E2663BBD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A72AB9-98AC-4279-B9D0-D7BB85A6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505BD0-4115-40B8-9999-9C2C1E4BF2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996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A6C0D-398D-4294-AAAF-7012F2FF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BE4B3D-FD33-44C1-AD3A-02959EE5E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F95651-5B65-4A03-A850-5AE563D7B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A8FC7D-ACBF-40A2-9A99-978DC7A9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ACF928-06E2-4F2D-976A-7F6DDFCF12C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5DFBAD-35A8-4453-A80C-0EB5BB68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A62B2B-7E51-4796-ABDA-6612D63E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505BD0-4115-40B8-9999-9C2C1E4BF2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851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4E59F-4F22-4A07-A8D9-DC296E431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D86672-418B-48A8-B7F0-FEEEB13AB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7ED28C-0859-4B15-B251-35B543728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2A4A73-0092-4990-8A5F-25CF326AA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3D3567-1FD9-42F6-ADA0-ACC6FC92F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4F3D1D-3210-4BB5-96C3-1017FB38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ACF928-06E2-4F2D-976A-7F6DDFCF12C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3C2D0F-9722-4EA0-98E6-CB68E486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D95A8B-9E25-445C-9BB8-08E2F7C7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505BD0-4115-40B8-9999-9C2C1E4BF2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0927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4ED9A-BD61-47C7-BA84-75486326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3B3DD4-3C0E-4B22-BE34-D4DA7904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ACF928-06E2-4F2D-976A-7F6DDFCF12C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6C4FEE-406B-42F5-84D8-CB5959BB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47BC5B-79E9-4919-AF0B-4A64E710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505BD0-4115-40B8-9999-9C2C1E4BF2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994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C717CB-9EB5-4897-B8A6-8CC30D1C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ACF928-06E2-4F2D-976A-7F6DDFCF12C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A8E2DB-8561-4F81-A5D4-3DE72EEE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55063C-D005-4F33-AFD5-4FA7FEC2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505BD0-4115-40B8-9999-9C2C1E4BF2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829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D64-1801-44DF-8E05-AB8C2A0FA37F}" type="datetimeFigureOut">
              <a:rPr lang="zh-CN" altLang="en-US" smtClean="0"/>
              <a:t>2019-10-26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ACEE-46B6-40FF-AA1F-5DABFA3767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FE093-9FA0-4B49-A150-1EFDDF72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379FF-9950-41B8-8D83-126915512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19290E-E12C-43C3-A77B-16C42A847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D3E3CD-95B5-4AAD-A10C-20DA72D3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ACF928-06E2-4F2D-976A-7F6DDFCF12C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F365FB-2F3F-474E-94A0-46E1B231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A1401D-ECD2-4B16-A611-405EB257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505BD0-4115-40B8-9999-9C2C1E4BF2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643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EDB64-D87E-413C-9CF2-4993698A5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338DED-5BC7-4549-A635-6A290D318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E385D6-38BD-41CA-A848-643DC3C3E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5A049C-E29C-4F88-A030-17506CC6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ACF928-06E2-4F2D-976A-7F6DDFCF12C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9619E4-B9A5-4432-9C41-CBC3699C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56F348-9659-4CF6-B955-313E91B5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505BD0-4115-40B8-9999-9C2C1E4BF2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4451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FBEBC-BB31-4140-81CD-11823881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560784-E5B5-45D5-89E3-A0B4C979D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2F29A-5EB5-4F11-9D17-3D984BA2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ACF928-06E2-4F2D-976A-7F6DDFCF12C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E4A0CC-88D8-4D23-BBC0-3489EFDD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54AD7-8082-4283-A5B6-11378AA7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505BD0-4115-40B8-9999-9C2C1E4BF2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3325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41D689-0C02-4EC7-9A4F-5BC9CB21C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4A08EE-25F8-4411-A6F0-3A7BD72A2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6EBB1F-7B30-4DCA-B1F6-7DF3DF2A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ACF928-06E2-4F2D-976A-7F6DDFCF12C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D5215-A73C-49A5-99A9-2F442D6A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A344C-8CEC-4173-A965-E86F1DF5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505BD0-4115-40B8-9999-9C2C1E4BF2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60841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57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D64-1801-44DF-8E05-AB8C2A0FA37F}" type="datetimeFigureOut">
              <a:rPr lang="zh-CN" altLang="en-US" smtClean="0"/>
              <a:t>2019-10-26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ACEE-46B6-40FF-AA1F-5DABFA3767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D64-1801-44DF-8E05-AB8C2A0FA37F}" type="datetimeFigureOut">
              <a:rPr lang="zh-CN" altLang="en-US" smtClean="0"/>
              <a:t>2019-10-26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ACEE-46B6-40FF-AA1F-5DABFA3767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D64-1801-44DF-8E05-AB8C2A0FA37F}" type="datetimeFigureOut">
              <a:rPr lang="zh-CN" altLang="en-US" smtClean="0"/>
              <a:t>2019-10-26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ACEE-46B6-40FF-AA1F-5DABFA3767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D64-1801-44DF-8E05-AB8C2A0FA37F}" type="datetimeFigureOut">
              <a:rPr lang="zh-CN" altLang="en-US" smtClean="0"/>
              <a:t>2019-10-26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ACEE-46B6-40FF-AA1F-5DABFA3767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D64-1801-44DF-8E05-AB8C2A0FA37F}" type="datetimeFigureOut">
              <a:rPr lang="zh-CN" altLang="en-US" smtClean="0"/>
              <a:t>2019-10-26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ACEE-46B6-40FF-AA1F-5DABFA3767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D64-1801-44DF-8E05-AB8C2A0FA37F}" type="datetimeFigureOut">
              <a:rPr lang="zh-CN" altLang="en-US" smtClean="0"/>
              <a:t>2019-10-26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ACEE-46B6-40FF-AA1F-5DABFA3767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D64-1801-44DF-8E05-AB8C2A0FA37F}" type="datetimeFigureOut">
              <a:rPr lang="zh-CN" altLang="en-US" smtClean="0"/>
              <a:t>2019-10-26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ACEE-46B6-40FF-AA1F-5DABFA3767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E6D64-1801-44DF-8E05-AB8C2A0FA37F}" type="datetimeFigureOut">
              <a:rPr lang="zh-CN" altLang="en-US" smtClean="0"/>
              <a:t>2019-10-26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CACEE-46B6-40FF-AA1F-5DABFA3767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E2968F-F406-49DA-962C-F6F71E56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DE3789-1BEE-4122-A2B4-A6E573414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8AAE7C-3042-46A1-9120-EAB0AC8D3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ACF928-06E2-4F2D-976A-7F6DDFCF12C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C2E1C-BC81-4B7F-B6EB-E663398F3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214D47-6124-41DC-810E-D37CAF8FF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505BD0-4115-40B8-9999-9C2C1E4BF2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22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hyperlink" Target="mailto:geyuming@caict.ac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17716" y="2122809"/>
            <a:ext cx="11156563" cy="3720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Standardization of CCSA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GE Yuming,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hlinkClick r:id="rId4"/>
              </a:rPr>
              <a:t>geyuming@caict.ac.cn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CAICT, 2019.10</a:t>
            </a:r>
          </a:p>
          <a:p>
            <a:pPr algn="ctr">
              <a:lnSpc>
                <a:spcPct val="150000"/>
              </a:lnSpc>
            </a:pP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>
            <a:cxnSpLocks/>
          </p:cNvCxnSpPr>
          <p:nvPr/>
        </p:nvCxnSpPr>
        <p:spPr>
          <a:xfrm>
            <a:off x="195942" y="821383"/>
            <a:ext cx="117111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灯片编号占位符 2">
            <a:extLst>
              <a:ext uri="{FF2B5EF4-FFF2-40B4-BE49-F238E27FC236}">
                <a16:creationId xmlns:a16="http://schemas.microsoft.com/office/drawing/2014/main" id="{8FFB8265-C25E-4806-A0FE-00AF0F1AA5D5}"/>
              </a:ext>
            </a:extLst>
          </p:cNvPr>
          <p:cNvSpPr txBox="1">
            <a:spLocks/>
          </p:cNvSpPr>
          <p:nvPr/>
        </p:nvSpPr>
        <p:spPr bwMode="auto">
          <a:xfrm>
            <a:off x="11582400" y="6492876"/>
            <a:ext cx="5760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93CB4A-6EEA-46FD-9979-B362ED726F61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230764"/>
              </p:ext>
            </p:extLst>
          </p:nvPr>
        </p:nvGraphicFramePr>
        <p:xfrm>
          <a:off x="657754" y="1172694"/>
          <a:ext cx="10787512" cy="1930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1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6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819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智能网联汽车分标委 网联与应用工作组  </a:t>
                      </a: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SAC/TC114/SC34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3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国家标准</a:t>
                      </a:r>
                      <a:endParaRPr lang="en-US" alt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National</a:t>
                      </a:r>
                      <a:r>
                        <a:rPr lang="en-US" altLang="zh-CN" sz="1800" kern="100" baseline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standards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(recommended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基于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LTE-V2X</a:t>
                      </a:r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直连通信的车载信息交互系统通信技术要求</a:t>
                      </a:r>
                      <a:endParaRPr lang="en-US" altLang="zh-CN" sz="1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Direct communication system technical requirements</a:t>
                      </a:r>
                      <a:r>
                        <a:rPr lang="en-US" altLang="zh-CN" sz="18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for LTE-based vehicular communication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立项</a:t>
                      </a:r>
                      <a:endParaRPr lang="en-US" altLang="zh-CN" sz="1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initialized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0E371FCB-E60D-4ACF-9A11-5F678329828A}"/>
              </a:ext>
            </a:extLst>
          </p:cNvPr>
          <p:cNvSpPr txBox="1"/>
          <p:nvPr/>
        </p:nvSpPr>
        <p:spPr>
          <a:xfrm>
            <a:off x="195942" y="242591"/>
            <a:ext cx="7125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SAC/TC114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 System technical requirement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45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5942" y="849092"/>
            <a:ext cx="96945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95942" y="849092"/>
            <a:ext cx="117111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灯片编号占位符 2"/>
          <p:cNvSpPr txBox="1"/>
          <p:nvPr/>
        </p:nvSpPr>
        <p:spPr bwMode="auto">
          <a:xfrm>
            <a:off x="11582400" y="6492876"/>
            <a:ext cx="5760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93CB4A-6EEA-46FD-9979-B362ED726F61}" type="slidenum">
              <a:rPr lang="zh-CN" altLang="en-US" smtClean="0">
                <a:solidFill>
                  <a:srgbClr val="898989"/>
                </a:solidFill>
              </a:rPr>
              <a:t>11</a:t>
            </a:fld>
            <a:endParaRPr lang="zh-CN" altLang="en-US" dirty="0">
              <a:solidFill>
                <a:srgbClr val="898989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86841" y="2963098"/>
            <a:ext cx="6443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Demonstration of C-V2X</a:t>
            </a:r>
            <a:endParaRPr lang="zh-CN" altLang="en-US" sz="4000" b="1" dirty="0">
              <a:solidFill>
                <a:srgbClr val="C00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841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8C2C7-7B78-4BA1-984F-2231A5C6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AC565-208E-49E0-81E7-50CD69F0C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341B39-11AE-4480-B6A1-6E0A5FA56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3"/>
            <a:ext cx="12192414" cy="685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79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AC39B-0A97-4042-BEF9-357FB848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05D82-A43B-482B-99D6-BF25BADB6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375F3F-BDC0-4B3D-8E98-AD470C3D5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3" y="0"/>
            <a:ext cx="1219282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13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7B985-D323-4BB5-824E-D374B256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D5E5A-0881-40DE-8787-A5A6F7A3A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8BB2D7-820C-44BD-B12B-838B85FB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"/>
            <a:ext cx="12191999" cy="685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87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17716" y="2921635"/>
            <a:ext cx="11156563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5942" y="849092"/>
            <a:ext cx="96945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95942" y="849092"/>
            <a:ext cx="117111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灯片编号占位符 2"/>
          <p:cNvSpPr txBox="1"/>
          <p:nvPr/>
        </p:nvSpPr>
        <p:spPr bwMode="auto">
          <a:xfrm>
            <a:off x="11582400" y="6492876"/>
            <a:ext cx="5760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93CB4A-6EEA-46FD-9979-B362ED726F61}" type="slidenum">
              <a:rPr lang="zh-CN" altLang="en-US" smtClean="0">
                <a:solidFill>
                  <a:srgbClr val="898989"/>
                </a:solidFill>
              </a:rPr>
              <a:t>2</a:t>
            </a:fld>
            <a:endParaRPr lang="zh-CN" altLang="en-US" dirty="0">
              <a:solidFill>
                <a:srgbClr val="898989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86841" y="2963098"/>
            <a:ext cx="6443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Standardization of C-V2X</a:t>
            </a:r>
            <a:endParaRPr lang="zh-CN" altLang="en-US" sz="4000" b="1" dirty="0">
              <a:solidFill>
                <a:srgbClr val="C00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/>
          </p:cNvCxnSpPr>
          <p:nvPr/>
        </p:nvCxnSpPr>
        <p:spPr>
          <a:xfrm>
            <a:off x="195942" y="849092"/>
            <a:ext cx="117111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95942" y="325872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Standardization of C-V2X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3">
            <a:extLst>
              <a:ext uri="{FF2B5EF4-FFF2-40B4-BE49-F238E27FC236}">
                <a16:creationId xmlns:a16="http://schemas.microsoft.com/office/drawing/2014/main" id="{6D5D95AE-659F-440E-9D01-B8FD66087B38}"/>
              </a:ext>
            </a:extLst>
          </p:cNvPr>
          <p:cNvSpPr txBox="1"/>
          <p:nvPr/>
        </p:nvSpPr>
        <p:spPr>
          <a:xfrm>
            <a:off x="331886" y="908074"/>
            <a:ext cx="11575191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214313" marR="0" lvl="0" indent="-214313" algn="just" defTabSz="914400" rtl="0" eaLnBrk="1" fontAlgn="auto" latinLnBrk="0" hangingPunct="1"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通信、智能交通、汽车和交通管理</a:t>
            </a:r>
            <a:r>
              <a:rPr lang="zh-CN" altLang="en-US" noProof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四个标委会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签订了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关于加强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C-V2X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标准合作的框架协议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</a:p>
          <a:p>
            <a:pPr marL="214313" lvl="0" indent="-214313" algn="just"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four standards committees for communications, intelligent transportation, automotive and traffic management signed the framework agreement on enhancing cooperation on C-V2X standards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C474B65F-09D7-4FBF-9830-05B85814C203}"/>
              </a:ext>
            </a:extLst>
          </p:cNvPr>
          <p:cNvSpPr txBox="1">
            <a:spLocks/>
          </p:cNvSpPr>
          <p:nvPr/>
        </p:nvSpPr>
        <p:spPr bwMode="auto">
          <a:xfrm>
            <a:off x="11626795" y="6492875"/>
            <a:ext cx="5760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93CB4A-6EEA-46FD-9979-B362ED726F61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4316" y="1946317"/>
            <a:ext cx="11969694" cy="4581900"/>
            <a:chOff x="-138694" y="1622601"/>
            <a:chExt cx="11969694" cy="4581900"/>
          </a:xfrm>
        </p:grpSpPr>
        <p:sp>
          <p:nvSpPr>
            <p:cNvPr id="7" name="文本框 3">
              <a:extLst>
                <a:ext uri="{FF2B5EF4-FFF2-40B4-BE49-F238E27FC236}">
                  <a16:creationId xmlns:a16="http://schemas.microsoft.com/office/drawing/2014/main" id="{6D5D95AE-659F-440E-9D01-B8FD66087B38}"/>
                </a:ext>
              </a:extLst>
            </p:cNvPr>
            <p:cNvSpPr txBox="1"/>
            <p:nvPr/>
          </p:nvSpPr>
          <p:spPr>
            <a:xfrm>
              <a:off x="-138694" y="1622601"/>
              <a:ext cx="3811534" cy="196977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marL="0" lvl="1" algn="just">
                <a:defRPr/>
              </a:pPr>
              <a:r>
                <a:rPr kumimoji="0" lang="zh-CN" altLang="en-US" sz="1600" b="0" i="0" u="none" strike="noStrike" kern="1200" cap="none" spc="0" normalizeH="0" baseline="0" noProof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通信标准委员会</a:t>
              </a:r>
              <a:r>
                <a:rPr lang="zh-CN" altLang="en-US" sz="1600" noProof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：秘书处为</a:t>
              </a:r>
              <a:r>
                <a:rPr lang="zh-CN" alt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中国通信标准化协会</a:t>
              </a:r>
              <a:endPara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lvl="1" algn="just"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National Technical Committee 485 on Communication of Standardization Administration of China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The secretariat is China communication standardization association(CCSA)</a:t>
              </a:r>
              <a:endPara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3">
              <a:extLst>
                <a:ext uri="{FF2B5EF4-FFF2-40B4-BE49-F238E27FC236}">
                  <a16:creationId xmlns:a16="http://schemas.microsoft.com/office/drawing/2014/main" id="{6D5D95AE-659F-440E-9D01-B8FD66087B38}"/>
                </a:ext>
              </a:extLst>
            </p:cNvPr>
            <p:cNvSpPr txBox="1"/>
            <p:nvPr/>
          </p:nvSpPr>
          <p:spPr>
            <a:xfrm>
              <a:off x="8473440" y="3887556"/>
              <a:ext cx="3357560" cy="2246769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marL="0" lvl="1" algn="just">
                <a:defRPr/>
              </a:pPr>
              <a:r>
                <a:rPr lang="zh-CN" altLang="en-US" sz="1600" noProof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交通标准委员会：</a:t>
              </a:r>
              <a:r>
                <a:rPr lang="zh-CN" alt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秘书处为公安部交通管理科学研究所</a:t>
              </a:r>
              <a:endPara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lvl="1" algn="just"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National Technical Committee 576 on Traffic Management of Standardization Administration of China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secretariat is Traffic Management Research Institute of Public Security Ministry</a:t>
              </a:r>
            </a:p>
          </p:txBody>
        </p:sp>
        <p:sp>
          <p:nvSpPr>
            <p:cNvPr id="9" name="文本框 3">
              <a:extLst>
                <a:ext uri="{FF2B5EF4-FFF2-40B4-BE49-F238E27FC236}">
                  <a16:creationId xmlns:a16="http://schemas.microsoft.com/office/drawing/2014/main" id="{6D5D95AE-659F-440E-9D01-B8FD66087B38}"/>
                </a:ext>
              </a:extLst>
            </p:cNvPr>
            <p:cNvSpPr txBox="1"/>
            <p:nvPr/>
          </p:nvSpPr>
          <p:spPr>
            <a:xfrm>
              <a:off x="-138694" y="3957732"/>
              <a:ext cx="3801291" cy="2246769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marL="0" lvl="1" algn="just">
                <a:defRPr/>
              </a:pPr>
              <a:r>
                <a:rPr lang="en-US" altLang="zh-CN" sz="1600" noProof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ITS</a:t>
              </a:r>
              <a:r>
                <a:rPr lang="zh-CN" altLang="en-US" sz="1600" noProof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标准委员会：</a:t>
              </a:r>
              <a:r>
                <a:rPr lang="zh-CN" alt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秘书处为交通运输部公路科学研究院</a:t>
              </a:r>
              <a:endPara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lvl="1" algn="just"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National Technical Committee 268 on Intelligent Transport Systems of Standardization Administration of China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The secretariat is Research Institute of Highway Ministry of Transport</a:t>
              </a:r>
              <a:endPara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3">
              <a:extLst>
                <a:ext uri="{FF2B5EF4-FFF2-40B4-BE49-F238E27FC236}">
                  <a16:creationId xmlns:a16="http://schemas.microsoft.com/office/drawing/2014/main" id="{6D5D95AE-659F-440E-9D01-B8FD66087B38}"/>
                </a:ext>
              </a:extLst>
            </p:cNvPr>
            <p:cNvSpPr txBox="1"/>
            <p:nvPr/>
          </p:nvSpPr>
          <p:spPr>
            <a:xfrm>
              <a:off x="8480364" y="1622601"/>
              <a:ext cx="3350636" cy="169277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marL="0" lvl="1" algn="just">
                <a:defRPr/>
              </a:pPr>
              <a:r>
                <a:rPr kumimoji="0" lang="zh-CN" altLang="en-US" sz="1600" b="0" i="0" u="none" strike="noStrike" kern="1200" cap="none" spc="0" normalizeH="0" baseline="0" noProof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汽车标准</a:t>
              </a:r>
              <a:r>
                <a:rPr lang="zh-CN" altLang="en-US" sz="1600" noProof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委员会：秘书处为</a:t>
              </a:r>
              <a:r>
                <a:rPr lang="zh-CN" alt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中国汽车技术研究中心标准化研究所</a:t>
              </a:r>
              <a:endPara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lvl="1" algn="just"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National Technical Committee of Auto Standardization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secretariat is China Automotive Technology &amp; Research Center</a:t>
              </a:r>
              <a:endPara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3534884" y="1965961"/>
              <a:ext cx="5047491" cy="3810318"/>
              <a:chOff x="2841355" y="1173163"/>
              <a:chExt cx="6432651" cy="4511676"/>
            </a:xfrm>
          </p:grpSpPr>
          <p:sp>
            <p:nvSpPr>
              <p:cNvPr id="45" name="Oval 2"/>
              <p:cNvSpPr>
                <a:spLocks noChangeArrowheads="1"/>
              </p:cNvSpPr>
              <p:nvPr/>
            </p:nvSpPr>
            <p:spPr bwMode="gray">
              <a:xfrm>
                <a:off x="4973638" y="2314576"/>
                <a:ext cx="2211387" cy="2211387"/>
              </a:xfrm>
              <a:prstGeom prst="ellipse">
                <a:avLst/>
              </a:prstGeom>
              <a:gradFill rotWithShape="1">
                <a:gsLst>
                  <a:gs pos="0">
                    <a:srgbClr val="E6E6E6"/>
                  </a:gs>
                  <a:gs pos="14999">
                    <a:srgbClr val="7D8496"/>
                  </a:gs>
                  <a:gs pos="53000">
                    <a:srgbClr val="E6E6E6"/>
                  </a:gs>
                  <a:gs pos="67999">
                    <a:srgbClr val="7D8496"/>
                  </a:gs>
                  <a:gs pos="92999">
                    <a:srgbClr val="E6E6E6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Oval 3"/>
              <p:cNvSpPr>
                <a:spLocks noChangeArrowheads="1"/>
              </p:cNvSpPr>
              <p:nvPr/>
            </p:nvSpPr>
            <p:spPr bwMode="gray">
              <a:xfrm>
                <a:off x="5264150" y="2597151"/>
                <a:ext cx="1624013" cy="1622425"/>
              </a:xfrm>
              <a:prstGeom prst="ellipse">
                <a:avLst/>
              </a:prstGeom>
              <a:gradFill rotWithShape="1">
                <a:gsLst>
                  <a:gs pos="0">
                    <a:srgbClr val="A1A1A1"/>
                  </a:gs>
                  <a:gs pos="50000">
                    <a:srgbClr val="FFFFFF"/>
                  </a:gs>
                  <a:gs pos="100000">
                    <a:srgbClr val="A1A1A1"/>
                  </a:gs>
                </a:gsLst>
                <a:lin ang="2700000" scaled="1"/>
              </a:gradFill>
              <a:ln>
                <a:noFil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Text Box 4"/>
              <p:cNvSpPr txBox="1">
                <a:spLocks noChangeArrowheads="1"/>
              </p:cNvSpPr>
              <p:nvPr/>
            </p:nvSpPr>
            <p:spPr bwMode="gray">
              <a:xfrm>
                <a:off x="4156373" y="3165894"/>
                <a:ext cx="2731790" cy="4373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80808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C-V2X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Oval 5"/>
              <p:cNvSpPr>
                <a:spLocks noChangeArrowheads="1"/>
              </p:cNvSpPr>
              <p:nvPr/>
            </p:nvSpPr>
            <p:spPr bwMode="gray">
              <a:xfrm>
                <a:off x="7673975" y="4032251"/>
                <a:ext cx="1439863" cy="1425575"/>
              </a:xfrm>
              <a:prstGeom prst="ellipse">
                <a:avLst/>
              </a:prstGeom>
              <a:gradFill rotWithShape="1">
                <a:gsLst>
                  <a:gs pos="0">
                    <a:srgbClr val="FFC319"/>
                  </a:gs>
                  <a:gs pos="100000">
                    <a:srgbClr val="FFC319">
                      <a:gamma/>
                      <a:shade val="31765"/>
                      <a:invGamma/>
                    </a:srgbClr>
                  </a:gs>
                </a:gsLst>
                <a:lin ang="5400000" scaled="1"/>
              </a:gradFill>
              <a:ln w="38100" algn="ctr">
                <a:solidFill>
                  <a:srgbClr val="F8F8F8">
                    <a:alpha val="8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9" name="Picture 6" descr="cir_lighteffect0"/>
              <p:cNvPicPr>
                <a:picLocks noChangeAspect="1" noChangeArrowheads="1"/>
              </p:cNvPicPr>
              <p:nvPr/>
            </p:nvPicPr>
            <p:blipFill>
              <a:blip r:embed="rId3">
                <a:lum bright="18000" contrast="-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7632700" y="3967163"/>
                <a:ext cx="1511300" cy="129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Rectangle 7"/>
              <p:cNvSpPr>
                <a:spLocks noChangeArrowheads="1"/>
              </p:cNvSpPr>
              <p:nvPr/>
            </p:nvSpPr>
            <p:spPr bwMode="white">
              <a:xfrm>
                <a:off x="7589672" y="4588025"/>
                <a:ext cx="1684334" cy="40087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SAC/TC576</a:t>
                </a: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Oval 14"/>
              <p:cNvSpPr>
                <a:spLocks noChangeArrowheads="1"/>
              </p:cNvSpPr>
              <p:nvPr/>
            </p:nvSpPr>
            <p:spPr bwMode="gray">
              <a:xfrm>
                <a:off x="3100388" y="4156076"/>
                <a:ext cx="1441450" cy="1425575"/>
              </a:xfrm>
              <a:prstGeom prst="ellipse">
                <a:avLst/>
              </a:prstGeom>
              <a:gradFill rotWithShape="1">
                <a:gsLst>
                  <a:gs pos="0">
                    <a:srgbClr val="A8D02A"/>
                  </a:gs>
                  <a:gs pos="100000">
                    <a:srgbClr val="A8D02A">
                      <a:gamma/>
                      <a:shade val="31765"/>
                      <a:invGamma/>
                    </a:srgbClr>
                  </a:gs>
                </a:gsLst>
                <a:lin ang="5400000" scaled="1"/>
              </a:gradFill>
              <a:ln w="38100" algn="ctr">
                <a:solidFill>
                  <a:srgbClr val="F8F8F8">
                    <a:alpha val="8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52" name="Picture 15" descr="cir_lighteffect0"/>
              <p:cNvPicPr>
                <a:picLocks noChangeAspect="1" noChangeArrowheads="1"/>
              </p:cNvPicPr>
              <p:nvPr/>
            </p:nvPicPr>
            <p:blipFill>
              <a:blip r:embed="rId3">
                <a:lum bright="18000" contrast="-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2877536" y="4090987"/>
                <a:ext cx="1511300" cy="129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Rectangle 16"/>
              <p:cNvSpPr>
                <a:spLocks noChangeArrowheads="1"/>
              </p:cNvSpPr>
              <p:nvPr/>
            </p:nvSpPr>
            <p:spPr bwMode="white">
              <a:xfrm>
                <a:off x="2841355" y="4603750"/>
                <a:ext cx="1882677" cy="4373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S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AC/TC268</a:t>
                </a: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Oval 18"/>
              <p:cNvSpPr>
                <a:spLocks noChangeArrowheads="1"/>
              </p:cNvSpPr>
              <p:nvPr/>
            </p:nvSpPr>
            <p:spPr bwMode="gray">
              <a:xfrm>
                <a:off x="3043238" y="1292226"/>
                <a:ext cx="1439862" cy="1423987"/>
              </a:xfrm>
              <a:prstGeom prst="ellipse">
                <a:avLst/>
              </a:prstGeom>
              <a:gradFill rotWithShape="1">
                <a:gsLst>
                  <a:gs pos="0">
                    <a:srgbClr val="5CB1FE"/>
                  </a:gs>
                  <a:gs pos="100000">
                    <a:srgbClr val="5CB1FE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 algn="ctr">
                <a:solidFill>
                  <a:srgbClr val="F8F8F8">
                    <a:alpha val="8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55" name="Picture 19" descr="cir_lighteffect0"/>
              <p:cNvPicPr>
                <a:picLocks noChangeAspect="1" noChangeArrowheads="1"/>
              </p:cNvPicPr>
              <p:nvPr/>
            </p:nvPicPr>
            <p:blipFill>
              <a:blip r:embed="rId3">
                <a:lum bright="18000" contrast="-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001963" y="1227138"/>
                <a:ext cx="1511300" cy="1293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" name="Rectangle 20"/>
              <p:cNvSpPr>
                <a:spLocks noChangeArrowheads="1"/>
              </p:cNvSpPr>
              <p:nvPr/>
            </p:nvSpPr>
            <p:spPr bwMode="white">
              <a:xfrm>
                <a:off x="2842419" y="1720314"/>
                <a:ext cx="1817689" cy="4373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lvl="0" algn="ctr"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8F8F8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SAC/TC485</a:t>
                </a:r>
                <a:endPara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Oval 24"/>
              <p:cNvSpPr>
                <a:spLocks noChangeArrowheads="1"/>
              </p:cNvSpPr>
              <p:nvPr/>
            </p:nvSpPr>
            <p:spPr bwMode="gray">
              <a:xfrm>
                <a:off x="7550150" y="1292226"/>
                <a:ext cx="1439863" cy="1423987"/>
              </a:xfrm>
              <a:prstGeom prst="ellipse">
                <a:avLst/>
              </a:prstGeom>
              <a:gradFill rotWithShape="1">
                <a:gsLst>
                  <a:gs pos="0">
                    <a:srgbClr val="FF6161"/>
                  </a:gs>
                  <a:gs pos="100000">
                    <a:srgbClr val="FF6161">
                      <a:gamma/>
                      <a:shade val="31765"/>
                      <a:invGamma/>
                    </a:srgbClr>
                  </a:gs>
                </a:gsLst>
                <a:lin ang="5400000" scaled="1"/>
              </a:gradFill>
              <a:ln w="38100" algn="ctr">
                <a:solidFill>
                  <a:srgbClr val="F8F8F8">
                    <a:alpha val="8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58" name="Picture 25" descr="cir_lighteffect0"/>
              <p:cNvPicPr>
                <a:picLocks noChangeAspect="1" noChangeArrowheads="1"/>
              </p:cNvPicPr>
              <p:nvPr/>
            </p:nvPicPr>
            <p:blipFill>
              <a:blip r:embed="rId3">
                <a:lum bright="18000" contrast="-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7508875" y="1227138"/>
                <a:ext cx="1511300" cy="1293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Rectangle 26"/>
              <p:cNvSpPr>
                <a:spLocks noChangeArrowheads="1"/>
              </p:cNvSpPr>
              <p:nvPr/>
            </p:nvSpPr>
            <p:spPr bwMode="white">
              <a:xfrm>
                <a:off x="7321254" y="1708151"/>
                <a:ext cx="1938341" cy="4373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lvl="0" algn="ctr"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8F8F8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SAC/TC114</a:t>
                </a:r>
                <a:endPara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" name="Group 35"/>
              <p:cNvGrpSpPr>
                <a:grpSpLocks/>
              </p:cNvGrpSpPr>
              <p:nvPr/>
            </p:nvGrpSpPr>
            <p:grpSpPr bwMode="auto">
              <a:xfrm>
                <a:off x="2940051" y="1173163"/>
                <a:ext cx="6280153" cy="4511676"/>
                <a:chOff x="854" y="1094"/>
                <a:chExt cx="3956" cy="2842"/>
              </a:xfrm>
            </p:grpSpPr>
            <p:sp>
              <p:nvSpPr>
                <p:cNvPr id="65" name="Oval 8"/>
                <p:cNvSpPr>
                  <a:spLocks noChangeArrowheads="1"/>
                </p:cNvSpPr>
                <p:nvPr/>
              </p:nvSpPr>
              <p:spPr bwMode="gray">
                <a:xfrm>
                  <a:off x="3771" y="2821"/>
                  <a:ext cx="1039" cy="1038"/>
                </a:xfrm>
                <a:prstGeom prst="ellipse">
                  <a:avLst/>
                </a:prstGeom>
                <a:noFill/>
                <a:ln w="127000">
                  <a:solidFill>
                    <a:srgbClr val="DDDDD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" name="Oval 9"/>
                <p:cNvSpPr>
                  <a:spLocks noChangeArrowheads="1"/>
                </p:cNvSpPr>
                <p:nvPr/>
              </p:nvSpPr>
              <p:spPr bwMode="gray">
                <a:xfrm>
                  <a:off x="2045" y="1725"/>
                  <a:ext cx="1563" cy="1564"/>
                </a:xfrm>
                <a:prstGeom prst="ellipse">
                  <a:avLst/>
                </a:prstGeom>
                <a:noFill/>
                <a:ln w="127000">
                  <a:solidFill>
                    <a:srgbClr val="DDDDD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Line 10"/>
                <p:cNvSpPr>
                  <a:spLocks noChangeShapeType="1"/>
                </p:cNvSpPr>
                <p:nvPr/>
              </p:nvSpPr>
              <p:spPr bwMode="gray">
                <a:xfrm flipV="1">
                  <a:off x="1885" y="2964"/>
                  <a:ext cx="307" cy="192"/>
                </a:xfrm>
                <a:prstGeom prst="line">
                  <a:avLst/>
                </a:prstGeom>
                <a:noFill/>
                <a:ln w="127000">
                  <a:solidFill>
                    <a:srgbClr val="DDDDD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Line 11"/>
                <p:cNvSpPr>
                  <a:spLocks noChangeShapeType="1"/>
                </p:cNvSpPr>
                <p:nvPr/>
              </p:nvSpPr>
              <p:spPr bwMode="gray">
                <a:xfrm flipV="1">
                  <a:off x="1832" y="2869"/>
                  <a:ext cx="306" cy="192"/>
                </a:xfrm>
                <a:prstGeom prst="line">
                  <a:avLst/>
                </a:prstGeom>
                <a:noFill/>
                <a:ln w="127000">
                  <a:solidFill>
                    <a:srgbClr val="DDDDD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Line 12"/>
                <p:cNvSpPr>
                  <a:spLocks noChangeShapeType="1"/>
                </p:cNvSpPr>
                <p:nvPr/>
              </p:nvSpPr>
              <p:spPr bwMode="gray">
                <a:xfrm flipV="1">
                  <a:off x="3502" y="1931"/>
                  <a:ext cx="307" cy="192"/>
                </a:xfrm>
                <a:prstGeom prst="line">
                  <a:avLst/>
                </a:prstGeom>
                <a:noFill/>
                <a:ln w="127000">
                  <a:solidFill>
                    <a:srgbClr val="DDDDD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Line 13"/>
                <p:cNvSpPr>
                  <a:spLocks noChangeShapeType="1"/>
                </p:cNvSpPr>
                <p:nvPr/>
              </p:nvSpPr>
              <p:spPr bwMode="gray">
                <a:xfrm flipV="1">
                  <a:off x="3448" y="1836"/>
                  <a:ext cx="308" cy="192"/>
                </a:xfrm>
                <a:prstGeom prst="line">
                  <a:avLst/>
                </a:prstGeom>
                <a:noFill/>
                <a:ln w="127000">
                  <a:solidFill>
                    <a:srgbClr val="DDDDD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Oval 17"/>
                <p:cNvSpPr>
                  <a:spLocks noChangeArrowheads="1"/>
                </p:cNvSpPr>
                <p:nvPr/>
              </p:nvSpPr>
              <p:spPr bwMode="gray">
                <a:xfrm>
                  <a:off x="891" y="2899"/>
                  <a:ext cx="1038" cy="1037"/>
                </a:xfrm>
                <a:prstGeom prst="ellipse">
                  <a:avLst/>
                </a:prstGeom>
                <a:noFill/>
                <a:ln w="127000">
                  <a:solidFill>
                    <a:srgbClr val="DDDDD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Oval 21"/>
                <p:cNvSpPr>
                  <a:spLocks noChangeArrowheads="1"/>
                </p:cNvSpPr>
                <p:nvPr/>
              </p:nvSpPr>
              <p:spPr bwMode="gray">
                <a:xfrm>
                  <a:off x="854" y="1094"/>
                  <a:ext cx="1039" cy="1037"/>
                </a:xfrm>
                <a:prstGeom prst="ellipse">
                  <a:avLst/>
                </a:prstGeom>
                <a:noFill/>
                <a:ln w="127000">
                  <a:solidFill>
                    <a:srgbClr val="DDDDD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Line 22"/>
                <p:cNvSpPr>
                  <a:spLocks noChangeShapeType="1"/>
                </p:cNvSpPr>
                <p:nvPr/>
              </p:nvSpPr>
              <p:spPr bwMode="gray">
                <a:xfrm>
                  <a:off x="1814" y="1863"/>
                  <a:ext cx="354" cy="216"/>
                </a:xfrm>
                <a:prstGeom prst="line">
                  <a:avLst/>
                </a:prstGeom>
                <a:noFill/>
                <a:ln w="127000">
                  <a:solidFill>
                    <a:srgbClr val="DDDDD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Line 23"/>
                <p:cNvSpPr>
                  <a:spLocks noChangeShapeType="1"/>
                </p:cNvSpPr>
                <p:nvPr/>
              </p:nvSpPr>
              <p:spPr bwMode="gray">
                <a:xfrm>
                  <a:off x="1760" y="1954"/>
                  <a:ext cx="355" cy="216"/>
                </a:xfrm>
                <a:prstGeom prst="line">
                  <a:avLst/>
                </a:prstGeom>
                <a:noFill/>
                <a:ln w="127000">
                  <a:solidFill>
                    <a:srgbClr val="DDDDD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Oval 27"/>
                <p:cNvSpPr>
                  <a:spLocks noChangeArrowheads="1"/>
                </p:cNvSpPr>
                <p:nvPr/>
              </p:nvSpPr>
              <p:spPr bwMode="gray">
                <a:xfrm>
                  <a:off x="3693" y="1094"/>
                  <a:ext cx="1038" cy="1037"/>
                </a:xfrm>
                <a:prstGeom prst="ellipse">
                  <a:avLst/>
                </a:prstGeom>
                <a:noFill/>
                <a:ln w="127000">
                  <a:solidFill>
                    <a:srgbClr val="DDDDD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Line 28"/>
                <p:cNvSpPr>
                  <a:spLocks noChangeShapeType="1"/>
                </p:cNvSpPr>
                <p:nvPr/>
              </p:nvSpPr>
              <p:spPr bwMode="gray">
                <a:xfrm>
                  <a:off x="3555" y="2784"/>
                  <a:ext cx="354" cy="216"/>
                </a:xfrm>
                <a:prstGeom prst="line">
                  <a:avLst/>
                </a:prstGeom>
                <a:noFill/>
                <a:ln w="127000">
                  <a:solidFill>
                    <a:srgbClr val="DDDDD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Line 29"/>
                <p:cNvSpPr>
                  <a:spLocks noChangeShapeType="1"/>
                </p:cNvSpPr>
                <p:nvPr/>
              </p:nvSpPr>
              <p:spPr bwMode="gray">
                <a:xfrm>
                  <a:off x="3501" y="2875"/>
                  <a:ext cx="355" cy="217"/>
                </a:xfrm>
                <a:prstGeom prst="line">
                  <a:avLst/>
                </a:prstGeom>
                <a:noFill/>
                <a:ln w="127000">
                  <a:solidFill>
                    <a:srgbClr val="DDDDD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9776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/>
          </p:cNvCxnSpPr>
          <p:nvPr/>
        </p:nvCxnSpPr>
        <p:spPr>
          <a:xfrm>
            <a:off x="195942" y="849092"/>
            <a:ext cx="117111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95942" y="242591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defRPr/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Standardization of C-V2X</a:t>
            </a:r>
            <a:endParaRPr lang="zh-CN" altLang="en-US" sz="28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C474B65F-09D7-4FBF-9830-05B85814C203}"/>
              </a:ext>
            </a:extLst>
          </p:cNvPr>
          <p:cNvSpPr txBox="1">
            <a:spLocks/>
          </p:cNvSpPr>
          <p:nvPr/>
        </p:nvSpPr>
        <p:spPr bwMode="auto">
          <a:xfrm>
            <a:off x="11626795" y="6492875"/>
            <a:ext cx="5760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93CB4A-6EEA-46FD-9979-B362ED726F61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96067" y="1138334"/>
            <a:ext cx="7262284" cy="4219479"/>
            <a:chOff x="273060" y="2705839"/>
            <a:chExt cx="3756175" cy="298041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DF02110-E3B1-4B45-8218-5DD6BCC36111}"/>
                </a:ext>
              </a:extLst>
            </p:cNvPr>
            <p:cNvSpPr/>
            <p:nvPr/>
          </p:nvSpPr>
          <p:spPr>
            <a:xfrm>
              <a:off x="984263" y="2705839"/>
              <a:ext cx="2320119" cy="77579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Application Layer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7745E00-76F5-4CE2-8EFF-DD87A122D485}"/>
                </a:ext>
              </a:extLst>
            </p:cNvPr>
            <p:cNvSpPr/>
            <p:nvPr/>
          </p:nvSpPr>
          <p:spPr>
            <a:xfrm>
              <a:off x="984264" y="3636659"/>
              <a:ext cx="2320119" cy="90404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Network Layer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D5E0F19-FAD8-40E8-ACD2-21ACE776D06B}"/>
                </a:ext>
              </a:extLst>
            </p:cNvPr>
            <p:cNvSpPr/>
            <p:nvPr/>
          </p:nvSpPr>
          <p:spPr>
            <a:xfrm>
              <a:off x="984264" y="4719114"/>
              <a:ext cx="2320119" cy="96714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Access Layer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12">
              <a:extLst>
                <a:ext uri="{FF2B5EF4-FFF2-40B4-BE49-F238E27FC236}">
                  <a16:creationId xmlns:a16="http://schemas.microsoft.com/office/drawing/2014/main" id="{6954DFB0-647D-403E-B08A-51F0155DBC4B}"/>
                </a:ext>
              </a:extLst>
            </p:cNvPr>
            <p:cNvSpPr/>
            <p:nvPr/>
          </p:nvSpPr>
          <p:spPr>
            <a:xfrm>
              <a:off x="273060" y="3670418"/>
              <a:ext cx="533457" cy="20048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Management</a:t>
              </a:r>
            </a:p>
          </p:txBody>
        </p:sp>
        <p:sp>
          <p:nvSpPr>
            <p:cNvPr id="11" name="矩形 13">
              <a:extLst>
                <a:ext uri="{FF2B5EF4-FFF2-40B4-BE49-F238E27FC236}">
                  <a16:creationId xmlns:a16="http://schemas.microsoft.com/office/drawing/2014/main" id="{975AC343-4958-4F44-8C2B-7EBEC69624BF}"/>
                </a:ext>
              </a:extLst>
            </p:cNvPr>
            <p:cNvSpPr/>
            <p:nvPr/>
          </p:nvSpPr>
          <p:spPr>
            <a:xfrm>
              <a:off x="3495778" y="3670418"/>
              <a:ext cx="533457" cy="200482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Security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911766" y="5661878"/>
            <a:ext cx="679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  C-V2X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的核心标准基本完成 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C-V2X related core standards have been completed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571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/>
          </p:cNvCxnSpPr>
          <p:nvPr/>
        </p:nvCxnSpPr>
        <p:spPr>
          <a:xfrm>
            <a:off x="195942" y="849092"/>
            <a:ext cx="117111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95942" y="242591"/>
            <a:ext cx="617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接入层（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 Layer Standards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54B5257B-6B4A-4284-953C-8206B0BE8D01}"/>
              </a:ext>
            </a:extLst>
          </p:cNvPr>
          <p:cNvSpPr txBox="1">
            <a:spLocks/>
          </p:cNvSpPr>
          <p:nvPr/>
        </p:nvSpPr>
        <p:spPr bwMode="auto">
          <a:xfrm>
            <a:off x="11626795" y="6492875"/>
            <a:ext cx="5760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93CB4A-6EEA-46FD-9979-B362ED726F61}" type="slidenum">
              <a:rPr lang="zh-CN" altLang="en-US" smtClean="0">
                <a:solidFill>
                  <a:srgbClr val="89898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 dirty="0">
              <a:solidFill>
                <a:srgbClr val="898989"/>
              </a:solidFill>
            </a:endParaRP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A270E400-24E7-46AE-A629-7B00BD4FD47C}"/>
              </a:ext>
            </a:extLst>
          </p:cNvPr>
          <p:cNvGraphicFramePr>
            <a:graphicFrameLocks noGrp="1"/>
          </p:cNvGraphicFramePr>
          <p:nvPr/>
        </p:nvGraphicFramePr>
        <p:xfrm>
          <a:off x="195942" y="1118014"/>
          <a:ext cx="11711136" cy="53653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3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2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195"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TC5 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4698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行业标准</a:t>
                      </a: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国家标准</a:t>
                      </a:r>
                      <a:endParaRPr lang="en-US" alt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Industrial and National standards</a:t>
                      </a:r>
                      <a:endParaRPr lang="zh-CN" alt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基于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LTE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的车联网无线通信技术 总体技术要求</a:t>
                      </a:r>
                      <a:endParaRPr lang="en-US" alt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General technical requirements of LTE-based vehicular communication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发布</a:t>
                      </a: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立项</a:t>
                      </a:r>
                      <a:endParaRPr lang="en-US" alt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Released/initialized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46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基于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LTE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的车联网无线通信技术 空中接口技术要求</a:t>
                      </a:r>
                      <a:endParaRPr lang="en-US" alt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Air</a:t>
                      </a:r>
                      <a:r>
                        <a:rPr lang="en-US" altLang="zh-CN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interface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technical requirements of LTE-based vehicular communication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发布</a:t>
                      </a: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立项</a:t>
                      </a:r>
                      <a:endParaRPr lang="en-US" alt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Released/initialized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7702573"/>
                  </a:ext>
                </a:extLst>
              </a:tr>
              <a:tr h="786601"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行业标准</a:t>
                      </a:r>
                      <a:endParaRPr lang="en-US" alt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Industrial standards</a:t>
                      </a:r>
                      <a:endParaRPr lang="zh-CN" alt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基于</a:t>
                      </a: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LTE</a:t>
                      </a:r>
                      <a:r>
                        <a:rPr lang="zh-CN" altLang="zh-CN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的车联网无线通信技术 基站设备技术要求</a:t>
                      </a:r>
                      <a:endParaRPr lang="en-US" alt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Technical requirement and test method of base station equipment for LTE-based vehicular communication</a:t>
                      </a:r>
                      <a:endParaRPr lang="zh-CN" alt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报批稿</a:t>
                      </a:r>
                      <a:endParaRPr lang="en-US" altLang="zh-CN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be approved</a:t>
                      </a: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4546621"/>
                  </a:ext>
                </a:extLst>
              </a:tr>
              <a:tr h="5165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基于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LTE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的车联网无线通信技术 基站设备测试方法</a:t>
                      </a:r>
                      <a:endParaRPr lang="en-US" alt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Test method of base station equipment for LTE-based vehicular communication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报批稿</a:t>
                      </a:r>
                      <a:endParaRPr lang="en-US" alt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be approved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5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基于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LTE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的车联网无线通信技术 支持直连通信的车载终端设备技术要求</a:t>
                      </a:r>
                      <a:endParaRPr lang="en-US" alt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Technical requirement of terminal for LTE-based vehicular communication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报批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稿</a:t>
                      </a:r>
                      <a:endParaRPr lang="en-US" alt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be approved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65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基于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LTE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的车联网无线通信技术 支持直连通信的车载终端设备测试方法</a:t>
                      </a:r>
                      <a:endParaRPr lang="en-US" alt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Test Method of terminal for LTE-based vehicular communication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报批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稿</a:t>
                      </a:r>
                      <a:endParaRPr lang="en-US" alt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be approved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65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基于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LTE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的车联网无线通信技术 支持直连通信的路侧设备技术要求</a:t>
                      </a:r>
                      <a:endParaRPr lang="en-US" alt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Technical requirement of road side equipment for LTE-based vehicular communication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报批稿</a:t>
                      </a:r>
                      <a:endParaRPr lang="en-US" alt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be approved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1814479"/>
                  </a:ext>
                </a:extLst>
              </a:tr>
              <a:tr h="5165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基于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LTE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的车联网无线通信技术 支持直连通信的路侧设备测试方法</a:t>
                      </a:r>
                      <a:endParaRPr lang="en-US" alt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Test method of road side equipment for LTE-based vehicular communication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报批稿</a:t>
                      </a:r>
                      <a:endParaRPr lang="en-US" alt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be approved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7855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05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>
            <a:cxnSpLocks/>
          </p:cNvCxnSpPr>
          <p:nvPr/>
        </p:nvCxnSpPr>
        <p:spPr>
          <a:xfrm>
            <a:off x="195942" y="821383"/>
            <a:ext cx="117111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灯片编号占位符 2">
            <a:extLst>
              <a:ext uri="{FF2B5EF4-FFF2-40B4-BE49-F238E27FC236}">
                <a16:creationId xmlns:a16="http://schemas.microsoft.com/office/drawing/2014/main" id="{8FFB8265-C25E-4806-A0FE-00AF0F1AA5D5}"/>
              </a:ext>
            </a:extLst>
          </p:cNvPr>
          <p:cNvSpPr txBox="1">
            <a:spLocks/>
          </p:cNvSpPr>
          <p:nvPr/>
        </p:nvSpPr>
        <p:spPr bwMode="auto">
          <a:xfrm>
            <a:off x="11582400" y="6492876"/>
            <a:ext cx="5760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93CB4A-6EEA-46FD-9979-B362ED726F61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24518" y="876956"/>
          <a:ext cx="11649376" cy="5552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2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3174">
                  <a:extLst>
                    <a:ext uri="{9D8B030D-6E8A-4147-A177-3AD203B41FA5}">
                      <a16:colId xmlns:a16="http://schemas.microsoft.com/office/drawing/2014/main" val="2194213153"/>
                    </a:ext>
                  </a:extLst>
                </a:gridCol>
                <a:gridCol w="1753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096">
                <a:tc gridSpan="3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TC5 WG8</a:t>
                      </a:r>
                      <a:endParaRPr lang="zh-CN" altLang="en-US" sz="18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8811">
                <a:tc rowSpan="2"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研究报告</a:t>
                      </a:r>
                      <a:endParaRPr lang="en-US" alt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Research report</a:t>
                      </a:r>
                      <a:endParaRPr lang="zh-CN" alt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智能交通车车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车路主动安全应用的频率需求和相关干扰共存研究</a:t>
                      </a:r>
                      <a:endParaRPr lang="en-US" alt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Frequency requirement and coexistence study on intelligent transportation system V2V/V2I active safety application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发布</a:t>
                      </a:r>
                      <a:endParaRPr lang="en-US" alt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released</a:t>
                      </a:r>
                      <a:endParaRPr lang="zh-CN" alt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01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5.9GHz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频段基于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C-V2X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直连通信的智能交通频谱兼容性研究</a:t>
                      </a:r>
                      <a:endParaRPr lang="en-US" alt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Sharing study on C-V2X direct communication based ITS in 5.9 GHz band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报批稿</a:t>
                      </a:r>
                      <a:endParaRPr lang="en-US" alt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altLang="zh-C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be approved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3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行业标准</a:t>
                      </a:r>
                      <a:endParaRPr lang="en-US" alt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Industrial standards</a:t>
                      </a:r>
                      <a:endParaRPr lang="zh-CN" alt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5.9GHz LTE V2X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通信系统内部干扰研究</a:t>
                      </a:r>
                      <a:endParaRPr lang="en-US" alt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LTE V2X intra-system interference study in 5.9 GHz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立项</a:t>
                      </a:r>
                      <a:endParaRPr lang="en-US" alt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initialized</a:t>
                      </a:r>
                      <a:endParaRPr lang="zh-CN" alt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096">
                <a:tc gridSpan="3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TC5 WG12&amp;WG5</a:t>
                      </a:r>
                      <a:endParaRPr lang="zh-CN" altLang="en-US" sz="18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21229">
                <a:tc rowSpan="2"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行业标准</a:t>
                      </a:r>
                      <a:endParaRPr lang="en-US" alt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Industrial standards</a:t>
                      </a:r>
                      <a:endParaRPr lang="zh-CN" alt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基于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LTE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的车联网无线通信技术 核心网设备技术要求</a:t>
                      </a:r>
                      <a:endParaRPr lang="en-US" alt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Technical requirement of core network equipment for vehicular communication based on LTE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报批稿</a:t>
                      </a:r>
                      <a:endParaRPr lang="en-US" alt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altLang="zh-C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be approved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572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基于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LTE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的车联网无线通信技术 核心网设备测试方法</a:t>
                      </a:r>
                      <a:endParaRPr lang="en-US" alt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Test method of core network equipment for vehicular communication based on LTE</a:t>
                      </a:r>
                      <a:endParaRPr lang="zh-CN" alt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征求意见稿</a:t>
                      </a:r>
                      <a:endParaRPr lang="en-US" alt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draft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6435A16-7259-4BDB-AE31-3C596B9AD21D}"/>
              </a:ext>
            </a:extLst>
          </p:cNvPr>
          <p:cNvSpPr txBox="1"/>
          <p:nvPr/>
        </p:nvSpPr>
        <p:spPr>
          <a:xfrm>
            <a:off x="195942" y="242591"/>
            <a:ext cx="617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接入层（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 Layer Standards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92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/>
          </p:cNvCxnSpPr>
          <p:nvPr/>
        </p:nvCxnSpPr>
        <p:spPr>
          <a:xfrm>
            <a:off x="195942" y="849092"/>
            <a:ext cx="117111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95942" y="242591"/>
            <a:ext cx="710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网络与消息层（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Network and Message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54B5257B-6B4A-4284-953C-8206B0BE8D01}"/>
              </a:ext>
            </a:extLst>
          </p:cNvPr>
          <p:cNvSpPr txBox="1">
            <a:spLocks/>
          </p:cNvSpPr>
          <p:nvPr/>
        </p:nvSpPr>
        <p:spPr bwMode="auto">
          <a:xfrm>
            <a:off x="11626795" y="6492875"/>
            <a:ext cx="5760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93CB4A-6EEA-46FD-9979-B362ED726F61}" type="slidenum">
              <a:rPr lang="zh-CN" altLang="en-US" smtClean="0">
                <a:solidFill>
                  <a:srgbClr val="89898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 dirty="0">
              <a:solidFill>
                <a:srgbClr val="898989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4941B3B-996A-4FB7-8001-5C7FC01DD751}"/>
              </a:ext>
            </a:extLst>
          </p:cNvPr>
          <p:cNvGraphicFramePr>
            <a:graphicFrameLocks noGrp="1"/>
          </p:cNvGraphicFramePr>
          <p:nvPr/>
        </p:nvGraphicFramePr>
        <p:xfrm>
          <a:off x="195942" y="1425295"/>
          <a:ext cx="11711136" cy="40074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1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629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TC10 WG1 </a:t>
                      </a: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车联网子组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06886">
                <a:tc row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行业标准</a:t>
                      </a:r>
                      <a:endParaRPr lang="en-US" alt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Industrial standards</a:t>
                      </a:r>
                      <a:endParaRPr lang="zh-CN" alt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基于</a:t>
                      </a: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LTE</a:t>
                      </a: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的车联网无线通信技术 网络层技术要求</a:t>
                      </a:r>
                      <a:endParaRPr lang="en-US" alt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Technical requirements of network layer of LTE-based vehicular communication</a:t>
                      </a:r>
                      <a:endParaRPr lang="zh-CN" altLang="en-US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报批稿</a:t>
                      </a:r>
                      <a:endParaRPr lang="en-US" alt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be approved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068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基于</a:t>
                      </a: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LTE</a:t>
                      </a: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的车联网无线通信技术 消息层技术要求</a:t>
                      </a:r>
                      <a:endParaRPr lang="en-US" alt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Technical requirements of Message layer of LTE-based vehicular communication</a:t>
                      </a:r>
                      <a:endParaRPr lang="zh-CN" altLang="en-US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报批稿</a:t>
                      </a:r>
                      <a:endParaRPr lang="en-US" alt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be approved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1258">
                <a:tc v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基于</a:t>
                      </a: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LTE</a:t>
                      </a: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的车联网无线通信技术 网络层测试方法</a:t>
                      </a:r>
                      <a:endParaRPr lang="en-US" alt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Test method of network layer of LTE-based vehicular communication</a:t>
                      </a:r>
                      <a:endParaRPr lang="zh-CN" altLang="en-US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报批稿</a:t>
                      </a:r>
                      <a:endParaRPr lang="en-US" alt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be approved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703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基于</a:t>
                      </a: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LTE</a:t>
                      </a: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的车联网无线通信技术 消息层测试方法</a:t>
                      </a:r>
                      <a:endParaRPr lang="en-US" alt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Test method of message layer of LTE-based vehicular communication</a:t>
                      </a:r>
                      <a:endParaRPr lang="zh-CN" altLang="en-US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报批稿</a:t>
                      </a:r>
                      <a:endParaRPr lang="en-US" alt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be approved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55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/>
          </p:cNvCxnSpPr>
          <p:nvPr/>
        </p:nvCxnSpPr>
        <p:spPr>
          <a:xfrm>
            <a:off x="195942" y="849092"/>
            <a:ext cx="117111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95942" y="242591"/>
            <a:ext cx="6774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通信安全（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Communication Security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54B5257B-6B4A-4284-953C-8206B0BE8D01}"/>
              </a:ext>
            </a:extLst>
          </p:cNvPr>
          <p:cNvSpPr txBox="1">
            <a:spLocks/>
          </p:cNvSpPr>
          <p:nvPr/>
        </p:nvSpPr>
        <p:spPr bwMode="auto">
          <a:xfrm>
            <a:off x="11626795" y="6492875"/>
            <a:ext cx="5760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93CB4A-6EEA-46FD-9979-B362ED726F61}" type="slidenum">
              <a:rPr lang="zh-CN" altLang="en-US" smtClean="0">
                <a:solidFill>
                  <a:srgbClr val="89898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 dirty="0">
              <a:solidFill>
                <a:srgbClr val="898989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360878F-CAFF-44D8-9379-F50ED0CCE5D8}"/>
              </a:ext>
            </a:extLst>
          </p:cNvPr>
          <p:cNvGraphicFramePr>
            <a:graphicFrameLocks noGrp="1"/>
          </p:cNvGraphicFramePr>
          <p:nvPr/>
        </p:nvGraphicFramePr>
        <p:xfrm>
          <a:off x="195942" y="1494344"/>
          <a:ext cx="11711135" cy="31531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6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530">
                  <a:extLst>
                    <a:ext uri="{9D8B030D-6E8A-4147-A177-3AD203B41FA5}">
                      <a16:colId xmlns:a16="http://schemas.microsoft.com/office/drawing/2014/main" val="1287367390"/>
                    </a:ext>
                  </a:extLst>
                </a:gridCol>
                <a:gridCol w="1798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201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TC8 WG2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行业标准</a:t>
                      </a:r>
                      <a:endParaRPr lang="en-US" alt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Industrial standards</a:t>
                      </a:r>
                      <a:endParaRPr lang="zh-CN" alt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基于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LTE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的车联网通信安全技术要求</a:t>
                      </a:r>
                      <a:endParaRPr lang="en-US" altLang="zh-CN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General technical requirements of security for vehicular communication based on LTE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报批稿</a:t>
                      </a:r>
                      <a:endParaRPr lang="en-US" altLang="zh-CN" sz="1600" kern="1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to be approved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096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TC10 WG1 </a:t>
                      </a: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车联子组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35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行业标准</a:t>
                      </a:r>
                      <a:endParaRPr lang="en-US" alt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Industrial standards</a:t>
                      </a:r>
                      <a:endParaRPr lang="zh-CN" alt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基于</a:t>
                      </a: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LTE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的车联网无线通信技术 安全证书管理系统技术要求</a:t>
                      </a:r>
                      <a:endParaRPr lang="en-US" altLang="zh-CN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Technical requirement of security certificate for LTE-based vehicular communication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立项</a:t>
                      </a:r>
                      <a:endParaRPr lang="en-US" altLang="zh-CN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initialized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基于</a:t>
                      </a: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LTE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的车联网无线通信技术 安全认证测试方法</a:t>
                      </a:r>
                      <a:endParaRPr lang="en-US" altLang="zh-CN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Test method of security certificate for LTE-based vehicular communication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立项</a:t>
                      </a:r>
                      <a:endParaRPr lang="en-US" altLang="zh-CN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initialized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44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/>
          </p:cNvCxnSpPr>
          <p:nvPr/>
        </p:nvCxnSpPr>
        <p:spPr>
          <a:xfrm>
            <a:off x="195942" y="849092"/>
            <a:ext cx="117111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95942" y="242591"/>
            <a:ext cx="6386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多接入边缘计算（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MEC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）等平台、服务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54B5257B-6B4A-4284-953C-8206B0BE8D01}"/>
              </a:ext>
            </a:extLst>
          </p:cNvPr>
          <p:cNvSpPr txBox="1">
            <a:spLocks/>
          </p:cNvSpPr>
          <p:nvPr/>
        </p:nvSpPr>
        <p:spPr bwMode="auto">
          <a:xfrm>
            <a:off x="11626795" y="6492875"/>
            <a:ext cx="5760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93CB4A-6EEA-46FD-9979-B362ED726F61}" type="slidenum">
              <a:rPr lang="zh-CN" altLang="en-US" smtClean="0">
                <a:solidFill>
                  <a:srgbClr val="89898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 dirty="0">
              <a:solidFill>
                <a:srgbClr val="898989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789EA0A-8EC6-4CB5-A4D8-1299EACDA030}"/>
              </a:ext>
            </a:extLst>
          </p:cNvPr>
          <p:cNvGraphicFramePr>
            <a:graphicFrameLocks noGrp="1"/>
          </p:cNvGraphicFramePr>
          <p:nvPr/>
        </p:nvGraphicFramePr>
        <p:xfrm>
          <a:off x="195943" y="1367715"/>
          <a:ext cx="11711136" cy="50206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6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5639">
                  <a:extLst>
                    <a:ext uri="{9D8B030D-6E8A-4147-A177-3AD203B41FA5}">
                      <a16:colId xmlns:a16="http://schemas.microsoft.com/office/drawing/2014/main" val="1031959870"/>
                    </a:ext>
                  </a:extLst>
                </a:gridCol>
                <a:gridCol w="1459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343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TC10 WG1 </a:t>
                      </a: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车联子组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0452"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行业标准</a:t>
                      </a:r>
                      <a:endParaRPr lang="en-US" alt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Industrial standards</a:t>
                      </a:r>
                      <a:endParaRPr lang="zh-CN" alt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面向</a:t>
                      </a: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LTE-V2X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的多接入边缘计算 业务架构和总体需求</a:t>
                      </a:r>
                      <a:endParaRPr lang="en-US" altLang="zh-CN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MEC</a:t>
                      </a:r>
                      <a:r>
                        <a:rPr lang="en-US" altLang="zh-CN" sz="16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service architecture and requirements for LTE-V2X</a:t>
                      </a:r>
                      <a:endParaRPr lang="en-US" altLang="zh-CN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立项</a:t>
                      </a:r>
                      <a:endParaRPr lang="en-US" altLang="zh-CN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initialized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16700">
                <a:tc v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面向</a:t>
                      </a: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C-V2X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MEC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业务服务能力开放和接口技术要求</a:t>
                      </a:r>
                      <a:endParaRPr lang="en-US" altLang="zh-CN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MEC</a:t>
                      </a:r>
                      <a:r>
                        <a:rPr lang="en-US" altLang="zh-CN" sz="16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service capability openness and interface technical requirements </a:t>
                      </a:r>
                      <a:r>
                        <a:rPr lang="en-US" altLang="zh-CN" sz="16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for C-V2X</a:t>
                      </a:r>
                      <a:endParaRPr lang="en-US" altLang="zh-CN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立项</a:t>
                      </a:r>
                      <a:endParaRPr lang="en-US" altLang="zh-CN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initialized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4270543"/>
                  </a:ext>
                </a:extLst>
              </a:tr>
              <a:tr h="642558">
                <a:tc v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基于</a:t>
                      </a: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LTE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的车联网无线通信技术 </a:t>
                      </a: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MEC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平台测试方法</a:t>
                      </a:r>
                      <a:endParaRPr lang="en-US" altLang="zh-CN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Test method of MEC</a:t>
                      </a:r>
                      <a:r>
                        <a:rPr lang="en-US" altLang="zh-CN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platform 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of LTE-based vehicular communication</a:t>
                      </a:r>
                      <a:endParaRPr lang="zh-CN" altLang="en-US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立项</a:t>
                      </a:r>
                      <a:endParaRPr lang="en-US" altLang="zh-CN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initialized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762821"/>
                  </a:ext>
                </a:extLst>
              </a:tr>
              <a:tr h="630201">
                <a:tc v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基于车路协同的高级自动驾驶数据交互内容</a:t>
                      </a:r>
                      <a:endParaRPr lang="en-US" altLang="zh-CN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Perception, decision</a:t>
                      </a:r>
                      <a:r>
                        <a:rPr lang="en-US" altLang="zh-CN" sz="16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and control in automated driving based on V2X: use case and data</a:t>
                      </a:r>
                      <a:endParaRPr lang="en-US" altLang="zh-CN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立项</a:t>
                      </a:r>
                      <a:endParaRPr lang="en-US" alt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initialized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2469526"/>
                  </a:ext>
                </a:extLst>
              </a:tr>
              <a:tr h="660988">
                <a:tc v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面向</a:t>
                      </a: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5G-V2X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自动驾驶场景分析和数据集</a:t>
                      </a:r>
                      <a:endParaRPr lang="en-US" altLang="zh-CN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standard of 5G V2X support advanced automation driving: use case analysis and data set</a:t>
                      </a:r>
                      <a:endParaRPr lang="en-US" altLang="zh-CN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立项</a:t>
                      </a:r>
                      <a:endParaRPr lang="en-US" altLang="zh-CN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initialized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1258580"/>
                  </a:ext>
                </a:extLst>
              </a:tr>
              <a:tr h="704342">
                <a:tc rowSpan="2"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研究报告</a:t>
                      </a:r>
                      <a:endParaRPr lang="en-US" altLang="zh-CN" sz="16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Research report</a:t>
                      </a:r>
                      <a:endParaRPr lang="zh-CN" alt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车联网业务架构技术研究</a:t>
                      </a:r>
                      <a:endParaRPr lang="en-US" altLang="zh-CN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Study of technologies of internet</a:t>
                      </a:r>
                      <a:r>
                        <a:rPr lang="en-US" altLang="zh-CN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of things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service architecture</a:t>
                      </a:r>
                      <a:endParaRPr lang="en-US" altLang="zh-CN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征求意见稿</a:t>
                      </a:r>
                      <a:endParaRPr lang="en-US" altLang="zh-CN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draft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8516173"/>
                  </a:ext>
                </a:extLst>
              </a:tr>
              <a:tr h="587039">
                <a:tc v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5G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支持高级自动驾驶关键技术的研究</a:t>
                      </a:r>
                      <a:endParaRPr lang="en-US" altLang="zh-CN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Study of key technology for 5G supporting advanced automation driving</a:t>
                      </a:r>
                      <a:endParaRPr lang="en-US" altLang="zh-CN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征求意见稿</a:t>
                      </a:r>
                      <a:endParaRPr lang="en-US" altLang="zh-CN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draft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5442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409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2FE5DF7E4F1D4ABEF6D9BF0222E8B9" ma:contentTypeVersion="5" ma:contentTypeDescription="Create a new document." ma:contentTypeScope="" ma:versionID="995cf7df579856419e0a4e2f936c26d5">
  <xsd:schema xmlns:xsd="http://www.w3.org/2001/XMLSchema" xmlns:xs="http://www.w3.org/2001/XMLSchema" xmlns:p="http://schemas.microsoft.com/office/2006/metadata/properties" xmlns:ns1="http://schemas.microsoft.com/sharepoint/v3" xmlns:ns2="12c98d68-ac85-44e7-bf24-1eee02f47aef" xmlns:ns3="07f874d8-1985-4211-bd75-0b16975e87a8" targetNamespace="http://schemas.microsoft.com/office/2006/metadata/properties" ma:root="true" ma:fieldsID="cb7f3290b1e07536974a9c1c03cd9fcc" ns1:_="" ns2:_="" ns3:_="">
    <xsd:import namespace="http://schemas.microsoft.com/sharepoint/v3"/>
    <xsd:import namespace="12c98d68-ac85-44e7-bf24-1eee02f47aef"/>
    <xsd:import namespace="07f874d8-1985-4211-bd75-0b16975e87a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ource" minOccurs="0"/>
                <xsd:element ref="ns2:_x0077_t03" minOccurs="0"/>
                <xsd:element ref="ns2:u39c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c98d68-ac85-44e7-bf24-1eee02f47aef" elementFormDefault="qualified">
    <xsd:import namespace="http://schemas.microsoft.com/office/2006/documentManagement/types"/>
    <xsd:import namespace="http://schemas.microsoft.com/office/infopath/2007/PartnerControls"/>
    <xsd:element name="Source" ma:index="10" nillable="true" ma:displayName="Source" ma:internalName="Source">
      <xsd:simpleType>
        <xsd:restriction base="dms:Text">
          <xsd:maxLength value="255"/>
        </xsd:restriction>
      </xsd:simpleType>
    </xsd:element>
    <xsd:element name="_x0077_t03" ma:index="11" nillable="true" ma:displayName="Title" ma:internalName="_x0077_t03">
      <xsd:simpleType>
        <xsd:restriction base="dms:Text"/>
      </xsd:simpleType>
    </xsd:element>
    <xsd:element name="u39c" ma:index="12" nillable="true" ma:displayName="Source" ma:internalName="u39c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f874d8-1985-4211-bd75-0b16975e87a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077_t03 xmlns="12c98d68-ac85-44e7-bf24-1eee02f47aef" xsi:nil="true"/>
    <u39c xmlns="12c98d68-ac85-44e7-bf24-1eee02f47aef" xsi:nil="true"/>
    <PublishingExpirationDate xmlns="http://schemas.microsoft.com/sharepoint/v3" xsi:nil="true"/>
    <PublishingStartDate xmlns="http://schemas.microsoft.com/sharepoint/v3" xsi:nil="true"/>
    <Source xmlns="12c98d68-ac85-44e7-bf24-1eee02f47aef">CCSA</Source>
  </documentManagement>
</p:properties>
</file>

<file path=customXml/itemProps1.xml><?xml version="1.0" encoding="utf-8"?>
<ds:datastoreItem xmlns:ds="http://schemas.openxmlformats.org/officeDocument/2006/customXml" ds:itemID="{D5355918-5410-4D2F-AB5F-F1B1EC8BA89F}"/>
</file>

<file path=customXml/itemProps2.xml><?xml version="1.0" encoding="utf-8"?>
<ds:datastoreItem xmlns:ds="http://schemas.openxmlformats.org/officeDocument/2006/customXml" ds:itemID="{EBDF098B-5651-4EA0-BCB0-7FBEC2001C16}"/>
</file>

<file path=customXml/itemProps3.xml><?xml version="1.0" encoding="utf-8"?>
<ds:datastoreItem xmlns:ds="http://schemas.openxmlformats.org/officeDocument/2006/customXml" ds:itemID="{9897948D-3734-44DD-93B6-AD40A262ED6D}"/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1099</Words>
  <Application>Microsoft Office PowerPoint</Application>
  <PresentationFormat>宽屏</PresentationFormat>
  <Paragraphs>193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等线 Light</vt:lpstr>
      <vt:lpstr>微软雅黑</vt:lpstr>
      <vt:lpstr>Arial</vt:lpstr>
      <vt:lpstr>Calibri</vt:lpstr>
      <vt:lpstr>Times New Roman</vt:lpstr>
      <vt:lpstr>Wingdings</vt:lpstr>
      <vt:lpstr>1_Office 主题​​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</dc:creator>
  <cp:lastModifiedBy>geyuming</cp:lastModifiedBy>
  <cp:revision>120</cp:revision>
  <dcterms:created xsi:type="dcterms:W3CDTF">2019-05-05T06:05:00Z</dcterms:created>
  <dcterms:modified xsi:type="dcterms:W3CDTF">2019-10-26T06:08:15Z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  <property fmtid="{D5CDD505-2E9C-101B-9397-08002B2CF9AE}" pid="3" name="ContentTypeId">
    <vt:lpwstr>0x0101000B2FE5DF7E4F1D4ABEF6D9BF0222E8B9</vt:lpwstr>
  </property>
</Properties>
</file>