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19"/>
  </p:notesMasterIdLst>
  <p:sldIdLst>
    <p:sldId id="256" r:id="rId3"/>
    <p:sldId id="257" r:id="rId4"/>
    <p:sldId id="261" r:id="rId5"/>
    <p:sldId id="271" r:id="rId6"/>
    <p:sldId id="281" r:id="rId7"/>
    <p:sldId id="262" r:id="rId8"/>
    <p:sldId id="282" r:id="rId9"/>
    <p:sldId id="283" r:id="rId10"/>
    <p:sldId id="284" r:id="rId11"/>
    <p:sldId id="285" r:id="rId12"/>
    <p:sldId id="265" r:id="rId13"/>
    <p:sldId id="286" r:id="rId14"/>
    <p:sldId id="280" r:id="rId15"/>
    <p:sldId id="272" r:id="rId16"/>
    <p:sldId id="279" r:id="rId17"/>
    <p:sldId id="287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4" roundtripDataSignature="AMtx7miQH+93dLxjL+/bDrJEdQKjlWEd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6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1ae4f6b35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41ae4f6b35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968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1ae4f6b3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41ae4f6b3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1ae4f6b3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41ae4f6b3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0450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1ae4f6b35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41ae4f6b35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533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5144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1ae4f6b35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41ae4f6b35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509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41ae4f6b3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g41ae4f6b3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1ae4f6b35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41ae4f6b35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2982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1ae4f6b35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41ae4f6b35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8978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41ae4f6b35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g41ae4f6b35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41ae4f6b35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g41ae4f6b35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9276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1ae4f6b35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41ae4f6b35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4686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1ae4f6b35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41ae4f6b35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8981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8"/>
          <p:cNvSpPr txBox="1">
            <a:spLocks noGrp="1"/>
          </p:cNvSpPr>
          <p:nvPr>
            <p:ph type="title"/>
          </p:nvPr>
        </p:nvSpPr>
        <p:spPr>
          <a:xfrm>
            <a:off x="838200" y="2245683"/>
            <a:ext cx="10515600" cy="670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3839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7383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body" idx="1"/>
          </p:nvPr>
        </p:nvSpPr>
        <p:spPr>
          <a:xfrm>
            <a:off x="828675" y="3123001"/>
            <a:ext cx="10506075" cy="2939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BBC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738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BBC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7383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BBC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7383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BBC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7383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BBC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7383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>
            <a:spLocks noGrp="1"/>
          </p:cNvSpPr>
          <p:nvPr>
            <p:ph type="body" idx="1"/>
          </p:nvPr>
        </p:nvSpPr>
        <p:spPr>
          <a:xfrm>
            <a:off x="804507" y="3123001"/>
            <a:ext cx="5131903" cy="2999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BBC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738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BBC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7383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BBC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7383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BBC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7383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BBC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7383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title"/>
          </p:nvPr>
        </p:nvSpPr>
        <p:spPr>
          <a:xfrm>
            <a:off x="838200" y="2245683"/>
            <a:ext cx="10515600" cy="670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3839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7383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body" idx="2"/>
          </p:nvPr>
        </p:nvSpPr>
        <p:spPr>
          <a:xfrm>
            <a:off x="6221896" y="3123001"/>
            <a:ext cx="5131903" cy="2999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BBC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738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BBC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7383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BBC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7383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BBC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7383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BBC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7383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5"/>
          <p:cNvPicPr preferRelativeResize="0"/>
          <p:nvPr/>
        </p:nvPicPr>
        <p:blipFill rotWithShape="1">
          <a:blip r:embed="rId4">
            <a:alphaModFix/>
          </a:blip>
          <a:srcRect t="39299" r="14770" b="36729"/>
          <a:stretch/>
        </p:blipFill>
        <p:spPr>
          <a:xfrm>
            <a:off x="8556656" y="6091084"/>
            <a:ext cx="3635344" cy="76691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7"/>
          <p:cNvPicPr preferRelativeResize="0"/>
          <p:nvPr/>
        </p:nvPicPr>
        <p:blipFill rotWithShape="1">
          <a:blip r:embed="rId5">
            <a:alphaModFix/>
          </a:blip>
          <a:srcRect r="14770" b="37115"/>
          <a:stretch/>
        </p:blipFill>
        <p:spPr>
          <a:xfrm>
            <a:off x="8556656" y="4826240"/>
            <a:ext cx="3635344" cy="201188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1ae4f6b35_1_25"/>
          <p:cNvSpPr txBox="1">
            <a:spLocks noGrp="1"/>
          </p:cNvSpPr>
          <p:nvPr>
            <p:ph type="title"/>
          </p:nvPr>
        </p:nvSpPr>
        <p:spPr>
          <a:xfrm>
            <a:off x="838200" y="1961203"/>
            <a:ext cx="105156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/>
              <a:t>ODL EVPN Implementation</a:t>
            </a:r>
            <a:endParaRPr dirty="0"/>
          </a:p>
        </p:txBody>
      </p:sp>
      <p:sp>
        <p:nvSpPr>
          <p:cNvPr id="107" name="Google Shape;107;g41ae4f6b35_1_25"/>
          <p:cNvSpPr txBox="1">
            <a:spLocks noGrp="1"/>
          </p:cNvSpPr>
          <p:nvPr>
            <p:ph type="body" idx="1"/>
          </p:nvPr>
        </p:nvSpPr>
        <p:spPr>
          <a:xfrm>
            <a:off x="838200" y="2631103"/>
            <a:ext cx="10506000" cy="3787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68300">
              <a:spcBef>
                <a:spcPts val="0"/>
              </a:spcBef>
              <a:buSzPts val="2200"/>
            </a:pPr>
            <a:r>
              <a:rPr lang="en-US" sz="2200" dirty="0"/>
              <a:t>For an L2DCI use case, ODL exchanges MACs + IPs of VM endpoints with OVS TEP IPs as next-hops using RT-2</a:t>
            </a:r>
          </a:p>
          <a:p>
            <a:pPr lvl="0" indent="-368300">
              <a:spcBef>
                <a:spcPts val="0"/>
              </a:spcBef>
              <a:buSzPts val="2200"/>
            </a:pPr>
            <a:r>
              <a:rPr lang="en-US" sz="2200" dirty="0"/>
              <a:t>Subnet routes are also advertised for RT-5 to enable connectivity to silent hosts</a:t>
            </a:r>
          </a:p>
          <a:p>
            <a:pPr lvl="0" indent="-368300">
              <a:spcBef>
                <a:spcPts val="0"/>
              </a:spcBef>
              <a:buSzPts val="2200"/>
            </a:pPr>
            <a:r>
              <a:rPr lang="en-US" sz="2200" dirty="0"/>
              <a:t>Support asymmetric as well as symmetric IRB</a:t>
            </a:r>
          </a:p>
          <a:p>
            <a:pPr lvl="1" indent="-368300">
              <a:spcBef>
                <a:spcPts val="0"/>
              </a:spcBef>
              <a:buSzPts val="2200"/>
            </a:pPr>
            <a:r>
              <a:rPr lang="en-US" sz="2200" dirty="0"/>
              <a:t>Asymmetric IRB based forwarding used for OVS to OVS distributed forwarding model</a:t>
            </a:r>
          </a:p>
          <a:p>
            <a:pPr lvl="1" indent="-368300">
              <a:spcBef>
                <a:spcPts val="0"/>
              </a:spcBef>
              <a:buSzPts val="2200"/>
            </a:pPr>
            <a:r>
              <a:rPr lang="en-US" sz="2200" dirty="0"/>
              <a:t>Symmetric IRB based L3  between OVS and DC-GW</a:t>
            </a:r>
          </a:p>
          <a:p>
            <a:pPr lvl="0" indent="-368300">
              <a:spcBef>
                <a:spcPts val="0"/>
              </a:spcBef>
              <a:buSzPts val="2200"/>
            </a:pPr>
            <a:r>
              <a:rPr lang="en-US" sz="2200" dirty="0"/>
              <a:t>The DC-GW needs to stitch </a:t>
            </a:r>
            <a:r>
              <a:rPr lang="en-US" sz="2200" dirty="0" err="1"/>
              <a:t>vrf’s</a:t>
            </a:r>
            <a:r>
              <a:rPr lang="en-US" sz="2200" dirty="0"/>
              <a:t> in the DC (EVPN) with WAN (L3VPN or EVPN) domains by re-originating route prefixes</a:t>
            </a:r>
          </a:p>
          <a:p>
            <a:pPr lvl="0" indent="-368300">
              <a:spcBef>
                <a:spcPts val="0"/>
              </a:spcBef>
              <a:buSzPts val="2200"/>
            </a:pPr>
            <a:r>
              <a:rPr lang="en-US" sz="2200" dirty="0"/>
              <a:t>BUM traffic (if needed) is forwarded using HER</a:t>
            </a:r>
          </a:p>
          <a:p>
            <a:pPr marL="50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0039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93;p14">
            <a:extLst>
              <a:ext uri="{FF2B5EF4-FFF2-40B4-BE49-F238E27FC236}">
                <a16:creationId xmlns:a16="http://schemas.microsoft.com/office/drawing/2014/main" id="{5E2438C8-0B8A-457A-9413-7A0F351779F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800" y="2387600"/>
            <a:ext cx="10617200" cy="39522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6;g41ae4f6b35_1_25">
            <a:extLst>
              <a:ext uri="{FF2B5EF4-FFF2-40B4-BE49-F238E27FC236}">
                <a16:creationId xmlns:a16="http://schemas.microsoft.com/office/drawing/2014/main" id="{91349974-9EEB-4E1B-AEAB-80A1987EF4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2840" y="1524323"/>
            <a:ext cx="105156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/>
              <a:t>L3 DCI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6;g41ae4f6b35_1_25">
            <a:extLst>
              <a:ext uri="{FF2B5EF4-FFF2-40B4-BE49-F238E27FC236}">
                <a16:creationId xmlns:a16="http://schemas.microsoft.com/office/drawing/2014/main" id="{91349974-9EEB-4E1B-AEAB-80A1987EF4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2840" y="1524323"/>
            <a:ext cx="105156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/>
              <a:t>L2 DCI</a:t>
            </a:r>
            <a:endParaRPr dirty="0"/>
          </a:p>
        </p:txBody>
      </p:sp>
      <p:pic>
        <p:nvPicPr>
          <p:cNvPr id="4" name="Google Shape;100;p15">
            <a:extLst>
              <a:ext uri="{FF2B5EF4-FFF2-40B4-BE49-F238E27FC236}">
                <a16:creationId xmlns:a16="http://schemas.microsoft.com/office/drawing/2014/main" id="{977CB37C-84DB-429B-A5E0-1166AFCE950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040" y="2194223"/>
            <a:ext cx="10515600" cy="39746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4910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1ae4f6b35_1_38"/>
          <p:cNvSpPr txBox="1"/>
          <p:nvPr/>
        </p:nvSpPr>
        <p:spPr>
          <a:xfrm>
            <a:off x="-558800" y="2643928"/>
            <a:ext cx="12192000" cy="28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8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DEMO</a:t>
            </a:r>
            <a:endParaRPr kumimoji="0" sz="3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6516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4A2225-77A6-431B-BDA6-7C3A08927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80" y="2092960"/>
            <a:ext cx="8935720" cy="39476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1927210" y="2448817"/>
            <a:ext cx="4102395" cy="670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3839"/>
              </a:buClr>
              <a:buSzPts val="3600"/>
              <a:buFont typeface="Arial"/>
              <a:buNone/>
            </a:pPr>
            <a:r>
              <a:rPr lang="en-US" dirty="0"/>
              <a:t>Future Scope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4D73B-E5A3-4923-83D7-BA1C2F7955B0}"/>
              </a:ext>
            </a:extLst>
          </p:cNvPr>
          <p:cNvSpPr txBox="1">
            <a:spLocks/>
          </p:cNvSpPr>
          <p:nvPr/>
        </p:nvSpPr>
        <p:spPr>
          <a:xfrm>
            <a:off x="2338218" y="2783840"/>
            <a:ext cx="8077200" cy="407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BBC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738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BBC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7383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BBC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7383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BBC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7383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BBC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7383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&lt;Add if any plans&gt;</a:t>
            </a:r>
          </a:p>
          <a:p>
            <a:pPr marL="5080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079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1ae4f6b35_1_38"/>
          <p:cNvSpPr txBox="1"/>
          <p:nvPr/>
        </p:nvSpPr>
        <p:spPr>
          <a:xfrm>
            <a:off x="0" y="3060488"/>
            <a:ext cx="12192000" cy="28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4800" b="1" dirty="0">
                <a:solidFill>
                  <a:srgbClr val="FFFFFF"/>
                </a:solidFill>
              </a:rPr>
              <a:t>Questions?</a:t>
            </a:r>
            <a:endParaRPr kumimoji="0" sz="4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3200" b="1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793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 txBox="1"/>
          <p:nvPr/>
        </p:nvSpPr>
        <p:spPr>
          <a:xfrm>
            <a:off x="650240" y="3060488"/>
            <a:ext cx="11541760" cy="2813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lvl="0"/>
            <a:r>
              <a:rPr lang="en-US" sz="4700" dirty="0"/>
              <a:t>EVPN Networking between Kubernetes Containers and OpenStack VMs</a:t>
            </a:r>
            <a:endParaRPr lang="en-US" sz="72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</a:p>
          <a:p>
            <a:pPr lvl="0"/>
            <a:r>
              <a:rPr lang="en-US" sz="3500" b="1" dirty="0">
                <a:solidFill>
                  <a:schemeClr val="lt1"/>
                </a:solidFill>
              </a:rPr>
              <a:t>        - Vyshakh Krishnan C H (</a:t>
            </a:r>
            <a:r>
              <a:rPr lang="en-US" sz="3500" b="1" dirty="0" err="1">
                <a:solidFill>
                  <a:schemeClr val="lt1"/>
                </a:solidFill>
              </a:rPr>
              <a:t>Rtbrick</a:t>
            </a:r>
            <a:r>
              <a:rPr lang="en-US" sz="3500" b="1">
                <a:solidFill>
                  <a:schemeClr val="lt1"/>
                </a:solidFill>
              </a:rPr>
              <a:t>)</a:t>
            </a:r>
            <a:endParaRPr lang="en-US" sz="35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chemeClr val="lt1"/>
                </a:solidFill>
              </a:rPr>
              <a:t>	- Faseela K (Ericsson)</a:t>
            </a:r>
            <a:endParaRPr sz="35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i="1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41ae4f6b35_1_0"/>
          <p:cNvSpPr txBox="1">
            <a:spLocks noGrp="1"/>
          </p:cNvSpPr>
          <p:nvPr>
            <p:ph type="title"/>
          </p:nvPr>
        </p:nvSpPr>
        <p:spPr>
          <a:xfrm>
            <a:off x="838200" y="2245683"/>
            <a:ext cx="105156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/>
              <a:t>Hybrid/Multi-Cloud Goals</a:t>
            </a:r>
            <a:endParaRPr dirty="0"/>
          </a:p>
        </p:txBody>
      </p:sp>
      <p:sp>
        <p:nvSpPr>
          <p:cNvPr id="48" name="Google Shape;48;g41ae4f6b35_1_0"/>
          <p:cNvSpPr txBox="1">
            <a:spLocks noGrp="1"/>
          </p:cNvSpPr>
          <p:nvPr>
            <p:ph type="body" idx="1"/>
          </p:nvPr>
        </p:nvSpPr>
        <p:spPr>
          <a:xfrm>
            <a:off x="828675" y="3123000"/>
            <a:ext cx="10506000" cy="3135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450850">
              <a:buSzPts val="2300"/>
            </a:pPr>
            <a:r>
              <a:rPr lang="en-US" sz="2300" dirty="0"/>
              <a:t>Connectivity </a:t>
            </a:r>
          </a:p>
          <a:p>
            <a:pPr marL="1219200" lvl="1" indent="-450850">
              <a:spcBef>
                <a:spcPts val="0"/>
              </a:spcBef>
              <a:buSzPts val="2300"/>
            </a:pPr>
            <a:r>
              <a:rPr lang="en-US" sz="2300" dirty="0"/>
              <a:t>From anywhere to anywhere</a:t>
            </a:r>
          </a:p>
          <a:p>
            <a:pPr marL="609600" lvl="0" indent="-450850">
              <a:spcBef>
                <a:spcPts val="0"/>
              </a:spcBef>
              <a:buSzPts val="2300"/>
            </a:pPr>
            <a:r>
              <a:rPr lang="en-US" sz="2300" dirty="0"/>
              <a:t>Workloads </a:t>
            </a:r>
          </a:p>
          <a:p>
            <a:pPr marL="1219200" lvl="1" indent="-450850">
              <a:spcBef>
                <a:spcPts val="0"/>
              </a:spcBef>
              <a:buSzPts val="2300"/>
            </a:pPr>
            <a:r>
              <a:rPr lang="en-US" sz="2300" dirty="0"/>
              <a:t>Can be deployed anywhere </a:t>
            </a:r>
          </a:p>
          <a:p>
            <a:pPr marL="1219200" lvl="1" indent="-450850">
              <a:spcBef>
                <a:spcPts val="0"/>
              </a:spcBef>
              <a:buSzPts val="2300"/>
            </a:pPr>
            <a:r>
              <a:rPr lang="en-US" sz="2300" dirty="0"/>
              <a:t>Moved anywhere </a:t>
            </a:r>
          </a:p>
          <a:p>
            <a:pPr marL="1219200" lvl="1" indent="-450850">
              <a:spcBef>
                <a:spcPts val="0"/>
              </a:spcBef>
              <a:buSzPts val="2300"/>
            </a:pPr>
            <a:r>
              <a:rPr lang="en-US" sz="2300" dirty="0"/>
              <a:t>Any time</a:t>
            </a:r>
          </a:p>
          <a:p>
            <a:pPr marL="609600" lvl="0" indent="-450850">
              <a:spcBef>
                <a:spcPts val="0"/>
              </a:spcBef>
              <a:buSzPts val="2300"/>
            </a:pPr>
            <a:r>
              <a:rPr lang="en-US" sz="2300" dirty="0"/>
              <a:t>Secure</a:t>
            </a:r>
          </a:p>
          <a:p>
            <a:pPr marL="609600" lvl="0" indent="-450850">
              <a:spcBef>
                <a:spcPts val="0"/>
              </a:spcBef>
              <a:buSzPts val="2300"/>
            </a:pPr>
            <a:r>
              <a:rPr lang="en-US" sz="2300" dirty="0"/>
              <a:t>Dynamic</a:t>
            </a:r>
          </a:p>
          <a:p>
            <a:pPr marL="609600" lvl="0" indent="-450850">
              <a:spcBef>
                <a:spcPts val="0"/>
              </a:spcBef>
              <a:buSzPts val="2300"/>
            </a:pPr>
            <a:r>
              <a:rPr lang="en-US" sz="2300" dirty="0"/>
              <a:t>Fully Automated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81F3EC-EC8A-43A3-9823-51E68897E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0" y="2438399"/>
            <a:ext cx="4860925" cy="36576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1ae4f6b35_1_25"/>
          <p:cNvSpPr txBox="1">
            <a:spLocks noGrp="1"/>
          </p:cNvSpPr>
          <p:nvPr>
            <p:ph type="title"/>
          </p:nvPr>
        </p:nvSpPr>
        <p:spPr>
          <a:xfrm>
            <a:off x="838200" y="2245683"/>
            <a:ext cx="105156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/>
              <a:t>ODL Netvirt project Ecosystem</a:t>
            </a:r>
            <a:endParaRPr dirty="0"/>
          </a:p>
        </p:txBody>
      </p:sp>
      <p:sp>
        <p:nvSpPr>
          <p:cNvPr id="107" name="Google Shape;107;g41ae4f6b35_1_25"/>
          <p:cNvSpPr txBox="1">
            <a:spLocks noGrp="1"/>
          </p:cNvSpPr>
          <p:nvPr>
            <p:ph type="body" idx="1"/>
          </p:nvPr>
        </p:nvSpPr>
        <p:spPr>
          <a:xfrm>
            <a:off x="828675" y="3123001"/>
            <a:ext cx="10506000" cy="2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36550">
              <a:lnSpc>
                <a:spcPct val="100000"/>
              </a:lnSpc>
              <a:spcBef>
                <a:spcPts val="0"/>
              </a:spcBef>
              <a:buSzPts val="1700"/>
              <a:buChar char="●"/>
            </a:pPr>
            <a:r>
              <a:rPr lang="en-US" sz="1700" dirty="0"/>
              <a:t>ODL</a:t>
            </a:r>
          </a:p>
          <a:p>
            <a:pPr lvl="1" indent="-336550">
              <a:lnSpc>
                <a:spcPct val="100000"/>
              </a:lnSpc>
              <a:spcBef>
                <a:spcPts val="0"/>
              </a:spcBef>
              <a:buSzPts val="1700"/>
              <a:buChar char="○"/>
            </a:pPr>
            <a:r>
              <a:rPr lang="en-US" sz="1700" dirty="0"/>
              <a:t>Modular framework (MD-SAL) which enables quick and seamless integration between any components via well-defined YANG interfaces</a:t>
            </a:r>
          </a:p>
          <a:p>
            <a:pPr lvl="1" indent="-336550">
              <a:lnSpc>
                <a:spcPct val="100000"/>
              </a:lnSpc>
              <a:spcBef>
                <a:spcPts val="0"/>
              </a:spcBef>
              <a:buSzPts val="1700"/>
              <a:buChar char="○"/>
            </a:pPr>
            <a:r>
              <a:rPr lang="en-US" sz="1700" dirty="0"/>
              <a:t>Strong support in platform and architecture for HA and resiliency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700" dirty="0"/>
          </a:p>
          <a:p>
            <a:pPr lvl="0" indent="-336550">
              <a:lnSpc>
                <a:spcPct val="100000"/>
              </a:lnSpc>
              <a:spcBef>
                <a:spcPts val="0"/>
              </a:spcBef>
              <a:buSzPts val="1700"/>
              <a:buChar char="●"/>
            </a:pPr>
            <a:r>
              <a:rPr lang="en-US" sz="1700" dirty="0" err="1"/>
              <a:t>NetVirt</a:t>
            </a:r>
            <a:endParaRPr lang="en-US" sz="1700" dirty="0"/>
          </a:p>
          <a:p>
            <a:pPr lvl="1" indent="-336550">
              <a:lnSpc>
                <a:spcPct val="100000"/>
              </a:lnSpc>
              <a:spcBef>
                <a:spcPts val="0"/>
              </a:spcBef>
              <a:buSzPts val="1700"/>
              <a:buChar char="○"/>
            </a:pPr>
            <a:r>
              <a:rPr lang="en-US" sz="1700" dirty="0"/>
              <a:t>ODL Netvirt is a cloud networking provider service</a:t>
            </a:r>
          </a:p>
          <a:p>
            <a:pPr lvl="1" indent="-336550">
              <a:lnSpc>
                <a:spcPct val="100000"/>
              </a:lnSpc>
              <a:spcBef>
                <a:spcPts val="0"/>
              </a:spcBef>
              <a:buSzPts val="1700"/>
              <a:buChar char="○"/>
            </a:pPr>
            <a:r>
              <a:rPr lang="en-US" sz="1700" dirty="0"/>
              <a:t>Full integration with </a:t>
            </a:r>
            <a:r>
              <a:rPr lang="en-US" sz="1700" dirty="0" err="1"/>
              <a:t>Openstack</a:t>
            </a:r>
            <a:r>
              <a:rPr lang="en-US" sz="1700" dirty="0"/>
              <a:t> Neutron &amp; Kubernetes</a:t>
            </a:r>
          </a:p>
          <a:p>
            <a:pPr lvl="1" indent="-336550">
              <a:lnSpc>
                <a:spcPct val="100000"/>
              </a:lnSpc>
              <a:spcBef>
                <a:spcPts val="0"/>
              </a:spcBef>
              <a:buSzPts val="1700"/>
              <a:buChar char="○"/>
            </a:pPr>
            <a:r>
              <a:rPr lang="en-US" sz="1700" dirty="0" err="1"/>
              <a:t>Dataplane</a:t>
            </a:r>
            <a:r>
              <a:rPr lang="en-US" sz="1700" dirty="0"/>
              <a:t> integration with OVS using </a:t>
            </a:r>
            <a:r>
              <a:rPr lang="en-US" sz="1700" dirty="0" err="1"/>
              <a:t>Openflow</a:t>
            </a:r>
            <a:r>
              <a:rPr lang="en-US" sz="1700" dirty="0"/>
              <a:t> and OVSDB</a:t>
            </a:r>
          </a:p>
          <a:p>
            <a:pPr lvl="1" indent="-336550">
              <a:lnSpc>
                <a:spcPct val="100000"/>
              </a:lnSpc>
              <a:spcBef>
                <a:spcPts val="0"/>
              </a:spcBef>
              <a:buSzPts val="1700"/>
              <a:buChar char="○"/>
            </a:pPr>
            <a:r>
              <a:rPr lang="en-US" sz="1700" dirty="0"/>
              <a:t>Provides  distributed </a:t>
            </a:r>
            <a:r>
              <a:rPr lang="en-US" sz="1700" dirty="0" err="1"/>
              <a:t>dataplane</a:t>
            </a:r>
            <a:r>
              <a:rPr lang="en-US" sz="1700" dirty="0"/>
              <a:t> forwarding capabilities between virtualized endpoints</a:t>
            </a:r>
          </a:p>
          <a:p>
            <a:pPr marL="577850" lvl="1" indent="0">
              <a:lnSpc>
                <a:spcPct val="100000"/>
              </a:lnSpc>
              <a:spcBef>
                <a:spcPts val="0"/>
              </a:spcBef>
              <a:buSzPts val="1700"/>
              <a:buNone/>
            </a:pPr>
            <a:endParaRPr lang="en-US" sz="17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700" dirty="0"/>
          </a:p>
          <a:p>
            <a:pPr marL="50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1734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1ae4f6b35_1_25"/>
          <p:cNvSpPr txBox="1">
            <a:spLocks noGrp="1"/>
          </p:cNvSpPr>
          <p:nvPr>
            <p:ph type="title"/>
          </p:nvPr>
        </p:nvSpPr>
        <p:spPr>
          <a:xfrm>
            <a:off x="838200" y="2245683"/>
            <a:ext cx="105156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/>
              <a:t>ODL Netvirt project Ecosystem</a:t>
            </a:r>
            <a:endParaRPr dirty="0"/>
          </a:p>
        </p:txBody>
      </p:sp>
      <p:sp>
        <p:nvSpPr>
          <p:cNvPr id="107" name="Google Shape;107;g41ae4f6b35_1_25"/>
          <p:cNvSpPr txBox="1">
            <a:spLocks noGrp="1"/>
          </p:cNvSpPr>
          <p:nvPr>
            <p:ph type="body" idx="1"/>
          </p:nvPr>
        </p:nvSpPr>
        <p:spPr>
          <a:xfrm>
            <a:off x="828675" y="2824480"/>
            <a:ext cx="10506000" cy="3238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36550">
              <a:lnSpc>
                <a:spcPct val="100000"/>
              </a:lnSpc>
              <a:spcBef>
                <a:spcPts val="0"/>
              </a:spcBef>
              <a:buSzPts val="1700"/>
              <a:buFont typeface="Arial"/>
              <a:buChar char="○"/>
            </a:pPr>
            <a:r>
              <a:rPr lang="en-US" sz="2100" dirty="0" err="1"/>
              <a:t>NetVirt</a:t>
            </a:r>
            <a:endParaRPr lang="en-US" sz="1700" dirty="0"/>
          </a:p>
          <a:p>
            <a:pPr lvl="1" indent="-336550">
              <a:lnSpc>
                <a:spcPct val="100000"/>
              </a:lnSpc>
              <a:spcBef>
                <a:spcPts val="0"/>
              </a:spcBef>
              <a:buSzPts val="1700"/>
              <a:buChar char="○"/>
            </a:pPr>
            <a:r>
              <a:rPr lang="en-US" sz="1700" dirty="0"/>
              <a:t>Provides connectivity to legacy L2 domains and bare-metal servers via HWVTEP integration</a:t>
            </a:r>
          </a:p>
          <a:p>
            <a:pPr lvl="1" indent="-336550">
              <a:lnSpc>
                <a:spcPct val="100000"/>
              </a:lnSpc>
              <a:spcBef>
                <a:spcPts val="0"/>
              </a:spcBef>
              <a:buSzPts val="1700"/>
              <a:buChar char="○"/>
            </a:pPr>
            <a:r>
              <a:rPr lang="en-US" sz="1700" dirty="0"/>
              <a:t>Fully distributed E-W L3 </a:t>
            </a:r>
            <a:r>
              <a:rPr lang="en-US" sz="1700" dirty="0" err="1"/>
              <a:t>dataplane</a:t>
            </a:r>
            <a:r>
              <a:rPr lang="en-US" sz="1700" dirty="0"/>
              <a:t> forwarding</a:t>
            </a:r>
          </a:p>
          <a:p>
            <a:pPr lvl="1" indent="-336550">
              <a:lnSpc>
                <a:spcPct val="100000"/>
              </a:lnSpc>
              <a:spcBef>
                <a:spcPts val="0"/>
              </a:spcBef>
              <a:buSzPts val="1700"/>
              <a:buChar char="○"/>
            </a:pPr>
            <a:r>
              <a:rPr lang="en-US" sz="1700" dirty="0"/>
              <a:t>Security groups support</a:t>
            </a:r>
          </a:p>
          <a:p>
            <a:pPr lvl="1" indent="-336550">
              <a:lnSpc>
                <a:spcPct val="100000"/>
              </a:lnSpc>
              <a:spcBef>
                <a:spcPts val="0"/>
              </a:spcBef>
              <a:buSzPts val="1700"/>
              <a:buChar char="○"/>
            </a:pPr>
            <a:r>
              <a:rPr lang="en-US" sz="1700" dirty="0"/>
              <a:t>IPv6 control plane and </a:t>
            </a:r>
            <a:r>
              <a:rPr lang="en-US" sz="1700" dirty="0" err="1"/>
              <a:t>dataplane</a:t>
            </a:r>
            <a:r>
              <a:rPr lang="en-US" sz="1700" dirty="0"/>
              <a:t> support</a:t>
            </a:r>
          </a:p>
          <a:p>
            <a:pPr lvl="1" indent="-336550">
              <a:lnSpc>
                <a:spcPct val="100000"/>
              </a:lnSpc>
              <a:spcBef>
                <a:spcPts val="0"/>
              </a:spcBef>
              <a:buSzPts val="1700"/>
              <a:buChar char="○"/>
            </a:pPr>
            <a:r>
              <a:rPr lang="en-US" sz="1700" dirty="0"/>
              <a:t>Multiple options for N-S/DCI connectivity including</a:t>
            </a:r>
          </a:p>
          <a:p>
            <a:pPr lvl="2" indent="-336550">
              <a:lnSpc>
                <a:spcPct val="100000"/>
              </a:lnSpc>
              <a:spcBef>
                <a:spcPts val="0"/>
              </a:spcBef>
              <a:buSzPts val="1700"/>
              <a:buChar char="■"/>
            </a:pPr>
            <a:r>
              <a:rPr lang="en-US" sz="1700" dirty="0"/>
              <a:t>VLAN provider based connectivity to the DC-GW</a:t>
            </a:r>
          </a:p>
          <a:p>
            <a:pPr lvl="2" indent="-336550">
              <a:lnSpc>
                <a:spcPct val="100000"/>
              </a:lnSpc>
              <a:spcBef>
                <a:spcPts val="0"/>
              </a:spcBef>
              <a:buSzPts val="1700"/>
              <a:buChar char="■"/>
            </a:pPr>
            <a:r>
              <a:rPr lang="en-US" sz="1700" dirty="0"/>
              <a:t>L3VPN DCI connectivity to the WAN</a:t>
            </a:r>
          </a:p>
          <a:p>
            <a:pPr lvl="2" indent="-336550">
              <a:lnSpc>
                <a:spcPct val="100000"/>
              </a:lnSpc>
              <a:spcBef>
                <a:spcPts val="0"/>
              </a:spcBef>
              <a:buSzPts val="1700"/>
              <a:buChar char="■"/>
            </a:pPr>
            <a:r>
              <a:rPr lang="en-US" sz="1700" dirty="0"/>
              <a:t>L3VPN North-South connectivity to external networks with NAT support</a:t>
            </a:r>
          </a:p>
          <a:p>
            <a:pPr lvl="2" indent="-336550">
              <a:lnSpc>
                <a:spcPct val="100000"/>
              </a:lnSpc>
              <a:spcBef>
                <a:spcPts val="0"/>
              </a:spcBef>
              <a:buSzPts val="1700"/>
              <a:buChar char="■"/>
            </a:pPr>
            <a:r>
              <a:rPr lang="en-US" sz="1700" dirty="0"/>
              <a:t>EVPN based connectivity for L2 and L3 DCI</a:t>
            </a:r>
            <a:endParaRPr lang="en-US" sz="2700" dirty="0"/>
          </a:p>
          <a:p>
            <a:pPr marL="50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175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41ae4f6b35_1_5"/>
          <p:cNvSpPr txBox="1">
            <a:spLocks noGrp="1"/>
          </p:cNvSpPr>
          <p:nvPr>
            <p:ph type="title"/>
          </p:nvPr>
        </p:nvSpPr>
        <p:spPr>
          <a:xfrm>
            <a:off x="3896765" y="1627633"/>
            <a:ext cx="10515600" cy="488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3839"/>
              </a:buClr>
              <a:buSzPts val="3600"/>
              <a:buFont typeface="Arial"/>
              <a:buNone/>
            </a:pPr>
            <a:r>
              <a:rPr lang="en-US" dirty="0"/>
              <a:t>ARCHITECTURE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C7B030-1EF8-4BC0-9FE3-FD75E5F36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05" y="2115872"/>
            <a:ext cx="9849715" cy="42239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41ae4f6b35_1_5"/>
          <p:cNvSpPr txBox="1">
            <a:spLocks noGrp="1"/>
          </p:cNvSpPr>
          <p:nvPr>
            <p:ph type="title"/>
          </p:nvPr>
        </p:nvSpPr>
        <p:spPr>
          <a:xfrm>
            <a:off x="2911245" y="1668273"/>
            <a:ext cx="10515600" cy="488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/>
              <a:t>ODL DCI Deployment Model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62A7A-BF13-4C03-8D0E-DD9EEFC6E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427" y="2479040"/>
            <a:ext cx="6862618" cy="412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8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1ae4f6b35_1_25"/>
          <p:cNvSpPr txBox="1">
            <a:spLocks noGrp="1"/>
          </p:cNvSpPr>
          <p:nvPr>
            <p:ph type="title"/>
          </p:nvPr>
        </p:nvSpPr>
        <p:spPr>
          <a:xfrm>
            <a:off x="838200" y="1961203"/>
            <a:ext cx="105156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/>
              <a:t>EVPN</a:t>
            </a:r>
            <a:endParaRPr dirty="0"/>
          </a:p>
        </p:txBody>
      </p:sp>
      <p:sp>
        <p:nvSpPr>
          <p:cNvPr id="107" name="Google Shape;107;g41ae4f6b35_1_25"/>
          <p:cNvSpPr txBox="1">
            <a:spLocks noGrp="1"/>
          </p:cNvSpPr>
          <p:nvPr>
            <p:ph type="body" idx="1"/>
          </p:nvPr>
        </p:nvSpPr>
        <p:spPr>
          <a:xfrm>
            <a:off x="838200" y="2418080"/>
            <a:ext cx="10506000" cy="3787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400" dirty="0"/>
              <a:t>MP-BGP based control plane to exchange rich set of data between peers</a:t>
            </a:r>
          </a:p>
          <a:p>
            <a:pPr lvl="0"/>
            <a:r>
              <a:rPr lang="en-US" sz="2400" dirty="0"/>
              <a:t>Exchange MAC and IP of hosts using RT-2 routes</a:t>
            </a:r>
          </a:p>
          <a:p>
            <a:pPr lvl="0">
              <a:spcBef>
                <a:spcPts val="0"/>
              </a:spcBef>
            </a:pPr>
            <a:r>
              <a:rPr lang="en-US" sz="2400" dirty="0"/>
              <a:t>Exchange of IP prefixes using RT-5 routes</a:t>
            </a:r>
          </a:p>
          <a:p>
            <a:pPr lvl="0">
              <a:spcBef>
                <a:spcPts val="0"/>
              </a:spcBef>
            </a:pPr>
            <a:r>
              <a:rPr lang="en-US" sz="2400" dirty="0"/>
              <a:t>ARP suppression can be enabled in VTEPs to prevent ARPs getting flooded over </a:t>
            </a:r>
            <a:r>
              <a:rPr lang="en-US" sz="2400" dirty="0" err="1"/>
              <a:t>VxLAN</a:t>
            </a:r>
            <a:r>
              <a:rPr lang="en-US" sz="2400" dirty="0"/>
              <a:t> tunnels, locally and remotely</a:t>
            </a:r>
          </a:p>
          <a:p>
            <a:pPr lvl="0">
              <a:spcBef>
                <a:spcPts val="0"/>
              </a:spcBef>
            </a:pPr>
            <a:r>
              <a:rPr lang="en-US" sz="2400" dirty="0"/>
              <a:t>Nodes can be configured for symmetric IRB (using a common L3VNI) or asymmetric IRB (using the destination network VNI)</a:t>
            </a:r>
          </a:p>
          <a:p>
            <a:pPr lvl="0">
              <a:spcBef>
                <a:spcPts val="0"/>
              </a:spcBef>
            </a:pPr>
            <a:r>
              <a:rPr lang="en-US" sz="2400" dirty="0"/>
              <a:t>Multi-homing, multicast route support</a:t>
            </a:r>
          </a:p>
          <a:p>
            <a:pPr lvl="0">
              <a:spcBef>
                <a:spcPts val="0"/>
              </a:spcBef>
            </a:pPr>
            <a:r>
              <a:rPr lang="en-US" sz="2400" dirty="0"/>
              <a:t>Mass route withdrawal (RT-1)</a:t>
            </a:r>
          </a:p>
          <a:p>
            <a:pPr lvl="0">
              <a:spcBef>
                <a:spcPts val="0"/>
              </a:spcBef>
            </a:pPr>
            <a:r>
              <a:rPr lang="en-US" sz="2400" dirty="0"/>
              <a:t>RFC 7432 - BGP MPLS based EVPN</a:t>
            </a:r>
          </a:p>
          <a:p>
            <a:pPr lvl="0">
              <a:spcBef>
                <a:spcPts val="0"/>
              </a:spcBef>
            </a:pPr>
            <a:r>
              <a:rPr lang="en-US" sz="2400" dirty="0"/>
              <a:t>draft-</a:t>
            </a:r>
            <a:r>
              <a:rPr lang="en-US" sz="2400" dirty="0" err="1"/>
              <a:t>ietf</a:t>
            </a:r>
            <a:r>
              <a:rPr lang="en-US" sz="2400" dirty="0"/>
              <a:t>-</a:t>
            </a:r>
            <a:r>
              <a:rPr lang="en-US" sz="2400" dirty="0" err="1"/>
              <a:t>bess</a:t>
            </a:r>
            <a:r>
              <a:rPr lang="en-US" sz="2400" dirty="0"/>
              <a:t>-</a:t>
            </a:r>
            <a:r>
              <a:rPr lang="en-US" sz="2400" dirty="0" err="1"/>
              <a:t>evpn</a:t>
            </a:r>
            <a:r>
              <a:rPr lang="en-US" sz="2400" dirty="0"/>
              <a:t>-overlay - EVPN support for </a:t>
            </a:r>
            <a:r>
              <a:rPr lang="en-US" sz="2400" dirty="0" err="1"/>
              <a:t>VxLAN</a:t>
            </a:r>
            <a:r>
              <a:rPr lang="en-US" sz="2400" dirty="0"/>
              <a:t> </a:t>
            </a:r>
            <a:r>
              <a:rPr lang="en-US" sz="2400" dirty="0" err="1"/>
              <a:t>dataplane</a:t>
            </a:r>
            <a:endParaRPr lang="en-US" sz="2400" dirty="0"/>
          </a:p>
          <a:p>
            <a:pPr marL="50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825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1ae4f6b35_1_25"/>
          <p:cNvSpPr txBox="1">
            <a:spLocks noGrp="1"/>
          </p:cNvSpPr>
          <p:nvPr>
            <p:ph type="title"/>
          </p:nvPr>
        </p:nvSpPr>
        <p:spPr>
          <a:xfrm>
            <a:off x="847800" y="2144083"/>
            <a:ext cx="105156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/>
              <a:t>ODL EVPN Implementation</a:t>
            </a:r>
            <a:endParaRPr dirty="0"/>
          </a:p>
        </p:txBody>
      </p:sp>
      <p:sp>
        <p:nvSpPr>
          <p:cNvPr id="107" name="Google Shape;107;g41ae4f6b35_1_25"/>
          <p:cNvSpPr txBox="1">
            <a:spLocks noGrp="1"/>
          </p:cNvSpPr>
          <p:nvPr>
            <p:ph type="body" idx="1"/>
          </p:nvPr>
        </p:nvSpPr>
        <p:spPr>
          <a:xfrm>
            <a:off x="838200" y="2712720"/>
            <a:ext cx="10506000" cy="3787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68300">
              <a:buSzPts val="2200"/>
            </a:pPr>
            <a:r>
              <a:rPr lang="en-US" sz="2200" dirty="0"/>
              <a:t>Configuration of VPN instance (EVI), RD’s and RT’s via </a:t>
            </a:r>
            <a:r>
              <a:rPr lang="en-US" sz="2200" dirty="0" err="1"/>
              <a:t>Openstack</a:t>
            </a:r>
            <a:r>
              <a:rPr lang="en-US" sz="2200" dirty="0"/>
              <a:t> BGPVPN service plugin</a:t>
            </a:r>
          </a:p>
          <a:p>
            <a:pPr lvl="0" indent="-368300">
              <a:spcBef>
                <a:spcPts val="0"/>
              </a:spcBef>
              <a:buSzPts val="2200"/>
            </a:pPr>
            <a:r>
              <a:rPr lang="en-US" sz="2200" dirty="0"/>
              <a:t>Single BGP session managed by ODL, which advertises all prefixes on behalf of all VMs connected to </a:t>
            </a:r>
            <a:r>
              <a:rPr lang="en-US" sz="2200" dirty="0" err="1"/>
              <a:t>vSwitches</a:t>
            </a:r>
            <a:r>
              <a:rPr lang="en-US" sz="2200" dirty="0"/>
              <a:t> in each EVI</a:t>
            </a:r>
          </a:p>
          <a:p>
            <a:pPr lvl="0" indent="-368300">
              <a:spcBef>
                <a:spcPts val="0"/>
              </a:spcBef>
              <a:buSzPts val="2200"/>
            </a:pPr>
            <a:r>
              <a:rPr lang="en-US" sz="2200" dirty="0"/>
              <a:t>Enables single-hop connectivity in the </a:t>
            </a:r>
            <a:r>
              <a:rPr lang="en-US" sz="2200" dirty="0" err="1"/>
              <a:t>dataplane</a:t>
            </a:r>
            <a:r>
              <a:rPr lang="en-US" sz="2200" dirty="0"/>
              <a:t> between </a:t>
            </a:r>
            <a:r>
              <a:rPr lang="en-US" sz="2200" dirty="0" err="1"/>
              <a:t>vSwitch</a:t>
            </a:r>
            <a:r>
              <a:rPr lang="en-US" sz="2200" dirty="0"/>
              <a:t> hosting the VM, and DC-GW</a:t>
            </a:r>
          </a:p>
          <a:p>
            <a:pPr lvl="0" indent="-368300">
              <a:spcBef>
                <a:spcPts val="0"/>
              </a:spcBef>
              <a:buSzPts val="2200"/>
            </a:pPr>
            <a:r>
              <a:rPr lang="en-US" sz="2200" dirty="0"/>
              <a:t>For an L3 DCI use case, ODL advertises host-routes (/32) using RT-5 for VM prefixes with OVS TEP IPs as next-hops.</a:t>
            </a:r>
          </a:p>
        </p:txBody>
      </p:sp>
    </p:spTree>
    <p:extLst>
      <p:ext uri="{BB962C8B-B14F-4D97-AF65-F5344CB8AC3E}">
        <p14:creationId xmlns:p14="http://schemas.microsoft.com/office/powerpoint/2010/main" val="1252529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469</Words>
  <Application>Microsoft Office PowerPoint</Application>
  <PresentationFormat>Widescreen</PresentationFormat>
  <Paragraphs>67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Office Theme</vt:lpstr>
      <vt:lpstr>Custom Design</vt:lpstr>
      <vt:lpstr>PowerPoint Presentation</vt:lpstr>
      <vt:lpstr>PowerPoint Presentation</vt:lpstr>
      <vt:lpstr>Hybrid/Multi-Cloud Goals</vt:lpstr>
      <vt:lpstr>ODL Netvirt project Ecosystem</vt:lpstr>
      <vt:lpstr>ODL Netvirt project Ecosystem</vt:lpstr>
      <vt:lpstr>ARCHITECTURE</vt:lpstr>
      <vt:lpstr>ODL DCI Deployment Model</vt:lpstr>
      <vt:lpstr>EVPN</vt:lpstr>
      <vt:lpstr>ODL EVPN Implementation</vt:lpstr>
      <vt:lpstr>ODL EVPN Implementation</vt:lpstr>
      <vt:lpstr>L3 DCI</vt:lpstr>
      <vt:lpstr>L2 DCI</vt:lpstr>
      <vt:lpstr>PowerPoint Presentation</vt:lpstr>
      <vt:lpstr>PowerPoint Presentation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Faseela K</cp:lastModifiedBy>
  <cp:revision>62</cp:revision>
  <dcterms:created xsi:type="dcterms:W3CDTF">2016-08-09T14:32:52Z</dcterms:created>
  <dcterms:modified xsi:type="dcterms:W3CDTF">2019-09-18T12:07:24Z</dcterms:modified>
</cp:coreProperties>
</file>