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dzNkuWlbknQxC1M2VMk7k6Aeo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1ae4f6b3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Building your own CNI plugin is not as scary as it may seem, especially if you have a very specific use-case. There are a few very good talks and write-ups about how to approach this problem and what to look out for. But </a:t>
            </a:r>
            <a:endParaRPr/>
          </a:p>
        </p:txBody>
      </p:sp>
      <p:sp>
        <p:nvSpPr>
          <p:cNvPr id="68" name="Google Shape;68;g41ae4f6b3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1ae4f6b3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At a very high level, every CNI plugin is just a binary and a configuration file installed on K8s worker nodes. When a pod is scheduled to run on a particular node, a local node agent (kubelet) calls a CNI binary and passes all the necessary information to it. That CNI binary connects and configures network interfaces and returns the result back to kubelet. The information is passed to CNI binary in two ways - through environment variables and CNI configuration file. </a:t>
            </a:r>
            <a:endParaRPr>
              <a:solidFill>
                <a:schemeClr val="dk1"/>
              </a:solidFill>
            </a:endParaRPr>
          </a:p>
        </p:txBody>
      </p:sp>
      <p:sp>
        <p:nvSpPr>
          <p:cNvPr id="74" name="Google Shape;74;g41ae4f6b35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1ae4f6b3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However, since i’m connecting p2p links between different pods, I need to store some runtime information about a pod, that will be used by other pods to connect those links. For example, 2 pods on the same node will need to know each other’s namespace in order to know where to plug different sides of the veth link. If pods are on different nodes, we also need to know the IP of the peer pod in order to setup a vxlan link. </a:t>
            </a:r>
            <a:endParaRPr/>
          </a:p>
          <a:p>
            <a:pPr indent="0" lvl="0" marL="0" rtl="0" algn="l">
              <a:spcBef>
                <a:spcPts val="0"/>
              </a:spcBef>
              <a:spcAft>
                <a:spcPts val="0"/>
              </a:spcAft>
              <a:buNone/>
            </a:pPr>
            <a:r>
              <a:rPr lang="en-US"/>
              <a:t>ETCD seems like an obvious choice, after all it’s used by the kubernetes control plane. The two common approaches here are:</a:t>
            </a:r>
            <a:endParaRPr/>
          </a:p>
          <a:p>
            <a:pPr indent="-298450" lvl="0" marL="457200" rtl="0" algn="l">
              <a:spcBef>
                <a:spcPts val="0"/>
              </a:spcBef>
              <a:spcAft>
                <a:spcPts val="0"/>
              </a:spcAft>
              <a:buSzPts val="1100"/>
              <a:buAutoNum type="arabicPeriod"/>
            </a:pPr>
            <a:r>
              <a:rPr lang="en-US"/>
              <a:t>To use an external etcd cluster, running on top of k8s. this way we don’t interfere with the k8s control plane. and some of the earlier versions of flannel and cilium used this approach, which means that you need to deploy an etcd operator to manage the lifecycle of etcd</a:t>
            </a:r>
            <a:endParaRPr/>
          </a:p>
          <a:p>
            <a:pPr indent="-298450" lvl="0" marL="457200" rtl="0" algn="l">
              <a:spcBef>
                <a:spcPts val="0"/>
              </a:spcBef>
              <a:spcAft>
                <a:spcPts val="0"/>
              </a:spcAft>
              <a:buSzPts val="1100"/>
              <a:buAutoNum type="arabicPeriod"/>
            </a:pPr>
            <a:r>
              <a:rPr lang="en-US"/>
              <a:t>The second approach is to store data inside k8s’s etcd cluster as custom resources. Both flannel and cilium (along with a wide range of CNI plugins) are using it now. However the problem here is that cni plugin now needs to talk to k8s API, which means it has to authenticate somehow. Generating and distributing and managing keys means extra operational overhead, which is bad. So how to avoid it?</a:t>
            </a:r>
            <a:endParaRPr/>
          </a:p>
        </p:txBody>
      </p:sp>
      <p:sp>
        <p:nvSpPr>
          <p:cNvPr id="80" name="Google Shape;80;g41ae4f6b35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1ae4f6b3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meshnet is deployed as daemonset - the CNI plugin is written into a special “hostpath” volume, making it visible in the host OS’s filesystem, and available to kubelet. Meshnet daemon runs inside a container with a special service account, with access to k8s API.</a:t>
            </a:r>
            <a:endParaRPr/>
          </a:p>
        </p:txBody>
      </p:sp>
      <p:sp>
        <p:nvSpPr>
          <p:cNvPr id="86" name="Google Shape;86;g41ae4f6b35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79b2ad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Below is the order of operation of the plugin from the perspective of kube-node-1: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1 </a:t>
            </a:r>
            <a:r>
              <a:rPr lang="en-US"/>
              <a:t>Kubernetes cluster gets populated with the topology information via custom resources</a:t>
            </a:r>
            <a:endParaRPr/>
          </a:p>
          <a:p>
            <a:pPr indent="0" lvl="0" marL="0" rtl="0" algn="l">
              <a:spcBef>
                <a:spcPts val="0"/>
              </a:spcBef>
              <a:spcAft>
                <a:spcPts val="0"/>
              </a:spcAft>
              <a:buClr>
                <a:schemeClr val="dk1"/>
              </a:buClr>
              <a:buSzPts val="1100"/>
              <a:buFont typeface="Arial"/>
              <a:buNone/>
            </a:pPr>
            <a:r>
              <a:rPr lang="en-US"/>
              <a:t>2 pod-1/pod-2 come up, local kubelet calls the meshnet binary for each pod to setup their networking.</a:t>
            </a:r>
            <a:endParaRPr/>
          </a:p>
          <a:p>
            <a:pPr indent="0" lvl="0" marL="0" rtl="0" algn="l">
              <a:spcBef>
                <a:spcPts val="0"/>
              </a:spcBef>
              <a:spcAft>
                <a:spcPts val="0"/>
              </a:spcAft>
              <a:buClr>
                <a:schemeClr val="dk1"/>
              </a:buClr>
              <a:buSzPts val="1100"/>
              <a:buFont typeface="Arial"/>
              <a:buNone/>
            </a:pPr>
            <a:r>
              <a:rPr lang="en-US"/>
              <a:t>3 meshnet binary delegates the ADD command to the "master" plugin specified in the CNI configuration file, which connectes interface eth0. eth0 is always setup by one of the existing CNI plugins. It is used to provide external connectivity to and from the pod</a:t>
            </a:r>
            <a:endParaRPr/>
          </a:p>
          <a:p>
            <a:pPr indent="0" lvl="0" marL="0" rtl="0" algn="l">
              <a:spcBef>
                <a:spcPts val="0"/>
              </a:spcBef>
              <a:spcAft>
                <a:spcPts val="0"/>
              </a:spcAft>
              <a:buClr>
                <a:schemeClr val="dk1"/>
              </a:buClr>
              <a:buSzPts val="1100"/>
              <a:buFont typeface="Arial"/>
              <a:buNone/>
            </a:pPr>
            <a:r>
              <a:rPr lang="en-US"/>
              <a:t>4 meshnet binary updates the topology data with pod's runtime metadata (namespace filepath and primary IP address).</a:t>
            </a:r>
            <a:endParaRPr/>
          </a:p>
          <a:p>
            <a:pPr indent="0" lvl="0" marL="0" rtl="0" algn="l">
              <a:spcBef>
                <a:spcPts val="0"/>
              </a:spcBef>
              <a:spcAft>
                <a:spcPts val="0"/>
              </a:spcAft>
              <a:buClr>
                <a:schemeClr val="dk1"/>
              </a:buClr>
              <a:buSzPts val="1100"/>
              <a:buFont typeface="Arial"/>
              <a:buNone/>
            </a:pPr>
            <a:r>
              <a:rPr lang="en-US"/>
              <a:t>5 meshnet binary (via a local meshnet daemon) retrieves the list of links and looks up peer pod's metadata to identify what kind of link to setup - veth, vxlan or macvlan.</a:t>
            </a:r>
            <a:endParaRPr/>
          </a:p>
          <a:p>
            <a:pPr indent="0" lvl="0" marL="0" rtl="0" algn="l">
              <a:spcBef>
                <a:spcPts val="0"/>
              </a:spcBef>
              <a:spcAft>
                <a:spcPts val="0"/>
              </a:spcAft>
              <a:buClr>
                <a:schemeClr val="dk1"/>
              </a:buClr>
              <a:buSzPts val="1100"/>
              <a:buFont typeface="Arial"/>
              <a:buNone/>
            </a:pPr>
            <a:r>
              <a:rPr lang="en-US"/>
              <a:t>6 If the peer is on the same node, it calls koko to setup a veth link between the two pods.</a:t>
            </a:r>
            <a:endParaRPr/>
          </a:p>
          <a:p>
            <a:pPr indent="0" lvl="0" marL="0" rtl="0" algn="l">
              <a:spcBef>
                <a:spcPts val="0"/>
              </a:spcBef>
              <a:spcAft>
                <a:spcPts val="0"/>
              </a:spcAft>
              <a:buClr>
                <a:schemeClr val="dk1"/>
              </a:buClr>
              <a:buSzPts val="1100"/>
              <a:buFont typeface="Arial"/>
              <a:buNone/>
            </a:pPr>
            <a:r>
              <a:rPr lang="en-US"/>
              <a:t>7 If the peer is on the remote node, it does two things:</a:t>
            </a:r>
            <a:endParaRPr/>
          </a:p>
          <a:p>
            <a:pPr indent="0" lvl="0" marL="0" rtl="0" algn="l">
              <a:spcBef>
                <a:spcPts val="0"/>
              </a:spcBef>
              <a:spcAft>
                <a:spcPts val="0"/>
              </a:spcAft>
              <a:buNone/>
            </a:pPr>
            <a:r>
              <a:rPr lang="en-US"/>
              <a:t>7.1 It calls koko to setup a local vxlan link. </a:t>
            </a:r>
            <a:endParaRPr/>
          </a:p>
          <a:p>
            <a:pPr indent="0" lvl="0" marL="0" rtl="0" algn="l">
              <a:spcBef>
                <a:spcPts val="0"/>
              </a:spcBef>
              <a:spcAft>
                <a:spcPts val="0"/>
              </a:spcAft>
              <a:buClr>
                <a:schemeClr val="dk1"/>
              </a:buClr>
              <a:buSzPts val="1100"/>
              <a:buFont typeface="Arial"/>
              <a:buNone/>
            </a:pPr>
            <a:r>
              <a:rPr lang="en-US"/>
              <a:t>7.2 It makes a gRPC Update call to the remote node's meshnet daemon, specifying this link's metadata (e.g. VTEP IP and VNI).</a:t>
            </a:r>
            <a:endParaRPr/>
          </a:p>
          <a:p>
            <a:pPr indent="0" lvl="0" marL="0" rtl="0" algn="l">
              <a:spcBef>
                <a:spcPts val="0"/>
              </a:spcBef>
              <a:spcAft>
                <a:spcPts val="0"/>
              </a:spcAft>
              <a:buClr>
                <a:schemeClr val="dk1"/>
              </a:buClr>
              <a:buSzPts val="1100"/>
              <a:buFont typeface="Arial"/>
              <a:buNone/>
            </a:pPr>
            <a:r>
              <a:rPr lang="en-US"/>
              <a:t>8 Upon receipt of this information, remote node's meshnetd idepmotently updates the local vxlan link, i.e. it creates a new link, updates the existing link if there's a change or does nothing if the link attributes are the same.</a:t>
            </a:r>
            <a:endParaRPr/>
          </a:p>
          <a:p>
            <a:pPr indent="0" lvl="0" marL="0" rtl="0" algn="l">
              <a:spcBef>
                <a:spcPts val="0"/>
              </a:spcBef>
              <a:spcAft>
                <a:spcPts val="0"/>
              </a:spcAft>
              <a:buNone/>
            </a:pPr>
            <a:r>
              <a:t/>
            </a:r>
            <a:endParaRPr/>
          </a:p>
        </p:txBody>
      </p:sp>
      <p:sp>
        <p:nvSpPr>
          <p:cNvPr id="91" name="Google Shape;91;g6079b2ad6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ae4f6b3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1ae4f6b35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1ae4f6b3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41ae4f6b35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ae4f6b35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41ae4f6b35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1ae4f6b3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1ae4f6b35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a few words about myself. My name is Michael Kashin and I’m an advanced service engineer @ arista networks, however I feel like network engineer/architect/developer title is a more accurate description of my current role and responsibilities. I do everything ranging from traditional network designs to what people call NetDevOps and software development and this presentation about the latter. However the former (network engineering) role is very important for me as it helps me stay close to the real problems and often serves as a source of inspiration for my NetDevOps activities. </a:t>
            </a:r>
            <a:endParaRPr/>
          </a:p>
          <a:p>
            <a:pPr indent="0" lvl="0" marL="0" rtl="0" algn="l">
              <a:spcBef>
                <a:spcPts val="0"/>
              </a:spcBef>
              <a:spcAft>
                <a:spcPts val="0"/>
              </a:spcAft>
              <a:buNone/>
            </a:pPr>
            <a:r>
              <a:rPr lang="en-US"/>
              <a:t>I’ve got a standard set of social media accounts, if you want to connect, and I’ve got a blog where I write about my various findings and experiments. So if you’re interested in things like network automation and SDN, you’re welcome to check it out.</a:t>
            </a:r>
            <a:endParaRPr/>
          </a:p>
        </p:txBody>
      </p:sp>
      <p:sp>
        <p:nvSpPr>
          <p:cNvPr id="28" name="Google Shape;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g41ae4f6b3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41ae4f6b35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41ac9be5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are 3 main use cases for physical network simulation</a:t>
            </a:r>
            <a:endParaRPr/>
          </a:p>
          <a:p>
            <a:pPr indent="-298450" lvl="0" marL="457200" rtl="0" algn="l">
              <a:spcBef>
                <a:spcPts val="0"/>
              </a:spcBef>
              <a:spcAft>
                <a:spcPts val="0"/>
              </a:spcAft>
              <a:buSzPts val="1100"/>
              <a:buAutoNum type="arabicPeriod"/>
            </a:pPr>
            <a:r>
              <a:rPr lang="en-US"/>
              <a:t>Studying and labbing - this is a relatively simple use-case that has been around for more than a decade. </a:t>
            </a:r>
            <a:r>
              <a:rPr lang="en-US"/>
              <a:t>Characterised</a:t>
            </a:r>
            <a:r>
              <a:rPr lang="en-US"/>
              <a:t> by small-scale short-lived labs, usually with a graphical user interface. </a:t>
            </a:r>
            <a:endParaRPr/>
          </a:p>
          <a:p>
            <a:pPr indent="-298450" lvl="0" marL="457200" rtl="0" algn="l">
              <a:spcBef>
                <a:spcPts val="0"/>
              </a:spcBef>
              <a:spcAft>
                <a:spcPts val="0"/>
              </a:spcAft>
              <a:buSzPts val="1100"/>
              <a:buAutoNum type="arabicPeriod"/>
            </a:pPr>
            <a:r>
              <a:rPr lang="en-US"/>
              <a:t>Design validation may require a bigger scale, especially if the network to be validated is large and/or contains many corner-case scenarios a.k.a snowflakes.</a:t>
            </a:r>
            <a:endParaRPr/>
          </a:p>
          <a:p>
            <a:pPr indent="-298450" lvl="0" marL="457200" rtl="0" algn="l">
              <a:spcBef>
                <a:spcPts val="0"/>
              </a:spcBef>
              <a:spcAft>
                <a:spcPts val="0"/>
              </a:spcAft>
              <a:buSzPts val="1100"/>
              <a:buAutoNum type="arabicPeriod"/>
            </a:pPr>
            <a:r>
              <a:rPr lang="en-US"/>
              <a:t>CI/CD pipelines require completely automated simulations - building and configuring virtual networks without any user interaction, but based on user-</a:t>
            </a:r>
            <a:r>
              <a:rPr lang="en-US"/>
              <a:t>provided</a:t>
            </a:r>
            <a:r>
              <a:rPr lang="en-US"/>
              <a:t> input (e.g. text file)</a:t>
            </a:r>
            <a:endParaRPr/>
          </a:p>
          <a:p>
            <a:pPr indent="0" lvl="0" marL="0" rtl="0" algn="l">
              <a:spcBef>
                <a:spcPts val="0"/>
              </a:spcBef>
              <a:spcAft>
                <a:spcPts val="0"/>
              </a:spcAft>
              <a:buNone/>
            </a:pPr>
            <a:r>
              <a:t/>
            </a:r>
            <a:endParaRPr/>
          </a:p>
        </p:txBody>
      </p:sp>
      <p:sp>
        <p:nvSpPr>
          <p:cNvPr id="39" name="Google Shape;39;g41ac9be5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41ae4f6b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Currently there are a number of commercial and open-source products exist that can be used for network simulations. These solutions only target single-node deployments which works well for labbing and studying but limits the size of network that can be simulated. Given the size and requirements of some virtual devices, it’s easy to imaging how we can quickly hit the upper limit, even on the beefiest of servers and labbing of a full-scale production network quickly becomes an exercise in compromise and trade-offs.</a:t>
            </a:r>
            <a:endParaRPr/>
          </a:p>
        </p:txBody>
      </p:sp>
      <p:sp>
        <p:nvSpPr>
          <p:cNvPr id="45" name="Google Shape;45;g41ae4f6b3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41ae4f6b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 the same time compute resources are cheap and abundant on any public cloud, treating multiple hosts as a single pool of resources. In order to spin up multiple virtual network devices on different hosts, we need a system that can do (CPU/RAM) resource tracking and reservation, mapping of each network device to a particular host (a.k.a. scheduling) and lifecycle management, i.e. health monitoring, restarting of the failed devices etc. Multiple systems can meet these criteria so the choice of Kubernetes (K8s) is mostly random in this case. One benefit the K8s brings is its pervasiveness in modern public and private clouds, as it’s becoming the “cloud-native operating system”.</a:t>
            </a:r>
            <a:endParaRPr/>
          </a:p>
          <a:p>
            <a:pPr indent="0" lvl="0" marL="0" rtl="0" algn="l">
              <a:spcBef>
                <a:spcPts val="0"/>
              </a:spcBef>
              <a:spcAft>
                <a:spcPts val="0"/>
              </a:spcAft>
              <a:buNone/>
            </a:pPr>
            <a:r>
              <a:rPr lang="en-US"/>
              <a:t>However the K8s cluster networking model is somewhat restrictive and doesn’t provide an easy way to run network simulations on top of it. Multiple solutions exist that try to address some of these limitations, mostly targeted at running NFV-based applications on top of K8s - they either require some form of interaction with the underlay (macvlan, calico, kuberouter) or only provide L3 connetivity between pods (flannel, ovn, calico). And ultimately there is always a bridge somewhere (linux bridge, OVS, VPP), which can create issues for L2 traffic like LLDP, LACP, STP.</a:t>
            </a:r>
            <a:endParaRPr/>
          </a:p>
          <a:p>
            <a:pPr indent="0" lvl="0" marL="0" rtl="0" algn="l">
              <a:spcBef>
                <a:spcPts val="0"/>
              </a:spcBef>
              <a:spcAft>
                <a:spcPts val="0"/>
              </a:spcAft>
              <a:buNone/>
            </a:pPr>
            <a:r>
              <a:t/>
            </a:r>
            <a:endParaRPr/>
          </a:p>
        </p:txBody>
      </p:sp>
      <p:sp>
        <p:nvSpPr>
          <p:cNvPr id="51" name="Google Shape;51;g41ae4f6b35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1ae4f6b3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41ae4f6b35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77104c7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I’ve decided to write my own CNI plugin with the following goals in mind. </a:t>
            </a:r>
            <a:r>
              <a:rPr lang="en-US"/>
              <a:t>The primary goal of meshnet plugin is to interconnect pods via direct point-to-point links according to some user-defined topology. To do that, the plugin uses three types of links:</a:t>
            </a:r>
            <a:endParaRPr/>
          </a:p>
          <a:p>
            <a:pPr indent="0" lvl="0" marL="0" rtl="0" algn="l">
              <a:spcBef>
                <a:spcPts val="0"/>
              </a:spcBef>
              <a:spcAft>
                <a:spcPts val="0"/>
              </a:spcAft>
              <a:buClr>
                <a:schemeClr val="dk1"/>
              </a:buClr>
              <a:buSzPts val="1100"/>
              <a:buFont typeface="Arial"/>
              <a:buNone/>
            </a:pPr>
            <a:r>
              <a:rPr b="1" lang="en-US"/>
              <a:t>veth</a:t>
            </a:r>
            <a:r>
              <a:rPr lang="en-US"/>
              <a:t> - used to connect two pods running on the same host</a:t>
            </a:r>
            <a:endParaRPr/>
          </a:p>
          <a:p>
            <a:pPr indent="0" lvl="0" marL="0" rtl="0" algn="l">
              <a:spcBef>
                <a:spcPts val="0"/>
              </a:spcBef>
              <a:spcAft>
                <a:spcPts val="0"/>
              </a:spcAft>
              <a:buClr>
                <a:schemeClr val="dk1"/>
              </a:buClr>
              <a:buSzPts val="1100"/>
              <a:buFont typeface="Arial"/>
              <a:buNone/>
            </a:pPr>
            <a:r>
              <a:rPr b="1" lang="en-US"/>
              <a:t>vxlan</a:t>
            </a:r>
            <a:r>
              <a:rPr lang="en-US"/>
              <a:t> - used to connected two pods running on different hosts</a:t>
            </a:r>
            <a:endParaRPr/>
          </a:p>
          <a:p>
            <a:pPr indent="0" lvl="0" marL="0" rtl="0" algn="l">
              <a:spcBef>
                <a:spcPts val="0"/>
              </a:spcBef>
              <a:spcAft>
                <a:spcPts val="0"/>
              </a:spcAft>
              <a:buClr>
                <a:schemeClr val="dk1"/>
              </a:buClr>
              <a:buSzPts val="1100"/>
              <a:buFont typeface="Arial"/>
              <a:buNone/>
            </a:pPr>
            <a:r>
              <a:rPr b="1" lang="en-US"/>
              <a:t>macvlan</a:t>
            </a:r>
            <a:r>
              <a:rPr lang="en-US"/>
              <a:t> - used to connect to external resources, i.e. any physical or virtual device outside of the Kubernetes cluster</a:t>
            </a:r>
            <a:endParaRPr/>
          </a:p>
          <a:p>
            <a:pPr indent="0" lvl="0" marL="0" rtl="0" algn="l">
              <a:spcBef>
                <a:spcPts val="0"/>
              </a:spcBef>
              <a:spcAft>
                <a:spcPts val="0"/>
              </a:spcAft>
              <a:buNone/>
            </a:pPr>
            <a:r>
              <a:rPr lang="en-US"/>
              <a:t>All links must be bridgeless, meaning completely transparent to L2 traffic</a:t>
            </a:r>
            <a:endParaRPr/>
          </a:p>
          <a:p>
            <a:pPr indent="0" lvl="0" marL="0" rtl="0" algn="l">
              <a:spcBef>
                <a:spcPts val="0"/>
              </a:spcBef>
              <a:spcAft>
                <a:spcPts val="0"/>
              </a:spcAft>
              <a:buClr>
                <a:schemeClr val="dk1"/>
              </a:buClr>
              <a:buSzPts val="1100"/>
              <a:buFont typeface="Arial"/>
              <a:buNone/>
            </a:pPr>
            <a:r>
              <a:rPr lang="en-US"/>
              <a:t>Meshnet must coexist with other kubernetes resources and should not require any extra effort to manage them - deploy, delete standard manifests</a:t>
            </a:r>
            <a:endParaRPr/>
          </a:p>
          <a:p>
            <a:pPr indent="0" lvl="0" marL="0" rtl="0" algn="l">
              <a:spcBef>
                <a:spcPts val="0"/>
              </a:spcBef>
              <a:spcAft>
                <a:spcPts val="0"/>
              </a:spcAft>
              <a:buNone/>
            </a:pPr>
            <a:r>
              <a:t/>
            </a:r>
            <a:endParaRPr/>
          </a:p>
        </p:txBody>
      </p:sp>
      <p:sp>
        <p:nvSpPr>
          <p:cNvPr id="62" name="Google Shape;62;g477104c7c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sp>
        <p:nvSpPr>
          <p:cNvPr id="11" name="Google Shape;11;p8"/>
          <p:cNvSpPr txBox="1"/>
          <p:nvPr>
            <p:ph type="title"/>
          </p:nvPr>
        </p:nvSpPr>
        <p:spPr>
          <a:xfrm>
            <a:off x="838200" y="2245683"/>
            <a:ext cx="10515600" cy="67004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373839"/>
              </a:buClr>
              <a:buSzPts val="3600"/>
              <a:buFont typeface="Arial"/>
              <a:buNone/>
              <a:defRPr b="1" i="0" sz="3600" u="none" cap="none" strike="noStrike">
                <a:solidFill>
                  <a:srgbClr val="3738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828675" y="3123001"/>
            <a:ext cx="10506075" cy="293986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7FBBC0"/>
              </a:buClr>
              <a:buSzPts val="2800"/>
              <a:buFont typeface="Arial"/>
              <a:buChar char="•"/>
              <a:defRPr b="0" i="0" sz="2800" u="none" cap="none" strike="noStrike">
                <a:solidFill>
                  <a:srgbClr val="373839"/>
                </a:solidFill>
                <a:latin typeface="Arial"/>
                <a:ea typeface="Arial"/>
                <a:cs typeface="Arial"/>
                <a:sym typeface="Arial"/>
              </a:defRPr>
            </a:lvl1pPr>
            <a:lvl2pPr indent="-381000" lvl="1" marL="914400" marR="0" rtl="0" algn="l">
              <a:lnSpc>
                <a:spcPct val="90000"/>
              </a:lnSpc>
              <a:spcBef>
                <a:spcPts val="500"/>
              </a:spcBef>
              <a:spcAft>
                <a:spcPts val="0"/>
              </a:spcAft>
              <a:buClr>
                <a:srgbClr val="7FBBC0"/>
              </a:buClr>
              <a:buSzPts val="2400"/>
              <a:buFont typeface="Arial"/>
              <a:buChar char="•"/>
              <a:defRPr b="0" i="0" sz="2400" u="none" cap="none" strike="noStrike">
                <a:solidFill>
                  <a:srgbClr val="373839"/>
                </a:solidFill>
                <a:latin typeface="Arial"/>
                <a:ea typeface="Arial"/>
                <a:cs typeface="Arial"/>
                <a:sym typeface="Arial"/>
              </a:defRPr>
            </a:lvl2pPr>
            <a:lvl3pPr indent="-355600" lvl="2" marL="1371600" marR="0" rtl="0" algn="l">
              <a:lnSpc>
                <a:spcPct val="90000"/>
              </a:lnSpc>
              <a:spcBef>
                <a:spcPts val="500"/>
              </a:spcBef>
              <a:spcAft>
                <a:spcPts val="0"/>
              </a:spcAft>
              <a:buClr>
                <a:srgbClr val="7FBBC0"/>
              </a:buClr>
              <a:buSzPts val="2000"/>
              <a:buFont typeface="Arial"/>
              <a:buChar char="•"/>
              <a:defRPr b="0" i="0" sz="2000" u="none" cap="none" strike="noStrike">
                <a:solidFill>
                  <a:srgbClr val="373839"/>
                </a:solidFill>
                <a:latin typeface="Arial"/>
                <a:ea typeface="Arial"/>
                <a:cs typeface="Arial"/>
                <a:sym typeface="Arial"/>
              </a:defRPr>
            </a:lvl3pPr>
            <a:lvl4pPr indent="-342900" lvl="3" marL="18288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4pPr>
            <a:lvl5pPr indent="-342900" lvl="4" marL="22860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3" name="Shape 13"/>
        <p:cNvGrpSpPr/>
        <p:nvPr/>
      </p:nvGrpSpPr>
      <p:grpSpPr>
        <a:xfrm>
          <a:off x="0" y="0"/>
          <a:ext cx="0" cy="0"/>
          <a:chOff x="0" y="0"/>
          <a:chExt cx="0" cy="0"/>
        </a:xfrm>
      </p:grpSpPr>
      <p:sp>
        <p:nvSpPr>
          <p:cNvPr id="14" name="Google Shape;14;p9"/>
          <p:cNvSpPr txBox="1"/>
          <p:nvPr>
            <p:ph idx="1" type="body"/>
          </p:nvPr>
        </p:nvSpPr>
        <p:spPr>
          <a:xfrm>
            <a:off x="804507" y="3123001"/>
            <a:ext cx="5131903" cy="299950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7FBBC0"/>
              </a:buClr>
              <a:buSzPts val="2800"/>
              <a:buFont typeface="Arial"/>
              <a:buChar char="•"/>
              <a:defRPr b="0" i="0" sz="2800" u="none" cap="none" strike="noStrike">
                <a:solidFill>
                  <a:srgbClr val="373839"/>
                </a:solidFill>
                <a:latin typeface="Arial"/>
                <a:ea typeface="Arial"/>
                <a:cs typeface="Arial"/>
                <a:sym typeface="Arial"/>
              </a:defRPr>
            </a:lvl1pPr>
            <a:lvl2pPr indent="-381000" lvl="1" marL="914400" marR="0" rtl="0" algn="l">
              <a:lnSpc>
                <a:spcPct val="90000"/>
              </a:lnSpc>
              <a:spcBef>
                <a:spcPts val="500"/>
              </a:spcBef>
              <a:spcAft>
                <a:spcPts val="0"/>
              </a:spcAft>
              <a:buClr>
                <a:srgbClr val="7FBBC0"/>
              </a:buClr>
              <a:buSzPts val="2400"/>
              <a:buFont typeface="Arial"/>
              <a:buChar char="•"/>
              <a:defRPr b="0" i="0" sz="2400" u="none" cap="none" strike="noStrike">
                <a:solidFill>
                  <a:srgbClr val="373839"/>
                </a:solidFill>
                <a:latin typeface="Arial"/>
                <a:ea typeface="Arial"/>
                <a:cs typeface="Arial"/>
                <a:sym typeface="Arial"/>
              </a:defRPr>
            </a:lvl2pPr>
            <a:lvl3pPr indent="-355600" lvl="2" marL="1371600" marR="0" rtl="0" algn="l">
              <a:lnSpc>
                <a:spcPct val="90000"/>
              </a:lnSpc>
              <a:spcBef>
                <a:spcPts val="500"/>
              </a:spcBef>
              <a:spcAft>
                <a:spcPts val="0"/>
              </a:spcAft>
              <a:buClr>
                <a:srgbClr val="7FBBC0"/>
              </a:buClr>
              <a:buSzPts val="2000"/>
              <a:buFont typeface="Arial"/>
              <a:buChar char="•"/>
              <a:defRPr b="0" i="0" sz="2000" u="none" cap="none" strike="noStrike">
                <a:solidFill>
                  <a:srgbClr val="373839"/>
                </a:solidFill>
                <a:latin typeface="Arial"/>
                <a:ea typeface="Arial"/>
                <a:cs typeface="Arial"/>
                <a:sym typeface="Arial"/>
              </a:defRPr>
            </a:lvl3pPr>
            <a:lvl4pPr indent="-342900" lvl="3" marL="18288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4pPr>
            <a:lvl5pPr indent="-342900" lvl="4" marL="22860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type="title"/>
          </p:nvPr>
        </p:nvSpPr>
        <p:spPr>
          <a:xfrm>
            <a:off x="838200" y="2245683"/>
            <a:ext cx="10515600" cy="67004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373839"/>
              </a:buClr>
              <a:buSzPts val="3600"/>
              <a:buFont typeface="Arial"/>
              <a:buNone/>
              <a:defRPr b="1" i="0" sz="3600" u="none" cap="none" strike="noStrike">
                <a:solidFill>
                  <a:srgbClr val="3738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9"/>
          <p:cNvSpPr txBox="1"/>
          <p:nvPr>
            <p:ph idx="2" type="body"/>
          </p:nvPr>
        </p:nvSpPr>
        <p:spPr>
          <a:xfrm>
            <a:off x="6221896" y="3123001"/>
            <a:ext cx="5131903" cy="299950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7FBBC0"/>
              </a:buClr>
              <a:buSzPts val="2800"/>
              <a:buFont typeface="Arial"/>
              <a:buChar char="•"/>
              <a:defRPr b="0" i="0" sz="2800" u="none" cap="none" strike="noStrike">
                <a:solidFill>
                  <a:srgbClr val="373839"/>
                </a:solidFill>
                <a:latin typeface="Arial"/>
                <a:ea typeface="Arial"/>
                <a:cs typeface="Arial"/>
                <a:sym typeface="Arial"/>
              </a:defRPr>
            </a:lvl1pPr>
            <a:lvl2pPr indent="-381000" lvl="1" marL="914400" marR="0" rtl="0" algn="l">
              <a:lnSpc>
                <a:spcPct val="90000"/>
              </a:lnSpc>
              <a:spcBef>
                <a:spcPts val="500"/>
              </a:spcBef>
              <a:spcAft>
                <a:spcPts val="0"/>
              </a:spcAft>
              <a:buClr>
                <a:srgbClr val="7FBBC0"/>
              </a:buClr>
              <a:buSzPts val="2400"/>
              <a:buFont typeface="Arial"/>
              <a:buChar char="•"/>
              <a:defRPr b="0" i="0" sz="2400" u="none" cap="none" strike="noStrike">
                <a:solidFill>
                  <a:srgbClr val="373839"/>
                </a:solidFill>
                <a:latin typeface="Arial"/>
                <a:ea typeface="Arial"/>
                <a:cs typeface="Arial"/>
                <a:sym typeface="Arial"/>
              </a:defRPr>
            </a:lvl2pPr>
            <a:lvl3pPr indent="-355600" lvl="2" marL="1371600" marR="0" rtl="0" algn="l">
              <a:lnSpc>
                <a:spcPct val="90000"/>
              </a:lnSpc>
              <a:spcBef>
                <a:spcPts val="500"/>
              </a:spcBef>
              <a:spcAft>
                <a:spcPts val="0"/>
              </a:spcAft>
              <a:buClr>
                <a:srgbClr val="7FBBC0"/>
              </a:buClr>
              <a:buSzPts val="2000"/>
              <a:buFont typeface="Arial"/>
              <a:buChar char="•"/>
              <a:defRPr b="0" i="0" sz="2000" u="none" cap="none" strike="noStrike">
                <a:solidFill>
                  <a:srgbClr val="373839"/>
                </a:solidFill>
                <a:latin typeface="Arial"/>
                <a:ea typeface="Arial"/>
                <a:cs typeface="Arial"/>
                <a:sym typeface="Arial"/>
              </a:defRPr>
            </a:lvl3pPr>
            <a:lvl4pPr indent="-342900" lvl="3" marL="18288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4pPr>
            <a:lvl5pPr indent="-342900" lvl="4" marL="2286000" marR="0" rtl="0" algn="l">
              <a:lnSpc>
                <a:spcPct val="90000"/>
              </a:lnSpc>
              <a:spcBef>
                <a:spcPts val="500"/>
              </a:spcBef>
              <a:spcAft>
                <a:spcPts val="0"/>
              </a:spcAft>
              <a:buClr>
                <a:srgbClr val="7FBBC0"/>
              </a:buClr>
              <a:buSzPts val="1800"/>
              <a:buFont typeface="Arial"/>
              <a:buChar char="•"/>
              <a:defRPr b="0" i="0" sz="1800" u="none" cap="none" strike="noStrike">
                <a:solidFill>
                  <a:srgbClr val="37383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2">
            <a:alphaModFix/>
          </a:blip>
          <a:srcRect b="36729" l="0" r="14770" t="39299"/>
          <a:stretch/>
        </p:blipFill>
        <p:spPr>
          <a:xfrm>
            <a:off x="8556656" y="6091084"/>
            <a:ext cx="3635344" cy="7669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 name="Shape 8"/>
        <p:cNvGrpSpPr/>
        <p:nvPr/>
      </p:nvGrpSpPr>
      <p:grpSpPr>
        <a:xfrm>
          <a:off x="0" y="0"/>
          <a:ext cx="0" cy="0"/>
          <a:chOff x="0" y="0"/>
          <a:chExt cx="0" cy="0"/>
        </a:xfrm>
      </p:grpSpPr>
      <p:pic>
        <p:nvPicPr>
          <p:cNvPr id="9" name="Google Shape;9;p7"/>
          <p:cNvPicPr preferRelativeResize="0"/>
          <p:nvPr/>
        </p:nvPicPr>
        <p:blipFill rotWithShape="1">
          <a:blip r:embed="rId2">
            <a:alphaModFix/>
          </a:blip>
          <a:srcRect b="37115" l="0" r="14770" t="0"/>
          <a:stretch/>
        </p:blipFill>
        <p:spPr>
          <a:xfrm>
            <a:off x="8556656" y="4826240"/>
            <a:ext cx="3635344" cy="20118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schd.ws/hosted_files/kccnceu18/64/Kubernetes-and-the-CNI-Kubecon-218.pdf" TargetMode="External"/><Relationship Id="rId4" Type="http://schemas.openxmlformats.org/officeDocument/2006/relationships/hyperlink" Target="https://www.altoros.com/blog/kubernetes-networking-writing-your-own-simple-cni-plug-in-with-bash/" TargetMode="External"/><Relationship Id="rId5" Type="http://schemas.openxmlformats.org/officeDocument/2006/relationships/hyperlink" Target="http://logingood.github.io/kubernetes/cni/2016/05/15/bagpipe-gobgp.html" TargetMode="External"/><Relationship Id="rId6" Type="http://schemas.openxmlformats.org/officeDocument/2006/relationships/hyperlink" Target="http://dougbtv.com/nfvpe/2017/06/22/cni-tutorial/" TargetMode="External"/><Relationship Id="rId7" Type="http://schemas.openxmlformats.org/officeDocument/2006/relationships/hyperlink" Target="https://github.com/containernetworking/cni/blob/master/SPEC.md" TargetMode="External"/><Relationship Id="rId8" Type="http://schemas.openxmlformats.org/officeDocument/2006/relationships/hyperlink" Target="https://github.com/containernetworking/plugi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networkop" TargetMode="External"/><Relationship Id="rId4" Type="http://schemas.openxmlformats.org/officeDocument/2006/relationships/hyperlink" Target="https://twitter.com/networkop1" TargetMode="External"/><Relationship Id="rId5" Type="http://schemas.openxmlformats.org/officeDocument/2006/relationships/hyperlink" Target="https://networkop.co.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redhat-nfvpe/kok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g41ae4f6b35_1_10"/>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How to build a custom CNI plugin</a:t>
            </a:r>
            <a:endParaRPr/>
          </a:p>
        </p:txBody>
      </p:sp>
      <p:sp>
        <p:nvSpPr>
          <p:cNvPr id="71" name="Google Shape;71;g41ae4f6b35_1_10"/>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Talks, blogs and existing examples:</a:t>
            </a:r>
            <a:endParaRPr/>
          </a:p>
          <a:p>
            <a:pPr indent="-228600" lvl="1" marL="685800" rtl="0" algn="l">
              <a:lnSpc>
                <a:spcPct val="90000"/>
              </a:lnSpc>
              <a:spcBef>
                <a:spcPts val="0"/>
              </a:spcBef>
              <a:spcAft>
                <a:spcPts val="0"/>
              </a:spcAft>
              <a:buSzPts val="2400"/>
              <a:buChar char="•"/>
            </a:pPr>
            <a:r>
              <a:rPr lang="en-US" u="sng">
                <a:solidFill>
                  <a:schemeClr val="hlink"/>
                </a:solidFill>
                <a:hlinkClick r:id="rId3"/>
              </a:rPr>
              <a:t>Kubernetes and CNI</a:t>
            </a:r>
            <a:r>
              <a:rPr lang="en-US"/>
              <a:t> - Kubecon 2018</a:t>
            </a:r>
            <a:endParaRPr/>
          </a:p>
          <a:p>
            <a:pPr indent="-228600" lvl="1" marL="685800" rtl="0" algn="l">
              <a:lnSpc>
                <a:spcPct val="90000"/>
              </a:lnSpc>
              <a:spcBef>
                <a:spcPts val="0"/>
              </a:spcBef>
              <a:spcAft>
                <a:spcPts val="0"/>
              </a:spcAft>
              <a:buSzPts val="2400"/>
              <a:buChar char="•"/>
            </a:pPr>
            <a:r>
              <a:rPr lang="en-US" u="sng">
                <a:solidFill>
                  <a:schemeClr val="hlink"/>
                </a:solidFill>
                <a:hlinkClick r:id="rId4"/>
              </a:rPr>
              <a:t>Writing a CNI plugin with Bash</a:t>
            </a:r>
            <a:endParaRPr/>
          </a:p>
          <a:p>
            <a:pPr indent="-228600" lvl="1" marL="685800" rtl="0" algn="l">
              <a:lnSpc>
                <a:spcPct val="90000"/>
              </a:lnSpc>
              <a:spcBef>
                <a:spcPts val="0"/>
              </a:spcBef>
              <a:spcAft>
                <a:spcPts val="0"/>
              </a:spcAft>
              <a:buSzPts val="2400"/>
              <a:buChar char="•"/>
            </a:pPr>
            <a:r>
              <a:rPr lang="en-US" u="sng">
                <a:solidFill>
                  <a:schemeClr val="hlink"/>
                </a:solidFill>
                <a:hlinkClick r:id="rId5"/>
              </a:rPr>
              <a:t>EVPN CNI plugin</a:t>
            </a:r>
            <a:endParaRPr/>
          </a:p>
          <a:p>
            <a:pPr indent="-228600" lvl="1" marL="685800" rtl="0" algn="l">
              <a:lnSpc>
                <a:spcPct val="90000"/>
              </a:lnSpc>
              <a:spcBef>
                <a:spcPts val="0"/>
              </a:spcBef>
              <a:spcAft>
                <a:spcPts val="0"/>
              </a:spcAft>
              <a:buSzPts val="2400"/>
              <a:buChar char="•"/>
            </a:pPr>
            <a:r>
              <a:rPr lang="en-US" u="sng">
                <a:solidFill>
                  <a:schemeClr val="hlink"/>
                </a:solidFill>
                <a:hlinkClick r:id="rId6"/>
              </a:rPr>
              <a:t>Workflow for writing CNI plugins</a:t>
            </a:r>
            <a:endParaRPr/>
          </a:p>
          <a:p>
            <a:pPr indent="-228600" lvl="1" marL="685800" rtl="0" algn="l">
              <a:lnSpc>
                <a:spcPct val="90000"/>
              </a:lnSpc>
              <a:spcBef>
                <a:spcPts val="0"/>
              </a:spcBef>
              <a:spcAft>
                <a:spcPts val="0"/>
              </a:spcAft>
              <a:buSzPts val="2400"/>
              <a:buChar char="•"/>
            </a:pPr>
            <a:r>
              <a:rPr lang="en-US"/>
              <a:t>Flannel, Weave, AWS CNI</a:t>
            </a:r>
            <a:endParaRPr/>
          </a:p>
          <a:p>
            <a:pPr indent="-228600" lvl="0" marL="228600" rtl="0" algn="l">
              <a:lnSpc>
                <a:spcPct val="90000"/>
              </a:lnSpc>
              <a:spcBef>
                <a:spcPts val="0"/>
              </a:spcBef>
              <a:spcAft>
                <a:spcPts val="0"/>
              </a:spcAft>
              <a:buSzPts val="2800"/>
              <a:buChar char="•"/>
            </a:pPr>
            <a:r>
              <a:rPr lang="en-US" u="sng">
                <a:solidFill>
                  <a:schemeClr val="hlink"/>
                </a:solidFill>
                <a:hlinkClick r:id="rId7"/>
              </a:rPr>
              <a:t>CNI specification</a:t>
            </a:r>
            <a:endParaRPr/>
          </a:p>
          <a:p>
            <a:pPr indent="-228600" lvl="0" marL="228600" rtl="0" algn="l">
              <a:lnSpc>
                <a:spcPct val="90000"/>
              </a:lnSpc>
              <a:spcBef>
                <a:spcPts val="0"/>
              </a:spcBef>
              <a:spcAft>
                <a:spcPts val="0"/>
              </a:spcAft>
              <a:buSzPts val="2800"/>
              <a:buChar char="•"/>
            </a:pPr>
            <a:r>
              <a:rPr lang="en-US" u="sng">
                <a:solidFill>
                  <a:schemeClr val="hlink"/>
                </a:solidFill>
                <a:hlinkClick r:id="rId8"/>
              </a:rPr>
              <a:t>CNI standard plugins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g41ae4f6b35_1_15"/>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CNI plugin ADD call</a:t>
            </a:r>
            <a:endParaRPr/>
          </a:p>
        </p:txBody>
      </p:sp>
      <p:sp>
        <p:nvSpPr>
          <p:cNvPr id="77" name="Google Shape;77;g41ae4f6b35_1_15"/>
          <p:cNvSpPr txBox="1"/>
          <p:nvPr>
            <p:ph idx="1" type="body"/>
          </p:nvPr>
        </p:nvSpPr>
        <p:spPr>
          <a:xfrm>
            <a:off x="256650" y="2915575"/>
            <a:ext cx="11678700" cy="294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CNI_COMMAND=ADD \</a:t>
            </a:r>
            <a:endParaRPr/>
          </a:p>
          <a:p>
            <a:pPr indent="0" lvl="0" marL="0" rtl="0" algn="l">
              <a:lnSpc>
                <a:spcPct val="90000"/>
              </a:lnSpc>
              <a:spcBef>
                <a:spcPts val="0"/>
              </a:spcBef>
              <a:spcAft>
                <a:spcPts val="0"/>
              </a:spcAft>
              <a:buNone/>
            </a:pPr>
            <a:r>
              <a:rPr lang="en-US"/>
              <a:t>CNI_CONTAINERID=$id \</a:t>
            </a:r>
            <a:endParaRPr/>
          </a:p>
          <a:p>
            <a:pPr indent="0" lvl="0" marL="0" rtl="0" algn="l">
              <a:lnSpc>
                <a:spcPct val="90000"/>
              </a:lnSpc>
              <a:spcBef>
                <a:spcPts val="0"/>
              </a:spcBef>
              <a:spcAft>
                <a:spcPts val="0"/>
              </a:spcAft>
              <a:buNone/>
            </a:pPr>
            <a:r>
              <a:rPr lang="en-US"/>
              <a:t>CNI_NETNS=/proc/$pid/ns/net \</a:t>
            </a:r>
            <a:endParaRPr/>
          </a:p>
          <a:p>
            <a:pPr indent="0" lvl="0" marL="0" rtl="0" algn="l">
              <a:lnSpc>
                <a:spcPct val="90000"/>
              </a:lnSpc>
              <a:spcBef>
                <a:spcPts val="0"/>
              </a:spcBef>
              <a:spcAft>
                <a:spcPts val="0"/>
              </a:spcAft>
              <a:buNone/>
            </a:pPr>
            <a:r>
              <a:rPr lang="en-US"/>
              <a:t>CNI_ARGS=K8S_POD_NAMESPACE=$ns;K8S_POD_NAME=$name</a:t>
            </a:r>
            <a:endParaRPr/>
          </a:p>
          <a:p>
            <a:pPr indent="0" lvl="0" marL="0" rtl="0" algn="l">
              <a:lnSpc>
                <a:spcPct val="90000"/>
              </a:lnSpc>
              <a:spcBef>
                <a:spcPts val="0"/>
              </a:spcBef>
              <a:spcAft>
                <a:spcPts val="0"/>
              </a:spcAft>
              <a:buNone/>
            </a:pPr>
            <a:r>
              <a:rPr lang="en-US"/>
              <a:t>/opt/cni/bin/</a:t>
            </a:r>
            <a:r>
              <a:rPr b="1" lang="en-US"/>
              <a:t>my-plugin</a:t>
            </a:r>
            <a:r>
              <a:rPr lang="en-US"/>
              <a:t> &lt; /etc/cni/net.d/</a:t>
            </a:r>
            <a:r>
              <a:rPr b="1" lang="en-US"/>
              <a:t>my-config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g41ae4f6b35_1_73"/>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Choosing a backend</a:t>
            </a:r>
            <a:endParaRPr/>
          </a:p>
        </p:txBody>
      </p:sp>
      <p:sp>
        <p:nvSpPr>
          <p:cNvPr id="83" name="Google Shape;83;g41ae4f6b35_1_73"/>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Backend is used to synchronise runtime state:</a:t>
            </a:r>
            <a:endParaRPr/>
          </a:p>
          <a:p>
            <a:pPr indent="-228600" lvl="1" marL="685800" rtl="0" algn="l">
              <a:lnSpc>
                <a:spcPct val="90000"/>
              </a:lnSpc>
              <a:spcBef>
                <a:spcPts val="0"/>
              </a:spcBef>
              <a:spcAft>
                <a:spcPts val="0"/>
              </a:spcAft>
              <a:buSzPts val="2400"/>
              <a:buChar char="•"/>
            </a:pPr>
            <a:r>
              <a:rPr lang="en-US"/>
              <a:t>Namespaces</a:t>
            </a:r>
            <a:endParaRPr/>
          </a:p>
          <a:p>
            <a:pPr indent="-228600" lvl="1" marL="685800" rtl="0" algn="l">
              <a:lnSpc>
                <a:spcPct val="90000"/>
              </a:lnSpc>
              <a:spcBef>
                <a:spcPts val="0"/>
              </a:spcBef>
              <a:spcAft>
                <a:spcPts val="0"/>
              </a:spcAft>
              <a:buSzPts val="2400"/>
              <a:buChar char="•"/>
            </a:pPr>
            <a:r>
              <a:rPr lang="en-US"/>
              <a:t>Nodes where pods are deployed</a:t>
            </a:r>
            <a:endParaRPr/>
          </a:p>
          <a:p>
            <a:pPr indent="-228600" lvl="1" marL="685800" rtl="0" algn="l">
              <a:lnSpc>
                <a:spcPct val="90000"/>
              </a:lnSpc>
              <a:spcBef>
                <a:spcPts val="0"/>
              </a:spcBef>
              <a:spcAft>
                <a:spcPts val="0"/>
              </a:spcAft>
              <a:buSzPts val="2400"/>
              <a:buChar char="•"/>
            </a:pPr>
            <a:r>
              <a:rPr lang="en-US"/>
              <a:t>Read the topology data</a:t>
            </a:r>
            <a:endParaRPr/>
          </a:p>
          <a:p>
            <a:pPr indent="-406400" lvl="0" marL="457200" rtl="0" algn="l">
              <a:lnSpc>
                <a:spcPct val="90000"/>
              </a:lnSpc>
              <a:spcBef>
                <a:spcPts val="1000"/>
              </a:spcBef>
              <a:spcAft>
                <a:spcPts val="0"/>
              </a:spcAft>
              <a:buSzPts val="2800"/>
              <a:buAutoNum type="arabicPeriod"/>
            </a:pPr>
            <a:r>
              <a:rPr lang="en-US"/>
              <a:t>etcd seems like an obvious choice but external etcd cluster requires an operator</a:t>
            </a:r>
            <a:endParaRPr/>
          </a:p>
          <a:p>
            <a:pPr indent="-406400" lvl="0" marL="457200" rtl="0" algn="l">
              <a:lnSpc>
                <a:spcPct val="90000"/>
              </a:lnSpc>
              <a:spcBef>
                <a:spcPts val="1000"/>
              </a:spcBef>
              <a:spcAft>
                <a:spcPts val="0"/>
              </a:spcAft>
              <a:buSzPts val="2800"/>
              <a:buAutoNum type="arabicPeriod"/>
            </a:pPr>
            <a:r>
              <a:rPr lang="en-US"/>
              <a:t>CRDs require RBAC and user credentials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g41ae4f6b35_1_42"/>
          <p:cNvPicPr preferRelativeResize="0"/>
          <p:nvPr/>
        </p:nvPicPr>
        <p:blipFill>
          <a:blip r:embed="rId3">
            <a:alphaModFix/>
          </a:blip>
          <a:stretch>
            <a:fillRect/>
          </a:stretch>
        </p:blipFill>
        <p:spPr>
          <a:xfrm>
            <a:off x="2437127" y="1897650"/>
            <a:ext cx="7960524" cy="408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g6079b2ad6d_0_5"/>
          <p:cNvPicPr preferRelativeResize="0"/>
          <p:nvPr/>
        </p:nvPicPr>
        <p:blipFill>
          <a:blip r:embed="rId3">
            <a:alphaModFix/>
          </a:blip>
          <a:stretch>
            <a:fillRect/>
          </a:stretch>
        </p:blipFill>
        <p:spPr>
          <a:xfrm>
            <a:off x="2413500" y="1784650"/>
            <a:ext cx="7104550" cy="4603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41ae4f6b35_1_20"/>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2-node topology CRDs</a:t>
            </a:r>
            <a:endParaRPr/>
          </a:p>
        </p:txBody>
      </p:sp>
      <p:sp>
        <p:nvSpPr>
          <p:cNvPr id="99" name="Google Shape;99;g41ae4f6b35_1_20"/>
          <p:cNvSpPr txBox="1"/>
          <p:nvPr/>
        </p:nvSpPr>
        <p:spPr>
          <a:xfrm>
            <a:off x="1252000" y="2915575"/>
            <a:ext cx="3848700" cy="3359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apiVersion</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networkop.co.uk/v1beta1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kind</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Topology</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metadata</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name</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r1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spec</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links</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 </a:t>
            </a:r>
            <a:r>
              <a:rPr lang="en-US" sz="1200">
                <a:solidFill>
                  <a:srgbClr val="800000"/>
                </a:solidFill>
                <a:highlight>
                  <a:srgbClr val="FFFFFF"/>
                </a:highlight>
                <a:latin typeface="Courier New"/>
                <a:ea typeface="Courier New"/>
                <a:cs typeface="Courier New"/>
                <a:sym typeface="Courier New"/>
              </a:rPr>
              <a:t>uid</a:t>
            </a:r>
            <a:r>
              <a:rPr lang="en-US" sz="1200">
                <a:solidFill>
                  <a:schemeClr val="dk1"/>
                </a:solidFill>
                <a:highlight>
                  <a:srgbClr val="FFFFFF"/>
                </a:highlight>
                <a:latin typeface="Courier New"/>
                <a:ea typeface="Courier New"/>
                <a:cs typeface="Courier New"/>
                <a:sym typeface="Courier New"/>
              </a:rPr>
              <a:t>: </a:t>
            </a:r>
            <a:r>
              <a:rPr lang="en-US" sz="1200">
                <a:solidFill>
                  <a:srgbClr val="09885A"/>
                </a:solidFill>
                <a:highlight>
                  <a:srgbClr val="FFFFFF"/>
                </a:highlight>
                <a:latin typeface="Courier New"/>
                <a:ea typeface="Courier New"/>
                <a:cs typeface="Courier New"/>
                <a:sym typeface="Courier New"/>
              </a:rPr>
              <a:t>1</a:t>
            </a:r>
            <a:endParaRPr sz="1200">
              <a:solidFill>
                <a:srgbClr val="09885A"/>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peer_pod</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r2</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local_intf</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eth1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local_ip</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169.254.0.1</a:t>
            </a:r>
            <a:r>
              <a:rPr lang="en-US" sz="1200">
                <a:solidFill>
                  <a:srgbClr val="0000FF"/>
                </a:solidFill>
                <a:highlight>
                  <a:srgbClr val="FFFFFF"/>
                </a:highlight>
                <a:latin typeface="Courier New"/>
                <a:ea typeface="Courier New"/>
                <a:cs typeface="Courier New"/>
                <a:sym typeface="Courier New"/>
              </a:rPr>
              <a:t>/24</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peer_intf</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eth1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peer_ip</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169.254.0.</a:t>
            </a:r>
            <a:r>
              <a:rPr lang="en-US" sz="1200">
                <a:solidFill>
                  <a:srgbClr val="0000FF"/>
                </a:solidFill>
                <a:highlight>
                  <a:srgbClr val="FFFFFF"/>
                </a:highlight>
                <a:latin typeface="Courier New"/>
                <a:ea typeface="Courier New"/>
                <a:cs typeface="Courier New"/>
                <a:sym typeface="Courier New"/>
              </a:rPr>
              <a:t>2/24</a:t>
            </a:r>
            <a:endParaRPr sz="1200">
              <a:solidFill>
                <a:srgbClr val="0000FF"/>
              </a:solidFill>
              <a:highlight>
                <a:srgbClr val="FFFFFF"/>
              </a:highlight>
              <a:latin typeface="Courier New"/>
              <a:ea typeface="Courier New"/>
              <a:cs typeface="Courier New"/>
              <a:sym typeface="Courier New"/>
            </a:endParaRPr>
          </a:p>
        </p:txBody>
      </p:sp>
      <p:sp>
        <p:nvSpPr>
          <p:cNvPr id="100" name="Google Shape;100;g41ae4f6b35_1_20"/>
          <p:cNvSpPr txBox="1"/>
          <p:nvPr/>
        </p:nvSpPr>
        <p:spPr>
          <a:xfrm>
            <a:off x="5867575" y="2915575"/>
            <a:ext cx="4078200" cy="3453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apiVersion</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networkop.co.uk/v1beta1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kind</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Topology</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metadata</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name</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r2</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spec</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links</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 </a:t>
            </a:r>
            <a:r>
              <a:rPr lang="en-US" sz="1200">
                <a:solidFill>
                  <a:srgbClr val="800000"/>
                </a:solidFill>
                <a:highlight>
                  <a:srgbClr val="FFFFFF"/>
                </a:highlight>
                <a:latin typeface="Courier New"/>
                <a:ea typeface="Courier New"/>
                <a:cs typeface="Courier New"/>
                <a:sym typeface="Courier New"/>
              </a:rPr>
              <a:t>uid</a:t>
            </a:r>
            <a:r>
              <a:rPr lang="en-US" sz="1200">
                <a:solidFill>
                  <a:schemeClr val="dk1"/>
                </a:solidFill>
                <a:highlight>
                  <a:srgbClr val="FFFFFF"/>
                </a:highlight>
                <a:latin typeface="Courier New"/>
                <a:ea typeface="Courier New"/>
                <a:cs typeface="Courier New"/>
                <a:sym typeface="Courier New"/>
              </a:rPr>
              <a:t>: </a:t>
            </a:r>
            <a:r>
              <a:rPr lang="en-US" sz="1200">
                <a:solidFill>
                  <a:srgbClr val="09885A"/>
                </a:solidFill>
                <a:highlight>
                  <a:srgbClr val="FFFFFF"/>
                </a:highlight>
                <a:latin typeface="Courier New"/>
                <a:ea typeface="Courier New"/>
                <a:cs typeface="Courier New"/>
                <a:sym typeface="Courier New"/>
              </a:rPr>
              <a:t>1</a:t>
            </a:r>
            <a:endParaRPr sz="1200">
              <a:solidFill>
                <a:srgbClr val="09885A"/>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peer_pod</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r1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local_intf</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eth1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local_ip</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159.254.0.2/24</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peer_intf</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eth1</a:t>
            </a:r>
            <a:endParaRPr sz="12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800000"/>
                </a:solidFill>
                <a:highlight>
                  <a:srgbClr val="FFFFFF"/>
                </a:highlight>
                <a:latin typeface="Courier New"/>
                <a:ea typeface="Courier New"/>
                <a:cs typeface="Courier New"/>
                <a:sym typeface="Courier New"/>
              </a:rPr>
              <a:t>peer_ip</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169.254.0.1/24</a:t>
            </a:r>
            <a:endParaRPr sz="12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41ae4f6b35_1_52"/>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k8s-topo - topology orchestrator</a:t>
            </a:r>
            <a:endParaRPr/>
          </a:p>
        </p:txBody>
      </p:sp>
      <p:pic>
        <p:nvPicPr>
          <p:cNvPr id="106" name="Google Shape;106;g41ae4f6b35_1_52"/>
          <p:cNvPicPr preferRelativeResize="0"/>
          <p:nvPr/>
        </p:nvPicPr>
        <p:blipFill>
          <a:blip r:embed="rId3">
            <a:alphaModFix/>
          </a:blip>
          <a:stretch>
            <a:fillRect/>
          </a:stretch>
        </p:blipFill>
        <p:spPr>
          <a:xfrm>
            <a:off x="1983700" y="2915583"/>
            <a:ext cx="6811252" cy="36376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41ae4f6b35_1_80"/>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k8s-topo 2-node topology definition</a:t>
            </a:r>
            <a:endParaRPr/>
          </a:p>
        </p:txBody>
      </p:sp>
      <p:sp>
        <p:nvSpPr>
          <p:cNvPr id="112" name="Google Shape;112;g41ae4f6b35_1_80"/>
          <p:cNvSpPr txBox="1"/>
          <p:nvPr/>
        </p:nvSpPr>
        <p:spPr>
          <a:xfrm>
            <a:off x="76200" y="2915575"/>
            <a:ext cx="11989200" cy="19932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US" sz="2400">
                <a:solidFill>
                  <a:schemeClr val="dk1"/>
                </a:solidFill>
                <a:highlight>
                  <a:srgbClr val="FFFFFF"/>
                </a:highlight>
                <a:latin typeface="Courier New"/>
                <a:ea typeface="Courier New"/>
                <a:cs typeface="Courier New"/>
                <a:sym typeface="Courier New"/>
              </a:rPr>
              <a:t>---</a:t>
            </a:r>
            <a:endParaRPr sz="2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2400">
                <a:solidFill>
                  <a:srgbClr val="800000"/>
                </a:solidFill>
                <a:highlight>
                  <a:srgbClr val="FFFFFF"/>
                </a:highlight>
                <a:latin typeface="Courier New"/>
                <a:ea typeface="Courier New"/>
                <a:cs typeface="Courier New"/>
                <a:sym typeface="Courier New"/>
              </a:rPr>
              <a:t>links</a:t>
            </a:r>
            <a:r>
              <a:rPr lang="en-US" sz="2400">
                <a:solidFill>
                  <a:schemeClr val="dk1"/>
                </a:solidFill>
                <a:highlight>
                  <a:srgbClr val="FFFFFF"/>
                </a:highlight>
                <a:latin typeface="Courier New"/>
                <a:ea typeface="Courier New"/>
                <a:cs typeface="Courier New"/>
                <a:sym typeface="Courier New"/>
              </a:rPr>
              <a:t>:</a:t>
            </a:r>
            <a:endParaRPr sz="2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2400">
                <a:solidFill>
                  <a:schemeClr val="dk1"/>
                </a:solidFill>
                <a:highlight>
                  <a:srgbClr val="FFFFFF"/>
                </a:highlight>
                <a:latin typeface="Courier New"/>
                <a:ea typeface="Courier New"/>
                <a:cs typeface="Courier New"/>
                <a:sym typeface="Courier New"/>
              </a:rPr>
              <a:t> - </a:t>
            </a:r>
            <a:r>
              <a:rPr lang="en-US" sz="2400">
                <a:solidFill>
                  <a:srgbClr val="800000"/>
                </a:solidFill>
                <a:highlight>
                  <a:srgbClr val="FFFFFF"/>
                </a:highlight>
                <a:latin typeface="Courier New"/>
                <a:ea typeface="Courier New"/>
                <a:cs typeface="Courier New"/>
                <a:sym typeface="Courier New"/>
              </a:rPr>
              <a:t>endpoints</a:t>
            </a:r>
            <a:r>
              <a:rPr lang="en-US" sz="2400">
                <a:solidFill>
                  <a:schemeClr val="dk1"/>
                </a:solidFill>
                <a:highlight>
                  <a:srgbClr val="FFFFFF"/>
                </a:highlight>
                <a:latin typeface="Courier New"/>
                <a:ea typeface="Courier New"/>
                <a:cs typeface="Courier New"/>
                <a:sym typeface="Courier New"/>
              </a:rPr>
              <a:t>: [</a:t>
            </a:r>
            <a:r>
              <a:rPr lang="en-US" sz="2400">
                <a:solidFill>
                  <a:srgbClr val="A31515"/>
                </a:solidFill>
                <a:highlight>
                  <a:srgbClr val="FFFFFF"/>
                </a:highlight>
                <a:latin typeface="Courier New"/>
                <a:ea typeface="Courier New"/>
                <a:cs typeface="Courier New"/>
                <a:sym typeface="Courier New"/>
              </a:rPr>
              <a:t>"sw-1:eth1:169.254.0.1"</a:t>
            </a:r>
            <a:r>
              <a:rPr lang="en-US" sz="2400">
                <a:solidFill>
                  <a:schemeClr val="dk1"/>
                </a:solidFill>
                <a:highlight>
                  <a:srgbClr val="FFFFFF"/>
                </a:highlight>
                <a:latin typeface="Courier New"/>
                <a:ea typeface="Courier New"/>
                <a:cs typeface="Courier New"/>
                <a:sym typeface="Courier New"/>
              </a:rPr>
              <a:t>, </a:t>
            </a:r>
            <a:r>
              <a:rPr lang="en-US" sz="2400">
                <a:solidFill>
                  <a:srgbClr val="A31515"/>
                </a:solidFill>
                <a:highlight>
                  <a:srgbClr val="FFFFFF"/>
                </a:highlight>
                <a:latin typeface="Courier New"/>
                <a:ea typeface="Courier New"/>
                <a:cs typeface="Courier New"/>
                <a:sym typeface="Courier New"/>
              </a:rPr>
              <a:t>"sw-2:eth1:169.254.0.2"</a:t>
            </a:r>
            <a:r>
              <a:rPr lang="en-US" sz="2400">
                <a:solidFill>
                  <a:schemeClr val="dk1"/>
                </a:solidFill>
                <a:highlight>
                  <a:srgbClr val="FFFFFF"/>
                </a:highlight>
                <a:latin typeface="Courier New"/>
                <a:ea typeface="Courier New"/>
                <a:cs typeface="Courier New"/>
                <a:sym typeface="Courier New"/>
              </a:rPr>
              <a:t>]</a:t>
            </a:r>
            <a:endParaRPr sz="24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4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41ae4f6b35_1_25"/>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End-to-end workflow</a:t>
            </a:r>
            <a:endParaRPr/>
          </a:p>
        </p:txBody>
      </p:sp>
      <p:sp>
        <p:nvSpPr>
          <p:cNvPr id="118" name="Google Shape;118;g41ae4f6b35_1_25"/>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AutoNum type="arabicPeriod"/>
            </a:pPr>
            <a:r>
              <a:rPr lang="en-US"/>
              <a:t>Start with a working Kubernetes cluster</a:t>
            </a:r>
            <a:endParaRPr/>
          </a:p>
          <a:p>
            <a:pPr indent="-406400" lvl="0" marL="457200" rtl="0" algn="l">
              <a:lnSpc>
                <a:spcPct val="90000"/>
              </a:lnSpc>
              <a:spcBef>
                <a:spcPts val="0"/>
              </a:spcBef>
              <a:spcAft>
                <a:spcPts val="0"/>
              </a:spcAft>
              <a:buSzPts val="2800"/>
              <a:buAutoNum type="arabicPeriod"/>
            </a:pPr>
            <a:r>
              <a:rPr lang="en-US"/>
              <a:t>Install meshnet-cni plugin</a:t>
            </a:r>
            <a:endParaRPr/>
          </a:p>
          <a:p>
            <a:pPr indent="-406400" lvl="0" marL="457200" rtl="0" algn="l">
              <a:lnSpc>
                <a:spcPct val="90000"/>
              </a:lnSpc>
              <a:spcBef>
                <a:spcPts val="0"/>
              </a:spcBef>
              <a:spcAft>
                <a:spcPts val="0"/>
              </a:spcAft>
              <a:buSzPts val="2800"/>
              <a:buAutoNum type="arabicPeriod"/>
            </a:pPr>
            <a:r>
              <a:rPr lang="en-US"/>
              <a:t>Install k8s-topo as a deployment</a:t>
            </a:r>
            <a:endParaRPr/>
          </a:p>
          <a:p>
            <a:pPr indent="-406400" lvl="0" marL="457200" rtl="0" algn="l">
              <a:lnSpc>
                <a:spcPct val="90000"/>
              </a:lnSpc>
              <a:spcBef>
                <a:spcPts val="0"/>
              </a:spcBef>
              <a:spcAft>
                <a:spcPts val="0"/>
              </a:spcAft>
              <a:buSzPts val="2800"/>
              <a:buAutoNum type="arabicPeriod"/>
            </a:pPr>
            <a:r>
              <a:rPr lang="en-US"/>
              <a:t>Create the topology definition YAML file</a:t>
            </a:r>
            <a:endParaRPr/>
          </a:p>
          <a:p>
            <a:pPr indent="-406400" lvl="0" marL="457200" rtl="0" algn="l">
              <a:lnSpc>
                <a:spcPct val="90000"/>
              </a:lnSpc>
              <a:spcBef>
                <a:spcPts val="0"/>
              </a:spcBef>
              <a:spcAft>
                <a:spcPts val="0"/>
              </a:spcAft>
              <a:buSzPts val="2800"/>
              <a:buAutoNum type="arabicPeriod"/>
            </a:pPr>
            <a:r>
              <a:rPr lang="en-US"/>
              <a:t>(Optional) Create startup configurations</a:t>
            </a:r>
            <a:endParaRPr/>
          </a:p>
          <a:p>
            <a:pPr indent="-406400" lvl="0" marL="457200" rtl="0" algn="l">
              <a:lnSpc>
                <a:spcPct val="90000"/>
              </a:lnSpc>
              <a:spcBef>
                <a:spcPts val="0"/>
              </a:spcBef>
              <a:spcAft>
                <a:spcPts val="0"/>
              </a:spcAft>
              <a:buSzPts val="2800"/>
              <a:buAutoNum type="arabicPeriod"/>
            </a:pPr>
            <a:r>
              <a:rPr lang="en-US"/>
              <a:t>Instantiate the topology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4"/>
          <p:cNvSpPr txBox="1"/>
          <p:nvPr>
            <p:ph type="title"/>
          </p:nvPr>
        </p:nvSpPr>
        <p:spPr>
          <a:xfrm>
            <a:off x="838200" y="2245683"/>
            <a:ext cx="10515600" cy="67004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73839"/>
              </a:buClr>
              <a:buSzPts val="3600"/>
              <a:buFont typeface="Arial"/>
              <a:buNone/>
            </a:pPr>
            <a:r>
              <a:rPr lang="en-US"/>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 name="Shape 24"/>
        <p:cNvGrpSpPr/>
        <p:nvPr/>
      </p:nvGrpSpPr>
      <p:grpSpPr>
        <a:xfrm>
          <a:off x="0" y="0"/>
          <a:ext cx="0" cy="0"/>
          <a:chOff x="0" y="0"/>
          <a:chExt cx="0" cy="0"/>
        </a:xfrm>
      </p:grpSpPr>
      <p:sp>
        <p:nvSpPr>
          <p:cNvPr id="25" name="Google Shape;25;p2"/>
          <p:cNvSpPr txBox="1"/>
          <p:nvPr/>
        </p:nvSpPr>
        <p:spPr>
          <a:xfrm>
            <a:off x="0" y="3060488"/>
            <a:ext cx="12192000" cy="2813956"/>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lang="en-US" sz="7200">
                <a:solidFill>
                  <a:schemeClr val="lt1"/>
                </a:solidFill>
              </a:rPr>
              <a:t>Large-scale Network Simulations in Kubernetes</a:t>
            </a:r>
            <a:endParaRPr b="0" i="0" sz="72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1" i="1" sz="32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sp>
        <p:nvSpPr>
          <p:cNvPr id="30" name="Google Shape;30;p3"/>
          <p:cNvSpPr txBox="1"/>
          <p:nvPr>
            <p:ph type="title"/>
          </p:nvPr>
        </p:nvSpPr>
        <p:spPr>
          <a:xfrm>
            <a:off x="838200" y="2245683"/>
            <a:ext cx="10515600" cy="6700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 whoami - </a:t>
            </a:r>
            <a:r>
              <a:rPr lang="en-US"/>
              <a:t>Michael Kashin</a:t>
            </a:r>
            <a:endParaRPr/>
          </a:p>
        </p:txBody>
      </p:sp>
      <p:sp>
        <p:nvSpPr>
          <p:cNvPr id="31" name="Google Shape;31;p3"/>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b="1"/>
          </a:p>
          <a:p>
            <a:pPr indent="0" lvl="0" marL="228600" rtl="0" algn="l">
              <a:lnSpc>
                <a:spcPct val="90000"/>
              </a:lnSpc>
              <a:spcBef>
                <a:spcPts val="0"/>
              </a:spcBef>
              <a:spcAft>
                <a:spcPts val="0"/>
              </a:spcAft>
              <a:buNone/>
            </a:pPr>
            <a:r>
              <a:rPr lang="en-US"/>
              <a:t>Network Engineer/Architect/Developer</a:t>
            </a:r>
            <a:r>
              <a:rPr lang="en-US"/>
              <a:t> @Arista Networks</a:t>
            </a:r>
            <a:endParaRPr/>
          </a:p>
          <a:p>
            <a:pPr indent="0" lvl="0" marL="228600" rtl="0" algn="l">
              <a:lnSpc>
                <a:spcPct val="90000"/>
              </a:lnSpc>
              <a:spcBef>
                <a:spcPts val="0"/>
              </a:spcBef>
              <a:spcAft>
                <a:spcPts val="0"/>
              </a:spcAft>
              <a:buNone/>
            </a:pPr>
            <a:r>
              <a:t/>
            </a:r>
            <a:endParaRPr/>
          </a:p>
          <a:p>
            <a:pPr indent="0" lvl="0" marL="685800" rtl="0" algn="l">
              <a:lnSpc>
                <a:spcPct val="90000"/>
              </a:lnSpc>
              <a:spcBef>
                <a:spcPts val="0"/>
              </a:spcBef>
              <a:spcAft>
                <a:spcPts val="0"/>
              </a:spcAft>
              <a:buNone/>
            </a:pPr>
            <a:r>
              <a:rPr b="1" lang="en-US"/>
              <a:t>Github</a:t>
            </a:r>
            <a:r>
              <a:rPr lang="en-US"/>
              <a:t>: </a:t>
            </a:r>
            <a:r>
              <a:rPr lang="en-US" u="sng">
                <a:solidFill>
                  <a:schemeClr val="hlink"/>
                </a:solidFill>
                <a:hlinkClick r:id="rId3"/>
              </a:rPr>
              <a:t>@networkop</a:t>
            </a:r>
            <a:endParaRPr/>
          </a:p>
          <a:p>
            <a:pPr indent="0" lvl="0" marL="685800" rtl="0" algn="l">
              <a:lnSpc>
                <a:spcPct val="90000"/>
              </a:lnSpc>
              <a:spcBef>
                <a:spcPts val="0"/>
              </a:spcBef>
              <a:spcAft>
                <a:spcPts val="0"/>
              </a:spcAft>
              <a:buNone/>
            </a:pPr>
            <a:r>
              <a:rPr b="1" lang="en-US"/>
              <a:t>Twitter</a:t>
            </a:r>
            <a:r>
              <a:rPr lang="en-US"/>
              <a:t>: </a:t>
            </a:r>
            <a:r>
              <a:rPr lang="en-US" u="sng">
                <a:solidFill>
                  <a:schemeClr val="hlink"/>
                </a:solidFill>
                <a:hlinkClick r:id="rId4"/>
              </a:rPr>
              <a:t>@networkop1</a:t>
            </a:r>
            <a:endParaRPr/>
          </a:p>
          <a:p>
            <a:pPr indent="0" lvl="0" marL="685800" rtl="0" algn="l">
              <a:lnSpc>
                <a:spcPct val="90000"/>
              </a:lnSpc>
              <a:spcBef>
                <a:spcPts val="0"/>
              </a:spcBef>
              <a:spcAft>
                <a:spcPts val="0"/>
              </a:spcAft>
              <a:buNone/>
            </a:pPr>
            <a:r>
              <a:rPr b="1" lang="en-US"/>
              <a:t>Blog</a:t>
            </a:r>
            <a:r>
              <a:rPr lang="en-US"/>
              <a:t>: </a:t>
            </a:r>
            <a:r>
              <a:rPr lang="en-US" u="sng">
                <a:solidFill>
                  <a:schemeClr val="hlink"/>
                </a:solidFill>
                <a:hlinkClick r:id="rId5"/>
              </a:rPr>
              <a:t>networkop.co.uk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g41ae4f6b35_1_34"/>
          <p:cNvSpPr txBox="1"/>
          <p:nvPr/>
        </p:nvSpPr>
        <p:spPr>
          <a:xfrm>
            <a:off x="0" y="3060488"/>
            <a:ext cx="12192000" cy="281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rPr>
              <a:t>Problem Statement</a:t>
            </a:r>
            <a:endParaRPr b="0" i="0" sz="4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1" i="1" sz="32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g41ac9be5f4_0_0"/>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Why simulating physical network?</a:t>
            </a:r>
            <a:endParaRPr/>
          </a:p>
        </p:txBody>
      </p:sp>
      <p:sp>
        <p:nvSpPr>
          <p:cNvPr id="42" name="Google Shape;42;g41ac9be5f4_0_0"/>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11B9AB"/>
              </a:buClr>
              <a:buSzPts val="2800"/>
              <a:buChar char="•"/>
            </a:pPr>
            <a:r>
              <a:rPr lang="en-US"/>
              <a:t>Studying/Labbing</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rgbClr val="11B9AB"/>
              </a:buClr>
              <a:buSzPts val="2800"/>
              <a:buChar char="•"/>
            </a:pPr>
            <a:r>
              <a:rPr lang="en-US"/>
              <a:t>Network design validation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rgbClr val="11B9AB"/>
              </a:buClr>
              <a:buSzPts val="2800"/>
              <a:buChar char="•"/>
            </a:pPr>
            <a:r>
              <a:rPr lang="en-US"/>
              <a:t>Continuous Testing pipelines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g41ae4f6b35_1_0"/>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Lay of the land </a:t>
            </a:r>
            <a:endParaRPr/>
          </a:p>
        </p:txBody>
      </p:sp>
      <p:sp>
        <p:nvSpPr>
          <p:cNvPr id="48" name="Google Shape;48;g41ae4f6b35_1_0"/>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Multiple commercial and open-source products exist:</a:t>
            </a:r>
            <a:endParaRPr/>
          </a:p>
          <a:p>
            <a:pPr indent="-228600" lvl="1" marL="685800" rtl="0" algn="l">
              <a:lnSpc>
                <a:spcPct val="90000"/>
              </a:lnSpc>
              <a:spcBef>
                <a:spcPts val="0"/>
              </a:spcBef>
              <a:spcAft>
                <a:spcPts val="0"/>
              </a:spcAft>
              <a:buSzPts val="2400"/>
              <a:buChar char="•"/>
            </a:pPr>
            <a:r>
              <a:rPr lang="en-US"/>
              <a:t>GNS3</a:t>
            </a:r>
            <a:endParaRPr/>
          </a:p>
          <a:p>
            <a:pPr indent="-228600" lvl="1" marL="685800" rtl="0" algn="l">
              <a:lnSpc>
                <a:spcPct val="90000"/>
              </a:lnSpc>
              <a:spcBef>
                <a:spcPts val="0"/>
              </a:spcBef>
              <a:spcAft>
                <a:spcPts val="0"/>
              </a:spcAft>
              <a:buSzPts val="2400"/>
              <a:buChar char="•"/>
            </a:pPr>
            <a:r>
              <a:rPr lang="en-US"/>
              <a:t>EVE-NG</a:t>
            </a:r>
            <a:endParaRPr/>
          </a:p>
          <a:p>
            <a:pPr indent="-228600" lvl="1" marL="685800" rtl="0" algn="l">
              <a:lnSpc>
                <a:spcPct val="90000"/>
              </a:lnSpc>
              <a:spcBef>
                <a:spcPts val="0"/>
              </a:spcBef>
              <a:spcAft>
                <a:spcPts val="0"/>
              </a:spcAft>
              <a:buSzPts val="2400"/>
              <a:buChar char="•"/>
            </a:pPr>
            <a:r>
              <a:rPr lang="en-US"/>
              <a:t>vrnetlab</a:t>
            </a:r>
            <a:endParaRPr/>
          </a:p>
          <a:p>
            <a:pPr indent="-228600" lvl="0" marL="228600" rtl="0" algn="l">
              <a:lnSpc>
                <a:spcPct val="90000"/>
              </a:lnSpc>
              <a:spcBef>
                <a:spcPts val="0"/>
              </a:spcBef>
              <a:spcAft>
                <a:spcPts val="0"/>
              </a:spcAft>
              <a:buSzPts val="2800"/>
              <a:buChar char="•"/>
            </a:pPr>
            <a:r>
              <a:rPr lang="en-US"/>
              <a:t>Most of them are single-node-only deployments</a:t>
            </a:r>
            <a:endParaRPr/>
          </a:p>
          <a:p>
            <a:pPr indent="-228600" lvl="0" marL="228600" rtl="0" algn="l">
              <a:lnSpc>
                <a:spcPct val="90000"/>
              </a:lnSpc>
              <a:spcBef>
                <a:spcPts val="0"/>
              </a:spcBef>
              <a:spcAft>
                <a:spcPts val="0"/>
              </a:spcAft>
              <a:buSzPts val="2800"/>
              <a:buChar char="•"/>
            </a:pPr>
            <a:r>
              <a:rPr lang="en-US"/>
              <a:t>Work well for studying/labbing</a:t>
            </a:r>
            <a:endParaRPr/>
          </a:p>
          <a:p>
            <a:pPr indent="-228600" lvl="0" marL="228600" rtl="0" algn="l">
              <a:lnSpc>
                <a:spcPct val="90000"/>
              </a:lnSpc>
              <a:spcBef>
                <a:spcPts val="0"/>
              </a:spcBef>
              <a:spcAft>
                <a:spcPts val="0"/>
              </a:spcAft>
              <a:buSzPts val="2800"/>
              <a:buChar char="•"/>
            </a:pPr>
            <a:r>
              <a:rPr lang="en-US"/>
              <a:t>Vendor’s virtual devices are huge VMs (~10GB+2vCPU)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g41ae4f6b35_1_5"/>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Kubernetes as a network simulation platform</a:t>
            </a:r>
            <a:endParaRPr/>
          </a:p>
        </p:txBody>
      </p:sp>
      <p:sp>
        <p:nvSpPr>
          <p:cNvPr id="54" name="Google Shape;54;g41ae4f6b35_1_5"/>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Char char="●"/>
            </a:pPr>
            <a:r>
              <a:rPr lang="en-US"/>
              <a:t>Compute resources are cheap and abundant</a:t>
            </a:r>
            <a:endParaRPr/>
          </a:p>
          <a:p>
            <a:pPr indent="-406400" lvl="0" marL="457200" marR="0" rtl="0" algn="l">
              <a:lnSpc>
                <a:spcPct val="90000"/>
              </a:lnSpc>
              <a:spcBef>
                <a:spcPts val="0"/>
              </a:spcBef>
              <a:spcAft>
                <a:spcPts val="0"/>
              </a:spcAft>
              <a:buSzPts val="2800"/>
              <a:buChar char="●"/>
            </a:pPr>
            <a:r>
              <a:rPr lang="en-US"/>
              <a:t>Kubernetes is the pervasive “cloud-native operating system”</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but</a:t>
            </a:r>
            <a:endParaRPr/>
          </a:p>
          <a:p>
            <a:pPr indent="-406400" lvl="0" marL="457200" rtl="0" algn="l">
              <a:lnSpc>
                <a:spcPct val="90000"/>
              </a:lnSpc>
              <a:spcBef>
                <a:spcPts val="0"/>
              </a:spcBef>
              <a:spcAft>
                <a:spcPts val="0"/>
              </a:spcAft>
              <a:buClr>
                <a:srgbClr val="FF0000"/>
              </a:buClr>
              <a:buSzPts val="2800"/>
              <a:buChar char="●"/>
            </a:pPr>
            <a:r>
              <a:rPr lang="en-US"/>
              <a:t>Kubernetes IP-per-pod networking model is restrictive</a:t>
            </a:r>
            <a:endParaRPr/>
          </a:p>
          <a:p>
            <a:pPr indent="-406400" lvl="0" marL="457200" rtl="0" algn="l">
              <a:lnSpc>
                <a:spcPct val="90000"/>
              </a:lnSpc>
              <a:spcBef>
                <a:spcPts val="0"/>
              </a:spcBef>
              <a:spcAft>
                <a:spcPts val="0"/>
              </a:spcAft>
              <a:buClr>
                <a:srgbClr val="FF0000"/>
              </a:buClr>
              <a:buSzPts val="2800"/>
              <a:buChar char="●"/>
            </a:pPr>
            <a:r>
              <a:rPr lang="en-US"/>
              <a:t>Existing CNI plugins address the NFV use-cases</a:t>
            </a:r>
            <a:endParaRPr/>
          </a:p>
          <a:p>
            <a:pPr indent="-406400" lvl="0" marL="457200" rtl="0" algn="l">
              <a:lnSpc>
                <a:spcPct val="90000"/>
              </a:lnSpc>
              <a:spcBef>
                <a:spcPts val="0"/>
              </a:spcBef>
              <a:spcAft>
                <a:spcPts val="0"/>
              </a:spcAft>
              <a:buClr>
                <a:srgbClr val="FF0000"/>
              </a:buClr>
              <a:buSzPts val="2800"/>
              <a:buChar char="●"/>
            </a:pPr>
            <a:r>
              <a:rPr lang="en-US"/>
              <a:t>Somewhere there are still bridges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g41ae4f6b35_1_38"/>
          <p:cNvSpPr txBox="1"/>
          <p:nvPr/>
        </p:nvSpPr>
        <p:spPr>
          <a:xfrm>
            <a:off x="0" y="3060488"/>
            <a:ext cx="12192000" cy="281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rPr>
              <a:t>meshnet</a:t>
            </a:r>
            <a:endParaRPr b="0" i="0" sz="48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1" i="1" sz="32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g477104c7c5_0_93"/>
          <p:cNvSpPr txBox="1"/>
          <p:nvPr>
            <p:ph type="title"/>
          </p:nvPr>
        </p:nvSpPr>
        <p:spPr>
          <a:xfrm>
            <a:off x="838200" y="2245683"/>
            <a:ext cx="10515600" cy="66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73839"/>
              </a:buClr>
              <a:buSzPts val="3600"/>
              <a:buFont typeface="Arial"/>
              <a:buNone/>
            </a:pPr>
            <a:r>
              <a:rPr lang="en-US"/>
              <a:t>Main goals</a:t>
            </a:r>
            <a:endParaRPr/>
          </a:p>
        </p:txBody>
      </p:sp>
      <p:sp>
        <p:nvSpPr>
          <p:cNvPr id="65" name="Google Shape;65;g477104c7c5_0_93"/>
          <p:cNvSpPr txBox="1"/>
          <p:nvPr>
            <p:ph idx="1" type="body"/>
          </p:nvPr>
        </p:nvSpPr>
        <p:spPr>
          <a:xfrm>
            <a:off x="828675" y="3123001"/>
            <a:ext cx="10506000" cy="2940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Connect arbitrary number links inside a pod</a:t>
            </a:r>
            <a:endParaRPr/>
          </a:p>
          <a:p>
            <a:pPr indent="-228600" lvl="1" marL="685800" rtl="0" algn="l">
              <a:lnSpc>
                <a:spcPct val="90000"/>
              </a:lnSpc>
              <a:spcBef>
                <a:spcPts val="0"/>
              </a:spcBef>
              <a:spcAft>
                <a:spcPts val="0"/>
              </a:spcAft>
              <a:buSzPts val="2400"/>
              <a:buChar char="•"/>
            </a:pPr>
            <a:r>
              <a:rPr b="1" lang="en-US"/>
              <a:t>veth</a:t>
            </a:r>
            <a:r>
              <a:rPr lang="en-US"/>
              <a:t> - if pods are on the same node</a:t>
            </a:r>
            <a:endParaRPr/>
          </a:p>
          <a:p>
            <a:pPr indent="-228600" lvl="1" marL="685800" rtl="0" algn="l">
              <a:lnSpc>
                <a:spcPct val="90000"/>
              </a:lnSpc>
              <a:spcBef>
                <a:spcPts val="0"/>
              </a:spcBef>
              <a:spcAft>
                <a:spcPts val="0"/>
              </a:spcAft>
              <a:buSzPts val="2400"/>
              <a:buChar char="•"/>
            </a:pPr>
            <a:r>
              <a:rPr b="1" lang="en-US"/>
              <a:t>vxlan</a:t>
            </a:r>
            <a:r>
              <a:rPr lang="en-US"/>
              <a:t> - if pods are on different nodes</a:t>
            </a:r>
            <a:endParaRPr/>
          </a:p>
          <a:p>
            <a:pPr indent="-228600" lvl="1" marL="685800" rtl="0" algn="l">
              <a:lnSpc>
                <a:spcPct val="90000"/>
              </a:lnSpc>
              <a:spcBef>
                <a:spcPts val="0"/>
              </a:spcBef>
              <a:spcAft>
                <a:spcPts val="0"/>
              </a:spcAft>
              <a:buSzPts val="2400"/>
              <a:buChar char="•"/>
            </a:pPr>
            <a:r>
              <a:rPr b="1" lang="en-US"/>
              <a:t>macvlan</a:t>
            </a:r>
            <a:r>
              <a:rPr lang="en-US"/>
              <a:t> - to connect to the underlay</a:t>
            </a:r>
            <a:endParaRPr/>
          </a:p>
          <a:p>
            <a:pPr indent="-228600" lvl="0" marL="228600" rtl="0" algn="l">
              <a:lnSpc>
                <a:spcPct val="90000"/>
              </a:lnSpc>
              <a:spcBef>
                <a:spcPts val="0"/>
              </a:spcBef>
              <a:spcAft>
                <a:spcPts val="0"/>
              </a:spcAft>
              <a:buSzPts val="2800"/>
              <a:buChar char="•"/>
            </a:pPr>
            <a:r>
              <a:rPr lang="en-US"/>
              <a:t>All links will be point-to-point, without any bridges (thanks </a:t>
            </a:r>
            <a:r>
              <a:rPr lang="en-US" u="sng">
                <a:solidFill>
                  <a:schemeClr val="hlink"/>
                </a:solidFill>
                <a:hlinkClick r:id="rId3"/>
              </a:rPr>
              <a:t>koko</a:t>
            </a:r>
            <a:r>
              <a:rPr lang="en-US"/>
              <a:t>)</a:t>
            </a:r>
            <a:endParaRPr/>
          </a:p>
          <a:p>
            <a:pPr indent="-228600" lvl="0" marL="228600" rtl="0" algn="l">
              <a:spcBef>
                <a:spcPts val="0"/>
              </a:spcBef>
              <a:spcAft>
                <a:spcPts val="0"/>
              </a:spcAft>
              <a:buSzPts val="2800"/>
              <a:buChar char="•"/>
            </a:pPr>
            <a:r>
              <a:rPr lang="en-US"/>
              <a:t>Non-disruptive to other Kubernetes resources</a:t>
            </a:r>
            <a:endParaRPr/>
          </a:p>
          <a:p>
            <a:pPr indent="-228600" lvl="0" marL="228600" rtl="0" algn="l">
              <a:lnSpc>
                <a:spcPct val="90000"/>
              </a:lnSpc>
              <a:spcBef>
                <a:spcPts val="0"/>
              </a:spcBef>
              <a:spcAft>
                <a:spcPts val="0"/>
              </a:spcAft>
              <a:buSzPts val="2800"/>
              <a:buChar char="•"/>
            </a:pPr>
            <a:r>
              <a:rPr lang="en-US"/>
              <a:t>Asynchronous operation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2016-08-09T14:32:52Z</dcterms:created>
  <dc:creator>Microsoft Office User</dc:creator>
</cp:coreProperties>
</file>