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FDFF"/>
    <a:srgbClr val="7CFDFF"/>
    <a:srgbClr val="E6F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33"/>
    <p:restoredTop sz="94766"/>
  </p:normalViewPr>
  <p:slideViewPr>
    <p:cSldViewPr snapToGrid="0">
      <p:cViewPr>
        <p:scale>
          <a:sx n="163" d="100"/>
          <a:sy n="163" d="100"/>
        </p:scale>
        <p:origin x="-1040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FFFBB-F595-C1FF-D554-5341AA024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436FB6-20D9-2FAC-7318-02777E4BD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5D38B-0E4A-1286-89F0-1D090F43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60962-D3E9-03BF-5CAE-E5373927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34D02-F1C5-015E-F7E5-FAB18723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12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DFF2B-DB81-BC9C-38CB-ADA1FB62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E30F0-7509-AC6A-AB24-E67767D2F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CB5FE-1A3D-6A46-2E78-1508995A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89991-2746-50CF-276C-83D8B592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A48C0-2564-EAE7-4569-22179B05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47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D0EFC9-64AB-9C0F-6E29-BBC8BFC53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27361-1EDE-9CAD-E654-95FC3F036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E2DFF-8EF4-B948-2C72-0B3DAC91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5617D-1274-9436-E5B0-2B22E5A4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043EB-7520-9A2C-957A-05C11ECD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077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E203-5349-EE1F-E43C-63A1F389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881FF-FE20-B5BD-EA63-C7F67F41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9DE84-C14C-A5D3-A4B9-0BE0A5C0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FE1E8-8299-298E-89FF-0016F350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00BED-4F9F-D7DE-FE5C-70944BAE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30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100C4-F770-CBB5-58A1-379D5773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0B230-AE68-3583-FF21-623AF1EB4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0846F-406B-5AB0-22B6-00D15710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02A33-CEF6-CA39-2419-D11E4ED9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2D3D6-F3CB-F94E-24A0-F42C1CE5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49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4B9B7-5AC2-E657-3BB3-8F4D0717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BCD8-20AC-81A2-769E-EFFF975A2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B1FE5D-1616-C0AE-D5E7-2D99DBDA5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E9D6B-14EA-5B6A-9CAB-B53300DF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656ED-B1D7-00E0-A5D6-6E0DAA3D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59658-E243-6D8C-BD3C-90228DBD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7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23A28-7106-6667-08E3-BF998CDC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63900-7AFC-7550-A521-55F54A04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803518-E06D-9882-4051-E60495C57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E90282-0401-E227-3F58-5E8FE6F83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35EC1-6AED-BE1A-BA95-0BD89CADF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959DC0-EEB2-9B2C-D930-DDBBF21B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A83A30-F499-1AF7-2E26-E8F11D83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1E2F9-C622-88F9-9A39-9F448CB3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01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95949-A17A-F4ED-9CDE-AAE8E83A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A7614-4F52-9758-28E6-022A9630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2D8438-F411-2769-09FB-4E46ED7A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049DE-9F08-5C35-87A3-D7360426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24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16E19-95A6-0BE0-9ADE-BB1A17D5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5E6469-0BC6-3711-B8F4-BEDBD5C1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4761C1-14A1-048C-8CD5-D1F52A40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38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A843E-8DE9-A7F7-1D58-1D7C431B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8F5C0-95BF-7378-09F1-1563C14A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D15AF-04C2-4D9B-9F18-2CCBE2D5A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60FB4-6E5A-D51B-52B7-5288173E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C4272-17FE-00B0-5292-F7B6F082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77770-EFB3-8FA8-B68A-EC125499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91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2D5AE-7AB0-EA24-03DB-BED8A1E2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4798DE-B16C-6342-FAC4-83C3514AD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00708-3C9A-831B-D438-FA0B85C2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E63E4-60EF-7819-43B5-D839BE10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2025/3/15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D6E53-50CD-529B-CAEA-A602C378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94EA3-0BCC-4B8F-A811-C4B27910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07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79A587-21C5-589C-744F-6E41301C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35BE8-F267-70A8-DE35-DD625E6E3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F776C-3EA0-6640-E568-74BC6339E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C2E9-822D-8044-913F-A60F44C19390}" type="datetimeFigureOut">
              <a:rPr kumimoji="1" lang="zh-CN" altLang="en-US" smtClean="0"/>
              <a:t>2025/3/15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BD5F9-EA95-64CF-C6EE-555854B8A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03D69-9CB2-2398-1FB8-ED4475043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17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ofei.site/" TargetMode="External"/><Relationship Id="rId2" Type="http://schemas.openxmlformats.org/officeDocument/2006/relationships/hyperlink" Target="http://www.guofei.site/linu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A7C879F7-7FE2-1830-B78A-02E8F6B24808}"/>
              </a:ext>
            </a:extLst>
          </p:cNvPr>
          <p:cNvGrpSpPr/>
          <p:nvPr/>
        </p:nvGrpSpPr>
        <p:grpSpPr>
          <a:xfrm>
            <a:off x="780583" y="0"/>
            <a:ext cx="10084422" cy="6679580"/>
            <a:chOff x="780583" y="0"/>
            <a:chExt cx="10084422" cy="667958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BC3B73-C82D-34E2-D47E-A91607E37485}"/>
                </a:ext>
              </a:extLst>
            </p:cNvPr>
            <p:cNvSpPr/>
            <p:nvPr/>
          </p:nvSpPr>
          <p:spPr>
            <a:xfrm>
              <a:off x="1438507" y="669073"/>
              <a:ext cx="4657493" cy="6010507"/>
            </a:xfrm>
            <a:prstGeom prst="rect">
              <a:avLst/>
            </a:prstGeom>
            <a:solidFill>
              <a:srgbClr val="CEFDFF"/>
            </a:solidFill>
            <a:ln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下箭头 3">
              <a:extLst>
                <a:ext uri="{FF2B5EF4-FFF2-40B4-BE49-F238E27FC236}">
                  <a16:creationId xmlns:a16="http://schemas.microsoft.com/office/drawing/2014/main" id="{338FEFEB-1E7A-D7B3-BDB8-F7767729A3F3}"/>
                </a:ext>
              </a:extLst>
            </p:cNvPr>
            <p:cNvSpPr/>
            <p:nvPr/>
          </p:nvSpPr>
          <p:spPr>
            <a:xfrm>
              <a:off x="780583" y="628183"/>
              <a:ext cx="546410" cy="6051397"/>
            </a:xfrm>
            <a:prstGeom prst="downArrow">
              <a:avLst>
                <a:gd name="adj1" fmla="val 50000"/>
                <a:gd name="adj2" fmla="val 84694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时间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676032-B2DB-33DC-F425-EFD18DD4DA89}"/>
                </a:ext>
              </a:extLst>
            </p:cNvPr>
            <p:cNvSpPr/>
            <p:nvPr/>
          </p:nvSpPr>
          <p:spPr>
            <a:xfrm>
              <a:off x="4109225" y="0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非持久性连接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88D653-F4A7-905C-B418-F544C39C3878}"/>
                </a:ext>
              </a:extLst>
            </p:cNvPr>
            <p:cNvSpPr/>
            <p:nvPr/>
          </p:nvSpPr>
          <p:spPr>
            <a:xfrm>
              <a:off x="1984913" y="1144861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用户在浏览器输入</a:t>
              </a:r>
              <a:r>
                <a:rPr kumimoji="1" lang="en-US" altLang="zh-CN" sz="1400" dirty="0"/>
                <a:t>URL</a:t>
              </a:r>
            </a:p>
            <a:p>
              <a:r>
                <a:rPr kumimoji="1" lang="en-US" altLang="zh-CN" sz="1400" dirty="0"/>
                <a:t>  </a:t>
              </a:r>
              <a:r>
                <a:rPr kumimoji="1" lang="en-US" altLang="zh-CN" sz="1400" dirty="0">
                  <a:hlinkClick r:id="rId2"/>
                </a:rPr>
                <a:t>www.guofei.site/linux.html</a:t>
              </a:r>
              <a:r>
                <a:rPr kumimoji="1" lang="zh-CN" altLang="en-US" sz="1400" dirty="0"/>
                <a:t> 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32A3583-9F06-1B02-0BC8-BF7BAA589D0A}"/>
                </a:ext>
              </a:extLst>
            </p:cNvPr>
            <p:cNvSpPr/>
            <p:nvPr/>
          </p:nvSpPr>
          <p:spPr>
            <a:xfrm>
              <a:off x="6207512" y="669073"/>
              <a:ext cx="4657493" cy="6010507"/>
            </a:xfrm>
            <a:prstGeom prst="rect">
              <a:avLst/>
            </a:prstGeom>
            <a:solidFill>
              <a:srgbClr val="CEFDFF"/>
            </a:solidFill>
            <a:ln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8717179-9E76-A38B-B72B-9D4CC19D43AE}"/>
                </a:ext>
              </a:extLst>
            </p:cNvPr>
            <p:cNvSpPr/>
            <p:nvPr/>
          </p:nvSpPr>
          <p:spPr>
            <a:xfrm>
              <a:off x="1984916" y="2038812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向 </a:t>
              </a:r>
              <a:r>
                <a:rPr kumimoji="1" lang="en-US" altLang="zh-CN" sz="1400" dirty="0">
                  <a:hlinkClick r:id="rId3"/>
                </a:rPr>
                <a:t>www.guofei.site</a:t>
              </a:r>
              <a:r>
                <a:rPr kumimoji="1" lang="zh-CN" altLang="en-US" sz="1400" dirty="0"/>
                <a:t> 的服务器上的 </a:t>
              </a:r>
              <a:r>
                <a:rPr kumimoji="1" lang="en-US" altLang="zh-CN" sz="1400" dirty="0"/>
                <a:t>HTTP</a:t>
              </a:r>
              <a:r>
                <a:rPr kumimoji="1" lang="zh-CN" altLang="en-US" sz="1400" dirty="0"/>
                <a:t>服务进程（</a:t>
              </a:r>
              <a:r>
                <a:rPr kumimoji="1" lang="en-US" altLang="zh-CN" sz="1400" dirty="0"/>
                <a:t>80</a:t>
              </a:r>
              <a:r>
                <a:rPr kumimoji="1" lang="zh-CN" altLang="en-US" sz="1400" dirty="0"/>
                <a:t>端口）发起</a:t>
              </a:r>
              <a:r>
                <a:rPr kumimoji="1" lang="en-US" altLang="zh-CN" sz="1400" dirty="0"/>
                <a:t> </a:t>
              </a:r>
              <a:endParaRPr kumimoji="1"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8D4B782-5DFF-351D-75FE-5463BBE0118F}"/>
                </a:ext>
              </a:extLst>
            </p:cNvPr>
            <p:cNvSpPr/>
            <p:nvPr/>
          </p:nvSpPr>
          <p:spPr>
            <a:xfrm>
              <a:off x="6713033" y="1735869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sz="1400" dirty="0"/>
                <a:t>80</a:t>
              </a:r>
              <a:r>
                <a:rPr kumimoji="1" lang="zh-CN" altLang="en-US" sz="1400" dirty="0"/>
                <a:t>端口等待</a:t>
              </a:r>
              <a:r>
                <a:rPr kumimoji="1" lang="en-US" altLang="zh-CN" sz="1400" dirty="0"/>
                <a:t>TCP</a:t>
              </a:r>
              <a:r>
                <a:rPr kumimoji="1" lang="zh-CN" altLang="en-US" sz="1400" dirty="0"/>
                <a:t>连接请求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1EC8F4-72F7-5C83-2706-0B586C93D937}"/>
                </a:ext>
              </a:extLst>
            </p:cNvPr>
            <p:cNvSpPr/>
            <p:nvPr/>
          </p:nvSpPr>
          <p:spPr>
            <a:xfrm>
              <a:off x="1984915" y="5843201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重复以上步骤，直到收到所有</a:t>
              </a:r>
              <a:r>
                <a:rPr kumimoji="1" lang="en-US" altLang="zh-CN" sz="1400" dirty="0"/>
                <a:t>jpeg</a:t>
              </a:r>
              <a:r>
                <a:rPr kumimoji="1" lang="zh-CN" altLang="en-US" sz="1400" dirty="0"/>
                <a:t>对象</a:t>
              </a: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F1E979B5-8B9B-E870-7D9B-66C40E9404D6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>
              <a:off x="5631362" y="1379038"/>
              <a:ext cx="1081671" cy="5910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F89889E9-A367-7D1C-FD55-BEE0E6E7B230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5631365" y="1970046"/>
              <a:ext cx="1081668" cy="3029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DA1309B-4299-1FD0-7578-2ABDA5FF88F7}"/>
                </a:ext>
              </a:extLst>
            </p:cNvPr>
            <p:cNvSpPr/>
            <p:nvPr/>
          </p:nvSpPr>
          <p:spPr>
            <a:xfrm>
              <a:off x="2774794" y="531540"/>
              <a:ext cx="1984917" cy="33453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HTTP</a:t>
              </a:r>
              <a:r>
                <a:rPr kumimoji="1" lang="zh-CN" altLang="en-US" dirty="0"/>
                <a:t> 客户端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ADFAA56-93E7-4499-EC20-C040C657D387}"/>
                </a:ext>
              </a:extLst>
            </p:cNvPr>
            <p:cNvSpPr/>
            <p:nvPr/>
          </p:nvSpPr>
          <p:spPr>
            <a:xfrm>
              <a:off x="7543798" y="503661"/>
              <a:ext cx="1984917" cy="33453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HTTP</a:t>
              </a:r>
              <a:r>
                <a:rPr kumimoji="1" lang="zh-CN" altLang="en-US" dirty="0"/>
                <a:t> 服务器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66F13AD-04CB-2EA9-C257-39D8E4219A0F}"/>
                </a:ext>
              </a:extLst>
            </p:cNvPr>
            <p:cNvSpPr/>
            <p:nvPr/>
          </p:nvSpPr>
          <p:spPr>
            <a:xfrm>
              <a:off x="1984913" y="3100931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把</a:t>
              </a:r>
              <a:r>
                <a:rPr kumimoji="1" lang="en-US" altLang="zh-CN" sz="1400" dirty="0"/>
                <a:t>HTTP</a:t>
              </a:r>
              <a:r>
                <a:rPr kumimoji="1" lang="zh-CN" altLang="en-US" sz="1400" dirty="0"/>
                <a:t>请求消息（包含</a:t>
              </a:r>
              <a:r>
                <a:rPr kumimoji="1" lang="en-US" altLang="zh-CN" sz="1400" dirty="0"/>
                <a:t>URL</a:t>
              </a:r>
              <a:r>
                <a:rPr kumimoji="1" lang="zh-CN" altLang="en-US" sz="1400" dirty="0"/>
                <a:t>地址 </a:t>
              </a:r>
              <a:r>
                <a:rPr kumimoji="1" lang="en-US" altLang="zh-CN" sz="1400" dirty="0">
                  <a:hlinkClick r:id="rId2"/>
                </a:rPr>
                <a:t>www.guofei.site/linux.html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/>
                <a:t>）通过</a:t>
              </a:r>
              <a:r>
                <a:rPr kumimoji="1" lang="en-US" altLang="zh-CN" sz="1400" dirty="0"/>
                <a:t>Socket</a:t>
              </a:r>
              <a:r>
                <a:rPr kumimoji="1" lang="zh-CN" altLang="en-US" sz="1400" dirty="0"/>
                <a:t>发出，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660A3DB-34C5-88E4-D2C0-604BCC0FFB5F}"/>
                </a:ext>
              </a:extLst>
            </p:cNvPr>
            <p:cNvSpPr/>
            <p:nvPr/>
          </p:nvSpPr>
          <p:spPr>
            <a:xfrm>
              <a:off x="6763211" y="3343477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收到请求消息，并解析，把需要的消息用 </a:t>
              </a:r>
              <a:r>
                <a:rPr kumimoji="1" lang="en-US" altLang="zh-CN" sz="1400" dirty="0"/>
                <a:t>Socket</a:t>
              </a:r>
              <a:r>
                <a:rPr kumimoji="1" lang="zh-CN" altLang="en-US" sz="1400" dirty="0"/>
                <a:t>发出</a:t>
              </a: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8F3816BB-BE20-A070-1A24-FD64164D4A7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1362" y="3335108"/>
              <a:ext cx="1131849" cy="2425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C69742DB-58BA-C666-B80D-623AE2D8D988}"/>
                </a:ext>
              </a:extLst>
            </p:cNvPr>
            <p:cNvCxnSpPr>
              <a:cxnSpLocks/>
              <a:stCxn id="25" idx="1"/>
              <a:endCxn id="33" idx="3"/>
            </p:cNvCxnSpPr>
            <p:nvPr/>
          </p:nvCxnSpPr>
          <p:spPr>
            <a:xfrm flipH="1">
              <a:off x="5629502" y="3577654"/>
              <a:ext cx="1133709" cy="69227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164A982-5C71-50A6-458B-CD7E380FD89F}"/>
                </a:ext>
              </a:extLst>
            </p:cNvPr>
            <p:cNvSpPr/>
            <p:nvPr/>
          </p:nvSpPr>
          <p:spPr>
            <a:xfrm>
              <a:off x="1983053" y="4035754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接收消息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A7288B2-B579-FE89-0995-9C23948A8AD3}"/>
                </a:ext>
              </a:extLst>
            </p:cNvPr>
            <p:cNvSpPr/>
            <p:nvPr/>
          </p:nvSpPr>
          <p:spPr>
            <a:xfrm>
              <a:off x="6763211" y="4090614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接收完毕后，关闭</a:t>
              </a:r>
              <a:r>
                <a:rPr kumimoji="1" lang="en-US" altLang="zh-CN" sz="1400" dirty="0"/>
                <a:t>TCP</a:t>
              </a:r>
              <a:r>
                <a:rPr kumimoji="1" lang="zh-CN" altLang="en-US" sz="1400" dirty="0"/>
                <a:t>连接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334F125-1C0D-B0DF-E6B5-EEEA8AC572CF}"/>
                </a:ext>
              </a:extLst>
            </p:cNvPr>
            <p:cNvSpPr/>
            <p:nvPr/>
          </p:nvSpPr>
          <p:spPr>
            <a:xfrm>
              <a:off x="1984914" y="4970577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解析</a:t>
              </a:r>
              <a:r>
                <a:rPr kumimoji="1" lang="en-US" altLang="zh-CN" sz="1400" dirty="0"/>
                <a:t>html</a:t>
              </a:r>
              <a:r>
                <a:rPr kumimoji="1" lang="zh-CN" altLang="en-US" sz="1400" dirty="0"/>
                <a:t>文件，发现有</a:t>
              </a:r>
              <a:r>
                <a:rPr kumimoji="1" lang="en-US" altLang="zh-CN" sz="1400" dirty="0"/>
                <a:t>10</a:t>
              </a:r>
              <a:r>
                <a:rPr kumimoji="1" lang="zh-CN" altLang="en-US" sz="1400" dirty="0"/>
                <a:t>个</a:t>
              </a:r>
              <a:r>
                <a:rPr kumimoji="1" lang="en-US" altLang="zh-CN" sz="1400" dirty="0"/>
                <a:t>jpeg</a:t>
              </a:r>
              <a:r>
                <a:rPr kumimoji="1" lang="zh-CN" altLang="en-US" sz="1400" dirty="0"/>
                <a:t>对象的超链接</a:t>
              </a: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BB657C0D-1A3F-F9AE-60FE-8A55BB4FFC6E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5629502" y="4269931"/>
              <a:ext cx="1133709" cy="548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D94C30FF-4B1C-A077-6954-A3F559B036F2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3806278" y="4504107"/>
              <a:ext cx="1861" cy="4664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74613B82-0A5F-413C-2EC7-87AF27CAD7F2}"/>
                </a:ext>
              </a:extLst>
            </p:cNvPr>
            <p:cNvCxnSpPr>
              <a:cxnSpLocks/>
              <a:stCxn id="35" idx="2"/>
              <a:endCxn id="12" idx="0"/>
            </p:cNvCxnSpPr>
            <p:nvPr/>
          </p:nvCxnSpPr>
          <p:spPr>
            <a:xfrm>
              <a:off x="3808139" y="5438930"/>
              <a:ext cx="1" cy="40427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>
              <a:extLst>
                <a:ext uri="{FF2B5EF4-FFF2-40B4-BE49-F238E27FC236}">
                  <a16:creationId xmlns:a16="http://schemas.microsoft.com/office/drawing/2014/main" id="{46979DEE-2659-6B8F-102D-4720DB953FC6}"/>
                </a:ext>
              </a:extLst>
            </p:cNvPr>
            <p:cNvCxnSpPr>
              <a:stCxn id="12" idx="1"/>
              <a:endCxn id="7" idx="1"/>
            </p:cNvCxnSpPr>
            <p:nvPr/>
          </p:nvCxnSpPr>
          <p:spPr>
            <a:xfrm rot="10800000">
              <a:off x="1984913" y="1379038"/>
              <a:ext cx="2" cy="4698340"/>
            </a:xfrm>
            <a:prstGeom prst="bentConnector3">
              <a:avLst>
                <a:gd name="adj1" fmla="val 11430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447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68CFC51-9935-1272-A9CC-092852B5527E}"/>
              </a:ext>
            </a:extLst>
          </p:cNvPr>
          <p:cNvGrpSpPr/>
          <p:nvPr/>
        </p:nvGrpSpPr>
        <p:grpSpPr>
          <a:xfrm>
            <a:off x="1219201" y="875323"/>
            <a:ext cx="7924799" cy="3695508"/>
            <a:chOff x="1219201" y="875323"/>
            <a:chExt cx="7924799" cy="369550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965C074-34A7-94BD-741E-B77127E1776D}"/>
                </a:ext>
              </a:extLst>
            </p:cNvPr>
            <p:cNvSpPr txBox="1"/>
            <p:nvPr/>
          </p:nvSpPr>
          <p:spPr>
            <a:xfrm>
              <a:off x="3048000" y="1951672"/>
              <a:ext cx="6096000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2000" b="1" dirty="0">
                  <a:solidFill>
                    <a:srgbClr val="002060"/>
                  </a:solidFill>
                </a:rPr>
                <a:t>GET /somedir/page.html HTTP/1.1 </a:t>
              </a:r>
            </a:p>
            <a:p>
              <a:r>
                <a:rPr lang="en" altLang="zh-CN" sz="2000" b="1" dirty="0">
                  <a:solidFill>
                    <a:srgbClr val="002060"/>
                  </a:solidFill>
                </a:rPr>
                <a:t>Host: www.someschool.edu </a:t>
              </a:r>
            </a:p>
            <a:p>
              <a:r>
                <a:rPr lang="en" altLang="zh-CN" sz="2000" b="1" dirty="0">
                  <a:solidFill>
                    <a:srgbClr val="002060"/>
                  </a:solidFill>
                </a:rPr>
                <a:t>User-agent: Mozilla/4.0 </a:t>
              </a:r>
            </a:p>
            <a:p>
              <a:r>
                <a:rPr lang="en" altLang="zh-CN" sz="2000" b="1" dirty="0">
                  <a:solidFill>
                    <a:srgbClr val="002060"/>
                  </a:solidFill>
                </a:rPr>
                <a:t>Connection: close </a:t>
              </a:r>
            </a:p>
            <a:p>
              <a:r>
                <a:rPr lang="en" altLang="zh-CN" sz="2000" b="1" dirty="0" err="1">
                  <a:solidFill>
                    <a:srgbClr val="002060"/>
                  </a:solidFill>
                </a:rPr>
                <a:t>Accept-language:fr</a:t>
              </a:r>
              <a:endParaRPr lang="zh-CN" altLang="en-U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线形标注 1 5">
              <a:extLst>
                <a:ext uri="{FF2B5EF4-FFF2-40B4-BE49-F238E27FC236}">
                  <a16:creationId xmlns:a16="http://schemas.microsoft.com/office/drawing/2014/main" id="{1CAA7523-300A-2F78-AE13-D351BE4A60F8}"/>
                </a:ext>
              </a:extLst>
            </p:cNvPr>
            <p:cNvSpPr/>
            <p:nvPr/>
          </p:nvSpPr>
          <p:spPr>
            <a:xfrm>
              <a:off x="1219201" y="1164492"/>
              <a:ext cx="1398954" cy="570523"/>
            </a:xfrm>
            <a:prstGeom prst="borderCallout1">
              <a:avLst>
                <a:gd name="adj1" fmla="val 50114"/>
                <a:gd name="adj2" fmla="val 101385"/>
                <a:gd name="adj3" fmla="val 164772"/>
                <a:gd name="adj4" fmla="val 157272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</a:rPr>
                <a:t>GET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、</a:t>
              </a:r>
              <a:r>
                <a:rPr kumimoji="1" lang="en-US" altLang="zh-CN" sz="1600" b="1" dirty="0">
                  <a:solidFill>
                    <a:srgbClr val="FF0000"/>
                  </a:solidFill>
                </a:rPr>
                <a:t>POST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、</a:t>
              </a:r>
              <a:r>
                <a:rPr kumimoji="1" lang="en-US" altLang="zh-CN" sz="1600" b="1" dirty="0">
                  <a:solidFill>
                    <a:srgbClr val="FF0000"/>
                  </a:solidFill>
                </a:rPr>
                <a:t>HEAD</a:t>
              </a:r>
              <a:endParaRPr kumimoji="1"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线形标注 1 6">
              <a:extLst>
                <a:ext uri="{FF2B5EF4-FFF2-40B4-BE49-F238E27FC236}">
                  <a16:creationId xmlns:a16="http://schemas.microsoft.com/office/drawing/2014/main" id="{B3F28719-1E97-0ADF-8098-DAD6145C0F24}"/>
                </a:ext>
              </a:extLst>
            </p:cNvPr>
            <p:cNvSpPr/>
            <p:nvPr/>
          </p:nvSpPr>
          <p:spPr>
            <a:xfrm>
              <a:off x="2919046" y="875323"/>
              <a:ext cx="1211385" cy="429846"/>
            </a:xfrm>
            <a:prstGeom prst="borderCallout1">
              <a:avLst>
                <a:gd name="adj1" fmla="val 39205"/>
                <a:gd name="adj2" fmla="val 100094"/>
                <a:gd name="adj3" fmla="val 252045"/>
                <a:gd name="adj4" fmla="val 139853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</a:rPr>
                <a:t>URL</a:t>
              </a:r>
              <a:endParaRPr kumimoji="1"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左中括号 7">
              <a:extLst>
                <a:ext uri="{FF2B5EF4-FFF2-40B4-BE49-F238E27FC236}">
                  <a16:creationId xmlns:a16="http://schemas.microsoft.com/office/drawing/2014/main" id="{DAE64919-DCD0-DBAE-4833-18CB2F7B49D0}"/>
                </a:ext>
              </a:extLst>
            </p:cNvPr>
            <p:cNvSpPr/>
            <p:nvPr/>
          </p:nvSpPr>
          <p:spPr>
            <a:xfrm>
              <a:off x="2711938" y="2360246"/>
              <a:ext cx="207108" cy="114104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4FE0116-D976-4610-2A6A-F8457A74CD0E}"/>
                </a:ext>
              </a:extLst>
            </p:cNvPr>
            <p:cNvSpPr/>
            <p:nvPr/>
          </p:nvSpPr>
          <p:spPr>
            <a:xfrm>
              <a:off x="1414586" y="2547818"/>
              <a:ext cx="1203569" cy="570522"/>
            </a:xfrm>
            <a:prstGeom prst="rect">
              <a:avLst/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rgbClr val="FF0000"/>
                  </a:solidFill>
                </a:rPr>
                <a:t>Header</a:t>
              </a:r>
            </a:p>
            <a:p>
              <a:pPr algn="ctr"/>
              <a:r>
                <a:rPr kumimoji="1" lang="en-US" altLang="zh-CN" b="1" dirty="0">
                  <a:solidFill>
                    <a:srgbClr val="FF0000"/>
                  </a:solidFill>
                </a:rPr>
                <a:t>lines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线形标注 1 9">
              <a:extLst>
                <a:ext uri="{FF2B5EF4-FFF2-40B4-BE49-F238E27FC236}">
                  <a16:creationId xmlns:a16="http://schemas.microsoft.com/office/drawing/2014/main" id="{1296A823-7580-6B4F-0D38-2FFD4D71466A}"/>
                </a:ext>
              </a:extLst>
            </p:cNvPr>
            <p:cNvSpPr/>
            <p:nvPr/>
          </p:nvSpPr>
          <p:spPr>
            <a:xfrm>
              <a:off x="7557474" y="1962748"/>
              <a:ext cx="1422403" cy="522543"/>
            </a:xfrm>
            <a:prstGeom prst="borderCallout1">
              <a:avLst>
                <a:gd name="adj1" fmla="val 48296"/>
                <a:gd name="adj2" fmla="val 94"/>
                <a:gd name="adj3" fmla="val 98173"/>
                <a:gd name="adj4" fmla="val -82540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代理</a:t>
              </a:r>
              <a:r>
                <a:rPr kumimoji="1" lang="en-US" altLang="zh-CN" sz="1600" b="1" dirty="0">
                  <a:solidFill>
                    <a:srgbClr val="FF0000"/>
                  </a:solidFill>
                </a:rPr>
                <a:t>/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缓存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场景下有用</a:t>
              </a:r>
            </a:p>
          </p:txBody>
        </p:sp>
        <p:sp>
          <p:nvSpPr>
            <p:cNvPr id="11" name="线形标注 1 10">
              <a:extLst>
                <a:ext uri="{FF2B5EF4-FFF2-40B4-BE49-F238E27FC236}">
                  <a16:creationId xmlns:a16="http://schemas.microsoft.com/office/drawing/2014/main" id="{0F3907D6-6382-4B27-3D0D-20E8F8FF755C}"/>
                </a:ext>
              </a:extLst>
            </p:cNvPr>
            <p:cNvSpPr/>
            <p:nvPr/>
          </p:nvSpPr>
          <p:spPr>
            <a:xfrm>
              <a:off x="7557475" y="2715846"/>
              <a:ext cx="1484925" cy="522542"/>
            </a:xfrm>
            <a:prstGeom prst="borderCallout1">
              <a:avLst>
                <a:gd name="adj1" fmla="val 48296"/>
                <a:gd name="adj2" fmla="val 94"/>
                <a:gd name="adj3" fmla="val 13746"/>
                <a:gd name="adj4" fmla="val -104969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可能对不同浏览器支持不同</a:t>
              </a:r>
            </a:p>
          </p:txBody>
        </p:sp>
        <p:sp>
          <p:nvSpPr>
            <p:cNvPr id="12" name="线形标注 1 11">
              <a:extLst>
                <a:ext uri="{FF2B5EF4-FFF2-40B4-BE49-F238E27FC236}">
                  <a16:creationId xmlns:a16="http://schemas.microsoft.com/office/drawing/2014/main" id="{9DA09D15-01B8-135F-7EDF-D6A8A1601B3C}"/>
                </a:ext>
              </a:extLst>
            </p:cNvPr>
            <p:cNvSpPr/>
            <p:nvPr/>
          </p:nvSpPr>
          <p:spPr>
            <a:xfrm>
              <a:off x="7233136" y="3468943"/>
              <a:ext cx="1746741" cy="522542"/>
            </a:xfrm>
            <a:prstGeom prst="borderCallout1">
              <a:avLst>
                <a:gd name="adj1" fmla="val 48296"/>
                <a:gd name="adj2" fmla="val 94"/>
                <a:gd name="adj3" fmla="val -75993"/>
                <a:gd name="adj4" fmla="val -107729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发送后关闭连接</a:t>
              </a:r>
            </a:p>
          </p:txBody>
        </p:sp>
        <p:sp>
          <p:nvSpPr>
            <p:cNvPr id="13" name="线形标注 1 12">
              <a:extLst>
                <a:ext uri="{FF2B5EF4-FFF2-40B4-BE49-F238E27FC236}">
                  <a16:creationId xmlns:a16="http://schemas.microsoft.com/office/drawing/2014/main" id="{2CC859F7-7353-CEF2-0EA0-39AECCBBAECF}"/>
                </a:ext>
              </a:extLst>
            </p:cNvPr>
            <p:cNvSpPr/>
            <p:nvPr/>
          </p:nvSpPr>
          <p:spPr>
            <a:xfrm>
              <a:off x="4743936" y="3991485"/>
              <a:ext cx="2149233" cy="579346"/>
            </a:xfrm>
            <a:prstGeom prst="borderCallout1">
              <a:avLst>
                <a:gd name="adj1" fmla="val 48296"/>
                <a:gd name="adj2" fmla="val 94"/>
                <a:gd name="adj3" fmla="val -69425"/>
                <a:gd name="adj4" fmla="val -26593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语言：法语（如果网站有多个语言版本）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13F802-0A1F-2226-63DA-024D86F7FBA0}"/>
                </a:ext>
              </a:extLst>
            </p:cNvPr>
            <p:cNvSpPr/>
            <p:nvPr/>
          </p:nvSpPr>
          <p:spPr>
            <a:xfrm>
              <a:off x="4664117" y="1084003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</a:rPr>
                <a:t>HTTP</a:t>
              </a:r>
              <a:r>
                <a:rPr kumimoji="1" lang="zh-CN" altLang="en-US" sz="2400" b="1" dirty="0">
                  <a:solidFill>
                    <a:schemeClr val="tx1"/>
                  </a:solidFill>
                </a:rPr>
                <a:t> 的 </a:t>
              </a:r>
              <a:r>
                <a:rPr kumimoji="1" lang="en-US" altLang="zh-CN" sz="2400" b="1" dirty="0">
                  <a:solidFill>
                    <a:schemeClr val="tx1"/>
                  </a:solidFill>
                </a:rPr>
                <a:t>request</a:t>
              </a:r>
              <a:endParaRPr kumimoji="1" lang="zh-CN" alt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955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7808A94-5981-A465-5437-53571B10EAC1}"/>
              </a:ext>
            </a:extLst>
          </p:cNvPr>
          <p:cNvGrpSpPr/>
          <p:nvPr/>
        </p:nvGrpSpPr>
        <p:grpSpPr>
          <a:xfrm>
            <a:off x="1359878" y="786661"/>
            <a:ext cx="8124089" cy="3889540"/>
            <a:chOff x="1359878" y="786661"/>
            <a:chExt cx="8124089" cy="388954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68CFC51-9935-1272-A9CC-092852B5527E}"/>
                </a:ext>
              </a:extLst>
            </p:cNvPr>
            <p:cNvGrpSpPr/>
            <p:nvPr/>
          </p:nvGrpSpPr>
          <p:grpSpPr>
            <a:xfrm>
              <a:off x="1359878" y="786661"/>
              <a:ext cx="8124089" cy="3456810"/>
              <a:chOff x="1414586" y="1357184"/>
              <a:chExt cx="8124089" cy="3456810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65C074-34A7-94BD-741E-B77127E1776D}"/>
                  </a:ext>
                </a:extLst>
              </p:cNvPr>
              <p:cNvSpPr txBox="1"/>
              <p:nvPr/>
            </p:nvSpPr>
            <p:spPr>
              <a:xfrm>
                <a:off x="3048000" y="1951672"/>
                <a:ext cx="6096000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HTTP/1.1 200 OK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Connection: close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Date: Thu, 06 Aug 1998 12:00:15 GMT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Server: Apache/1.3.0 (Unix)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Last-Modified: Mon, 22 Jun 1998 …...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Content-Length: 6821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Content-Type: text/html</a:t>
                </a:r>
              </a:p>
              <a:p>
                <a:endParaRPr lang="en" altLang="zh-CN" sz="2000" b="1" dirty="0">
                  <a:solidFill>
                    <a:srgbClr val="002060"/>
                  </a:solidFill>
                </a:endParaRP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data data data data data ... </a:t>
                </a:r>
                <a:endParaRPr lang="zh-CN" altLang="en-US" sz="20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" name="线形标注 1 6">
                <a:extLst>
                  <a:ext uri="{FF2B5EF4-FFF2-40B4-BE49-F238E27FC236}">
                    <a16:creationId xmlns:a16="http://schemas.microsoft.com/office/drawing/2014/main" id="{B3F28719-1E97-0ADF-8098-DAD6145C0F24}"/>
                  </a:ext>
                </a:extLst>
              </p:cNvPr>
              <p:cNvSpPr/>
              <p:nvPr/>
            </p:nvSpPr>
            <p:spPr>
              <a:xfrm>
                <a:off x="2919046" y="1363427"/>
                <a:ext cx="1211385" cy="429846"/>
              </a:xfrm>
              <a:prstGeom prst="borderCallout1">
                <a:avLst>
                  <a:gd name="adj1" fmla="val 39205"/>
                  <a:gd name="adj2" fmla="val 100094"/>
                  <a:gd name="adj3" fmla="val 144772"/>
                  <a:gd name="adj4" fmla="val 122435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状态码</a:t>
                </a:r>
              </a:p>
            </p:txBody>
          </p:sp>
          <p:sp>
            <p:nvSpPr>
              <p:cNvPr id="8" name="左中括号 7">
                <a:extLst>
                  <a:ext uri="{FF2B5EF4-FFF2-40B4-BE49-F238E27FC236}">
                    <a16:creationId xmlns:a16="http://schemas.microsoft.com/office/drawing/2014/main" id="{DAE64919-DCD0-DBAE-4833-18CB2F7B49D0}"/>
                  </a:ext>
                </a:extLst>
              </p:cNvPr>
              <p:cNvSpPr/>
              <p:nvPr/>
            </p:nvSpPr>
            <p:spPr>
              <a:xfrm>
                <a:off x="2711938" y="2360246"/>
                <a:ext cx="207108" cy="1141046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4FE0116-D976-4610-2A6A-F8457A74CD0E}"/>
                  </a:ext>
                </a:extLst>
              </p:cNvPr>
              <p:cNvSpPr/>
              <p:nvPr/>
            </p:nvSpPr>
            <p:spPr>
              <a:xfrm>
                <a:off x="1414586" y="2547818"/>
                <a:ext cx="1203569" cy="570522"/>
              </a:xfrm>
              <a:prstGeom prst="rect">
                <a:avLst/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Header</a:t>
                </a:r>
              </a:p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lines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线形标注 1 9">
                <a:extLst>
                  <a:ext uri="{FF2B5EF4-FFF2-40B4-BE49-F238E27FC236}">
                    <a16:creationId xmlns:a16="http://schemas.microsoft.com/office/drawing/2014/main" id="{1296A823-7580-6B4F-0D38-2FFD4D71466A}"/>
                  </a:ext>
                </a:extLst>
              </p:cNvPr>
              <p:cNvSpPr/>
              <p:nvPr/>
            </p:nvSpPr>
            <p:spPr>
              <a:xfrm>
                <a:off x="6893169" y="1962749"/>
                <a:ext cx="2305539" cy="522542"/>
              </a:xfrm>
              <a:prstGeom prst="borderCallout1">
                <a:avLst>
                  <a:gd name="adj1" fmla="val 48296"/>
                  <a:gd name="adj2" fmla="val 94"/>
                  <a:gd name="adj3" fmla="val 123598"/>
                  <a:gd name="adj4" fmla="val -35650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Web</a:t>
                </a:r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服务器生成消息的时间</a:t>
                </a:r>
              </a:p>
            </p:txBody>
          </p:sp>
          <p:sp>
            <p:nvSpPr>
              <p:cNvPr id="11" name="线形标注 1 10">
                <a:extLst>
                  <a:ext uri="{FF2B5EF4-FFF2-40B4-BE49-F238E27FC236}">
                    <a16:creationId xmlns:a16="http://schemas.microsoft.com/office/drawing/2014/main" id="{0F3907D6-6382-4B27-3D0D-20E8F8FF755C}"/>
                  </a:ext>
                </a:extLst>
              </p:cNvPr>
              <p:cNvSpPr/>
              <p:nvPr/>
            </p:nvSpPr>
            <p:spPr>
              <a:xfrm>
                <a:off x="7557475" y="2715846"/>
                <a:ext cx="1867879" cy="522542"/>
              </a:xfrm>
              <a:prstGeom prst="borderCallout1">
                <a:avLst>
                  <a:gd name="adj1" fmla="val 48296"/>
                  <a:gd name="adj2" fmla="val 94"/>
                  <a:gd name="adj3" fmla="val 64597"/>
                  <a:gd name="adj4" fmla="val -74969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Web</a:t>
                </a:r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服务器的软件</a:t>
                </a:r>
              </a:p>
            </p:txBody>
          </p:sp>
          <p:sp>
            <p:nvSpPr>
              <p:cNvPr id="12" name="线形标注 1 11">
                <a:extLst>
                  <a:ext uri="{FF2B5EF4-FFF2-40B4-BE49-F238E27FC236}">
                    <a16:creationId xmlns:a16="http://schemas.microsoft.com/office/drawing/2014/main" id="{9DA09D15-01B8-135F-7EDF-D6A8A1601B3C}"/>
                  </a:ext>
                </a:extLst>
              </p:cNvPr>
              <p:cNvSpPr/>
              <p:nvPr/>
            </p:nvSpPr>
            <p:spPr>
              <a:xfrm>
                <a:off x="7233136" y="3501291"/>
                <a:ext cx="2305539" cy="490193"/>
              </a:xfrm>
              <a:prstGeom prst="borderCallout1">
                <a:avLst>
                  <a:gd name="adj1" fmla="val 48296"/>
                  <a:gd name="adj2" fmla="val 94"/>
                  <a:gd name="adj3" fmla="val 4673"/>
                  <a:gd name="adj4" fmla="val -28574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此网页上次修改的时间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3F802-0A1F-2226-63DA-024D86F7FBA0}"/>
                  </a:ext>
                </a:extLst>
              </p:cNvPr>
              <p:cNvSpPr/>
              <p:nvPr/>
            </p:nvSpPr>
            <p:spPr>
              <a:xfrm>
                <a:off x="4585963" y="1357184"/>
                <a:ext cx="3973550" cy="442331"/>
              </a:xfrm>
              <a:prstGeom prst="rect">
                <a:avLst/>
              </a:prstGeom>
              <a:solidFill>
                <a:srgbClr val="E6F7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solidFill>
                      <a:schemeClr val="tx1"/>
                    </a:solidFill>
                  </a:rPr>
                  <a:t>HTTP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</a:rPr>
                  <a:t> 的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</a:rPr>
                  <a:t>response</a:t>
                </a:r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线形标注 1 1">
              <a:extLst>
                <a:ext uri="{FF2B5EF4-FFF2-40B4-BE49-F238E27FC236}">
                  <a16:creationId xmlns:a16="http://schemas.microsoft.com/office/drawing/2014/main" id="{F1439EF8-DCFB-51DC-C59B-9FC4EC277733}"/>
                </a:ext>
              </a:extLst>
            </p:cNvPr>
            <p:cNvSpPr/>
            <p:nvPr/>
          </p:nvSpPr>
          <p:spPr>
            <a:xfrm>
              <a:off x="6547051" y="3506862"/>
              <a:ext cx="1299595" cy="256420"/>
            </a:xfrm>
            <a:prstGeom prst="borderCallout1">
              <a:avLst>
                <a:gd name="adj1" fmla="val 48296"/>
                <a:gd name="adj2" fmla="val 94"/>
                <a:gd name="adj3" fmla="val -153821"/>
                <a:gd name="adj4" fmla="val -66004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内容的长度</a:t>
              </a:r>
            </a:p>
          </p:txBody>
        </p:sp>
        <p:sp>
          <p:nvSpPr>
            <p:cNvPr id="3" name="线形标注 1 2">
              <a:extLst>
                <a:ext uri="{FF2B5EF4-FFF2-40B4-BE49-F238E27FC236}">
                  <a16:creationId xmlns:a16="http://schemas.microsoft.com/office/drawing/2014/main" id="{14B939CB-8C9A-DC39-46CF-8677F8CF2FF6}"/>
                </a:ext>
              </a:extLst>
            </p:cNvPr>
            <p:cNvSpPr/>
            <p:nvPr/>
          </p:nvSpPr>
          <p:spPr>
            <a:xfrm>
              <a:off x="6967128" y="4063682"/>
              <a:ext cx="1299595" cy="222739"/>
            </a:xfrm>
            <a:prstGeom prst="borderCallout1">
              <a:avLst>
                <a:gd name="adj1" fmla="val 48296"/>
                <a:gd name="adj2" fmla="val 94"/>
                <a:gd name="adj3" fmla="val -266829"/>
                <a:gd name="adj4" fmla="val -80679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内容的类型</a:t>
              </a:r>
            </a:p>
          </p:txBody>
        </p:sp>
        <p:sp>
          <p:nvSpPr>
            <p:cNvPr id="4" name="线形标注 1 3">
              <a:extLst>
                <a:ext uri="{FF2B5EF4-FFF2-40B4-BE49-F238E27FC236}">
                  <a16:creationId xmlns:a16="http://schemas.microsoft.com/office/drawing/2014/main" id="{34805719-B28F-DF32-68E1-AF4DF03B9C6C}"/>
                </a:ext>
              </a:extLst>
            </p:cNvPr>
            <p:cNvSpPr/>
            <p:nvPr/>
          </p:nvSpPr>
          <p:spPr>
            <a:xfrm>
              <a:off x="6963218" y="4453462"/>
              <a:ext cx="1299595" cy="222739"/>
            </a:xfrm>
            <a:prstGeom prst="borderCallout1">
              <a:avLst>
                <a:gd name="adj1" fmla="val 48296"/>
                <a:gd name="adj2" fmla="val 94"/>
                <a:gd name="adj3" fmla="val -133496"/>
                <a:gd name="adj4" fmla="val -114356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96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C3E45-5205-D65E-BE7C-8F3A5DEC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B3B3E-5084-155B-F9FB-DC28A1367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56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</TotalTime>
  <Words>260</Words>
  <Application>Microsoft Macintosh PowerPoint</Application>
  <PresentationFormat>宽屏</PresentationFormat>
  <Paragraphs>48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郭</dc:creator>
  <cp:lastModifiedBy>飞 郭</cp:lastModifiedBy>
  <cp:revision>56</cp:revision>
  <dcterms:created xsi:type="dcterms:W3CDTF">2025-03-15T07:41:15Z</dcterms:created>
  <dcterms:modified xsi:type="dcterms:W3CDTF">2025-03-15T11:02:54Z</dcterms:modified>
</cp:coreProperties>
</file>