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EFE"/>
    <a:srgbClr val="E8E9FD"/>
    <a:srgbClr val="DDE6C4"/>
    <a:srgbClr val="DEE7C5"/>
    <a:srgbClr val="CDD5E8"/>
    <a:srgbClr val="A2E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628"/>
  </p:normalViewPr>
  <p:slideViewPr>
    <p:cSldViewPr snapToGrid="0">
      <p:cViewPr varScale="1">
        <p:scale>
          <a:sx n="119" d="100"/>
          <a:sy n="119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34CD1-84A9-1545-B9AB-0428931CAD0F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79B6-C2B1-134C-AE40-73D4249D0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93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79B6-C2B1-134C-AE40-73D4249D08F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4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CFB7-0CDF-C277-9DC2-78699D185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12E1A-2C60-F929-190B-27B3BE1B9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3D17-67E8-56C9-0910-B1369E9D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4A444-3E02-F1E7-60EE-A161DCD2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60A5E-E4D6-D0C0-7966-13B6103D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447E-B6E3-FF11-B0A3-775F46E9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1CECA-E97C-6ED8-DB05-482F3EE32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F7270-EA93-8481-F3AE-531DF6BB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70B36-D12C-E513-14CE-4AC9C835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B791F-67DD-6B6E-66BF-C34E9DB2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53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C7AFE-FCDA-87E9-365C-E8F9D783B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50F90-BA20-05AF-13FC-1D176C1A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88E2A-C266-6364-DDB6-564D170E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02848-0BF4-5E8D-E31A-CE261C5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C56CF-1C12-231D-8218-3AF08A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3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E719-03EC-D6AB-F5B1-49C3CD24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2ABC3-BD41-72A1-A9A4-09E01A76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75E96-0682-7BAE-82C7-04C3E06B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9E326-6D8D-A76E-3A10-FFDC45A1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981EB-566F-48AD-E592-E32229B4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4685-B86E-E330-5CCC-B57531A8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6D4CC-B140-A72B-DCFA-2F479D76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C6723-C8FA-0D21-FE89-E859F91C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5C0BF-A637-7AD1-07BE-D4EE454E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44E0D-E21F-7A55-A95B-1C041213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4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E699-4774-39E8-2D42-E77BD09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B240-59FF-6250-E9FE-AA383CBB9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66460-EB73-7892-E10E-26099A63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B7EBC-922E-E076-10C5-234E45AA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3154E-AA8B-B7DA-1784-A4264F07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16B4A-F5C1-F7FD-C6D5-2C7E4B7D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37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7F7A-3960-90C2-2A58-6C678AA7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C03F2-D8B9-793D-5667-54BE5E0B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8E6A1-3327-1ABF-591D-11B755740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03D7FA-6510-4473-C7D1-485469E8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C9B95-EF51-4826-CC38-1658591A8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D26D7D-8663-AB9E-8BAC-3ABF47D5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DF0685-8625-9A3D-6B89-11FF37D9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06C6C-72E0-46B0-0B94-385D0FF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2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8A57B-03BF-196F-DFC0-3AD41121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1F51A-6B4C-807E-0974-B456DEE4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D80452-07C9-4585-558C-E099C65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3699D-4027-E098-8737-2F019471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40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161E97-6B46-D1D8-DD92-0637BCD2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039880-A1E2-E6AF-578B-C0200E2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EBD22-A8DA-5BE3-8441-E4BC5E6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19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01C5-5660-9379-23E2-23311AE1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2BD4A-BFDC-D7C7-1E14-034A33D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92FA2-C3EF-057A-8F98-0A71807B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6F813-717C-E7A6-836F-A1AF1977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F5BAE-9EE9-7D87-479C-C13CBD23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2D3E0-1065-AFC1-97BB-4475143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7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A8F32-F2D8-5287-10EF-61D7FF44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0D440-FC32-CD8C-EA26-4F55B1E79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EBA7F-9487-225E-FA05-14A869D6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AF273-CF77-F37A-065D-86BCA579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1917B-7DC6-7109-2A0A-DB5127A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3AEB8-FCBF-9D5C-EDA7-7D52BA0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62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318A8C-CF6C-8685-70A4-F4BB71E8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EDF6-972E-67F5-64F1-F31894B7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4B1D7-B383-F92B-94B3-C335DAD3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B90F-D7D7-1E4F-900C-47AA0DCB3EF4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E4F93-3F34-56CC-CA2F-9D0884B3E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E7D2D-2BF3-7C87-CC8F-E24BF4285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1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E847B888-FCC0-26CE-E7D1-C5EAB5622490}"/>
              </a:ext>
            </a:extLst>
          </p:cNvPr>
          <p:cNvGrpSpPr/>
          <p:nvPr/>
        </p:nvGrpSpPr>
        <p:grpSpPr>
          <a:xfrm>
            <a:off x="836342" y="562235"/>
            <a:ext cx="6671779" cy="3058196"/>
            <a:chOff x="836342" y="562235"/>
            <a:chExt cx="6671779" cy="305819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7264103-5051-1CB9-14B3-C740441DE422}"/>
                </a:ext>
              </a:extLst>
            </p:cNvPr>
            <p:cNvSpPr/>
            <p:nvPr/>
          </p:nvSpPr>
          <p:spPr>
            <a:xfrm>
              <a:off x="836342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891D61C-FA99-A274-A26D-0E656F395662}"/>
                </a:ext>
              </a:extLst>
            </p:cNvPr>
            <p:cNvSpPr/>
            <p:nvPr/>
          </p:nvSpPr>
          <p:spPr>
            <a:xfrm>
              <a:off x="2750635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就绪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8B5A97-217A-C3C3-DBFB-E579D92AB2B7}"/>
                </a:ext>
              </a:extLst>
            </p:cNvPr>
            <p:cNvSpPr/>
            <p:nvPr/>
          </p:nvSpPr>
          <p:spPr>
            <a:xfrm>
              <a:off x="4664928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运行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54BD466-B9B3-CEF7-DBAE-EB9CEB4D1291}"/>
                </a:ext>
              </a:extLst>
            </p:cNvPr>
            <p:cNvSpPr/>
            <p:nvPr/>
          </p:nvSpPr>
          <p:spPr>
            <a:xfrm>
              <a:off x="6579221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终止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79A1883-5648-5908-A99D-41B9D9DA605D}"/>
                </a:ext>
              </a:extLst>
            </p:cNvPr>
            <p:cNvSpPr/>
            <p:nvPr/>
          </p:nvSpPr>
          <p:spPr>
            <a:xfrm>
              <a:off x="2750635" y="2862147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阻塞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335C7EB1-60A2-A43C-49A7-87DE32CE73B4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1765242" y="1226635"/>
              <a:ext cx="9853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306527-D2E4-2167-F7D3-7FB3E68270C6}"/>
                </a:ext>
              </a:extLst>
            </p:cNvPr>
            <p:cNvSpPr txBox="1"/>
            <p:nvPr/>
          </p:nvSpPr>
          <p:spPr>
            <a:xfrm>
              <a:off x="1911777" y="842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提交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5D79F0F-8F43-DE6E-083D-8D7893F6FDBC}"/>
                </a:ext>
              </a:extLst>
            </p:cNvPr>
            <p:cNvCxnSpPr>
              <a:cxnSpLocks/>
              <a:stCxn id="6" idx="7"/>
              <a:endCxn id="7" idx="1"/>
            </p:cNvCxnSpPr>
            <p:nvPr/>
          </p:nvCxnSpPr>
          <p:spPr>
            <a:xfrm>
              <a:off x="3543501" y="958541"/>
              <a:ext cx="12574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6CC3B0E-8551-0E86-98F2-4EE2F6D5277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475249" y="1226635"/>
              <a:ext cx="1103972" cy="37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885AD97-F780-7D19-5120-FB41A0E33C41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215085" y="1605777"/>
              <a:ext cx="0" cy="12563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5BE811D-E73F-EC7F-A082-8CA2CE235440}"/>
                </a:ext>
              </a:extLst>
            </p:cNvPr>
            <p:cNvSpPr txBox="1"/>
            <p:nvPr/>
          </p:nvSpPr>
          <p:spPr>
            <a:xfrm>
              <a:off x="3872062" y="5622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调度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9C3D05-F64D-CAAB-BC76-8F0F0D46735D}"/>
                </a:ext>
              </a:extLst>
            </p:cNvPr>
            <p:cNvSpPr txBox="1"/>
            <p:nvPr/>
          </p:nvSpPr>
          <p:spPr>
            <a:xfrm>
              <a:off x="5763359" y="842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释放</a:t>
              </a: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554CE4F5-07FB-A4EB-D983-1E06FD2258F1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3543501" y="1494729"/>
              <a:ext cx="12574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FAEEFD6-3003-1A06-3407-77BCE5E14C16}"/>
                </a:ext>
              </a:extLst>
            </p:cNvPr>
            <p:cNvSpPr txBox="1"/>
            <p:nvPr/>
          </p:nvSpPr>
          <p:spPr>
            <a:xfrm>
              <a:off x="3872061" y="14951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超时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AECE6B1-0124-C16C-3D66-CB1B99FA41E9}"/>
                </a:ext>
              </a:extLst>
            </p:cNvPr>
            <p:cNvSpPr txBox="1"/>
            <p:nvPr/>
          </p:nvSpPr>
          <p:spPr>
            <a:xfrm>
              <a:off x="2661087" y="2049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事件发生</a:t>
              </a: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54B29CDB-FC6E-C24E-7F8D-742972708FDE}"/>
                </a:ext>
              </a:extLst>
            </p:cNvPr>
            <p:cNvCxnSpPr>
              <a:cxnSpLocks/>
              <a:stCxn id="7" idx="4"/>
              <a:endCxn id="9" idx="6"/>
            </p:cNvCxnSpPr>
            <p:nvPr/>
          </p:nvCxnSpPr>
          <p:spPr>
            <a:xfrm flipH="1">
              <a:off x="3679535" y="1605777"/>
              <a:ext cx="1449843" cy="1635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43373D5-BE7A-6292-16E7-F6BF9B180603}"/>
                </a:ext>
              </a:extLst>
            </p:cNvPr>
            <p:cNvSpPr txBox="1"/>
            <p:nvPr/>
          </p:nvSpPr>
          <p:spPr>
            <a:xfrm>
              <a:off x="4009863" y="2068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等待事件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3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9920AFB-81C7-D351-E704-06CE981767A0}"/>
              </a:ext>
            </a:extLst>
          </p:cNvPr>
          <p:cNvGrpSpPr/>
          <p:nvPr/>
        </p:nvGrpSpPr>
        <p:grpSpPr>
          <a:xfrm>
            <a:off x="1043492" y="1091469"/>
            <a:ext cx="7818422" cy="4609649"/>
            <a:chOff x="1043492" y="1091469"/>
            <a:chExt cx="7818422" cy="46096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BE3290-D5B6-0548-FB98-64A78A5F5539}"/>
                </a:ext>
              </a:extLst>
            </p:cNvPr>
            <p:cNvSpPr/>
            <p:nvPr/>
          </p:nvSpPr>
          <p:spPr>
            <a:xfrm>
              <a:off x="1043492" y="1108038"/>
              <a:ext cx="2775473" cy="1850315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</a:rPr>
                <a:t>内核地址空间</a:t>
              </a:r>
              <a:endParaRPr kumimoji="1"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2800" b="1" dirty="0">
                  <a:solidFill>
                    <a:schemeClr val="tx1"/>
                  </a:solidFill>
                </a:rPr>
                <a:t>0xFFFF......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FC5377-EFE7-63E8-ABDB-93A287019AE4}"/>
                </a:ext>
              </a:extLst>
            </p:cNvPr>
            <p:cNvSpPr/>
            <p:nvPr/>
          </p:nvSpPr>
          <p:spPr>
            <a:xfrm>
              <a:off x="1043492" y="2958353"/>
              <a:ext cx="2775473" cy="1850315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</a:rPr>
                <a:t>用户地址空间</a:t>
              </a:r>
              <a:endParaRPr kumimoji="1"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2800" b="1" dirty="0">
                  <a:solidFill>
                    <a:schemeClr val="tx1"/>
                  </a:solidFill>
                </a:rPr>
                <a:t>0x0000......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3598E4A-0865-2F6A-3EF0-B8C10BC09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965" y="1091469"/>
              <a:ext cx="1676397" cy="1866884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E4330FF9-BC84-6AF3-E11C-9A7CE112E6FA}"/>
                </a:ext>
              </a:extLst>
            </p:cNvPr>
            <p:cNvCxnSpPr>
              <a:cxnSpLocks/>
            </p:cNvCxnSpPr>
            <p:nvPr/>
          </p:nvCxnSpPr>
          <p:spPr>
            <a:xfrm>
              <a:off x="3818965" y="4808668"/>
              <a:ext cx="1676397" cy="89245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CC2353-7973-00BB-3A31-3E15286B7538}"/>
                </a:ext>
              </a:extLst>
            </p:cNvPr>
            <p:cNvSpPr/>
            <p:nvPr/>
          </p:nvSpPr>
          <p:spPr>
            <a:xfrm>
              <a:off x="5495366" y="1091469"/>
              <a:ext cx="2420471" cy="925157"/>
            </a:xfrm>
            <a:prstGeom prst="rect">
              <a:avLst/>
            </a:prstGeom>
            <a:solidFill>
              <a:srgbClr val="A2E19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栈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AD5552-7F79-320C-CCF9-96D5F67944FA}"/>
                </a:ext>
              </a:extLst>
            </p:cNvPr>
            <p:cNvSpPr/>
            <p:nvPr/>
          </p:nvSpPr>
          <p:spPr>
            <a:xfrm>
              <a:off x="5495366" y="2016626"/>
              <a:ext cx="2420471" cy="925157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b="1" dirty="0">
                  <a:solidFill>
                    <a:schemeClr val="tx1"/>
                  </a:solidFill>
                </a:rPr>
                <a:t>共享库、内存映射文件等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27AC2DA-246F-625E-5884-9058500C3F5F}"/>
                </a:ext>
              </a:extLst>
            </p:cNvPr>
            <p:cNvSpPr/>
            <p:nvPr/>
          </p:nvSpPr>
          <p:spPr>
            <a:xfrm>
              <a:off x="5495365" y="2957923"/>
              <a:ext cx="2420471" cy="925157"/>
            </a:xfrm>
            <a:prstGeom prst="rect">
              <a:avLst/>
            </a:prstGeom>
            <a:solidFill>
              <a:srgbClr val="DDE6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EC4C6BD-3946-107C-72D2-7E4CB216CE74}"/>
                </a:ext>
              </a:extLst>
            </p:cNvPr>
            <p:cNvSpPr/>
            <p:nvPr/>
          </p:nvSpPr>
          <p:spPr>
            <a:xfrm>
              <a:off x="5495364" y="3866942"/>
              <a:ext cx="2420471" cy="92515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数据段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BFAAAA2-4005-71C7-6A05-949176D27EC6}"/>
                </a:ext>
              </a:extLst>
            </p:cNvPr>
            <p:cNvSpPr/>
            <p:nvPr/>
          </p:nvSpPr>
          <p:spPr>
            <a:xfrm>
              <a:off x="5495363" y="4775961"/>
              <a:ext cx="2420471" cy="925157"/>
            </a:xfrm>
            <a:prstGeom prst="rect">
              <a:avLst/>
            </a:prstGeom>
            <a:solidFill>
              <a:srgbClr val="E8E9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代码段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7940BCCE-59E5-DA4B-AB89-8CB873FDFBC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7915834" y="5055659"/>
              <a:ext cx="484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D64280-E458-11FC-F4D5-5B926C85531F}"/>
                </a:ext>
              </a:extLst>
            </p:cNvPr>
            <p:cNvSpPr txBox="1"/>
            <p:nvPr/>
          </p:nvSpPr>
          <p:spPr>
            <a:xfrm>
              <a:off x="8399928" y="487099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PC</a:t>
              </a:r>
              <a:endParaRPr kumimoji="1" lang="zh-CN" altLang="en-US" b="1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DBDBE887-4359-4F98-E16A-840BBD2B651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915834" y="2016626"/>
              <a:ext cx="484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154155-E5E6-E03E-51FD-6A099D1625A3}"/>
                </a:ext>
              </a:extLst>
            </p:cNvPr>
            <p:cNvSpPr txBox="1"/>
            <p:nvPr/>
          </p:nvSpPr>
          <p:spPr>
            <a:xfrm>
              <a:off x="8399928" y="183196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SP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13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12492D-F248-4299-E2B3-1D749FFC3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20229"/>
              </p:ext>
            </p:extLst>
          </p:nvPr>
        </p:nvGraphicFramePr>
        <p:xfrm>
          <a:off x="891686" y="364666"/>
          <a:ext cx="2647580" cy="151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90">
                  <a:extLst>
                    <a:ext uri="{9D8B030D-6E8A-4147-A177-3AD203B41FA5}">
                      <a16:colId xmlns:a16="http://schemas.microsoft.com/office/drawing/2014/main" val="1962186672"/>
                    </a:ext>
                  </a:extLst>
                </a:gridCol>
                <a:gridCol w="1323790">
                  <a:extLst>
                    <a:ext uri="{9D8B030D-6E8A-4147-A177-3AD203B41FA5}">
                      <a16:colId xmlns:a16="http://schemas.microsoft.com/office/drawing/2014/main" val="2684422487"/>
                    </a:ext>
                  </a:extLst>
                </a:gridCol>
              </a:tblGrid>
              <a:tr h="419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58676"/>
                  </a:ext>
                </a:extLst>
              </a:tr>
              <a:tr h="2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724561"/>
                  </a:ext>
                </a:extLst>
              </a:tr>
              <a:tr h="2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13110"/>
                  </a:ext>
                </a:extLst>
              </a:tr>
              <a:tr h="2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0951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F11D413-FA3B-07A1-8931-02C40FABD9BD}"/>
              </a:ext>
            </a:extLst>
          </p:cNvPr>
          <p:cNvSpPr/>
          <p:nvPr/>
        </p:nvSpPr>
        <p:spPr>
          <a:xfrm>
            <a:off x="1920240" y="2409713"/>
            <a:ext cx="3238052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481540-561A-2A25-CAD7-2CADBDBC7900}"/>
              </a:ext>
            </a:extLst>
          </p:cNvPr>
          <p:cNvSpPr txBox="1"/>
          <p:nvPr/>
        </p:nvSpPr>
        <p:spPr>
          <a:xfrm>
            <a:off x="1766993" y="28077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8B1421-332A-BA69-07BF-52EACF12BD2A}"/>
              </a:ext>
            </a:extLst>
          </p:cNvPr>
          <p:cNvSpPr txBox="1"/>
          <p:nvPr/>
        </p:nvSpPr>
        <p:spPr>
          <a:xfrm>
            <a:off x="5005045" y="282478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C905D8-1EDA-DFFD-072D-B76CAB9E45E6}"/>
              </a:ext>
            </a:extLst>
          </p:cNvPr>
          <p:cNvSpPr/>
          <p:nvPr/>
        </p:nvSpPr>
        <p:spPr>
          <a:xfrm>
            <a:off x="5158292" y="2409713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E2BAF8-3696-7C67-468A-B884BEEB116B}"/>
              </a:ext>
            </a:extLst>
          </p:cNvPr>
          <p:cNvSpPr/>
          <p:nvPr/>
        </p:nvSpPr>
        <p:spPr>
          <a:xfrm>
            <a:off x="5803750" y="2409713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EC128A-1C23-6BA4-5EDC-0020EE91B4F5}"/>
              </a:ext>
            </a:extLst>
          </p:cNvPr>
          <p:cNvSpPr txBox="1"/>
          <p:nvPr/>
        </p:nvSpPr>
        <p:spPr>
          <a:xfrm>
            <a:off x="5589589" y="28077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27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964153-5855-A646-65EE-28A8A1681395}"/>
              </a:ext>
            </a:extLst>
          </p:cNvPr>
          <p:cNvSpPr txBox="1"/>
          <p:nvPr/>
        </p:nvSpPr>
        <p:spPr>
          <a:xfrm>
            <a:off x="6232072" y="280774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90CC8E-CFC9-3D7A-D02A-BE221897245C}"/>
              </a:ext>
            </a:extLst>
          </p:cNvPr>
          <p:cNvSpPr txBox="1"/>
          <p:nvPr/>
        </p:nvSpPr>
        <p:spPr>
          <a:xfrm>
            <a:off x="7094666" y="2285563"/>
            <a:ext cx="3852337" cy="64633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吞吐量： </a:t>
            </a:r>
            <a:r>
              <a:rPr kumimoji="1" lang="en-US" altLang="zh-CN" dirty="0">
                <a:solidFill>
                  <a:srgbClr val="0070C0"/>
                </a:solidFill>
              </a:rPr>
              <a:t>3job/30s = 0.1job/s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平均周转时间</a:t>
            </a:r>
            <a:r>
              <a:rPr kumimoji="1" lang="en-US" altLang="zh-CN" dirty="0">
                <a:solidFill>
                  <a:srgbClr val="0070C0"/>
                </a:solidFill>
                <a:sym typeface="Wingdings" pitchFamily="2" charset="2"/>
              </a:rPr>
              <a:t>(24s+27s+30s)/3 = 27s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E50BB6-27D2-980F-3270-E23F5A49DAFE}"/>
              </a:ext>
            </a:extLst>
          </p:cNvPr>
          <p:cNvSpPr txBox="1"/>
          <p:nvPr/>
        </p:nvSpPr>
        <p:spPr>
          <a:xfrm>
            <a:off x="247768" y="242406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FCFS</a:t>
            </a:r>
            <a:r>
              <a:rPr kumimoji="1" lang="zh-CN" altLang="en-US" dirty="0"/>
              <a:t>调度算法：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E3C4D8-FEF2-5C46-E77D-E865280D2AF5}"/>
              </a:ext>
            </a:extLst>
          </p:cNvPr>
          <p:cNvSpPr/>
          <p:nvPr/>
        </p:nvSpPr>
        <p:spPr>
          <a:xfrm>
            <a:off x="3185289" y="3586807"/>
            <a:ext cx="3238052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A233A1-FBDF-3233-C308-0383A71FA63D}"/>
              </a:ext>
            </a:extLst>
          </p:cNvPr>
          <p:cNvSpPr txBox="1"/>
          <p:nvPr/>
        </p:nvSpPr>
        <p:spPr>
          <a:xfrm>
            <a:off x="1766993" y="39848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84A0DD-F3C4-3F5F-19DD-DAF87C73E228}"/>
              </a:ext>
            </a:extLst>
          </p:cNvPr>
          <p:cNvSpPr txBox="1"/>
          <p:nvPr/>
        </p:nvSpPr>
        <p:spPr>
          <a:xfrm>
            <a:off x="2351537" y="3970490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BE3A86-4672-13FC-7716-0EAEF79C5071}"/>
              </a:ext>
            </a:extLst>
          </p:cNvPr>
          <p:cNvSpPr/>
          <p:nvPr/>
        </p:nvSpPr>
        <p:spPr>
          <a:xfrm>
            <a:off x="1920240" y="3586807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F3F396-70C2-D8E9-0570-6C053A04D377}"/>
              </a:ext>
            </a:extLst>
          </p:cNvPr>
          <p:cNvSpPr/>
          <p:nvPr/>
        </p:nvSpPr>
        <p:spPr>
          <a:xfrm>
            <a:off x="2565698" y="3586807"/>
            <a:ext cx="645458" cy="398033"/>
          </a:xfrm>
          <a:prstGeom prst="rect">
            <a:avLst/>
          </a:prstGeom>
          <a:solidFill>
            <a:srgbClr val="F2C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  <a:endParaRPr kumimoji="1"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4862A7-226A-7F4B-1F58-94F43AE402E6}"/>
              </a:ext>
            </a:extLst>
          </p:cNvPr>
          <p:cNvSpPr txBox="1"/>
          <p:nvPr/>
        </p:nvSpPr>
        <p:spPr>
          <a:xfrm>
            <a:off x="2976545" y="39704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B00CAE-092F-DA62-84DE-30ECCB054C84}"/>
              </a:ext>
            </a:extLst>
          </p:cNvPr>
          <p:cNvSpPr txBox="1"/>
          <p:nvPr/>
        </p:nvSpPr>
        <p:spPr>
          <a:xfrm>
            <a:off x="6232072" y="39848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12DD05-82AB-E317-2EBA-AE510F24A765}"/>
              </a:ext>
            </a:extLst>
          </p:cNvPr>
          <p:cNvSpPr txBox="1"/>
          <p:nvPr/>
        </p:nvSpPr>
        <p:spPr>
          <a:xfrm>
            <a:off x="7094666" y="3462657"/>
            <a:ext cx="3608680" cy="646331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25308363">
                  <a:custGeom>
                    <a:avLst/>
                    <a:gdLst>
                      <a:gd name="connsiteX0" fmla="*/ 0 w 3608680"/>
                      <a:gd name="connsiteY0" fmla="*/ 0 h 646331"/>
                      <a:gd name="connsiteX1" fmla="*/ 551613 w 3608680"/>
                      <a:gd name="connsiteY1" fmla="*/ 0 h 646331"/>
                      <a:gd name="connsiteX2" fmla="*/ 1139312 w 3608680"/>
                      <a:gd name="connsiteY2" fmla="*/ 0 h 646331"/>
                      <a:gd name="connsiteX3" fmla="*/ 1618751 w 3608680"/>
                      <a:gd name="connsiteY3" fmla="*/ 0 h 646331"/>
                      <a:gd name="connsiteX4" fmla="*/ 2098190 w 3608680"/>
                      <a:gd name="connsiteY4" fmla="*/ 0 h 646331"/>
                      <a:gd name="connsiteX5" fmla="*/ 2649802 w 3608680"/>
                      <a:gd name="connsiteY5" fmla="*/ 0 h 646331"/>
                      <a:gd name="connsiteX6" fmla="*/ 3608680 w 3608680"/>
                      <a:gd name="connsiteY6" fmla="*/ 0 h 646331"/>
                      <a:gd name="connsiteX7" fmla="*/ 3608680 w 3608680"/>
                      <a:gd name="connsiteY7" fmla="*/ 303776 h 646331"/>
                      <a:gd name="connsiteX8" fmla="*/ 3608680 w 3608680"/>
                      <a:gd name="connsiteY8" fmla="*/ 646331 h 646331"/>
                      <a:gd name="connsiteX9" fmla="*/ 3129241 w 3608680"/>
                      <a:gd name="connsiteY9" fmla="*/ 646331 h 646331"/>
                      <a:gd name="connsiteX10" fmla="*/ 2685889 w 3608680"/>
                      <a:gd name="connsiteY10" fmla="*/ 646331 h 646331"/>
                      <a:gd name="connsiteX11" fmla="*/ 2170363 w 3608680"/>
                      <a:gd name="connsiteY11" fmla="*/ 646331 h 646331"/>
                      <a:gd name="connsiteX12" fmla="*/ 1690924 w 3608680"/>
                      <a:gd name="connsiteY12" fmla="*/ 646331 h 646331"/>
                      <a:gd name="connsiteX13" fmla="*/ 1247572 w 3608680"/>
                      <a:gd name="connsiteY13" fmla="*/ 646331 h 646331"/>
                      <a:gd name="connsiteX14" fmla="*/ 840307 w 3608680"/>
                      <a:gd name="connsiteY14" fmla="*/ 646331 h 646331"/>
                      <a:gd name="connsiteX15" fmla="*/ 0 w 3608680"/>
                      <a:gd name="connsiteY15" fmla="*/ 646331 h 646331"/>
                      <a:gd name="connsiteX16" fmla="*/ 0 w 3608680"/>
                      <a:gd name="connsiteY16" fmla="*/ 310239 h 646331"/>
                      <a:gd name="connsiteX17" fmla="*/ 0 w 3608680"/>
                      <a:gd name="connsiteY17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608680" h="646331" extrusionOk="0">
                        <a:moveTo>
                          <a:pt x="0" y="0"/>
                        </a:moveTo>
                        <a:cubicBezTo>
                          <a:pt x="194390" y="-17940"/>
                          <a:pt x="354592" y="34040"/>
                          <a:pt x="551613" y="0"/>
                        </a:cubicBezTo>
                        <a:cubicBezTo>
                          <a:pt x="748634" y="-34040"/>
                          <a:pt x="973956" y="70276"/>
                          <a:pt x="1139312" y="0"/>
                        </a:cubicBezTo>
                        <a:cubicBezTo>
                          <a:pt x="1304668" y="-70276"/>
                          <a:pt x="1406932" y="50001"/>
                          <a:pt x="1618751" y="0"/>
                        </a:cubicBezTo>
                        <a:cubicBezTo>
                          <a:pt x="1830570" y="-50001"/>
                          <a:pt x="1941314" y="52823"/>
                          <a:pt x="2098190" y="0"/>
                        </a:cubicBezTo>
                        <a:cubicBezTo>
                          <a:pt x="2255066" y="-52823"/>
                          <a:pt x="2380268" y="54764"/>
                          <a:pt x="2649802" y="0"/>
                        </a:cubicBezTo>
                        <a:cubicBezTo>
                          <a:pt x="2919336" y="-54764"/>
                          <a:pt x="3136644" y="112474"/>
                          <a:pt x="3608680" y="0"/>
                        </a:cubicBezTo>
                        <a:cubicBezTo>
                          <a:pt x="3639597" y="99675"/>
                          <a:pt x="3585779" y="162115"/>
                          <a:pt x="3608680" y="303776"/>
                        </a:cubicBezTo>
                        <a:cubicBezTo>
                          <a:pt x="3631581" y="445437"/>
                          <a:pt x="3596951" y="496673"/>
                          <a:pt x="3608680" y="646331"/>
                        </a:cubicBezTo>
                        <a:cubicBezTo>
                          <a:pt x="3414588" y="672241"/>
                          <a:pt x="3243404" y="628387"/>
                          <a:pt x="3129241" y="646331"/>
                        </a:cubicBezTo>
                        <a:cubicBezTo>
                          <a:pt x="3015078" y="664275"/>
                          <a:pt x="2872061" y="613855"/>
                          <a:pt x="2685889" y="646331"/>
                        </a:cubicBezTo>
                        <a:cubicBezTo>
                          <a:pt x="2499717" y="678807"/>
                          <a:pt x="2365405" y="595826"/>
                          <a:pt x="2170363" y="646331"/>
                        </a:cubicBezTo>
                        <a:cubicBezTo>
                          <a:pt x="1975321" y="696836"/>
                          <a:pt x="1884306" y="612320"/>
                          <a:pt x="1690924" y="646331"/>
                        </a:cubicBezTo>
                        <a:cubicBezTo>
                          <a:pt x="1497542" y="680342"/>
                          <a:pt x="1362522" y="631539"/>
                          <a:pt x="1247572" y="646331"/>
                        </a:cubicBezTo>
                        <a:cubicBezTo>
                          <a:pt x="1132622" y="661123"/>
                          <a:pt x="924091" y="644447"/>
                          <a:pt x="840307" y="646331"/>
                        </a:cubicBezTo>
                        <a:cubicBezTo>
                          <a:pt x="756523" y="648215"/>
                          <a:pt x="175278" y="638971"/>
                          <a:pt x="0" y="646331"/>
                        </a:cubicBezTo>
                        <a:cubicBezTo>
                          <a:pt x="-10344" y="504258"/>
                          <a:pt x="13665" y="441569"/>
                          <a:pt x="0" y="310239"/>
                        </a:cubicBezTo>
                        <a:cubicBezTo>
                          <a:pt x="-13665" y="178909"/>
                          <a:pt x="1543" y="12178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吞吐量： </a:t>
            </a:r>
            <a:r>
              <a:rPr kumimoji="1" lang="en-US" altLang="zh-CN" dirty="0">
                <a:solidFill>
                  <a:srgbClr val="0070C0"/>
                </a:solidFill>
              </a:rPr>
              <a:t>3job/30s = 0.1job/s</a:t>
            </a:r>
          </a:p>
          <a:p>
            <a:r>
              <a:rPr kumimoji="1" lang="zh-CN" altLang="en-US" dirty="0">
                <a:solidFill>
                  <a:srgbClr val="0070C0"/>
                </a:solidFill>
              </a:rPr>
              <a:t>平均周转时间</a:t>
            </a:r>
            <a:r>
              <a:rPr kumimoji="1" lang="en-US" altLang="zh-CN" dirty="0">
                <a:solidFill>
                  <a:srgbClr val="0070C0"/>
                </a:solidFill>
                <a:sym typeface="Wingdings" pitchFamily="2" charset="2"/>
              </a:rPr>
              <a:t>(20s+3s+6s)/3 = 13s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44F681-FE13-A3AB-E4D3-E1212425FF3E}"/>
              </a:ext>
            </a:extLst>
          </p:cNvPr>
          <p:cNvSpPr txBox="1"/>
          <p:nvPr/>
        </p:nvSpPr>
        <p:spPr>
          <a:xfrm>
            <a:off x="247768" y="360115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SJF</a:t>
            </a:r>
            <a:r>
              <a:rPr kumimoji="1" lang="zh-CN" altLang="en-US" dirty="0"/>
              <a:t>调度算法：</a:t>
            </a:r>
          </a:p>
        </p:txBody>
      </p:sp>
    </p:spTree>
    <p:extLst>
      <p:ext uri="{BB962C8B-B14F-4D97-AF65-F5344CB8AC3E}">
        <p14:creationId xmlns:p14="http://schemas.microsoft.com/office/powerpoint/2010/main" val="35251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7AF525-A3E7-C331-4AAA-CF4283E8A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2282"/>
              </p:ext>
            </p:extLst>
          </p:nvPr>
        </p:nvGraphicFramePr>
        <p:xfrm>
          <a:off x="1321996" y="235573"/>
          <a:ext cx="3626520" cy="1902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40">
                  <a:extLst>
                    <a:ext uri="{9D8B030D-6E8A-4147-A177-3AD203B41FA5}">
                      <a16:colId xmlns:a16="http://schemas.microsoft.com/office/drawing/2014/main" val="1710390941"/>
                    </a:ext>
                  </a:extLst>
                </a:gridCol>
                <a:gridCol w="1208840">
                  <a:extLst>
                    <a:ext uri="{9D8B030D-6E8A-4147-A177-3AD203B41FA5}">
                      <a16:colId xmlns:a16="http://schemas.microsoft.com/office/drawing/2014/main" val="2142988891"/>
                    </a:ext>
                  </a:extLst>
                </a:gridCol>
                <a:gridCol w="1208840">
                  <a:extLst>
                    <a:ext uri="{9D8B030D-6E8A-4147-A177-3AD203B41FA5}">
                      <a16:colId xmlns:a16="http://schemas.microsoft.com/office/drawing/2014/main" val="2721102210"/>
                    </a:ext>
                  </a:extLst>
                </a:gridCol>
              </a:tblGrid>
              <a:tr h="439226">
                <a:tc>
                  <a:txBody>
                    <a:bodyPr/>
                    <a:lstStyle/>
                    <a:p>
                      <a:r>
                        <a:rPr lang="zh-CN" altLang="en-US" dirty="0"/>
                        <a:t>进程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到达时刻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5902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250547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88173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4255"/>
                  </a:ext>
                </a:extLst>
              </a:tr>
              <a:tr h="310016">
                <a:tc>
                  <a:txBody>
                    <a:bodyPr/>
                    <a:lstStyle/>
                    <a:p>
                      <a:r>
                        <a:rPr lang="en-US" altLang="zh-CN" dirty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52558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046C92A-EECB-4CA1-0CB2-76DFFD2A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96" y="2557431"/>
            <a:ext cx="7772400" cy="1121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45BC20-3B78-8211-6A74-D6EECF9B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734" y="3975103"/>
            <a:ext cx="7772400" cy="12099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B5C9C9-FB6A-56B3-19A5-5A4FD248A533}"/>
              </a:ext>
            </a:extLst>
          </p:cNvPr>
          <p:cNvSpPr/>
          <p:nvPr/>
        </p:nvSpPr>
        <p:spPr>
          <a:xfrm>
            <a:off x="1559859" y="3536811"/>
            <a:ext cx="537882" cy="215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F4339C-9EC6-7D48-16E5-CD250263DDAC}"/>
              </a:ext>
            </a:extLst>
          </p:cNvPr>
          <p:cNvSpPr/>
          <p:nvPr/>
        </p:nvSpPr>
        <p:spPr>
          <a:xfrm>
            <a:off x="1194099" y="3584045"/>
            <a:ext cx="198120" cy="215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E53146-8611-5F64-58EA-2B8C6CD8BA68}"/>
              </a:ext>
            </a:extLst>
          </p:cNvPr>
          <p:cNvSpPr txBox="1"/>
          <p:nvPr/>
        </p:nvSpPr>
        <p:spPr>
          <a:xfrm>
            <a:off x="139452" y="262762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SJF</a:t>
            </a:r>
          </a:p>
          <a:p>
            <a:pPr algn="ctr"/>
            <a:r>
              <a:rPr kumimoji="1" lang="zh-CN" altLang="en-US" b="1" dirty="0"/>
              <a:t>（非抢占）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EEF2B1-AA7C-D621-ED8B-2CCF784FC9DB}"/>
              </a:ext>
            </a:extLst>
          </p:cNvPr>
          <p:cNvSpPr txBox="1"/>
          <p:nvPr/>
        </p:nvSpPr>
        <p:spPr>
          <a:xfrm>
            <a:off x="254868" y="39893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SRTN</a:t>
            </a:r>
          </a:p>
          <a:p>
            <a:pPr algn="ctr"/>
            <a:r>
              <a:rPr kumimoji="1" lang="zh-CN" altLang="en-US" b="1" dirty="0"/>
              <a:t>（抢占）</a:t>
            </a:r>
          </a:p>
        </p:txBody>
      </p:sp>
    </p:spTree>
    <p:extLst>
      <p:ext uri="{BB962C8B-B14F-4D97-AF65-F5344CB8AC3E}">
        <p14:creationId xmlns:p14="http://schemas.microsoft.com/office/powerpoint/2010/main" val="351867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141</Words>
  <Application>Microsoft Macintosh PowerPoint</Application>
  <PresentationFormat>宽屏</PresentationFormat>
  <Paragraphs>70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33</cp:revision>
  <dcterms:created xsi:type="dcterms:W3CDTF">2024-11-03T14:03:33Z</dcterms:created>
  <dcterms:modified xsi:type="dcterms:W3CDTF">2024-11-10T13:44:51Z</dcterms:modified>
</cp:coreProperties>
</file>