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3" r:id="rId2"/>
    <p:sldId id="260" r:id="rId3"/>
    <p:sldId id="261" r:id="rId4"/>
    <p:sldId id="258" r:id="rId5"/>
    <p:sldId id="263" r:id="rId6"/>
    <p:sldId id="363" r:id="rId7"/>
    <p:sldId id="265" r:id="rId8"/>
    <p:sldId id="374" r:id="rId9"/>
    <p:sldId id="373" r:id="rId10"/>
    <p:sldId id="375" r:id="rId11"/>
    <p:sldId id="376" r:id="rId12"/>
    <p:sldId id="377" r:id="rId13"/>
    <p:sldId id="379" r:id="rId14"/>
    <p:sldId id="380" r:id="rId15"/>
    <p:sldId id="322" r:id="rId16"/>
    <p:sldId id="3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28" userDrawn="1">
          <p15:clr>
            <a:srgbClr val="A4A3A4"/>
          </p15:clr>
        </p15:guide>
        <p15:guide id="2" pos="3840" userDrawn="1">
          <p15:clr>
            <a:srgbClr val="A4A3A4"/>
          </p15:clr>
        </p15:guide>
        <p15:guide id="3" orient="horz" pos="864" userDrawn="1">
          <p15:clr>
            <a:srgbClr val="A4A3A4"/>
          </p15:clr>
        </p15:guide>
        <p15:guide id="4" orient="horz" pos="2616" userDrawn="1">
          <p15:clr>
            <a:srgbClr val="A4A3A4"/>
          </p15:clr>
        </p15:guide>
        <p15:guide id="5" orient="horz" pos="3456" userDrawn="1">
          <p15:clr>
            <a:srgbClr val="A4A3A4"/>
          </p15:clr>
        </p15:guide>
        <p15:guide id="6" pos="528" userDrawn="1">
          <p15:clr>
            <a:srgbClr val="A4A3A4"/>
          </p15:clr>
        </p15:guide>
        <p15:guide id="7"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D7DDDD"/>
    <a:srgbClr val="D7D3D3"/>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93" autoAdjust="0"/>
    <p:restoredTop sz="94434" autoAdjust="0"/>
  </p:normalViewPr>
  <p:slideViewPr>
    <p:cSldViewPr snapToGrid="0">
      <p:cViewPr varScale="1">
        <p:scale>
          <a:sx n="90" d="100"/>
          <a:sy n="90" d="100"/>
        </p:scale>
        <p:origin x="-128" y="-296"/>
      </p:cViewPr>
      <p:guideLst>
        <p:guide orient="horz" pos="1728"/>
        <p:guide orient="horz" pos="864"/>
        <p:guide orient="horz" pos="2616"/>
        <p:guide orient="horz" pos="3456"/>
        <p:guide pos="3840"/>
        <p:guide pos="528"/>
        <p:guide pos="7152"/>
      </p:guideLst>
    </p:cSldViewPr>
  </p:slideViewPr>
  <p:notesTextViewPr>
    <p:cViewPr>
      <p:scale>
        <a:sx n="1" d="1"/>
        <a:sy n="1" d="1"/>
      </p:scale>
      <p:origin x="0" y="0"/>
    </p:cViewPr>
  </p:notesTextViewPr>
  <p:sorterViewPr>
    <p:cViewPr>
      <p:scale>
        <a:sx n="100" d="100"/>
        <a:sy n="100" d="100"/>
      </p:scale>
      <p:origin x="0" y="-12162"/>
    </p:cViewPr>
  </p:sorterViewPr>
  <p:gridSpacing cx="457200" cy="457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17/5/28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115145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03705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85394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36589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44630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04886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143660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08947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852714" y="499295"/>
            <a:ext cx="10573563" cy="595222"/>
          </a:xfrm>
        </p:spPr>
        <p:txBody>
          <a:bodyPr>
            <a:noAutofit/>
          </a:bodyPr>
          <a:lstStyle>
            <a:lvl1pPr>
              <a:defRPr sz="4000" u="none">
                <a:solidFill>
                  <a:schemeClr val="bg1">
                    <a:lumMod val="95000"/>
                    <a:alpha val="50000"/>
                  </a:schemeClr>
                </a:solidFill>
                <a:latin typeface="Source Sans Pro" panose="020B0503030403020204" pitchFamily="34" charset="0"/>
              </a:defRPr>
            </a:lvl1pPr>
          </a:lstStyle>
          <a:p>
            <a:r>
              <a:rPr lang="en-US"/>
              <a:t>Business Model Sample</a:t>
            </a:r>
            <a:endParaRPr lang="en-US" dirty="0"/>
          </a:p>
        </p:txBody>
      </p:sp>
      <p:grpSp>
        <p:nvGrpSpPr>
          <p:cNvPr id="7" name="Group 6"/>
          <p:cNvGrpSpPr/>
          <p:nvPr userDrawn="1"/>
        </p:nvGrpSpPr>
        <p:grpSpPr>
          <a:xfrm>
            <a:off x="0" y="520424"/>
            <a:ext cx="851051" cy="490219"/>
            <a:chOff x="-6153" y="496978"/>
            <a:chExt cx="851051" cy="490219"/>
          </a:xfrm>
          <a:solidFill>
            <a:schemeClr val="bg1"/>
          </a:solidFill>
        </p:grpSpPr>
        <p:sp>
          <p:nvSpPr>
            <p:cNvPr id="8" name="Rectangle 7"/>
            <p:cNvSpPr/>
            <p:nvPr userDrawn="1"/>
          </p:nvSpPr>
          <p:spPr>
            <a:xfrm rot="10800000">
              <a:off x="-6153" y="496978"/>
              <a:ext cx="5588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10800000">
              <a:off x="654398" y="496978"/>
              <a:ext cx="1905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152" y="941478"/>
              <a:ext cx="558800"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54397" y="941477"/>
              <a:ext cx="190501" cy="45719"/>
            </a:xfrm>
            <a:prstGeom prst="rect">
              <a:avLst/>
            </a:prstGeom>
            <a:solidFill>
              <a:schemeClr val="l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11341428" y="6210300"/>
            <a:ext cx="850535" cy="490219"/>
            <a:chOff x="11341465" y="6210300"/>
            <a:chExt cx="850535" cy="490219"/>
          </a:xfrm>
        </p:grpSpPr>
        <p:grpSp>
          <p:nvGrpSpPr>
            <p:cNvPr id="13" name="Group 12"/>
            <p:cNvGrpSpPr/>
            <p:nvPr userDrawn="1"/>
          </p:nvGrpSpPr>
          <p:grpSpPr>
            <a:xfrm>
              <a:off x="11633200" y="6210300"/>
              <a:ext cx="558800" cy="490219"/>
              <a:chOff x="11633200" y="6210300"/>
              <a:chExt cx="558800" cy="490219"/>
            </a:xfrm>
          </p:grpSpPr>
          <p:sp>
            <p:nvSpPr>
              <p:cNvPr id="17" name="Rectangle 16"/>
              <p:cNvSpPr/>
              <p:nvPr userDrawn="1"/>
            </p:nvSpPr>
            <p:spPr>
              <a:xfrm>
                <a:off x="11633200" y="6210300"/>
                <a:ext cx="5588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633200" y="6654800"/>
                <a:ext cx="558800"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11341465" y="6210300"/>
              <a:ext cx="190500" cy="490219"/>
              <a:chOff x="11345224" y="6210300"/>
              <a:chExt cx="190500" cy="490219"/>
            </a:xfrm>
          </p:grpSpPr>
          <p:sp>
            <p:nvSpPr>
              <p:cNvPr id="15" name="Rectangle 14"/>
              <p:cNvSpPr/>
              <p:nvPr userDrawn="1"/>
            </p:nvSpPr>
            <p:spPr>
              <a:xfrm>
                <a:off x="11345224" y="6210300"/>
                <a:ext cx="1905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1345224" y="6654800"/>
                <a:ext cx="190500"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TextBox 18"/>
          <p:cNvSpPr txBox="1"/>
          <p:nvPr userDrawn="1"/>
        </p:nvSpPr>
        <p:spPr>
          <a:xfrm>
            <a:off x="11681016" y="6249427"/>
            <a:ext cx="457176" cy="369332"/>
          </a:xfrm>
          <a:prstGeom prst="rect">
            <a:avLst/>
          </a:prstGeom>
          <a:noFill/>
        </p:spPr>
        <p:txBody>
          <a:bodyPr wrap="none" rtlCol="0">
            <a:spAutoFit/>
          </a:bodyPr>
          <a:lstStyle/>
          <a:p>
            <a:pPr algn="ctr"/>
            <a:fld id="{25F26644-B42C-413C-A64C-A3CC976EE24C}" type="slidenum">
              <a:rPr lang="en-US" smtClean="0">
                <a:solidFill>
                  <a:schemeClr val="bg1"/>
                </a:solidFill>
              </a:rPr>
              <a:pPr algn="ctr"/>
              <a:t>‹#›</a:t>
            </a:fld>
            <a:endParaRPr lang="en-US" dirty="0">
              <a:solidFill>
                <a:schemeClr val="bg1"/>
              </a:solidFill>
            </a:endParaRPr>
          </a:p>
        </p:txBody>
      </p:sp>
    </p:spTree>
    <p:extLst>
      <p:ext uri="{BB962C8B-B14F-4D97-AF65-F5344CB8AC3E}">
        <p14:creationId xmlns:p14="http://schemas.microsoft.com/office/powerpoint/2010/main" val="18067501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01004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33384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3368425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1B78-826D-4FE9-99FE-428C8E62A634}" type="slidenum">
              <a:rPr lang="en-US" smtClean="0"/>
              <a:t>‹#›</a:t>
            </a:fld>
            <a:endParaRPr lang="en-US"/>
          </a:p>
        </p:txBody>
      </p:sp>
    </p:spTree>
    <p:extLst>
      <p:ext uri="{BB962C8B-B14F-4D97-AF65-F5344CB8AC3E}">
        <p14:creationId xmlns:p14="http://schemas.microsoft.com/office/powerpoint/2010/main" val="41408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2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themeOverride" Target="../theme/themeOverride1.x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4" name="Straight Connector 63"/>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10820400" y="2407459"/>
            <a:ext cx="1371600" cy="204308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2242" y="2407459"/>
            <a:ext cx="1371600" cy="204308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Subtitle 4"/>
          <p:cNvSpPr txBox="1">
            <a:spLocks/>
          </p:cNvSpPr>
          <p:nvPr/>
        </p:nvSpPr>
        <p:spPr>
          <a:xfrm>
            <a:off x="7911353" y="4635054"/>
            <a:ext cx="4280647" cy="402614"/>
          </a:xfrm>
          <a:prstGeom prst="rect">
            <a:avLst/>
          </a:prstGeom>
          <a:solidFill>
            <a:schemeClr val="bg1">
              <a:alpha val="53000"/>
            </a:schemeClr>
          </a:solidFill>
          <a:effectLst>
            <a:softEdge rad="0"/>
          </a:effectLst>
        </p:spPr>
        <p:txBody>
          <a:bodyPr vert="horz" lIns="91440" tIns="45720" rIns="91440" bIns="45720" rtlCol="0">
            <a:noAutofit/>
          </a:bodyPr>
          <a:lstStyle/>
          <a:p>
            <a:pPr marL="342900" lvl="0" indent="-342900" algn="ctr">
              <a:spcBef>
                <a:spcPct val="20000"/>
              </a:spcBef>
            </a:pPr>
            <a:r>
              <a:rPr lang="zh-CN" altLang="en-US" sz="2000" b="1" dirty="0" smtClean="0">
                <a:solidFill>
                  <a:schemeClr val="bg1">
                    <a:lumMod val="95000"/>
                  </a:schemeClr>
                </a:solidFill>
                <a:latin typeface="+mj-lt"/>
              </a:rPr>
              <a:t>链链信息科技</a:t>
            </a:r>
            <a:endParaRPr kumimoji="0" lang="en-US" sz="2000" b="1" u="none" strike="noStrike" kern="1200" cap="none" spc="0" normalizeH="0" baseline="0" noProof="0" dirty="0">
              <a:ln>
                <a:noFill/>
              </a:ln>
              <a:solidFill>
                <a:schemeClr val="bg1">
                  <a:lumMod val="95000"/>
                </a:schemeClr>
              </a:solidFill>
              <a:effectLst/>
              <a:uLnTx/>
              <a:uFillTx/>
              <a:latin typeface="+mj-lt"/>
            </a:endParaRPr>
          </a:p>
        </p:txBody>
      </p:sp>
      <p:sp>
        <p:nvSpPr>
          <p:cNvPr id="75" name="TextBox 74"/>
          <p:cNvSpPr txBox="1"/>
          <p:nvPr/>
        </p:nvSpPr>
        <p:spPr>
          <a:xfrm>
            <a:off x="2984912" y="2848771"/>
            <a:ext cx="6486577" cy="707886"/>
          </a:xfrm>
          <a:prstGeom prst="rect">
            <a:avLst/>
          </a:prstGeom>
          <a:noFill/>
          <a:effectLst>
            <a:reflection stA="39000" endPos="65000" dist="50800" dir="5400000" sy="-100000" algn="bl" rotWithShape="0"/>
          </a:effectLst>
        </p:spPr>
        <p:txBody>
          <a:bodyPr wrap="square" rtlCol="0">
            <a:spAutoFit/>
          </a:bodyPr>
          <a:lstStyle>
            <a:defPPr>
              <a:defRPr lang="en-US"/>
            </a:defPPr>
            <a:lvl1pPr algn="ctr">
              <a:defRPr sz="3600">
                <a:solidFill>
                  <a:schemeClr val="bg1"/>
                </a:solidFill>
              </a:defRPr>
            </a:lvl1pPr>
          </a:lstStyle>
          <a:p>
            <a:r>
              <a:rPr lang="zh-CN" altLang="en-US" sz="4000" dirty="0"/>
              <a:t>链链区块链</a:t>
            </a:r>
            <a:endParaRPr lang="en-US" sz="4000" dirty="0"/>
          </a:p>
        </p:txBody>
      </p:sp>
      <p:cxnSp>
        <p:nvCxnSpPr>
          <p:cNvPr id="77" name="Straight Connector 76"/>
          <p:cNvCxnSpPr/>
          <p:nvPr/>
        </p:nvCxnSpPr>
        <p:spPr>
          <a:xfrm>
            <a:off x="1369358" y="2407459"/>
            <a:ext cx="4726641"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6000" y="2407459"/>
            <a:ext cx="0" cy="335741"/>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096000" y="4450541"/>
            <a:ext cx="4724400"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6000" y="4114801"/>
            <a:ext cx="0" cy="335740"/>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62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additive="base">
                                        <p:cTn id="11" dur="500" fill="hold"/>
                                        <p:tgtEl>
                                          <p:spTgt spid="110"/>
                                        </p:tgtEl>
                                        <p:attrNameLst>
                                          <p:attrName>ppt_x</p:attrName>
                                        </p:attrNameLst>
                                      </p:cBhvr>
                                      <p:tavLst>
                                        <p:tav tm="0">
                                          <p:val>
                                            <p:strVal val="1+#ppt_w/2"/>
                                          </p:val>
                                        </p:tav>
                                        <p:tav tm="100000">
                                          <p:val>
                                            <p:strVal val="#ppt_x"/>
                                          </p:val>
                                        </p:tav>
                                      </p:tavLst>
                                    </p:anim>
                                    <p:anim calcmode="lin" valueType="num">
                                      <p:cBhvr additive="base">
                                        <p:cTn id="12" dur="500" fill="hold"/>
                                        <p:tgtEl>
                                          <p:spTgt spid="1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500"/>
                                        <p:tgtEl>
                                          <p:spTgt spid="8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up)">
                                      <p:cBhvr>
                                        <p:cTn id="23" dur="500"/>
                                        <p:tgtEl>
                                          <p:spTgt spid="79"/>
                                        </p:tgtEl>
                                      </p:cBhvr>
                                    </p:animEffect>
                                  </p:childTnLst>
                                </p:cTn>
                              </p:par>
                              <p:par>
                                <p:cTn id="24" presetID="22" presetClass="entr" presetSubtype="4"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0-#ppt_w/2"/>
                                          </p:val>
                                        </p:tav>
                                        <p:tav tm="100000">
                                          <p:val>
                                            <p:strVal val="#ppt_x"/>
                                          </p:val>
                                        </p:tav>
                                      </p:tavLst>
                                    </p:anim>
                                    <p:anim calcmode="lin" valueType="num">
                                      <p:cBhvr additive="base">
                                        <p:cTn id="34" dur="500" fill="hold"/>
                                        <p:tgtEl>
                                          <p:spTgt spid="6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left)">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71" grpId="0" animBg="1"/>
      <p:bldP spid="60" grpId="0" animBg="1"/>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网关</a:t>
            </a:r>
            <a:endParaRPr kumimoji="1" lang="zh-CN" altLang="en-US" sz="3600" dirty="0"/>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4" name="组 3"/>
          <p:cNvGrpSpPr/>
          <p:nvPr/>
        </p:nvGrpSpPr>
        <p:grpSpPr>
          <a:xfrm>
            <a:off x="1185485" y="1392865"/>
            <a:ext cx="9891737" cy="4562024"/>
            <a:chOff x="1185485" y="1392865"/>
            <a:chExt cx="9891737" cy="4562024"/>
          </a:xfrm>
        </p:grpSpPr>
        <p:sp>
          <p:nvSpPr>
            <p:cNvPr id="27" name="矩形 26"/>
            <p:cNvSpPr/>
            <p:nvPr/>
          </p:nvSpPr>
          <p:spPr>
            <a:xfrm>
              <a:off x="5869172" y="1392865"/>
              <a:ext cx="5208050" cy="4562024"/>
            </a:xfrm>
            <a:prstGeom prst="rect">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 2"/>
            <p:cNvGrpSpPr/>
            <p:nvPr/>
          </p:nvGrpSpPr>
          <p:grpSpPr>
            <a:xfrm>
              <a:off x="1185485" y="1633672"/>
              <a:ext cx="9587142" cy="3979240"/>
              <a:chOff x="1185485" y="1633672"/>
              <a:chExt cx="9587142" cy="3979240"/>
            </a:xfrm>
          </p:grpSpPr>
          <p:cxnSp>
            <p:nvCxnSpPr>
              <p:cNvPr id="5" name="直线箭头连接符 4"/>
              <p:cNvCxnSpPr/>
              <p:nvPr/>
            </p:nvCxnSpPr>
            <p:spPr>
              <a:xfrm>
                <a:off x="1947672" y="2066544"/>
                <a:ext cx="0" cy="35021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5485" y="2222778"/>
                <a:ext cx="665118" cy="369332"/>
              </a:xfrm>
              <a:prstGeom prst="rect">
                <a:avLst/>
              </a:prstGeom>
              <a:noFill/>
            </p:spPr>
            <p:txBody>
              <a:bodyPr wrap="none" rtlCol="0">
                <a:spAutoFit/>
              </a:bodyPr>
              <a:lstStyle/>
              <a:p>
                <a:r>
                  <a:rPr kumimoji="1" lang="en-US" altLang="zh-CN" dirty="0" smtClean="0">
                    <a:solidFill>
                      <a:srgbClr val="F9F9F9"/>
                    </a:solidFill>
                  </a:rPr>
                  <a:t>WRO</a:t>
                </a:r>
                <a:endParaRPr kumimoji="1" lang="zh-CN" altLang="en-US" dirty="0">
                  <a:solidFill>
                    <a:srgbClr val="F9F9F9"/>
                  </a:solidFill>
                </a:endParaRPr>
              </a:p>
            </p:txBody>
          </p:sp>
          <p:sp>
            <p:nvSpPr>
              <p:cNvPr id="9" name="文本框 8"/>
              <p:cNvSpPr txBox="1"/>
              <p:nvPr/>
            </p:nvSpPr>
            <p:spPr>
              <a:xfrm>
                <a:off x="1231748" y="3448288"/>
                <a:ext cx="572593" cy="369332"/>
              </a:xfrm>
              <a:prstGeom prst="rect">
                <a:avLst/>
              </a:prstGeom>
              <a:noFill/>
            </p:spPr>
            <p:txBody>
              <a:bodyPr wrap="none" rtlCol="0">
                <a:spAutoFit/>
              </a:bodyPr>
              <a:lstStyle/>
              <a:p>
                <a:r>
                  <a:rPr kumimoji="1" lang="en-US" altLang="zh-CN" dirty="0" smtClean="0">
                    <a:solidFill>
                      <a:srgbClr val="F9F9F9"/>
                    </a:solidFill>
                  </a:rPr>
                  <a:t>WRI</a:t>
                </a:r>
                <a:endParaRPr kumimoji="1" lang="zh-CN" altLang="en-US" dirty="0">
                  <a:solidFill>
                    <a:srgbClr val="F9F9F9"/>
                  </a:solidFill>
                </a:endParaRPr>
              </a:p>
            </p:txBody>
          </p:sp>
          <p:sp>
            <p:nvSpPr>
              <p:cNvPr id="10" name="文本框 9"/>
              <p:cNvSpPr txBox="1"/>
              <p:nvPr/>
            </p:nvSpPr>
            <p:spPr>
              <a:xfrm>
                <a:off x="1223733" y="4990009"/>
                <a:ext cx="588623" cy="369332"/>
              </a:xfrm>
              <a:prstGeom prst="rect">
                <a:avLst/>
              </a:prstGeom>
              <a:noFill/>
            </p:spPr>
            <p:txBody>
              <a:bodyPr wrap="none" rtlCol="0">
                <a:spAutoFit/>
              </a:bodyPr>
              <a:lstStyle/>
              <a:p>
                <a:r>
                  <a:rPr kumimoji="1" lang="en-US" altLang="zh-CN" dirty="0" smtClean="0">
                    <a:solidFill>
                      <a:srgbClr val="F9F9F9"/>
                    </a:solidFill>
                  </a:rPr>
                  <a:t>WRJ</a:t>
                </a:r>
                <a:endParaRPr kumimoji="1" lang="zh-CN" altLang="en-US" dirty="0">
                  <a:solidFill>
                    <a:srgbClr val="F9F9F9"/>
                  </a:solidFill>
                </a:endParaRPr>
              </a:p>
            </p:txBody>
          </p:sp>
          <p:sp>
            <p:nvSpPr>
              <p:cNvPr id="8" name="矩形 7"/>
              <p:cNvSpPr/>
              <p:nvPr/>
            </p:nvSpPr>
            <p:spPr>
              <a:xfrm>
                <a:off x="2200940" y="2407444"/>
                <a:ext cx="2264734" cy="1410176"/>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p:cNvSpPr/>
              <p:nvPr/>
            </p:nvSpPr>
            <p:spPr>
              <a:xfrm>
                <a:off x="2381693" y="2711302"/>
                <a:ext cx="850604" cy="829340"/>
              </a:xfrm>
              <a:prstGeom prst="round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2474436" y="2941306"/>
                <a:ext cx="646331" cy="369332"/>
              </a:xfrm>
              <a:prstGeom prst="rect">
                <a:avLst/>
              </a:prstGeom>
              <a:noFill/>
            </p:spPr>
            <p:txBody>
              <a:bodyPr wrap="none" rtlCol="0">
                <a:spAutoFit/>
              </a:bodyPr>
              <a:lstStyle/>
              <a:p>
                <a:pPr algn="ctr"/>
                <a:r>
                  <a:rPr lang="zh-CN" altLang="en-US" dirty="0">
                    <a:solidFill>
                      <a:schemeClr val="bg1">
                        <a:lumMod val="95000"/>
                      </a:schemeClr>
                    </a:solidFill>
                    <a:latin typeface="微软雅黑"/>
                    <a:ea typeface="微软雅黑"/>
                    <a:cs typeface="微软雅黑"/>
                  </a:rPr>
                  <a:t>仓储</a:t>
                </a:r>
              </a:p>
            </p:txBody>
          </p:sp>
          <p:sp>
            <p:nvSpPr>
              <p:cNvPr id="14" name="圆角矩形 13"/>
              <p:cNvSpPr/>
              <p:nvPr/>
            </p:nvSpPr>
            <p:spPr>
              <a:xfrm>
                <a:off x="3709289" y="2697862"/>
                <a:ext cx="669850" cy="829340"/>
              </a:xfrm>
              <a:prstGeom prst="round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3721049" y="2927866"/>
                <a:ext cx="646331" cy="369332"/>
              </a:xfrm>
              <a:prstGeom prst="rect">
                <a:avLst/>
              </a:prstGeom>
              <a:noFill/>
            </p:spPr>
            <p:txBody>
              <a:bodyPr wrap="none" rtlCol="0">
                <a:spAutoFit/>
              </a:bodyPr>
              <a:lstStyle/>
              <a:p>
                <a:pPr algn="ctr"/>
                <a:r>
                  <a:rPr lang="zh-CN" altLang="en-US" dirty="0">
                    <a:solidFill>
                      <a:schemeClr val="bg1">
                        <a:lumMod val="95000"/>
                      </a:schemeClr>
                    </a:solidFill>
                    <a:latin typeface="微软雅黑"/>
                    <a:ea typeface="微软雅黑"/>
                    <a:cs typeface="微软雅黑"/>
                  </a:rPr>
                  <a:t>网关</a:t>
                </a:r>
              </a:p>
            </p:txBody>
          </p:sp>
          <p:cxnSp>
            <p:nvCxnSpPr>
              <p:cNvPr id="16" name="直线箭头连接符 15"/>
              <p:cNvCxnSpPr/>
              <p:nvPr/>
            </p:nvCxnSpPr>
            <p:spPr>
              <a:xfrm flipV="1">
                <a:off x="3264194" y="3072809"/>
                <a:ext cx="402563" cy="1063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剪去单圆角的矩形 27"/>
              <p:cNvSpPr/>
              <p:nvPr/>
            </p:nvSpPr>
            <p:spPr>
              <a:xfrm rot="10800000">
                <a:off x="6001044" y="2364814"/>
                <a:ext cx="918977" cy="815421"/>
              </a:xfrm>
              <a:prstGeom prst="snip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3201624" y="3169602"/>
                <a:ext cx="543739" cy="307777"/>
              </a:xfrm>
              <a:prstGeom prst="rect">
                <a:avLst/>
              </a:prstGeom>
              <a:noFill/>
            </p:spPr>
            <p:txBody>
              <a:bodyPr wrap="none" rtlCol="0">
                <a:spAutoFit/>
              </a:bodyPr>
              <a:lstStyle/>
              <a:p>
                <a:pPr algn="ctr"/>
                <a:r>
                  <a:rPr lang="zh-CN" altLang="en-US" sz="1400" dirty="0">
                    <a:solidFill>
                      <a:schemeClr val="bg1">
                        <a:lumMod val="95000"/>
                      </a:schemeClr>
                    </a:solidFill>
                    <a:latin typeface="微软雅黑"/>
                    <a:ea typeface="微软雅黑"/>
                    <a:cs typeface="微软雅黑"/>
                  </a:rPr>
                  <a:t>集成</a:t>
                </a:r>
              </a:p>
            </p:txBody>
          </p:sp>
          <p:sp>
            <p:nvSpPr>
              <p:cNvPr id="20" name="文本框 19"/>
              <p:cNvSpPr txBox="1"/>
              <p:nvPr/>
            </p:nvSpPr>
            <p:spPr>
              <a:xfrm>
                <a:off x="3370663" y="4047624"/>
                <a:ext cx="2190023" cy="700576"/>
              </a:xfrm>
              <a:prstGeom prst="rect">
                <a:avLst/>
              </a:prstGeom>
              <a:noFill/>
            </p:spPr>
            <p:txBody>
              <a:bodyPr wrap="none" rtlCol="0">
                <a:spAutoFit/>
              </a:bodyPr>
              <a:lstStyle>
                <a:defPPr>
                  <a:defRPr lang="en-US"/>
                </a:defPPr>
                <a:lvl1pPr algn="ctr">
                  <a:lnSpc>
                    <a:spcPct val="150000"/>
                  </a:lnSpc>
                  <a:defRPr sz="1400">
                    <a:solidFill>
                      <a:schemeClr val="bg1">
                        <a:lumMod val="95000"/>
                      </a:schemeClr>
                    </a:solidFill>
                    <a:latin typeface="微软雅黑"/>
                    <a:ea typeface="微软雅黑"/>
                    <a:cs typeface="微软雅黑"/>
                  </a:defRPr>
                </a:lvl1pPr>
              </a:lstStyle>
              <a:p>
                <a:r>
                  <a:rPr lang="en-US" altLang="zh-CN" dirty="0"/>
                  <a:t>S3</a:t>
                </a:r>
                <a:r>
                  <a:rPr lang="zh-CN" altLang="en-US" dirty="0"/>
                  <a:t>智能合约事件通知服务</a:t>
                </a:r>
                <a:endParaRPr lang="en-US" altLang="zh-CN" dirty="0"/>
              </a:p>
              <a:p>
                <a:r>
                  <a:rPr lang="zh-CN" altLang="en-US" dirty="0"/>
                  <a:t>（</a:t>
                </a:r>
                <a:r>
                  <a:rPr lang="en-US" altLang="zh-CN" dirty="0"/>
                  <a:t>GRPC</a:t>
                </a:r>
                <a:r>
                  <a:rPr lang="zh-CN" altLang="en-US" dirty="0"/>
                  <a:t>协议）</a:t>
                </a:r>
              </a:p>
            </p:txBody>
          </p:sp>
          <p:sp>
            <p:nvSpPr>
              <p:cNvPr id="22" name="文本框 21"/>
              <p:cNvSpPr txBox="1"/>
              <p:nvPr/>
            </p:nvSpPr>
            <p:spPr>
              <a:xfrm>
                <a:off x="6064212" y="2464747"/>
                <a:ext cx="800219" cy="276999"/>
              </a:xfrm>
              <a:prstGeom prst="rect">
                <a:avLst/>
              </a:prstGeom>
              <a:noFill/>
            </p:spPr>
            <p:txBody>
              <a:bodyPr wrap="none" rtlCol="0">
                <a:spAutoFit/>
              </a:bodyPr>
              <a:lstStyle/>
              <a:p>
                <a:r>
                  <a:rPr lang="zh-CN" altLang="en-US" sz="1200" dirty="0">
                    <a:solidFill>
                      <a:schemeClr val="bg1">
                        <a:lumMod val="95000"/>
                      </a:schemeClr>
                    </a:solidFill>
                    <a:latin typeface="微软雅黑"/>
                    <a:ea typeface="微软雅黑"/>
                    <a:cs typeface="微软雅黑"/>
                  </a:rPr>
                  <a:t>智能合约</a:t>
                </a:r>
              </a:p>
            </p:txBody>
          </p:sp>
          <p:sp>
            <p:nvSpPr>
              <p:cNvPr id="23" name="文本框 22"/>
              <p:cNvSpPr txBox="1"/>
              <p:nvPr/>
            </p:nvSpPr>
            <p:spPr>
              <a:xfrm>
                <a:off x="3729736" y="1633672"/>
                <a:ext cx="1830949" cy="700576"/>
              </a:xfrm>
              <a:prstGeom prst="rect">
                <a:avLst/>
              </a:prstGeom>
              <a:noFill/>
            </p:spPr>
            <p:txBody>
              <a:bodyPr wrap="none" rtlCol="0">
                <a:spAutoFit/>
              </a:bodyPr>
              <a:lstStyle/>
              <a:p>
                <a:pPr algn="ctr">
                  <a:lnSpc>
                    <a:spcPct val="150000"/>
                  </a:lnSpc>
                </a:pPr>
                <a:r>
                  <a:rPr lang="en-US" altLang="zh-CN" sz="1400" dirty="0">
                    <a:solidFill>
                      <a:schemeClr val="bg1">
                        <a:lumMod val="95000"/>
                      </a:schemeClr>
                    </a:solidFill>
                    <a:latin typeface="微软雅黑"/>
                    <a:ea typeface="微软雅黑"/>
                    <a:cs typeface="微软雅黑"/>
                  </a:rPr>
                  <a:t>S1</a:t>
                </a:r>
                <a:r>
                  <a:rPr lang="zh-CN" altLang="en-US" sz="1400" dirty="0">
                    <a:solidFill>
                      <a:schemeClr val="bg1">
                        <a:lumMod val="95000"/>
                      </a:schemeClr>
                    </a:solidFill>
                    <a:latin typeface="微软雅黑"/>
                    <a:ea typeface="微软雅黑"/>
                    <a:cs typeface="微软雅黑"/>
                  </a:rPr>
                  <a:t>订阅智能合约服务</a:t>
                </a:r>
                <a:endParaRPr lang="en-US" altLang="zh-CN" sz="1400" dirty="0">
                  <a:solidFill>
                    <a:schemeClr val="bg1">
                      <a:lumMod val="95000"/>
                    </a:schemeClr>
                  </a:solidFill>
                  <a:latin typeface="微软雅黑"/>
                  <a:ea typeface="微软雅黑"/>
                  <a:cs typeface="微软雅黑"/>
                </a:endParaRPr>
              </a:p>
              <a:p>
                <a:pPr algn="ctr">
                  <a:lnSpc>
                    <a:spcPct val="150000"/>
                  </a:lnSpc>
                </a:pPr>
                <a:r>
                  <a:rPr lang="zh-CN" altLang="en-US" sz="1400" dirty="0">
                    <a:solidFill>
                      <a:schemeClr val="bg1">
                        <a:lumMod val="95000"/>
                      </a:schemeClr>
                    </a:solidFill>
                    <a:latin typeface="微软雅黑"/>
                    <a:ea typeface="微软雅黑"/>
                    <a:cs typeface="微软雅黑"/>
                  </a:rPr>
                  <a:t>（</a:t>
                </a:r>
                <a:r>
                  <a:rPr lang="en-US" altLang="zh-CN" sz="1400" dirty="0">
                    <a:solidFill>
                      <a:schemeClr val="bg1">
                        <a:lumMod val="95000"/>
                      </a:schemeClr>
                    </a:solidFill>
                    <a:latin typeface="微软雅黑"/>
                    <a:ea typeface="微软雅黑"/>
                    <a:cs typeface="微软雅黑"/>
                  </a:rPr>
                  <a:t>GRPC</a:t>
                </a:r>
                <a:r>
                  <a:rPr lang="zh-CN" altLang="en-US" sz="1400" dirty="0">
                    <a:solidFill>
                      <a:schemeClr val="bg1">
                        <a:lumMod val="95000"/>
                      </a:schemeClr>
                    </a:solidFill>
                    <a:latin typeface="微软雅黑"/>
                    <a:ea typeface="微软雅黑"/>
                    <a:cs typeface="微软雅黑"/>
                  </a:rPr>
                  <a:t>协议）</a:t>
                </a:r>
              </a:p>
            </p:txBody>
          </p:sp>
          <p:cxnSp>
            <p:nvCxnSpPr>
              <p:cNvPr id="24" name="直线箭头连接符 23"/>
              <p:cNvCxnSpPr/>
              <p:nvPr/>
            </p:nvCxnSpPr>
            <p:spPr>
              <a:xfrm flipV="1">
                <a:off x="4742121" y="2407444"/>
                <a:ext cx="946298" cy="52042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a:off x="4781702" y="3310638"/>
                <a:ext cx="906717" cy="6429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剪去单圆角的矩形 29"/>
              <p:cNvSpPr/>
              <p:nvPr/>
            </p:nvSpPr>
            <p:spPr>
              <a:xfrm rot="10800000">
                <a:off x="6242902" y="2718262"/>
                <a:ext cx="918977" cy="815421"/>
              </a:xfrm>
              <a:prstGeom prst="snip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p:cNvSpPr txBox="1"/>
              <p:nvPr/>
            </p:nvSpPr>
            <p:spPr>
              <a:xfrm>
                <a:off x="6273019" y="2818195"/>
                <a:ext cx="851515" cy="307777"/>
              </a:xfrm>
              <a:prstGeom prst="rect">
                <a:avLst/>
              </a:prstGeom>
              <a:noFill/>
            </p:spPr>
            <p:txBody>
              <a:bodyPr wrap="none" rtlCol="0">
                <a:spAutoFit/>
              </a:bodyPr>
              <a:lstStyle/>
              <a:p>
                <a:r>
                  <a:rPr lang="zh-CN" altLang="en-US" sz="1200" dirty="0">
                    <a:solidFill>
                      <a:schemeClr val="bg1">
                        <a:lumMod val="95000"/>
                      </a:schemeClr>
                    </a:solidFill>
                    <a:latin typeface="微软雅黑"/>
                    <a:ea typeface="微软雅黑"/>
                    <a:cs typeface="微软雅黑"/>
                  </a:rPr>
                  <a:t>智能</a:t>
                </a:r>
                <a:r>
                  <a:rPr kumimoji="1" lang="zh-CN" altLang="en-US" sz="1400" dirty="0" smtClean="0">
                    <a:solidFill>
                      <a:srgbClr val="F9F9F9"/>
                    </a:solidFill>
                  </a:rPr>
                  <a:t>合约</a:t>
                </a:r>
                <a:endParaRPr kumimoji="1" lang="zh-CN" altLang="en-US" sz="1400" dirty="0">
                  <a:solidFill>
                    <a:srgbClr val="F9F9F9"/>
                  </a:solidFill>
                </a:endParaRPr>
              </a:p>
            </p:txBody>
          </p:sp>
          <p:sp>
            <p:nvSpPr>
              <p:cNvPr id="32" name="剪去单圆角的矩形 31"/>
              <p:cNvSpPr/>
              <p:nvPr/>
            </p:nvSpPr>
            <p:spPr>
              <a:xfrm rot="10800000">
                <a:off x="6492703" y="3068935"/>
                <a:ext cx="918977" cy="815421"/>
              </a:xfrm>
              <a:prstGeom prst="snip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p:cNvSpPr txBox="1"/>
              <p:nvPr/>
            </p:nvSpPr>
            <p:spPr>
              <a:xfrm>
                <a:off x="6555871" y="3179885"/>
                <a:ext cx="800219" cy="461665"/>
              </a:xfrm>
              <a:prstGeom prst="rect">
                <a:avLst/>
              </a:prstGeom>
              <a:noFill/>
            </p:spPr>
            <p:txBody>
              <a:bodyPr wrap="none" rtlCol="0">
                <a:spAutoFit/>
              </a:bodyPr>
              <a:lstStyle>
                <a:defPPr>
                  <a:defRPr lang="en-US"/>
                </a:defPPr>
                <a:lvl1pPr>
                  <a:defRPr sz="1200">
                    <a:solidFill>
                      <a:schemeClr val="bg1">
                        <a:lumMod val="95000"/>
                      </a:schemeClr>
                    </a:solidFill>
                    <a:latin typeface="微软雅黑"/>
                    <a:ea typeface="微软雅黑"/>
                    <a:cs typeface="微软雅黑"/>
                  </a:defRPr>
                </a:lvl1pPr>
              </a:lstStyle>
              <a:p>
                <a:pPr algn="ctr"/>
                <a:r>
                  <a:rPr lang="zh-CN" altLang="en-US" dirty="0"/>
                  <a:t>智能合约</a:t>
                </a:r>
                <a:endParaRPr lang="en-US" altLang="zh-CN" dirty="0"/>
              </a:p>
              <a:p>
                <a:pPr algn="ctr"/>
                <a:r>
                  <a:rPr lang="en-US" altLang="zh-CN" dirty="0" err="1"/>
                  <a:t>OoG</a:t>
                </a:r>
                <a:endParaRPr lang="zh-CN" altLang="en-US" dirty="0"/>
              </a:p>
            </p:txBody>
          </p:sp>
          <p:sp>
            <p:nvSpPr>
              <p:cNvPr id="34" name="文本框 33"/>
              <p:cNvSpPr txBox="1"/>
              <p:nvPr/>
            </p:nvSpPr>
            <p:spPr>
              <a:xfrm>
                <a:off x="5850737" y="4031702"/>
                <a:ext cx="1471878" cy="700576"/>
              </a:xfrm>
              <a:prstGeom prst="rect">
                <a:avLst/>
              </a:prstGeom>
              <a:noFill/>
            </p:spPr>
            <p:txBody>
              <a:bodyPr wrap="none" rtlCol="0">
                <a:spAutoFit/>
              </a:bodyPr>
              <a:lstStyle>
                <a:defPPr>
                  <a:defRPr lang="en-US"/>
                </a:defPPr>
                <a:lvl1pPr algn="ctr">
                  <a:lnSpc>
                    <a:spcPct val="150000"/>
                  </a:lnSpc>
                  <a:defRPr sz="1400">
                    <a:solidFill>
                      <a:schemeClr val="bg1">
                        <a:lumMod val="95000"/>
                      </a:schemeClr>
                    </a:solidFill>
                    <a:latin typeface="微软雅黑"/>
                    <a:ea typeface="微软雅黑"/>
                    <a:cs typeface="微软雅黑"/>
                  </a:defRPr>
                </a:lvl1pPr>
              </a:lstStyle>
              <a:p>
                <a:r>
                  <a:rPr lang="en-US" altLang="zh-CN" dirty="0"/>
                  <a:t>S2</a:t>
                </a:r>
                <a:r>
                  <a:rPr lang="zh-CN" altLang="en-US" dirty="0"/>
                  <a:t>共识写链服务</a:t>
                </a:r>
                <a:endParaRPr lang="en-US" altLang="zh-CN" dirty="0"/>
              </a:p>
              <a:p>
                <a:r>
                  <a:rPr lang="zh-CN" altLang="en-US" dirty="0"/>
                  <a:t>（</a:t>
                </a:r>
                <a:r>
                  <a:rPr lang="en-US" altLang="zh-CN" dirty="0"/>
                  <a:t>GRPC</a:t>
                </a:r>
                <a:r>
                  <a:rPr lang="zh-CN" altLang="en-US" dirty="0"/>
                  <a:t>协议）</a:t>
                </a:r>
              </a:p>
            </p:txBody>
          </p:sp>
          <p:sp>
            <p:nvSpPr>
              <p:cNvPr id="29" name="椭圆 28"/>
              <p:cNvSpPr/>
              <p:nvPr/>
            </p:nvSpPr>
            <p:spPr>
              <a:xfrm>
                <a:off x="7961873" y="2038033"/>
                <a:ext cx="489098" cy="48909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框 35"/>
              <p:cNvSpPr txBox="1"/>
              <p:nvPr/>
            </p:nvSpPr>
            <p:spPr>
              <a:xfrm>
                <a:off x="8038174" y="2031900"/>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a:ea typeface="微软雅黑"/>
                    <a:cs typeface="微软雅黑"/>
                  </a:defRPr>
                </a:lvl1pPr>
              </a:lstStyle>
              <a:p>
                <a:r>
                  <a:rPr lang="zh-CN" altLang="en-US" dirty="0"/>
                  <a:t>共</a:t>
                </a:r>
                <a:endParaRPr lang="en-US" altLang="zh-CN" dirty="0"/>
              </a:p>
              <a:p>
                <a:r>
                  <a:rPr lang="zh-CN" altLang="en-US" dirty="0"/>
                  <a:t>识</a:t>
                </a:r>
              </a:p>
            </p:txBody>
          </p:sp>
          <p:sp>
            <p:nvSpPr>
              <p:cNvPr id="40" name="椭圆 39"/>
              <p:cNvSpPr/>
              <p:nvPr/>
            </p:nvSpPr>
            <p:spPr>
              <a:xfrm>
                <a:off x="9463750" y="2053151"/>
                <a:ext cx="489098" cy="48909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p:cNvSpPr txBox="1"/>
              <p:nvPr/>
            </p:nvSpPr>
            <p:spPr>
              <a:xfrm>
                <a:off x="9545495" y="2058612"/>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a:ea typeface="微软雅黑"/>
                    <a:cs typeface="微软雅黑"/>
                  </a:defRPr>
                </a:lvl1pPr>
              </a:lstStyle>
              <a:p>
                <a:r>
                  <a:rPr lang="zh-CN" altLang="en-US" dirty="0"/>
                  <a:t>共</a:t>
                </a:r>
                <a:endParaRPr lang="en-US" altLang="zh-CN" dirty="0"/>
              </a:p>
              <a:p>
                <a:r>
                  <a:rPr lang="zh-CN" altLang="en-US" dirty="0"/>
                  <a:t>识</a:t>
                </a:r>
              </a:p>
            </p:txBody>
          </p:sp>
          <p:sp>
            <p:nvSpPr>
              <p:cNvPr id="42" name="椭圆 41"/>
              <p:cNvSpPr/>
              <p:nvPr/>
            </p:nvSpPr>
            <p:spPr>
              <a:xfrm>
                <a:off x="8023049" y="3622746"/>
                <a:ext cx="489098" cy="48909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9492823" y="3622746"/>
                <a:ext cx="489098" cy="48909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9571503" y="3644780"/>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a:ea typeface="微软雅黑"/>
                    <a:cs typeface="微软雅黑"/>
                  </a:defRPr>
                </a:lvl1pPr>
              </a:lstStyle>
              <a:p>
                <a:r>
                  <a:rPr lang="zh-CN" altLang="en-US" dirty="0"/>
                  <a:t>共</a:t>
                </a:r>
                <a:endParaRPr lang="en-US" altLang="zh-CN" dirty="0"/>
              </a:p>
              <a:p>
                <a:r>
                  <a:rPr lang="zh-CN" altLang="en-US" dirty="0"/>
                  <a:t>识</a:t>
                </a:r>
              </a:p>
            </p:txBody>
          </p:sp>
          <p:sp>
            <p:nvSpPr>
              <p:cNvPr id="39" name="文本框 38"/>
              <p:cNvSpPr txBox="1"/>
              <p:nvPr/>
            </p:nvSpPr>
            <p:spPr>
              <a:xfrm>
                <a:off x="8098321" y="3642610"/>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a:ea typeface="微软雅黑"/>
                    <a:cs typeface="微软雅黑"/>
                  </a:defRPr>
                </a:lvl1pPr>
              </a:lstStyle>
              <a:p>
                <a:r>
                  <a:rPr lang="zh-CN" altLang="en-US" dirty="0"/>
                  <a:t>共</a:t>
                </a:r>
                <a:endParaRPr lang="en-US" altLang="zh-CN" dirty="0"/>
              </a:p>
              <a:p>
                <a:r>
                  <a:rPr lang="zh-CN" altLang="en-US" dirty="0"/>
                  <a:t>识</a:t>
                </a:r>
              </a:p>
            </p:txBody>
          </p:sp>
          <p:cxnSp>
            <p:nvCxnSpPr>
              <p:cNvPr id="43" name="直线连接符 42"/>
              <p:cNvCxnSpPr/>
              <p:nvPr/>
            </p:nvCxnSpPr>
            <p:spPr>
              <a:xfrm>
                <a:off x="8612372" y="2297700"/>
                <a:ext cx="7655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线连接符 44"/>
              <p:cNvCxnSpPr/>
              <p:nvPr/>
            </p:nvCxnSpPr>
            <p:spPr>
              <a:xfrm>
                <a:off x="8601740" y="3868362"/>
                <a:ext cx="7655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线连接符 45"/>
              <p:cNvCxnSpPr/>
              <p:nvPr/>
            </p:nvCxnSpPr>
            <p:spPr>
              <a:xfrm>
                <a:off x="8218084" y="2697862"/>
                <a:ext cx="0" cy="7504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p:nvPr/>
            </p:nvCxnSpPr>
            <p:spPr>
              <a:xfrm>
                <a:off x="9737372" y="2697862"/>
                <a:ext cx="0" cy="7504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线连接符 48"/>
              <p:cNvCxnSpPr/>
              <p:nvPr/>
            </p:nvCxnSpPr>
            <p:spPr>
              <a:xfrm>
                <a:off x="8512147" y="2592110"/>
                <a:ext cx="951603" cy="963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p:nvPr/>
            </p:nvCxnSpPr>
            <p:spPr>
              <a:xfrm flipH="1">
                <a:off x="8583191" y="2591489"/>
                <a:ext cx="932956" cy="899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H="1">
                <a:off x="7073930" y="4111844"/>
                <a:ext cx="758330" cy="66028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627367" y="4990009"/>
                <a:ext cx="651582" cy="60306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文本框 55"/>
              <p:cNvSpPr txBox="1"/>
              <p:nvPr/>
            </p:nvSpPr>
            <p:spPr>
              <a:xfrm>
                <a:off x="6619573" y="5137652"/>
                <a:ext cx="670376" cy="276999"/>
              </a:xfrm>
              <a:prstGeom prst="rect">
                <a:avLst/>
              </a:prstGeom>
              <a:noFill/>
            </p:spPr>
            <p:txBody>
              <a:bodyPr wrap="none" rtlCol="0">
                <a:spAutoFit/>
              </a:bodyPr>
              <a:lstStyle/>
              <a:p>
                <a:r>
                  <a:rPr lang="en-US" altLang="zh-CN" sz="1200" dirty="0">
                    <a:solidFill>
                      <a:schemeClr val="bg1">
                        <a:lumMod val="95000"/>
                      </a:schemeClr>
                    </a:solidFill>
                    <a:latin typeface="微软雅黑"/>
                    <a:ea typeface="微软雅黑"/>
                    <a:cs typeface="微软雅黑"/>
                  </a:rPr>
                  <a:t>Block0</a:t>
                </a:r>
                <a:endParaRPr lang="zh-CN" altLang="en-US" sz="1200" dirty="0">
                  <a:solidFill>
                    <a:schemeClr val="bg1">
                      <a:lumMod val="95000"/>
                    </a:schemeClr>
                  </a:solidFill>
                  <a:latin typeface="微软雅黑"/>
                  <a:ea typeface="微软雅黑"/>
                  <a:cs typeface="微软雅黑"/>
                </a:endParaRPr>
              </a:p>
            </p:txBody>
          </p:sp>
          <p:sp>
            <p:nvSpPr>
              <p:cNvPr id="57" name="矩形 56"/>
              <p:cNvSpPr/>
              <p:nvPr/>
            </p:nvSpPr>
            <p:spPr>
              <a:xfrm>
                <a:off x="7744088" y="5009849"/>
                <a:ext cx="651582" cy="60306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文本框 57"/>
              <p:cNvSpPr txBox="1"/>
              <p:nvPr/>
            </p:nvSpPr>
            <p:spPr>
              <a:xfrm>
                <a:off x="7736294" y="5157492"/>
                <a:ext cx="670376" cy="276999"/>
              </a:xfrm>
              <a:prstGeom prst="rect">
                <a:avLst/>
              </a:prstGeom>
              <a:noFill/>
            </p:spPr>
            <p:txBody>
              <a:bodyPr wrap="none" rtlCol="0">
                <a:spAutoFit/>
              </a:bodyPr>
              <a:lstStyle/>
              <a:p>
                <a:r>
                  <a:rPr lang="en-US" altLang="zh-CN" sz="1200" dirty="0">
                    <a:solidFill>
                      <a:schemeClr val="bg1">
                        <a:lumMod val="95000"/>
                      </a:schemeClr>
                    </a:solidFill>
                    <a:latin typeface="微软雅黑"/>
                    <a:ea typeface="微软雅黑"/>
                    <a:cs typeface="微软雅黑"/>
                  </a:rPr>
                  <a:t>Block1</a:t>
                </a:r>
                <a:endParaRPr lang="zh-CN" altLang="en-US" sz="1200" dirty="0">
                  <a:solidFill>
                    <a:schemeClr val="bg1">
                      <a:lumMod val="95000"/>
                    </a:schemeClr>
                  </a:solidFill>
                  <a:latin typeface="微软雅黑"/>
                  <a:ea typeface="微软雅黑"/>
                  <a:cs typeface="微软雅黑"/>
                </a:endParaRPr>
              </a:p>
            </p:txBody>
          </p:sp>
          <p:sp>
            <p:nvSpPr>
              <p:cNvPr id="59" name="矩形 58"/>
              <p:cNvSpPr/>
              <p:nvPr/>
            </p:nvSpPr>
            <p:spPr>
              <a:xfrm>
                <a:off x="8849958" y="5007486"/>
                <a:ext cx="651582" cy="60306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文本框 59"/>
              <p:cNvSpPr txBox="1"/>
              <p:nvPr/>
            </p:nvSpPr>
            <p:spPr>
              <a:xfrm>
                <a:off x="8842164" y="5155129"/>
                <a:ext cx="670376" cy="276999"/>
              </a:xfrm>
              <a:prstGeom prst="rect">
                <a:avLst/>
              </a:prstGeom>
              <a:noFill/>
            </p:spPr>
            <p:txBody>
              <a:bodyPr wrap="none" rtlCol="0">
                <a:spAutoFit/>
              </a:bodyPr>
              <a:lstStyle/>
              <a:p>
                <a:r>
                  <a:rPr lang="en-US" altLang="zh-CN" sz="1200" dirty="0">
                    <a:solidFill>
                      <a:schemeClr val="bg1">
                        <a:lumMod val="95000"/>
                      </a:schemeClr>
                    </a:solidFill>
                    <a:latin typeface="微软雅黑"/>
                    <a:ea typeface="微软雅黑"/>
                    <a:cs typeface="微软雅黑"/>
                  </a:rPr>
                  <a:t>Block2</a:t>
                </a:r>
                <a:endParaRPr lang="zh-CN" altLang="en-US" sz="1200" dirty="0">
                  <a:solidFill>
                    <a:schemeClr val="bg1">
                      <a:lumMod val="95000"/>
                    </a:schemeClr>
                  </a:solidFill>
                  <a:latin typeface="微软雅黑"/>
                  <a:ea typeface="微软雅黑"/>
                  <a:cs typeface="微软雅黑"/>
                </a:endParaRPr>
              </a:p>
            </p:txBody>
          </p:sp>
          <p:sp>
            <p:nvSpPr>
              <p:cNvPr id="61" name="矩形 60"/>
              <p:cNvSpPr/>
              <p:nvPr/>
            </p:nvSpPr>
            <p:spPr>
              <a:xfrm>
                <a:off x="10010767" y="4990009"/>
                <a:ext cx="651582" cy="60306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文本框 61"/>
              <p:cNvSpPr txBox="1"/>
              <p:nvPr/>
            </p:nvSpPr>
            <p:spPr>
              <a:xfrm>
                <a:off x="10049352" y="5095120"/>
                <a:ext cx="723275" cy="307777"/>
              </a:xfrm>
              <a:prstGeom prst="rect">
                <a:avLst/>
              </a:prstGeom>
              <a:noFill/>
            </p:spPr>
            <p:txBody>
              <a:bodyPr wrap="none" rtlCol="0">
                <a:spAutoFit/>
              </a:bodyPr>
              <a:lstStyle/>
              <a:p>
                <a:r>
                  <a:rPr kumimoji="1" lang="zh-CN" altLang="en-US" sz="1400" dirty="0" smtClean="0">
                    <a:solidFill>
                      <a:srgbClr val="F9F9F9"/>
                    </a:solidFill>
                  </a:rPr>
                  <a:t>。。。</a:t>
                </a:r>
                <a:endParaRPr kumimoji="1" lang="zh-CN" altLang="en-US" sz="1400" dirty="0">
                  <a:solidFill>
                    <a:srgbClr val="F9F9F9"/>
                  </a:solidFill>
                </a:endParaRPr>
              </a:p>
            </p:txBody>
          </p:sp>
        </p:grpSp>
      </p:grpSp>
    </p:spTree>
    <p:extLst>
      <p:ext uri="{BB962C8B-B14F-4D97-AF65-F5344CB8AC3E}">
        <p14:creationId xmlns:p14="http://schemas.microsoft.com/office/powerpoint/2010/main" val="37567645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latin typeface="+mj-lt"/>
                <a:cs typeface="AKApprique Black" charset="0"/>
              </a:rPr>
              <a:t>交换机</a:t>
            </a:r>
            <a:endParaRPr kumimoji="1" lang="zh-CN" altLang="en-US" sz="3600" dirty="0">
              <a:latin typeface="+mj-lt"/>
              <a:cs typeface="AKApprique Black" charset="0"/>
            </a:endParaRPr>
          </a:p>
        </p:txBody>
      </p:sp>
      <p:sp>
        <p:nvSpPr>
          <p:cNvPr id="6" name="矩形 5"/>
          <p:cNvSpPr/>
          <p:nvPr/>
        </p:nvSpPr>
        <p:spPr>
          <a:xfrm>
            <a:off x="607754" y="2871272"/>
            <a:ext cx="184666" cy="369332"/>
          </a:xfrm>
          <a:prstGeom prst="rect">
            <a:avLst/>
          </a:prstGeom>
        </p:spPr>
        <p:txBody>
          <a:bodyPr wrap="none">
            <a:spAutoFit/>
          </a:bodyPr>
          <a:lstStyle/>
          <a:p>
            <a:r>
              <a:rPr lang="zh-CN" altLang="en-US" dirty="0"/>
              <a:t>￼</a:t>
            </a:r>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 name="组 2"/>
          <p:cNvGrpSpPr/>
          <p:nvPr/>
        </p:nvGrpSpPr>
        <p:grpSpPr>
          <a:xfrm>
            <a:off x="2341856" y="1529708"/>
            <a:ext cx="8634372" cy="4795283"/>
            <a:chOff x="2341856" y="1529708"/>
            <a:chExt cx="8634372" cy="4795283"/>
          </a:xfrm>
        </p:grpSpPr>
        <p:sp>
          <p:nvSpPr>
            <p:cNvPr id="7" name="文本框 6"/>
            <p:cNvSpPr txBox="1"/>
            <p:nvPr/>
          </p:nvSpPr>
          <p:spPr>
            <a:xfrm>
              <a:off x="2341856" y="2776776"/>
              <a:ext cx="646331" cy="369332"/>
            </a:xfrm>
            <a:prstGeom prst="rect">
              <a:avLst/>
            </a:prstGeom>
            <a:noFill/>
          </p:spPr>
          <p:txBody>
            <a:bodyPr wrap="none" rtlCol="0">
              <a:spAutoFit/>
            </a:bodyPr>
            <a:lstStyle/>
            <a:p>
              <a:r>
                <a:rPr lang="zh-CN" altLang="en-US" dirty="0">
                  <a:solidFill>
                    <a:schemeClr val="bg1">
                      <a:lumMod val="95000"/>
                    </a:schemeClr>
                  </a:solidFill>
                  <a:latin typeface="微软雅黑"/>
                  <a:ea typeface="微软雅黑"/>
                  <a:cs typeface="微软雅黑"/>
                </a:rPr>
                <a:t>电商</a:t>
              </a:r>
            </a:p>
          </p:txBody>
        </p:sp>
        <p:sp>
          <p:nvSpPr>
            <p:cNvPr id="8" name="文本框 7"/>
            <p:cNvSpPr txBox="1"/>
            <p:nvPr/>
          </p:nvSpPr>
          <p:spPr>
            <a:xfrm>
              <a:off x="2344362" y="4116919"/>
              <a:ext cx="646331" cy="369332"/>
            </a:xfrm>
            <a:prstGeom prst="rect">
              <a:avLst/>
            </a:prstGeom>
            <a:noFill/>
          </p:spPr>
          <p:txBody>
            <a:bodyPr wrap="none" rtlCol="0">
              <a:spAutoFit/>
            </a:bodyPr>
            <a:lstStyle/>
            <a:p>
              <a:r>
                <a:rPr lang="zh-CN" altLang="en-US" dirty="0">
                  <a:solidFill>
                    <a:schemeClr val="bg1">
                      <a:lumMod val="95000"/>
                    </a:schemeClr>
                  </a:solidFill>
                  <a:latin typeface="微软雅黑"/>
                  <a:ea typeface="微软雅黑"/>
                  <a:cs typeface="微软雅黑"/>
                </a:rPr>
                <a:t>金融</a:t>
              </a:r>
            </a:p>
          </p:txBody>
        </p:sp>
        <p:sp>
          <p:nvSpPr>
            <p:cNvPr id="9" name="文本框 8"/>
            <p:cNvSpPr txBox="1"/>
            <p:nvPr/>
          </p:nvSpPr>
          <p:spPr>
            <a:xfrm>
              <a:off x="2380104" y="5544007"/>
              <a:ext cx="646331" cy="369332"/>
            </a:xfrm>
            <a:prstGeom prst="rect">
              <a:avLst/>
            </a:prstGeom>
            <a:noFill/>
          </p:spPr>
          <p:txBody>
            <a:bodyPr wrap="none" rtlCol="0">
              <a:spAutoFit/>
            </a:bodyPr>
            <a:lstStyle/>
            <a:p>
              <a:r>
                <a:rPr lang="zh-CN" altLang="en-US" dirty="0">
                  <a:solidFill>
                    <a:schemeClr val="bg1">
                      <a:lumMod val="95000"/>
                    </a:schemeClr>
                  </a:solidFill>
                  <a:latin typeface="微软雅黑"/>
                  <a:ea typeface="微软雅黑"/>
                  <a:cs typeface="微软雅黑"/>
                </a:rPr>
                <a:t>社交</a:t>
              </a:r>
            </a:p>
          </p:txBody>
        </p:sp>
        <p:sp>
          <p:nvSpPr>
            <p:cNvPr id="11" name="文本框 10"/>
            <p:cNvSpPr txBox="1"/>
            <p:nvPr/>
          </p:nvSpPr>
          <p:spPr>
            <a:xfrm>
              <a:off x="4723889" y="1599868"/>
              <a:ext cx="947833" cy="369332"/>
            </a:xfrm>
            <a:prstGeom prst="rect">
              <a:avLst/>
            </a:prstGeom>
            <a:noFill/>
          </p:spPr>
          <p:txBody>
            <a:bodyPr wrap="none" rtlCol="0">
              <a:spAutoFit/>
            </a:bodyPr>
            <a:lstStyle/>
            <a:p>
              <a:r>
                <a:rPr kumimoji="1" lang="en-US" altLang="zh-CN" dirty="0" smtClean="0">
                  <a:solidFill>
                    <a:srgbClr val="F9F9F9"/>
                  </a:solidFill>
                  <a:latin typeface="微软雅黑"/>
                  <a:ea typeface="微软雅黑"/>
                  <a:cs typeface="微软雅黑"/>
                </a:rPr>
                <a:t>Chain1</a:t>
              </a:r>
            </a:p>
          </p:txBody>
        </p:sp>
        <p:sp>
          <p:nvSpPr>
            <p:cNvPr id="12" name="文本框 11"/>
            <p:cNvSpPr txBox="1"/>
            <p:nvPr/>
          </p:nvSpPr>
          <p:spPr>
            <a:xfrm>
              <a:off x="4762286" y="5640675"/>
              <a:ext cx="947833" cy="369332"/>
            </a:xfrm>
            <a:prstGeom prst="rect">
              <a:avLst/>
            </a:prstGeom>
            <a:noFill/>
          </p:spPr>
          <p:txBody>
            <a:bodyPr wrap="none" rtlCol="0">
              <a:spAutoFit/>
            </a:bodyPr>
            <a:lstStyle/>
            <a:p>
              <a:r>
                <a:rPr kumimoji="1" lang="en-US" altLang="zh-CN" dirty="0" smtClean="0">
                  <a:solidFill>
                    <a:srgbClr val="F9F9F9"/>
                  </a:solidFill>
                  <a:latin typeface="微软雅黑"/>
                  <a:ea typeface="微软雅黑"/>
                  <a:cs typeface="微软雅黑"/>
                </a:rPr>
                <a:t>Chain2</a:t>
              </a:r>
              <a:endParaRPr kumimoji="1" lang="zh-CN" altLang="en-US" dirty="0">
                <a:solidFill>
                  <a:srgbClr val="F9F9F9"/>
                </a:solidFill>
                <a:latin typeface="微软雅黑"/>
                <a:ea typeface="微软雅黑"/>
                <a:cs typeface="微软雅黑"/>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471" y="2186939"/>
              <a:ext cx="419100" cy="38100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921" y="3689350"/>
              <a:ext cx="330200" cy="419100"/>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3719" y="5106719"/>
              <a:ext cx="419100" cy="342900"/>
            </a:xfrm>
            <a:prstGeom prst="rect">
              <a:avLst/>
            </a:prstGeom>
          </p:spPr>
        </p:pic>
        <p:sp>
          <p:nvSpPr>
            <p:cNvPr id="17" name="文本框 16"/>
            <p:cNvSpPr txBox="1"/>
            <p:nvPr/>
          </p:nvSpPr>
          <p:spPr>
            <a:xfrm>
              <a:off x="9850988" y="3414902"/>
              <a:ext cx="1125240" cy="369332"/>
            </a:xfrm>
            <a:prstGeom prst="rect">
              <a:avLst/>
            </a:prstGeom>
            <a:noFill/>
          </p:spPr>
          <p:txBody>
            <a:bodyPr wrap="none" rtlCol="0">
              <a:spAutoFit/>
            </a:bodyPr>
            <a:lstStyle/>
            <a:p>
              <a:r>
                <a:rPr kumimoji="1" lang="en-US" altLang="zh-CN" dirty="0" err="1" smtClean="0">
                  <a:solidFill>
                    <a:srgbClr val="F9F9F9"/>
                  </a:solidFill>
                  <a:latin typeface="微软雅黑"/>
                  <a:ea typeface="微软雅黑"/>
                  <a:cs typeface="微软雅黑"/>
                </a:rPr>
                <a:t>HLGlo</a:t>
              </a:r>
              <a:r>
                <a:rPr kumimoji="1" lang="en-US" altLang="zh-CN" dirty="0" err="1" smtClean="0">
                  <a:solidFill>
                    <a:srgbClr val="F9F9F9"/>
                  </a:solidFill>
                  <a:latin typeface="微软雅黑"/>
                  <a:ea typeface="微软雅黑"/>
                  <a:cs typeface="微软雅黑"/>
                </a:rPr>
                <a:t>a</a:t>
              </a:r>
              <a:r>
                <a:rPr kumimoji="1" lang="en-US" altLang="zh-CN" dirty="0" err="1" smtClean="0">
                  <a:solidFill>
                    <a:srgbClr val="F9F9F9"/>
                  </a:solidFill>
                  <a:latin typeface="微软雅黑"/>
                  <a:ea typeface="微软雅黑"/>
                  <a:cs typeface="微软雅黑"/>
                </a:rPr>
                <a:t>b</a:t>
              </a:r>
              <a:endParaRPr kumimoji="1" lang="zh-CN" altLang="en-US" dirty="0">
                <a:solidFill>
                  <a:srgbClr val="F9F9F9"/>
                </a:solidFill>
                <a:latin typeface="微软雅黑"/>
                <a:ea typeface="微软雅黑"/>
                <a:cs typeface="微软雅黑"/>
              </a:endParaRPr>
            </a:p>
          </p:txBody>
        </p:sp>
        <p:sp>
          <p:nvSpPr>
            <p:cNvPr id="18" name="文本框 17"/>
            <p:cNvSpPr txBox="1"/>
            <p:nvPr/>
          </p:nvSpPr>
          <p:spPr>
            <a:xfrm>
              <a:off x="4209320" y="4116919"/>
              <a:ext cx="877163" cy="369332"/>
            </a:xfrm>
            <a:prstGeom prst="rect">
              <a:avLst/>
            </a:prstGeom>
            <a:noFill/>
          </p:spPr>
          <p:txBody>
            <a:bodyPr wrap="none" rtlCol="0">
              <a:spAutoFit/>
            </a:bodyPr>
            <a:lstStyle/>
            <a:p>
              <a:r>
                <a:rPr lang="zh-CN" altLang="en-US" dirty="0">
                  <a:solidFill>
                    <a:schemeClr val="bg1">
                      <a:lumMod val="95000"/>
                    </a:schemeClr>
                  </a:solidFill>
                  <a:latin typeface="微软雅黑"/>
                  <a:ea typeface="微软雅黑"/>
                  <a:cs typeface="微软雅黑"/>
                </a:rPr>
                <a:t>路由器</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607" y="3509117"/>
              <a:ext cx="609600" cy="571500"/>
            </a:xfrm>
            <a:prstGeom prst="rect">
              <a:avLst/>
            </a:prstGeom>
          </p:spPr>
        </p:pic>
        <p:cxnSp>
          <p:nvCxnSpPr>
            <p:cNvPr id="20" name="直线连接符 19"/>
            <p:cNvCxnSpPr/>
            <p:nvPr/>
          </p:nvCxnSpPr>
          <p:spPr>
            <a:xfrm>
              <a:off x="3480522" y="1529708"/>
              <a:ext cx="0" cy="47952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3115340" y="3898900"/>
              <a:ext cx="72882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V="1">
              <a:off x="4647901" y="2567939"/>
              <a:ext cx="859764" cy="57816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a:off x="4702263" y="4558209"/>
              <a:ext cx="847933" cy="719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a:off x="6710849" y="2065328"/>
              <a:ext cx="1380528" cy="7916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H="1" flipV="1">
              <a:off x="6552327" y="2209870"/>
              <a:ext cx="1411459" cy="8460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flipV="1">
              <a:off x="6552327" y="4635795"/>
              <a:ext cx="1390194" cy="813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6710850" y="4816549"/>
              <a:ext cx="1380527" cy="8187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5848626" y="2971754"/>
              <a:ext cx="0" cy="186606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6481473" y="2876078"/>
              <a:ext cx="1100865"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latin typeface="微软雅黑"/>
                <a:ea typeface="微软雅黑"/>
                <a:cs typeface="微软雅黑"/>
              </a:endParaRPr>
            </a:p>
          </p:txBody>
        </p:sp>
        <p:sp>
          <p:nvSpPr>
            <p:cNvPr id="44" name="文本框 43"/>
            <p:cNvSpPr txBox="1"/>
            <p:nvPr/>
          </p:nvSpPr>
          <p:spPr>
            <a:xfrm>
              <a:off x="6593252" y="2873324"/>
              <a:ext cx="902811" cy="307777"/>
            </a:xfrm>
            <a:prstGeom prst="rect">
              <a:avLst/>
            </a:prstGeom>
            <a:noFill/>
          </p:spPr>
          <p:txBody>
            <a:bodyPr wrap="none" rtlCol="0">
              <a:spAutoFit/>
            </a:bodyPr>
            <a:lstStyle/>
            <a:p>
              <a:r>
                <a:rPr kumimoji="1" lang="zh-CN" altLang="en-US" sz="1400" dirty="0">
                  <a:solidFill>
                    <a:srgbClr val="F9F9F9"/>
                  </a:solidFill>
                  <a:latin typeface="微软雅黑"/>
                  <a:ea typeface="微软雅黑"/>
                  <a:cs typeface="微软雅黑"/>
                </a:rPr>
                <a:t>数据同步</a:t>
              </a:r>
            </a:p>
          </p:txBody>
        </p:sp>
        <p:sp>
          <p:nvSpPr>
            <p:cNvPr id="45" name="圆角矩形 44"/>
            <p:cNvSpPr/>
            <p:nvPr/>
          </p:nvSpPr>
          <p:spPr>
            <a:xfrm>
              <a:off x="6061810" y="3689350"/>
              <a:ext cx="1390467"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latin typeface="微软雅黑"/>
                <a:ea typeface="微软雅黑"/>
                <a:cs typeface="微软雅黑"/>
              </a:endParaRPr>
            </a:p>
          </p:txBody>
        </p:sp>
        <p:sp>
          <p:nvSpPr>
            <p:cNvPr id="46" name="文本框 45"/>
            <p:cNvSpPr txBox="1"/>
            <p:nvPr/>
          </p:nvSpPr>
          <p:spPr>
            <a:xfrm>
              <a:off x="5959983" y="3682734"/>
              <a:ext cx="1610612" cy="307777"/>
            </a:xfrm>
            <a:prstGeom prst="rect">
              <a:avLst/>
            </a:prstGeom>
            <a:noFill/>
          </p:spPr>
          <p:txBody>
            <a:bodyPr wrap="none" rtlCol="0">
              <a:spAutoFit/>
            </a:bodyPr>
            <a:lstStyle/>
            <a:p>
              <a:r>
                <a:rPr kumimoji="1" lang="en-US" altLang="zh-CN" sz="1400" dirty="0" err="1">
                  <a:solidFill>
                    <a:srgbClr val="F9F9F9"/>
                  </a:solidFill>
                  <a:latin typeface="微软雅黑"/>
                  <a:ea typeface="微软雅黑"/>
                  <a:cs typeface="微软雅黑"/>
                </a:rPr>
                <a:t>HLNode</a:t>
              </a:r>
              <a:r>
                <a:rPr kumimoji="1" lang="zh-CN" altLang="en-US" sz="1400" dirty="0">
                  <a:solidFill>
                    <a:srgbClr val="F9F9F9"/>
                  </a:solidFill>
                  <a:latin typeface="微软雅黑"/>
                  <a:ea typeface="微软雅黑"/>
                  <a:cs typeface="微软雅黑"/>
                </a:rPr>
                <a:t>水平扩展</a:t>
              </a:r>
            </a:p>
          </p:txBody>
        </p:sp>
        <p:sp>
          <p:nvSpPr>
            <p:cNvPr id="47" name="圆角矩形 46"/>
            <p:cNvSpPr/>
            <p:nvPr/>
          </p:nvSpPr>
          <p:spPr>
            <a:xfrm>
              <a:off x="6406057" y="4537620"/>
              <a:ext cx="1100865"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latin typeface="微软雅黑"/>
                <a:ea typeface="微软雅黑"/>
                <a:cs typeface="微软雅黑"/>
              </a:endParaRPr>
            </a:p>
          </p:txBody>
        </p:sp>
        <p:sp>
          <p:nvSpPr>
            <p:cNvPr id="48" name="文本框 47"/>
            <p:cNvSpPr txBox="1"/>
            <p:nvPr/>
          </p:nvSpPr>
          <p:spPr>
            <a:xfrm>
              <a:off x="6361819" y="4531387"/>
              <a:ext cx="1261884" cy="307777"/>
            </a:xfrm>
            <a:prstGeom prst="rect">
              <a:avLst/>
            </a:prstGeom>
            <a:noFill/>
          </p:spPr>
          <p:txBody>
            <a:bodyPr wrap="none" rtlCol="0">
              <a:spAutoFit/>
            </a:bodyPr>
            <a:lstStyle/>
            <a:p>
              <a:r>
                <a:rPr kumimoji="1" lang="zh-CN" altLang="en-US" sz="1400" dirty="0">
                  <a:solidFill>
                    <a:srgbClr val="F9F9F9"/>
                  </a:solidFill>
                  <a:latin typeface="微软雅黑"/>
                  <a:ea typeface="微软雅黑"/>
                  <a:cs typeface="微软雅黑"/>
                </a:rPr>
                <a:t>数据异步提交</a:t>
              </a:r>
            </a:p>
          </p:txBody>
        </p:sp>
        <p:sp>
          <p:nvSpPr>
            <p:cNvPr id="51" name="圆角矩形 50"/>
            <p:cNvSpPr/>
            <p:nvPr/>
          </p:nvSpPr>
          <p:spPr>
            <a:xfrm>
              <a:off x="7183130" y="5419942"/>
              <a:ext cx="1100865"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a:ea typeface="微软雅黑"/>
                <a:cs typeface="微软雅黑"/>
              </a:endParaRPr>
            </a:p>
          </p:txBody>
        </p:sp>
        <p:sp>
          <p:nvSpPr>
            <p:cNvPr id="52" name="文本框 51"/>
            <p:cNvSpPr txBox="1"/>
            <p:nvPr/>
          </p:nvSpPr>
          <p:spPr>
            <a:xfrm>
              <a:off x="7280798" y="5420282"/>
              <a:ext cx="902811" cy="307777"/>
            </a:xfrm>
            <a:prstGeom prst="rect">
              <a:avLst/>
            </a:prstGeom>
            <a:noFill/>
          </p:spPr>
          <p:txBody>
            <a:bodyPr wrap="none" rtlCol="0">
              <a:spAutoFit/>
            </a:bodyPr>
            <a:lstStyle/>
            <a:p>
              <a:r>
                <a:rPr kumimoji="1" lang="zh-CN" altLang="en-US" sz="1400" dirty="0">
                  <a:solidFill>
                    <a:srgbClr val="F9F9F9"/>
                  </a:solidFill>
                  <a:latin typeface="微软雅黑"/>
                  <a:ea typeface="微软雅黑"/>
                  <a:cs typeface="微软雅黑"/>
                </a:rPr>
                <a:t>数据同步</a:t>
              </a:r>
            </a:p>
          </p:txBody>
        </p:sp>
        <p:sp>
          <p:nvSpPr>
            <p:cNvPr id="53" name="圆角矩形 52"/>
            <p:cNvSpPr/>
            <p:nvPr/>
          </p:nvSpPr>
          <p:spPr>
            <a:xfrm>
              <a:off x="7430776" y="2065328"/>
              <a:ext cx="1100865"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微软雅黑"/>
                <a:ea typeface="微软雅黑"/>
                <a:cs typeface="微软雅黑"/>
              </a:endParaRPr>
            </a:p>
          </p:txBody>
        </p:sp>
        <p:sp>
          <p:nvSpPr>
            <p:cNvPr id="54" name="文本框 53"/>
            <p:cNvSpPr txBox="1"/>
            <p:nvPr/>
          </p:nvSpPr>
          <p:spPr>
            <a:xfrm>
              <a:off x="7369333" y="2062192"/>
              <a:ext cx="1261884" cy="307777"/>
            </a:xfrm>
            <a:prstGeom prst="rect">
              <a:avLst/>
            </a:prstGeom>
            <a:noFill/>
          </p:spPr>
          <p:txBody>
            <a:bodyPr wrap="none" rtlCol="0">
              <a:spAutoFit/>
            </a:bodyPr>
            <a:lstStyle/>
            <a:p>
              <a:r>
                <a:rPr kumimoji="1" lang="zh-CN" altLang="en-US" sz="1400" dirty="0">
                  <a:solidFill>
                    <a:srgbClr val="F9F9F9"/>
                  </a:solidFill>
                  <a:latin typeface="微软雅黑"/>
                  <a:ea typeface="微软雅黑"/>
                  <a:cs typeface="微软雅黑"/>
                </a:rPr>
                <a:t>数据异步提交</a:t>
              </a:r>
            </a:p>
          </p:txBody>
        </p:sp>
        <p:pic>
          <p:nvPicPr>
            <p:cNvPr id="39" name="图片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4436" y="1817248"/>
              <a:ext cx="762000" cy="762000"/>
            </a:xfrm>
            <a:prstGeom prst="rect">
              <a:avLst/>
            </a:prstGeom>
          </p:spPr>
        </p:pic>
        <p:pic>
          <p:nvPicPr>
            <p:cNvPr id="56" name="图片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3692" y="5248007"/>
              <a:ext cx="762000" cy="762000"/>
            </a:xfrm>
            <a:prstGeom prst="rect">
              <a:avLst/>
            </a:prstGeom>
          </p:spPr>
        </p:pic>
        <p:pic>
          <p:nvPicPr>
            <p:cNvPr id="55" name="图片 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0122" y="3035300"/>
              <a:ext cx="1727200" cy="1727200"/>
            </a:xfrm>
            <a:prstGeom prst="rect">
              <a:avLst/>
            </a:prstGeom>
          </p:spPr>
        </p:pic>
      </p:grpSp>
    </p:spTree>
    <p:extLst>
      <p:ext uri="{BB962C8B-B14F-4D97-AF65-F5344CB8AC3E}">
        <p14:creationId xmlns:p14="http://schemas.microsoft.com/office/powerpoint/2010/main" val="2887460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安全</a:t>
            </a:r>
            <a:endParaRPr kumimoji="1" lang="zh-CN" altLang="en-US" sz="3600" dirty="0"/>
          </a:p>
        </p:txBody>
      </p:sp>
      <p:sp>
        <p:nvSpPr>
          <p:cNvPr id="6" name="矩形 5"/>
          <p:cNvSpPr/>
          <p:nvPr/>
        </p:nvSpPr>
        <p:spPr>
          <a:xfrm>
            <a:off x="607754" y="2871272"/>
            <a:ext cx="184666" cy="369332"/>
          </a:xfrm>
          <a:prstGeom prst="rect">
            <a:avLst/>
          </a:prstGeom>
        </p:spPr>
        <p:txBody>
          <a:bodyPr wrap="none">
            <a:spAutoFit/>
          </a:bodyPr>
          <a:lstStyle/>
          <a:p>
            <a:r>
              <a:rPr lang="zh-CN" altLang="en-US" dirty="0"/>
              <a:t>￼</a:t>
            </a:r>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4" name="组 3"/>
          <p:cNvGrpSpPr/>
          <p:nvPr/>
        </p:nvGrpSpPr>
        <p:grpSpPr>
          <a:xfrm>
            <a:off x="940690" y="2110154"/>
            <a:ext cx="10850010" cy="3883428"/>
            <a:chOff x="940690" y="2110154"/>
            <a:chExt cx="10850010" cy="3883428"/>
          </a:xfrm>
        </p:grpSpPr>
        <p:sp>
          <p:nvSpPr>
            <p:cNvPr id="22" name="Freeform 14"/>
            <p:cNvSpPr>
              <a:spLocks/>
            </p:cNvSpPr>
            <p:nvPr/>
          </p:nvSpPr>
          <p:spPr bwMode="auto">
            <a:xfrm>
              <a:off x="4226621" y="3565953"/>
              <a:ext cx="2907284" cy="1920446"/>
            </a:xfrm>
            <a:custGeom>
              <a:avLst/>
              <a:gdLst>
                <a:gd name="T0" fmla="*/ 37 w 1723"/>
                <a:gd name="T1" fmla="*/ 721 h 1138"/>
                <a:gd name="T2" fmla="*/ 451 w 1723"/>
                <a:gd name="T3" fmla="*/ 0 h 1138"/>
                <a:gd name="T4" fmla="*/ 451 w 1723"/>
                <a:gd name="T5" fmla="*/ 0 h 1138"/>
                <a:gd name="T6" fmla="*/ 634 w 1723"/>
                <a:gd name="T7" fmla="*/ 605 h 1138"/>
                <a:gd name="T8" fmla="*/ 1330 w 1723"/>
                <a:gd name="T9" fmla="*/ 579 h 1138"/>
                <a:gd name="T10" fmla="*/ 1446 w 1723"/>
                <a:gd name="T11" fmla="*/ 325 h 1138"/>
                <a:gd name="T12" fmla="*/ 1277 w 1723"/>
                <a:gd name="T13" fmla="*/ 32 h 1138"/>
                <a:gd name="T14" fmla="*/ 1071 w 1723"/>
                <a:gd name="T15" fmla="*/ 1138 h 1138"/>
                <a:gd name="T16" fmla="*/ 1071 w 1723"/>
                <a:gd name="T17" fmla="*/ 1138 h 1138"/>
                <a:gd name="T18" fmla="*/ 279 w 1723"/>
                <a:gd name="T19" fmla="*/ 1138 h 1138"/>
                <a:gd name="T20" fmla="*/ 0 w 1723"/>
                <a:gd name="T21" fmla="*/ 860 h 1138"/>
                <a:gd name="T22" fmla="*/ 37 w 1723"/>
                <a:gd name="T23" fmla="*/ 72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3" h="1138">
                  <a:moveTo>
                    <a:pt x="37" y="721"/>
                  </a:moveTo>
                  <a:cubicBezTo>
                    <a:pt x="451" y="0"/>
                    <a:pt x="451" y="0"/>
                    <a:pt x="451" y="0"/>
                  </a:cubicBezTo>
                  <a:cubicBezTo>
                    <a:pt x="451" y="0"/>
                    <a:pt x="451" y="0"/>
                    <a:pt x="451" y="0"/>
                  </a:cubicBezTo>
                  <a:cubicBezTo>
                    <a:pt x="342" y="265"/>
                    <a:pt x="450" y="484"/>
                    <a:pt x="634" y="605"/>
                  </a:cubicBezTo>
                  <a:cubicBezTo>
                    <a:pt x="828" y="733"/>
                    <a:pt x="1106" y="750"/>
                    <a:pt x="1330" y="579"/>
                  </a:cubicBezTo>
                  <a:cubicBezTo>
                    <a:pt x="1401" y="517"/>
                    <a:pt x="1446" y="426"/>
                    <a:pt x="1446" y="325"/>
                  </a:cubicBezTo>
                  <a:cubicBezTo>
                    <a:pt x="1446" y="196"/>
                    <a:pt x="1378" y="96"/>
                    <a:pt x="1277" y="32"/>
                  </a:cubicBezTo>
                  <a:cubicBezTo>
                    <a:pt x="1723" y="311"/>
                    <a:pt x="1648" y="1131"/>
                    <a:pt x="1071" y="1138"/>
                  </a:cubicBezTo>
                  <a:cubicBezTo>
                    <a:pt x="1071" y="1138"/>
                    <a:pt x="1071" y="1138"/>
                    <a:pt x="1071" y="1138"/>
                  </a:cubicBezTo>
                  <a:cubicBezTo>
                    <a:pt x="279" y="1138"/>
                    <a:pt x="279" y="1138"/>
                    <a:pt x="279" y="1138"/>
                  </a:cubicBezTo>
                  <a:cubicBezTo>
                    <a:pt x="125" y="1138"/>
                    <a:pt x="0" y="1014"/>
                    <a:pt x="0" y="860"/>
                  </a:cubicBezTo>
                  <a:cubicBezTo>
                    <a:pt x="0" y="809"/>
                    <a:pt x="13" y="762"/>
                    <a:pt x="37" y="721"/>
                  </a:cubicBezTo>
                  <a:close/>
                </a:path>
              </a:pathLst>
            </a:custGeom>
            <a:solidFill>
              <a:schemeClr val="bg1">
                <a:alpha val="4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5"/>
            <p:cNvSpPr>
              <a:spLocks/>
            </p:cNvSpPr>
            <p:nvPr/>
          </p:nvSpPr>
          <p:spPr bwMode="auto">
            <a:xfrm>
              <a:off x="4606395" y="2110154"/>
              <a:ext cx="2592244" cy="2976334"/>
            </a:xfrm>
            <a:custGeom>
              <a:avLst/>
              <a:gdLst>
                <a:gd name="T0" fmla="*/ 226 w 1537"/>
                <a:gd name="T1" fmla="*/ 862 h 1764"/>
                <a:gd name="T2" fmla="*/ 640 w 1537"/>
                <a:gd name="T3" fmla="*/ 141 h 1764"/>
                <a:gd name="T4" fmla="*/ 883 w 1537"/>
                <a:gd name="T5" fmla="*/ 0 h 1764"/>
                <a:gd name="T6" fmla="*/ 1123 w 1537"/>
                <a:gd name="T7" fmla="*/ 136 h 1764"/>
                <a:gd name="T8" fmla="*/ 1537 w 1537"/>
                <a:gd name="T9" fmla="*/ 857 h 1764"/>
                <a:gd name="T10" fmla="*/ 1537 w 1537"/>
                <a:gd name="T11" fmla="*/ 857 h 1764"/>
                <a:gd name="T12" fmla="*/ 545 w 1537"/>
                <a:gd name="T13" fmla="*/ 1188 h 1764"/>
                <a:gd name="T14" fmla="*/ 883 w 1537"/>
                <a:gd name="T15" fmla="*/ 1525 h 1764"/>
                <a:gd name="T16" fmla="*/ 1094 w 1537"/>
                <a:gd name="T17" fmla="*/ 1451 h 1764"/>
                <a:gd name="T18" fmla="*/ 226 w 1537"/>
                <a:gd name="T19" fmla="*/ 863 h 1764"/>
                <a:gd name="T20" fmla="*/ 226 w 1537"/>
                <a:gd name="T21" fmla="*/ 862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7" h="1764">
                  <a:moveTo>
                    <a:pt x="226" y="862"/>
                  </a:moveTo>
                  <a:cubicBezTo>
                    <a:pt x="640" y="141"/>
                    <a:pt x="640" y="141"/>
                    <a:pt x="640" y="141"/>
                  </a:cubicBezTo>
                  <a:cubicBezTo>
                    <a:pt x="688" y="57"/>
                    <a:pt x="779" y="0"/>
                    <a:pt x="883" y="0"/>
                  </a:cubicBezTo>
                  <a:cubicBezTo>
                    <a:pt x="985" y="0"/>
                    <a:pt x="1074" y="55"/>
                    <a:pt x="1123" y="136"/>
                  </a:cubicBezTo>
                  <a:cubicBezTo>
                    <a:pt x="1537" y="857"/>
                    <a:pt x="1537" y="857"/>
                    <a:pt x="1537" y="857"/>
                  </a:cubicBezTo>
                  <a:cubicBezTo>
                    <a:pt x="1537" y="857"/>
                    <a:pt x="1537" y="857"/>
                    <a:pt x="1537" y="857"/>
                  </a:cubicBezTo>
                  <a:cubicBezTo>
                    <a:pt x="1244" y="356"/>
                    <a:pt x="545" y="671"/>
                    <a:pt x="545" y="1188"/>
                  </a:cubicBezTo>
                  <a:cubicBezTo>
                    <a:pt x="545" y="1374"/>
                    <a:pt x="696" y="1525"/>
                    <a:pt x="883" y="1525"/>
                  </a:cubicBezTo>
                  <a:cubicBezTo>
                    <a:pt x="963" y="1525"/>
                    <a:pt x="1036" y="1498"/>
                    <a:pt x="1094" y="1451"/>
                  </a:cubicBezTo>
                  <a:cubicBezTo>
                    <a:pt x="681" y="1764"/>
                    <a:pt x="0" y="1400"/>
                    <a:pt x="226" y="863"/>
                  </a:cubicBezTo>
                  <a:lnTo>
                    <a:pt x="226" y="862"/>
                  </a:lnTo>
                  <a:close/>
                </a:path>
              </a:pathLst>
            </a:custGeom>
            <a:solidFill>
              <a:schemeClr val="bg1">
                <a:alpha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6"/>
            <p:cNvSpPr>
              <a:spLocks/>
            </p:cNvSpPr>
            <p:nvPr/>
          </p:nvSpPr>
          <p:spPr bwMode="auto">
            <a:xfrm>
              <a:off x="5525620" y="2711462"/>
              <a:ext cx="2439759" cy="2774937"/>
            </a:xfrm>
            <a:custGeom>
              <a:avLst/>
              <a:gdLst>
                <a:gd name="T0" fmla="*/ 992 w 1446"/>
                <a:gd name="T1" fmla="*/ 501 h 1645"/>
                <a:gd name="T2" fmla="*/ 1409 w 1446"/>
                <a:gd name="T3" fmla="*/ 1228 h 1645"/>
                <a:gd name="T4" fmla="*/ 1446 w 1446"/>
                <a:gd name="T5" fmla="*/ 1367 h 1645"/>
                <a:gd name="T6" fmla="*/ 1167 w 1446"/>
                <a:gd name="T7" fmla="*/ 1645 h 1645"/>
                <a:gd name="T8" fmla="*/ 294 w 1446"/>
                <a:gd name="T9" fmla="*/ 1645 h 1645"/>
                <a:gd name="T10" fmla="*/ 507 w 1446"/>
                <a:gd name="T11" fmla="*/ 539 h 1645"/>
                <a:gd name="T12" fmla="*/ 338 w 1446"/>
                <a:gd name="T13" fmla="*/ 494 h 1645"/>
                <a:gd name="T14" fmla="*/ 0 w 1446"/>
                <a:gd name="T15" fmla="*/ 832 h 1645"/>
                <a:gd name="T16" fmla="*/ 992 w 1446"/>
                <a:gd name="T17" fmla="*/ 50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6" h="1645">
                  <a:moveTo>
                    <a:pt x="992" y="501"/>
                  </a:moveTo>
                  <a:cubicBezTo>
                    <a:pt x="1409" y="1228"/>
                    <a:pt x="1409" y="1228"/>
                    <a:pt x="1409" y="1228"/>
                  </a:cubicBezTo>
                  <a:cubicBezTo>
                    <a:pt x="1432" y="1269"/>
                    <a:pt x="1446" y="1316"/>
                    <a:pt x="1446" y="1367"/>
                  </a:cubicBezTo>
                  <a:cubicBezTo>
                    <a:pt x="1446" y="1521"/>
                    <a:pt x="1321" y="1645"/>
                    <a:pt x="1167" y="1645"/>
                  </a:cubicBezTo>
                  <a:cubicBezTo>
                    <a:pt x="294" y="1645"/>
                    <a:pt x="294" y="1645"/>
                    <a:pt x="294" y="1645"/>
                  </a:cubicBezTo>
                  <a:cubicBezTo>
                    <a:pt x="877" y="1645"/>
                    <a:pt x="955" y="819"/>
                    <a:pt x="507" y="539"/>
                  </a:cubicBezTo>
                  <a:cubicBezTo>
                    <a:pt x="457" y="510"/>
                    <a:pt x="399" y="494"/>
                    <a:pt x="338" y="494"/>
                  </a:cubicBezTo>
                  <a:cubicBezTo>
                    <a:pt x="151" y="494"/>
                    <a:pt x="0" y="645"/>
                    <a:pt x="0" y="832"/>
                  </a:cubicBezTo>
                  <a:cubicBezTo>
                    <a:pt x="0" y="315"/>
                    <a:pt x="699" y="0"/>
                    <a:pt x="992" y="501"/>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p:cNvSpPr>
              <a:spLocks/>
            </p:cNvSpPr>
            <p:nvPr/>
          </p:nvSpPr>
          <p:spPr bwMode="auto">
            <a:xfrm>
              <a:off x="5498289" y="2711462"/>
              <a:ext cx="1700351" cy="1404012"/>
            </a:xfrm>
            <a:custGeom>
              <a:avLst/>
              <a:gdLst>
                <a:gd name="T0" fmla="*/ 16 w 1008"/>
                <a:gd name="T1" fmla="*/ 832 h 832"/>
                <a:gd name="T2" fmla="*/ 1008 w 1008"/>
                <a:gd name="T3" fmla="*/ 501 h 832"/>
                <a:gd name="T4" fmla="*/ 16 w 1008"/>
                <a:gd name="T5" fmla="*/ 832 h 832"/>
              </a:gdLst>
              <a:ahLst/>
              <a:cxnLst>
                <a:cxn ang="0">
                  <a:pos x="T0" y="T1"/>
                </a:cxn>
                <a:cxn ang="0">
                  <a:pos x="T2" y="T3"/>
                </a:cxn>
                <a:cxn ang="0">
                  <a:pos x="T4" y="T5"/>
                </a:cxn>
              </a:cxnLst>
              <a:rect l="0" t="0" r="r" b="b"/>
              <a:pathLst>
                <a:path w="1008" h="832">
                  <a:moveTo>
                    <a:pt x="16" y="832"/>
                  </a:moveTo>
                  <a:cubicBezTo>
                    <a:pt x="16" y="315"/>
                    <a:pt x="715" y="0"/>
                    <a:pt x="1008" y="501"/>
                  </a:cubicBezTo>
                  <a:cubicBezTo>
                    <a:pt x="715" y="1"/>
                    <a:pt x="0" y="253"/>
                    <a:pt x="16" y="832"/>
                  </a:cubicBezTo>
                  <a:close/>
                </a:path>
              </a:pathLst>
            </a:custGeom>
            <a:solidFill>
              <a:srgbClr val="7ECBF2"/>
            </a:solidFill>
            <a:ln>
              <a:noFill/>
            </a:ln>
            <a:effectLst>
              <a:outerShdw blurRad="127000" dist="38100" dir="2700000" algn="tl" rotWithShape="0">
                <a:prstClr val="black">
                  <a:alpha val="7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auto">
            <a:xfrm>
              <a:off x="4638043" y="3545813"/>
              <a:ext cx="1583830" cy="1470185"/>
            </a:xfrm>
            <a:custGeom>
              <a:avLst/>
              <a:gdLst>
                <a:gd name="T0" fmla="*/ 939 w 939"/>
                <a:gd name="T1" fmla="*/ 677 h 871"/>
                <a:gd name="T2" fmla="*/ 214 w 939"/>
                <a:gd name="T3" fmla="*/ 0 h 871"/>
                <a:gd name="T4" fmla="*/ 939 w 939"/>
                <a:gd name="T5" fmla="*/ 677 h 871"/>
              </a:gdLst>
              <a:ahLst/>
              <a:cxnLst>
                <a:cxn ang="0">
                  <a:pos x="T0" y="T1"/>
                </a:cxn>
                <a:cxn ang="0">
                  <a:pos x="T2" y="T3"/>
                </a:cxn>
                <a:cxn ang="0">
                  <a:pos x="T4" y="T5"/>
                </a:cxn>
              </a:cxnLst>
              <a:rect l="0" t="0" r="r" b="b"/>
              <a:pathLst>
                <a:path w="939" h="871">
                  <a:moveTo>
                    <a:pt x="939" y="677"/>
                  </a:moveTo>
                  <a:cubicBezTo>
                    <a:pt x="419" y="871"/>
                    <a:pt x="0" y="457"/>
                    <a:pt x="214" y="0"/>
                  </a:cubicBezTo>
                  <a:cubicBezTo>
                    <a:pt x="37" y="499"/>
                    <a:pt x="468" y="810"/>
                    <a:pt x="939" y="677"/>
                  </a:cubicBezTo>
                  <a:close/>
                </a:path>
              </a:pathLst>
            </a:custGeom>
            <a:solidFill>
              <a:srgbClr val="E2F7CA"/>
            </a:solidFill>
            <a:ln>
              <a:noFill/>
            </a:ln>
            <a:effectLst>
              <a:outerShdw blurRad="127000" dist="38100" dir="16200000" rotWithShape="0">
                <a:prstClr val="black">
                  <a:alpha val="7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p:cNvSpPr>
              <a:spLocks/>
            </p:cNvSpPr>
            <p:nvPr/>
          </p:nvSpPr>
          <p:spPr bwMode="auto">
            <a:xfrm>
              <a:off x="6021916" y="3620617"/>
              <a:ext cx="1176723" cy="1865782"/>
            </a:xfrm>
            <a:custGeom>
              <a:avLst/>
              <a:gdLst>
                <a:gd name="T0" fmla="*/ 0 w 698"/>
                <a:gd name="T1" fmla="*/ 1106 h 1106"/>
                <a:gd name="T2" fmla="*/ 213 w 698"/>
                <a:gd name="T3" fmla="*/ 0 h 1106"/>
                <a:gd name="T4" fmla="*/ 0 w 698"/>
                <a:gd name="T5" fmla="*/ 1106 h 1106"/>
              </a:gdLst>
              <a:ahLst/>
              <a:cxnLst>
                <a:cxn ang="0">
                  <a:pos x="T0" y="T1"/>
                </a:cxn>
                <a:cxn ang="0">
                  <a:pos x="T2" y="T3"/>
                </a:cxn>
                <a:cxn ang="0">
                  <a:pos x="T4" y="T5"/>
                </a:cxn>
              </a:cxnLst>
              <a:rect l="0" t="0" r="r" b="b"/>
              <a:pathLst>
                <a:path w="698" h="1106">
                  <a:moveTo>
                    <a:pt x="0" y="1106"/>
                  </a:moveTo>
                  <a:cubicBezTo>
                    <a:pt x="583" y="1106"/>
                    <a:pt x="661" y="280"/>
                    <a:pt x="213" y="0"/>
                  </a:cubicBezTo>
                  <a:cubicBezTo>
                    <a:pt x="698" y="280"/>
                    <a:pt x="610" y="1106"/>
                    <a:pt x="0" y="1106"/>
                  </a:cubicBezTo>
                  <a:close/>
                </a:path>
              </a:pathLst>
            </a:custGeom>
            <a:solidFill>
              <a:srgbClr val="FFDDC4"/>
            </a:solidFill>
            <a:ln>
              <a:noFill/>
            </a:ln>
            <a:effectLst>
              <a:outerShdw blurRad="127000" dist="38100" dir="8100000" algn="tr" rotWithShape="0">
                <a:prstClr val="black">
                  <a:alpha val="7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TextBox 23"/>
            <p:cNvSpPr txBox="1"/>
            <p:nvPr/>
          </p:nvSpPr>
          <p:spPr>
            <a:xfrm rot="18033840">
              <a:off x="4805845" y="3165849"/>
              <a:ext cx="1109273" cy="523220"/>
            </a:xfrm>
            <a:prstGeom prst="rect">
              <a:avLst/>
            </a:prstGeom>
            <a:noFill/>
          </p:spPr>
          <p:txBody>
            <a:bodyPr wrap="none" rtlCol="0">
              <a:spAutoFit/>
            </a:bodyPr>
            <a:lstStyle/>
            <a:p>
              <a:r>
                <a:rPr lang="en-US" sz="2800" dirty="0">
                  <a:solidFill>
                    <a:schemeClr val="bg1"/>
                  </a:solidFill>
                </a:rPr>
                <a:t>01</a:t>
              </a:r>
              <a:r>
                <a:rPr lang="en-US" dirty="0">
                  <a:solidFill>
                    <a:schemeClr val="bg1"/>
                  </a:solidFill>
                </a:rPr>
                <a:t> </a:t>
              </a:r>
              <a:r>
                <a:rPr lang="en-US" altLang="zh-CN" dirty="0" err="1" smtClean="0">
                  <a:solidFill>
                    <a:schemeClr val="bg1"/>
                  </a:solidFill>
                </a:rPr>
                <a:t>ECert</a:t>
              </a:r>
              <a:endParaRPr lang="en-US" dirty="0">
                <a:solidFill>
                  <a:schemeClr val="bg1"/>
                </a:solidFill>
              </a:endParaRPr>
            </a:p>
          </p:txBody>
        </p:sp>
        <p:sp>
          <p:nvSpPr>
            <p:cNvPr id="9" name="TextBox 24"/>
            <p:cNvSpPr txBox="1"/>
            <p:nvPr/>
          </p:nvSpPr>
          <p:spPr>
            <a:xfrm rot="3667932">
              <a:off x="6599035" y="3662810"/>
              <a:ext cx="1109048" cy="523220"/>
            </a:xfrm>
            <a:prstGeom prst="rect">
              <a:avLst/>
            </a:prstGeom>
            <a:noFill/>
          </p:spPr>
          <p:txBody>
            <a:bodyPr wrap="none" rtlCol="0">
              <a:spAutoFit/>
            </a:bodyPr>
            <a:lstStyle/>
            <a:p>
              <a:r>
                <a:rPr lang="en-US" sz="2800" dirty="0">
                  <a:solidFill>
                    <a:schemeClr val="bg1"/>
                  </a:solidFill>
                </a:rPr>
                <a:t>02</a:t>
              </a:r>
              <a:r>
                <a:rPr lang="en-US" dirty="0">
                  <a:solidFill>
                    <a:schemeClr val="bg1"/>
                  </a:solidFill>
                </a:rPr>
                <a:t> </a:t>
              </a:r>
              <a:r>
                <a:rPr lang="en-US" altLang="zh-CN" dirty="0" err="1" smtClean="0">
                  <a:solidFill>
                    <a:schemeClr val="bg1"/>
                  </a:solidFill>
                </a:rPr>
                <a:t>TCert</a:t>
              </a:r>
              <a:endParaRPr lang="en-US" dirty="0">
                <a:solidFill>
                  <a:schemeClr val="bg1"/>
                </a:solidFill>
              </a:endParaRPr>
            </a:p>
          </p:txBody>
        </p:sp>
        <p:sp>
          <p:nvSpPr>
            <p:cNvPr id="10" name="TextBox 25"/>
            <p:cNvSpPr txBox="1"/>
            <p:nvPr/>
          </p:nvSpPr>
          <p:spPr>
            <a:xfrm>
              <a:off x="4971872" y="4846334"/>
              <a:ext cx="1313180" cy="523220"/>
            </a:xfrm>
            <a:prstGeom prst="rect">
              <a:avLst/>
            </a:prstGeom>
            <a:noFill/>
          </p:spPr>
          <p:txBody>
            <a:bodyPr wrap="none" rtlCol="0">
              <a:spAutoFit/>
            </a:bodyPr>
            <a:lstStyle/>
            <a:p>
              <a:r>
                <a:rPr lang="en-US" sz="2800" dirty="0" smtClean="0">
                  <a:solidFill>
                    <a:schemeClr val="bg1"/>
                  </a:solidFill>
                </a:rPr>
                <a:t>03</a:t>
              </a:r>
              <a:r>
                <a:rPr lang="en-US" dirty="0" smtClean="0">
                  <a:solidFill>
                    <a:schemeClr val="bg1"/>
                  </a:solidFill>
                </a:rPr>
                <a:t> </a:t>
              </a:r>
              <a:r>
                <a:rPr lang="en-US" altLang="zh-CN" dirty="0" err="1" smtClean="0">
                  <a:solidFill>
                    <a:schemeClr val="bg1"/>
                  </a:solidFill>
                </a:rPr>
                <a:t>TLSCert</a:t>
              </a:r>
              <a:endParaRPr lang="en-US" dirty="0">
                <a:solidFill>
                  <a:schemeClr val="bg1"/>
                </a:solidFill>
              </a:endParaRPr>
            </a:p>
          </p:txBody>
        </p:sp>
        <p:grpSp>
          <p:nvGrpSpPr>
            <p:cNvPr id="28" name="Group 38"/>
            <p:cNvGrpSpPr/>
            <p:nvPr/>
          </p:nvGrpSpPr>
          <p:grpSpPr>
            <a:xfrm flipH="1">
              <a:off x="6871327" y="2649605"/>
              <a:ext cx="1480651" cy="769806"/>
              <a:chOff x="1392530" y="2481978"/>
              <a:chExt cx="3124464" cy="313657"/>
            </a:xfrm>
          </p:grpSpPr>
          <p:cxnSp>
            <p:nvCxnSpPr>
              <p:cNvPr id="29" name="Straight Connector 39"/>
              <p:cNvCxnSpPr/>
              <p:nvPr/>
            </p:nvCxnSpPr>
            <p:spPr>
              <a:xfrm flipH="1" flipV="1">
                <a:off x="3555062" y="2481981"/>
                <a:ext cx="961932" cy="31365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40"/>
              <p:cNvCxnSpPr/>
              <p:nvPr/>
            </p:nvCxnSpPr>
            <p:spPr>
              <a:xfrm flipH="1">
                <a:off x="1392530" y="2481978"/>
                <a:ext cx="2162533" cy="0"/>
              </a:xfrm>
              <a:prstGeom prst="line">
                <a:avLst/>
              </a:prstGeom>
              <a:ln>
                <a:solidFill>
                  <a:schemeClr val="bg1">
                    <a:lumMod val="9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1" name="TextBox 41"/>
            <p:cNvSpPr txBox="1"/>
            <p:nvPr/>
          </p:nvSpPr>
          <p:spPr>
            <a:xfrm>
              <a:off x="8479612" y="2464939"/>
              <a:ext cx="2806700" cy="646331"/>
            </a:xfrm>
            <a:prstGeom prst="rect">
              <a:avLst/>
            </a:prstGeom>
            <a:noFill/>
          </p:spPr>
          <p:txBody>
            <a:bodyPr wrap="square" rtlCol="0">
              <a:spAutoFit/>
            </a:bodyPr>
            <a:lstStyle/>
            <a:p>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交易过程数据安全</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endParaRPr lang="id-ID" b="1" dirty="0">
                <a:solidFill>
                  <a:schemeClr val="bg1"/>
                </a:solidFill>
              </a:endParaRPr>
            </a:p>
          </p:txBody>
        </p:sp>
        <p:sp>
          <p:nvSpPr>
            <p:cNvPr id="32" name="Rectangle 42"/>
            <p:cNvSpPr/>
            <p:nvPr/>
          </p:nvSpPr>
          <p:spPr>
            <a:xfrm>
              <a:off x="8691277" y="2774587"/>
              <a:ext cx="2806700" cy="700576"/>
            </a:xfrm>
            <a:prstGeom prst="rect">
              <a:avLst/>
            </a:prstGeom>
          </p:spPr>
          <p:txBody>
            <a:bodyPr wrap="square">
              <a:spAutoFit/>
            </a:bodyPr>
            <a:lstStyle/>
            <a:p>
              <a:pPr>
                <a:lnSpc>
                  <a:spcPct val="150000"/>
                </a:lnSpc>
              </a:pPr>
              <a:r>
                <a:rPr kumimoji="1" lang="zh-CN" altLang="en-US" sz="1400" dirty="0">
                  <a:solidFill>
                    <a:schemeClr val="bg1"/>
                  </a:solidFill>
                  <a:latin typeface="微软雅黑"/>
                  <a:ea typeface="微软雅黑"/>
                  <a:cs typeface="微软雅黑"/>
                </a:rPr>
                <a:t>公私钥证书</a:t>
              </a:r>
              <a:endParaRPr kumimoji="1" lang="en-US" altLang="zh-CN" sz="1400" dirty="0">
                <a:solidFill>
                  <a:schemeClr val="bg1"/>
                </a:solidFill>
                <a:latin typeface="微软雅黑"/>
                <a:ea typeface="微软雅黑"/>
                <a:cs typeface="微软雅黑"/>
              </a:endParaRPr>
            </a:p>
            <a:p>
              <a:pPr>
                <a:lnSpc>
                  <a:spcPct val="150000"/>
                </a:lnSpc>
              </a:pPr>
              <a:r>
                <a:rPr kumimoji="1" lang="zh-CN" altLang="en-US" sz="1400" dirty="0">
                  <a:solidFill>
                    <a:schemeClr val="bg1"/>
                  </a:solidFill>
                  <a:latin typeface="微软雅黑"/>
                  <a:ea typeface="微软雅黑"/>
                  <a:cs typeface="微软雅黑"/>
                </a:rPr>
                <a:t>椭圆曲线加密</a:t>
              </a:r>
              <a:endParaRPr kumimoji="1" lang="en-US" altLang="zh-CN" sz="1400" dirty="0">
                <a:solidFill>
                  <a:schemeClr val="bg1"/>
                </a:solidFill>
                <a:latin typeface="微软雅黑"/>
                <a:ea typeface="微软雅黑"/>
                <a:cs typeface="微软雅黑"/>
              </a:endParaRPr>
            </a:p>
          </p:txBody>
        </p:sp>
        <p:cxnSp>
          <p:nvCxnSpPr>
            <p:cNvPr id="33" name="Straight Connector 43"/>
            <p:cNvCxnSpPr/>
            <p:nvPr/>
          </p:nvCxnSpPr>
          <p:spPr>
            <a:xfrm>
              <a:off x="3872753" y="2338148"/>
              <a:ext cx="1973466" cy="0"/>
            </a:xfrm>
            <a:prstGeom prst="line">
              <a:avLst/>
            </a:prstGeom>
            <a:ln>
              <a:solidFill>
                <a:schemeClr val="bg1">
                  <a:lumMod val="9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TextBox 45"/>
            <p:cNvSpPr txBox="1"/>
            <p:nvPr/>
          </p:nvSpPr>
          <p:spPr>
            <a:xfrm>
              <a:off x="940690" y="2141185"/>
              <a:ext cx="2803525" cy="646331"/>
            </a:xfrm>
            <a:prstGeom prst="rect">
              <a:avLst/>
            </a:prstGeom>
            <a:noFill/>
          </p:spPr>
          <p:txBody>
            <a:bodyPr wrap="square" rtlCol="0">
              <a:spAutoFit/>
            </a:bodyPr>
            <a:lstStyle/>
            <a:p>
              <a:pPr algn="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登录过程数据安全</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endParaRPr lang="id-ID" b="1" dirty="0">
                <a:solidFill>
                  <a:schemeClr val="bg1"/>
                </a:solidFill>
              </a:endParaRPr>
            </a:p>
          </p:txBody>
        </p:sp>
        <p:sp>
          <p:nvSpPr>
            <p:cNvPr id="35" name="Rectangle 46"/>
            <p:cNvSpPr/>
            <p:nvPr/>
          </p:nvSpPr>
          <p:spPr>
            <a:xfrm>
              <a:off x="1951191" y="2505629"/>
              <a:ext cx="1948245" cy="700576"/>
            </a:xfrm>
            <a:prstGeom prst="rect">
              <a:avLst/>
            </a:prstGeom>
          </p:spPr>
          <p:txBody>
            <a:bodyPr wrap="square">
              <a:spAutoFit/>
            </a:bodyPr>
            <a:lstStyle/>
            <a:p>
              <a:pPr>
                <a:lnSpc>
                  <a:spcPct val="150000"/>
                </a:lnSpc>
              </a:pPr>
              <a:r>
                <a:rPr kumimoji="1" lang="zh-CN" altLang="en-US" sz="1400" dirty="0">
                  <a:solidFill>
                    <a:schemeClr val="bg1"/>
                  </a:solidFill>
                  <a:latin typeface="微软雅黑"/>
                  <a:ea typeface="微软雅黑"/>
                  <a:cs typeface="微软雅黑"/>
                </a:rPr>
                <a:t>公私钥证书</a:t>
              </a:r>
              <a:endParaRPr kumimoji="1" lang="en-US" altLang="zh-CN" sz="1400" dirty="0">
                <a:solidFill>
                  <a:schemeClr val="bg1"/>
                </a:solidFill>
                <a:latin typeface="微软雅黑"/>
                <a:ea typeface="微软雅黑"/>
                <a:cs typeface="微软雅黑"/>
              </a:endParaRPr>
            </a:p>
            <a:p>
              <a:pPr>
                <a:lnSpc>
                  <a:spcPct val="150000"/>
                </a:lnSpc>
              </a:pPr>
              <a:r>
                <a:rPr kumimoji="1" lang="zh-CN" altLang="en-US" sz="1400" dirty="0">
                  <a:solidFill>
                    <a:schemeClr val="bg1"/>
                  </a:solidFill>
                  <a:latin typeface="微软雅黑"/>
                  <a:ea typeface="微软雅黑"/>
                  <a:cs typeface="微软雅黑"/>
                </a:rPr>
                <a:t>椭圆曲线加密</a:t>
              </a:r>
              <a:endParaRPr kumimoji="1" lang="en-US" sz="1400" dirty="0">
                <a:solidFill>
                  <a:schemeClr val="bg1"/>
                </a:solidFill>
                <a:latin typeface="微软雅黑"/>
                <a:ea typeface="微软雅黑"/>
                <a:cs typeface="微软雅黑"/>
              </a:endParaRPr>
            </a:p>
          </p:txBody>
        </p:sp>
        <p:grpSp>
          <p:nvGrpSpPr>
            <p:cNvPr id="36" name="Group 48"/>
            <p:cNvGrpSpPr/>
            <p:nvPr/>
          </p:nvGrpSpPr>
          <p:grpSpPr>
            <a:xfrm>
              <a:off x="3877265" y="4246469"/>
              <a:ext cx="1174768" cy="598311"/>
              <a:chOff x="1392536" y="2481978"/>
              <a:chExt cx="3229538" cy="393200"/>
            </a:xfrm>
          </p:grpSpPr>
          <p:cxnSp>
            <p:nvCxnSpPr>
              <p:cNvPr id="37" name="Straight Connector 49"/>
              <p:cNvCxnSpPr/>
              <p:nvPr/>
            </p:nvCxnSpPr>
            <p:spPr>
              <a:xfrm flipH="1" flipV="1">
                <a:off x="2654765" y="2481978"/>
                <a:ext cx="1967309" cy="3932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50"/>
              <p:cNvCxnSpPr/>
              <p:nvPr/>
            </p:nvCxnSpPr>
            <p:spPr>
              <a:xfrm flipH="1">
                <a:off x="1392536" y="2481978"/>
                <a:ext cx="1298690" cy="0"/>
              </a:xfrm>
              <a:prstGeom prst="line">
                <a:avLst/>
              </a:prstGeom>
              <a:ln>
                <a:solidFill>
                  <a:schemeClr val="bg1">
                    <a:lumMod val="9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9" name="TextBox 51"/>
            <p:cNvSpPr txBox="1"/>
            <p:nvPr/>
          </p:nvSpPr>
          <p:spPr>
            <a:xfrm>
              <a:off x="940690" y="4061794"/>
              <a:ext cx="2803525" cy="646331"/>
            </a:xfrm>
            <a:prstGeom prst="rect">
              <a:avLst/>
            </a:prstGeom>
            <a:noFill/>
          </p:spPr>
          <p:txBody>
            <a:bodyPr wrap="square" rtlCol="0">
              <a:spAutoFit/>
            </a:bodyPr>
            <a:lstStyle/>
            <a:p>
              <a:pPr algn="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平台真实性验证</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endParaRPr lang="id-ID" b="1" dirty="0">
                <a:solidFill>
                  <a:schemeClr val="bg1"/>
                </a:solidFill>
              </a:endParaRPr>
            </a:p>
          </p:txBody>
        </p:sp>
        <p:sp>
          <p:nvSpPr>
            <p:cNvPr id="40" name="Rectangle 52"/>
            <p:cNvSpPr/>
            <p:nvPr/>
          </p:nvSpPr>
          <p:spPr>
            <a:xfrm>
              <a:off x="2197795" y="4442815"/>
              <a:ext cx="1772196" cy="307777"/>
            </a:xfrm>
            <a:prstGeom prst="rect">
              <a:avLst/>
            </a:prstGeom>
          </p:spPr>
          <p:txBody>
            <a:bodyPr wrap="square">
              <a:spAutoFit/>
            </a:bodyPr>
            <a:lstStyle/>
            <a:p>
              <a:r>
                <a:rPr kumimoji="1" lang="en-US" altLang="zh-CN" sz="1400" dirty="0">
                  <a:solidFill>
                    <a:schemeClr val="bg1"/>
                  </a:solidFill>
                  <a:latin typeface="微软雅黑"/>
                  <a:ea typeface="微软雅黑"/>
                  <a:cs typeface="微软雅黑"/>
                </a:rPr>
                <a:t>TLS1.0</a:t>
              </a:r>
              <a:r>
                <a:rPr kumimoji="1" lang="zh-CN" altLang="en-US" sz="1400" dirty="0">
                  <a:solidFill>
                    <a:schemeClr val="bg1"/>
                  </a:solidFill>
                  <a:latin typeface="微软雅黑"/>
                  <a:ea typeface="微软雅黑"/>
                  <a:cs typeface="微软雅黑"/>
                </a:rPr>
                <a:t>服务器证书</a:t>
              </a:r>
              <a:endParaRPr kumimoji="1" lang="en-US" sz="1400" dirty="0">
                <a:solidFill>
                  <a:schemeClr val="bg1"/>
                </a:solidFill>
                <a:latin typeface="微软雅黑"/>
                <a:ea typeface="微软雅黑"/>
                <a:cs typeface="微软雅黑"/>
              </a:endParaRPr>
            </a:p>
          </p:txBody>
        </p:sp>
        <p:sp>
          <p:nvSpPr>
            <p:cNvPr id="41" name="TextBox 55"/>
            <p:cNvSpPr txBox="1"/>
            <p:nvPr/>
          </p:nvSpPr>
          <p:spPr>
            <a:xfrm>
              <a:off x="8382812" y="4591957"/>
              <a:ext cx="3196677" cy="369332"/>
            </a:xfrm>
            <a:prstGeom prst="rect">
              <a:avLst/>
            </a:prstGeom>
            <a:noFill/>
          </p:spPr>
          <p:txBody>
            <a:bodyPr wrap="square" rtlCol="0">
              <a:spAutoFit/>
            </a:bodyPr>
            <a:lstStyle/>
            <a:p>
              <a:r>
                <a:rPr lang="zh-CN" altLang="en-US" dirty="0">
                  <a:solidFill>
                    <a:schemeClr val="bg1"/>
                  </a:solidFill>
                  <a:latin typeface="Arial" panose="020B0604020202020204" pitchFamily="34" charset="0"/>
                  <a:ea typeface="微软雅黑" panose="020B0503020204020204" pitchFamily="34" charset="-122"/>
                </a:rPr>
                <a:t>数字证书体系</a:t>
              </a:r>
              <a:endParaRPr lang="id-ID" dirty="0">
                <a:solidFill>
                  <a:schemeClr val="bg1"/>
                </a:solidFill>
                <a:latin typeface="Arial" panose="020B0604020202020204" pitchFamily="34" charset="0"/>
                <a:ea typeface="微软雅黑" panose="020B0503020204020204" pitchFamily="34" charset="-122"/>
              </a:endParaRPr>
            </a:p>
          </p:txBody>
        </p:sp>
        <p:sp>
          <p:nvSpPr>
            <p:cNvPr id="42" name="Rectangle 56"/>
            <p:cNvSpPr/>
            <p:nvPr/>
          </p:nvSpPr>
          <p:spPr>
            <a:xfrm>
              <a:off x="8594023" y="4965159"/>
              <a:ext cx="3196677" cy="1028423"/>
            </a:xfrm>
            <a:prstGeom prst="rect">
              <a:avLst/>
            </a:prstGeom>
          </p:spPr>
          <p:txBody>
            <a:bodyPr wrap="square">
              <a:spAutoFit/>
            </a:bodyPr>
            <a:lstStyle/>
            <a:p>
              <a:pPr>
                <a:lnSpc>
                  <a:spcPct val="150000"/>
                </a:lnSpc>
              </a:pPr>
              <a:r>
                <a:rPr kumimoji="1" lang="zh-CN" altLang="en-US" sz="1400" dirty="0">
                  <a:solidFill>
                    <a:schemeClr val="bg1"/>
                  </a:solidFill>
                  <a:latin typeface="微软雅黑"/>
                  <a:ea typeface="微软雅黑"/>
                  <a:cs typeface="微软雅黑"/>
                </a:rPr>
                <a:t>用户与平台间通讯均采用数字证书进行签名，确保通讯过程中数据安全性</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sz="1400" dirty="0">
                <a:solidFill>
                  <a:schemeClr val="bg1">
                    <a:lumMod val="95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329" y="2336269"/>
              <a:ext cx="506765" cy="506765"/>
            </a:xfrm>
            <a:prstGeom prst="rect">
              <a:avLst/>
            </a:prstGeom>
          </p:spPr>
        </p:pic>
        <p:pic>
          <p:nvPicPr>
            <p:cNvPr id="45" name="图片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739" y="4704285"/>
              <a:ext cx="571182" cy="571182"/>
            </a:xfrm>
            <a:prstGeom prst="rect">
              <a:avLst/>
            </a:prstGeom>
          </p:spPr>
        </p:pic>
        <p:pic>
          <p:nvPicPr>
            <p:cNvPr id="46" name="图片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4094" y="4789694"/>
              <a:ext cx="485773" cy="485773"/>
            </a:xfrm>
            <a:prstGeom prst="rect">
              <a:avLst/>
            </a:prstGeom>
          </p:spPr>
        </p:pic>
      </p:grpSp>
    </p:spTree>
    <p:extLst>
      <p:ext uri="{BB962C8B-B14F-4D97-AF65-F5344CB8AC3E}">
        <p14:creationId xmlns:p14="http://schemas.microsoft.com/office/powerpoint/2010/main" val="711850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性能</a:t>
            </a:r>
            <a:endParaRPr kumimoji="1" lang="zh-CN" altLang="en-US" sz="3600" dirty="0"/>
          </a:p>
        </p:txBody>
      </p:sp>
      <p:sp>
        <p:nvSpPr>
          <p:cNvPr id="6" name="矩形 5"/>
          <p:cNvSpPr/>
          <p:nvPr/>
        </p:nvSpPr>
        <p:spPr>
          <a:xfrm>
            <a:off x="607754" y="2871272"/>
            <a:ext cx="184666" cy="369332"/>
          </a:xfrm>
          <a:prstGeom prst="rect">
            <a:avLst/>
          </a:prstGeom>
        </p:spPr>
        <p:txBody>
          <a:bodyPr wrap="none">
            <a:spAutoFit/>
          </a:bodyPr>
          <a:lstStyle/>
          <a:p>
            <a:r>
              <a:rPr lang="zh-CN" altLang="en-US" dirty="0"/>
              <a:t>￼</a:t>
            </a:r>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5" name="组 34"/>
          <p:cNvGrpSpPr/>
          <p:nvPr/>
        </p:nvGrpSpPr>
        <p:grpSpPr>
          <a:xfrm>
            <a:off x="2927686" y="1210782"/>
            <a:ext cx="6442092" cy="4957862"/>
            <a:chOff x="2927686" y="1210782"/>
            <a:chExt cx="6442092" cy="4957862"/>
          </a:xfrm>
        </p:grpSpPr>
        <p:sp>
          <p:nvSpPr>
            <p:cNvPr id="7" name="文本框 6"/>
            <p:cNvSpPr txBox="1"/>
            <p:nvPr/>
          </p:nvSpPr>
          <p:spPr>
            <a:xfrm>
              <a:off x="3386668" y="5460758"/>
              <a:ext cx="4868333" cy="707886"/>
            </a:xfrm>
            <a:prstGeom prst="rect">
              <a:avLst/>
            </a:prstGeom>
            <a:noFill/>
          </p:spPr>
          <p:txBody>
            <a:bodyPr wrap="square" rtlCol="0">
              <a:spAutoFit/>
            </a:bodyPr>
            <a:lstStyle/>
            <a:p>
              <a:pPr algn="ctr"/>
              <a:r>
                <a:rPr kumimoji="1" lang="en-US" altLang="zh-CN" sz="2000" dirty="0" smtClean="0">
                  <a:solidFill>
                    <a:srgbClr val="F9F9F9"/>
                  </a:solidFill>
                  <a:latin typeface="微软雅黑"/>
                  <a:ea typeface="微软雅黑"/>
                  <a:cs typeface="微软雅黑"/>
                </a:rPr>
                <a:t>Centos</a:t>
              </a:r>
              <a:r>
                <a:rPr kumimoji="1" lang="zh-CN" altLang="en-US" sz="2000" dirty="0" smtClean="0">
                  <a:solidFill>
                    <a:srgbClr val="F9F9F9"/>
                  </a:solidFill>
                  <a:latin typeface="微软雅黑"/>
                  <a:ea typeface="微软雅黑"/>
                  <a:cs typeface="微软雅黑"/>
                </a:rPr>
                <a:t> </a:t>
              </a:r>
              <a:r>
                <a:rPr kumimoji="1" lang="en-US" altLang="zh-CN" sz="2000" dirty="0" smtClean="0">
                  <a:solidFill>
                    <a:srgbClr val="F9F9F9"/>
                  </a:solidFill>
                  <a:latin typeface="微软雅黑"/>
                  <a:ea typeface="微软雅黑"/>
                  <a:cs typeface="微软雅黑"/>
                </a:rPr>
                <a:t>7</a:t>
              </a:r>
              <a:r>
                <a:rPr kumimoji="1" lang="zh-CN" altLang="en-US" sz="2000" dirty="0" smtClean="0">
                  <a:solidFill>
                    <a:srgbClr val="F9F9F9"/>
                  </a:solidFill>
                  <a:latin typeface="微软雅黑"/>
                  <a:ea typeface="微软雅黑"/>
                  <a:cs typeface="微软雅黑"/>
                </a:rPr>
                <a:t>    </a:t>
              </a:r>
              <a:r>
                <a:rPr kumimoji="1" lang="en-US" altLang="zh-CN" sz="2000" dirty="0" smtClean="0">
                  <a:solidFill>
                    <a:srgbClr val="F9F9F9"/>
                  </a:solidFill>
                  <a:latin typeface="微软雅黑"/>
                  <a:ea typeface="微软雅黑"/>
                  <a:cs typeface="微软雅黑"/>
                </a:rPr>
                <a:t>2.2Ghz</a:t>
              </a:r>
              <a:r>
                <a:rPr kumimoji="1" lang="zh-CN" altLang="en-US" sz="2000" dirty="0" smtClean="0">
                  <a:solidFill>
                    <a:srgbClr val="F9F9F9"/>
                  </a:solidFill>
                  <a:latin typeface="微软雅黑"/>
                  <a:ea typeface="微软雅黑"/>
                  <a:cs typeface="微软雅黑"/>
                </a:rPr>
                <a:t>*</a:t>
              </a:r>
              <a:r>
                <a:rPr kumimoji="1" lang="en-US" altLang="zh-CN" sz="2000" dirty="0" smtClean="0">
                  <a:solidFill>
                    <a:srgbClr val="F9F9F9"/>
                  </a:solidFill>
                  <a:latin typeface="微软雅黑"/>
                  <a:ea typeface="微软雅黑"/>
                  <a:cs typeface="微软雅黑"/>
                </a:rPr>
                <a:t>2   10core</a:t>
              </a:r>
              <a:r>
                <a:rPr kumimoji="1" lang="en-US" altLang="zh-CN" sz="2000" dirty="0">
                  <a:solidFill>
                    <a:srgbClr val="F9F9F9"/>
                  </a:solidFill>
                  <a:latin typeface="微软雅黑"/>
                  <a:ea typeface="微软雅黑"/>
                  <a:cs typeface="微软雅黑"/>
                </a:rPr>
                <a:t> </a:t>
              </a:r>
              <a:r>
                <a:rPr kumimoji="1" lang="en-US" altLang="zh-CN" sz="2000" dirty="0" smtClean="0">
                  <a:solidFill>
                    <a:srgbClr val="F9F9F9"/>
                  </a:solidFill>
                  <a:latin typeface="微软雅黑"/>
                  <a:ea typeface="微软雅黑"/>
                  <a:cs typeface="微软雅黑"/>
                </a:rPr>
                <a:t>  </a:t>
              </a:r>
              <a:r>
                <a:rPr kumimoji="1" lang="en-US" altLang="zh-CN" sz="2000" dirty="0" smtClean="0">
                  <a:solidFill>
                    <a:srgbClr val="F9F9F9"/>
                  </a:solidFill>
                  <a:latin typeface="微软雅黑"/>
                  <a:ea typeface="微软雅黑"/>
                  <a:cs typeface="微软雅黑"/>
                </a:rPr>
                <a:t>64G</a:t>
              </a:r>
              <a:endParaRPr kumimoji="1" lang="en-US" altLang="zh-CN" sz="2000" dirty="0" smtClean="0">
                <a:solidFill>
                  <a:srgbClr val="F9F9F9"/>
                </a:solidFill>
                <a:latin typeface="微软雅黑"/>
                <a:ea typeface="微软雅黑"/>
                <a:cs typeface="微软雅黑"/>
              </a:endParaRPr>
            </a:p>
            <a:p>
              <a:pPr algn="ctr"/>
              <a:r>
                <a:rPr kumimoji="1" lang="en-US" altLang="zh-CN" sz="2000" dirty="0" smtClean="0">
                  <a:solidFill>
                    <a:srgbClr val="F9F9F9"/>
                  </a:solidFill>
                  <a:latin typeface="微软雅黑"/>
                  <a:ea typeface="微软雅黑"/>
                  <a:cs typeface="微软雅黑"/>
                </a:rPr>
                <a:t>IO  32M/s   2T</a:t>
              </a:r>
              <a:endParaRPr kumimoji="1" lang="zh-CN" altLang="en-US" sz="2000" dirty="0">
                <a:solidFill>
                  <a:srgbClr val="F9F9F9"/>
                </a:solidFill>
                <a:latin typeface="微软雅黑"/>
                <a:ea typeface="微软雅黑"/>
                <a:cs typeface="微软雅黑"/>
              </a:endParaRPr>
            </a:p>
          </p:txBody>
        </p:sp>
        <p:grpSp>
          <p:nvGrpSpPr>
            <p:cNvPr id="34" name="组 33"/>
            <p:cNvGrpSpPr/>
            <p:nvPr/>
          </p:nvGrpSpPr>
          <p:grpSpPr>
            <a:xfrm>
              <a:off x="2927686" y="1210782"/>
              <a:ext cx="2730870" cy="3897104"/>
              <a:chOff x="2927686" y="1210782"/>
              <a:chExt cx="2730870" cy="3897104"/>
            </a:xfrm>
          </p:grpSpPr>
          <p:sp>
            <p:nvSpPr>
              <p:cNvPr id="24" name="Flowchart: Process 39"/>
              <p:cNvSpPr/>
              <p:nvPr/>
            </p:nvSpPr>
            <p:spPr>
              <a:xfrm>
                <a:off x="2927687" y="1210783"/>
                <a:ext cx="2702646"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25" name="Pentagon 42"/>
              <p:cNvSpPr/>
              <p:nvPr/>
            </p:nvSpPr>
            <p:spPr>
              <a:xfrm rot="5400000">
                <a:off x="3728716" y="409756"/>
                <a:ext cx="1128810" cy="2730870"/>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26" name="Flowchart: Process 44"/>
              <p:cNvSpPr/>
              <p:nvPr/>
            </p:nvSpPr>
            <p:spPr>
              <a:xfrm>
                <a:off x="2927687" y="1210782"/>
                <a:ext cx="2702646"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a:ea typeface="微软雅黑"/>
                    <a:cs typeface="微软雅黑"/>
                  </a:rPr>
                  <a:t>TPS</a:t>
                </a:r>
                <a:endParaRPr lang="en-US" dirty="0">
                  <a:latin typeface="微软雅黑"/>
                  <a:ea typeface="微软雅黑"/>
                  <a:cs typeface="微软雅黑"/>
                </a:endParaRPr>
              </a:p>
            </p:txBody>
          </p:sp>
          <p:sp>
            <p:nvSpPr>
              <p:cNvPr id="27" name="Rounded Rectangle 45"/>
              <p:cNvSpPr/>
              <p:nvPr/>
            </p:nvSpPr>
            <p:spPr>
              <a:xfrm>
                <a:off x="3211815" y="4403127"/>
                <a:ext cx="2098006"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微软雅黑"/>
                  <a:ea typeface="微软雅黑"/>
                  <a:cs typeface="微软雅黑"/>
                </a:endParaRPr>
              </a:p>
            </p:txBody>
          </p:sp>
        </p:grpSp>
        <p:sp>
          <p:nvSpPr>
            <p:cNvPr id="28" name="Rectangle 100"/>
            <p:cNvSpPr/>
            <p:nvPr/>
          </p:nvSpPr>
          <p:spPr>
            <a:xfrm>
              <a:off x="3143652" y="2769601"/>
              <a:ext cx="2098006" cy="1179810"/>
            </a:xfrm>
            <a:prstGeom prst="rect">
              <a:avLst/>
            </a:prstGeom>
            <a:noFill/>
          </p:spPr>
          <p:txBody>
            <a:bodyPr wrap="square">
              <a:spAutoFit/>
            </a:bodyPr>
            <a:lstStyle/>
            <a:p>
              <a:pPr algn="ctr">
                <a:lnSpc>
                  <a:spcPct val="150000"/>
                </a:lnSpc>
              </a:pPr>
              <a:r>
                <a:rPr kumimoji="1" lang="zh-CN" altLang="en-US" sz="1600" dirty="0" smtClean="0">
                  <a:solidFill>
                    <a:schemeClr val="bg1"/>
                  </a:solidFill>
                  <a:latin typeface="微软雅黑"/>
                  <a:ea typeface="微软雅黑"/>
                  <a:cs typeface="微软雅黑"/>
                </a:rPr>
                <a:t>并发请求：</a:t>
              </a:r>
              <a:r>
                <a:rPr kumimoji="1" lang="en-US" altLang="zh-CN" sz="1600" dirty="0" smtClean="0">
                  <a:solidFill>
                    <a:schemeClr val="bg1"/>
                  </a:solidFill>
                  <a:latin typeface="微软雅黑"/>
                  <a:ea typeface="微软雅黑"/>
                  <a:cs typeface="微软雅黑"/>
                </a:rPr>
                <a:t>300</a:t>
              </a:r>
              <a:endParaRPr kumimoji="1" lang="en-US" altLang="zh-CN" sz="1600" dirty="0">
                <a:solidFill>
                  <a:schemeClr val="bg1"/>
                </a:solidFill>
                <a:latin typeface="微软雅黑"/>
                <a:ea typeface="微软雅黑"/>
                <a:cs typeface="微软雅黑"/>
              </a:endParaRPr>
            </a:p>
            <a:p>
              <a:pPr algn="ctr">
                <a:lnSpc>
                  <a:spcPct val="150000"/>
                </a:lnSpc>
              </a:pPr>
              <a:r>
                <a:rPr kumimoji="1" lang="zh-CN" altLang="en-US" sz="1600" dirty="0" smtClean="0">
                  <a:solidFill>
                    <a:schemeClr val="bg1"/>
                  </a:solidFill>
                  <a:latin typeface="微软雅黑"/>
                  <a:ea typeface="微软雅黑"/>
                  <a:cs typeface="微软雅黑"/>
                </a:rPr>
                <a:t>响应：</a:t>
              </a:r>
              <a:r>
                <a:rPr kumimoji="1" lang="en-US" altLang="zh-CN" sz="1600" dirty="0" smtClean="0">
                  <a:solidFill>
                    <a:schemeClr val="bg1"/>
                  </a:solidFill>
                  <a:latin typeface="微软雅黑"/>
                  <a:ea typeface="微软雅黑"/>
                  <a:cs typeface="微软雅黑"/>
                </a:rPr>
                <a:t>250 </a:t>
              </a:r>
              <a:r>
                <a:rPr kumimoji="1" lang="en-US" altLang="zh-CN" sz="1600" dirty="0" err="1" smtClean="0">
                  <a:solidFill>
                    <a:schemeClr val="bg1"/>
                  </a:solidFill>
                  <a:latin typeface="微软雅黑"/>
                  <a:ea typeface="微软雅黑"/>
                  <a:cs typeface="微软雅黑"/>
                </a:rPr>
                <a:t>ms</a:t>
              </a:r>
              <a:endParaRPr kumimoji="1" lang="en-US" altLang="zh-CN" sz="1600" dirty="0" smtClean="0">
                <a:solidFill>
                  <a:schemeClr val="bg1"/>
                </a:solidFill>
                <a:latin typeface="微软雅黑"/>
                <a:ea typeface="微软雅黑"/>
                <a:cs typeface="微软雅黑"/>
              </a:endParaRPr>
            </a:p>
            <a:p>
              <a:pPr algn="ctr">
                <a:lnSpc>
                  <a:spcPct val="150000"/>
                </a:lnSpc>
              </a:pPr>
              <a:r>
                <a:rPr kumimoji="1" lang="en-US" altLang="zh-CN" sz="1600" dirty="0" smtClean="0">
                  <a:solidFill>
                    <a:schemeClr val="bg1"/>
                  </a:solidFill>
                  <a:latin typeface="微软雅黑"/>
                  <a:ea typeface="微软雅黑"/>
                  <a:cs typeface="微软雅黑"/>
                </a:rPr>
                <a:t>TPS</a:t>
              </a:r>
              <a:r>
                <a:rPr kumimoji="1" lang="zh-CN" altLang="en-US" sz="1600" dirty="0" smtClean="0">
                  <a:solidFill>
                    <a:schemeClr val="bg1"/>
                  </a:solidFill>
                  <a:latin typeface="微软雅黑"/>
                  <a:ea typeface="微软雅黑"/>
                  <a:cs typeface="微软雅黑"/>
                </a:rPr>
                <a:t>：</a:t>
              </a:r>
              <a:r>
                <a:rPr kumimoji="1" lang="en-US" altLang="zh-CN" sz="1600" dirty="0" smtClean="0">
                  <a:solidFill>
                    <a:schemeClr val="bg1"/>
                  </a:solidFill>
                  <a:latin typeface="微软雅黑"/>
                  <a:ea typeface="微软雅黑"/>
                  <a:cs typeface="微软雅黑"/>
                </a:rPr>
                <a:t>1000/s</a:t>
              </a:r>
              <a:endParaRPr kumimoji="1" lang="en-US" altLang="zh-CN" sz="1600" dirty="0" smtClean="0">
                <a:solidFill>
                  <a:schemeClr val="bg1"/>
                </a:solidFill>
                <a:latin typeface="微软雅黑"/>
                <a:ea typeface="微软雅黑"/>
                <a:cs typeface="微软雅黑"/>
              </a:endParaRPr>
            </a:p>
          </p:txBody>
        </p:sp>
        <p:grpSp>
          <p:nvGrpSpPr>
            <p:cNvPr id="3" name="组 2"/>
            <p:cNvGrpSpPr/>
            <p:nvPr/>
          </p:nvGrpSpPr>
          <p:grpSpPr>
            <a:xfrm>
              <a:off x="6572310" y="1218020"/>
              <a:ext cx="2797468" cy="3897104"/>
              <a:chOff x="6473532" y="1203909"/>
              <a:chExt cx="2153233" cy="3897104"/>
            </a:xfrm>
          </p:grpSpPr>
          <p:sp>
            <p:nvSpPr>
              <p:cNvPr id="14" name="Flowchart: Process 92"/>
              <p:cNvSpPr/>
              <p:nvPr/>
            </p:nvSpPr>
            <p:spPr>
              <a:xfrm>
                <a:off x="6473532" y="1203910"/>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15" name="Pentagon 93"/>
              <p:cNvSpPr/>
              <p:nvPr/>
            </p:nvSpPr>
            <p:spPr>
              <a:xfrm rot="5400000">
                <a:off x="6985743" y="691701"/>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16" name="Flowchart: Process 94"/>
              <p:cNvSpPr/>
              <p:nvPr/>
            </p:nvSpPr>
            <p:spPr>
              <a:xfrm>
                <a:off x="6473532" y="1203909"/>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a:ea typeface="微软雅黑"/>
                    <a:cs typeface="微软雅黑"/>
                  </a:rPr>
                  <a:t>QPS</a:t>
                </a:r>
                <a:endParaRPr lang="en-US" dirty="0">
                  <a:latin typeface="微软雅黑"/>
                  <a:ea typeface="微软雅黑"/>
                  <a:cs typeface="微软雅黑"/>
                </a:endParaRPr>
              </a:p>
            </p:txBody>
          </p:sp>
          <p:sp>
            <p:nvSpPr>
              <p:cNvPr id="17" name="Rounded Rectangle 95"/>
              <p:cNvSpPr/>
              <p:nvPr/>
            </p:nvSpPr>
            <p:spPr>
              <a:xfrm>
                <a:off x="6644018" y="4396254"/>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微软雅黑"/>
                  <a:ea typeface="微软雅黑"/>
                  <a:cs typeface="微软雅黑"/>
                </a:endParaRPr>
              </a:p>
            </p:txBody>
          </p:sp>
          <p:sp>
            <p:nvSpPr>
              <p:cNvPr id="18" name="Rectangle 102"/>
              <p:cNvSpPr/>
              <p:nvPr/>
            </p:nvSpPr>
            <p:spPr>
              <a:xfrm>
                <a:off x="6644017" y="2762726"/>
                <a:ext cx="1793225" cy="1179810"/>
              </a:xfrm>
              <a:prstGeom prst="rect">
                <a:avLst/>
              </a:prstGeom>
              <a:noFill/>
            </p:spPr>
            <p:txBody>
              <a:bodyPr wrap="square">
                <a:spAutoFit/>
              </a:bodyPr>
              <a:lstStyle/>
              <a:p>
                <a:pPr algn="ctr">
                  <a:lnSpc>
                    <a:spcPct val="150000"/>
                  </a:lnSpc>
                </a:pPr>
                <a:r>
                  <a:rPr kumimoji="1" lang="zh-CN" altLang="en-US" sz="1600" dirty="0" smtClean="0">
                    <a:solidFill>
                      <a:schemeClr val="bg1"/>
                    </a:solidFill>
                    <a:latin typeface="微软雅黑"/>
                    <a:ea typeface="微软雅黑"/>
                    <a:cs typeface="微软雅黑"/>
                  </a:rPr>
                  <a:t>并发请求：</a:t>
                </a:r>
                <a:r>
                  <a:rPr kumimoji="1" lang="en-US" altLang="zh-CN" sz="1600" dirty="0" smtClean="0">
                    <a:solidFill>
                      <a:schemeClr val="bg1"/>
                    </a:solidFill>
                    <a:latin typeface="微软雅黑"/>
                    <a:ea typeface="微软雅黑"/>
                    <a:cs typeface="微软雅黑"/>
                  </a:rPr>
                  <a:t>1200</a:t>
                </a:r>
              </a:p>
              <a:p>
                <a:pPr algn="ctr">
                  <a:lnSpc>
                    <a:spcPct val="150000"/>
                  </a:lnSpc>
                </a:pPr>
                <a:r>
                  <a:rPr kumimoji="1" lang="zh-CN" altLang="en-US" sz="1600" dirty="0" smtClean="0">
                    <a:solidFill>
                      <a:schemeClr val="bg1"/>
                    </a:solidFill>
                    <a:latin typeface="微软雅黑"/>
                    <a:ea typeface="微软雅黑"/>
                    <a:cs typeface="微软雅黑"/>
                  </a:rPr>
                  <a:t>响应：</a:t>
                </a:r>
                <a:r>
                  <a:rPr kumimoji="1" lang="en-US" altLang="zh-CN" sz="1600" dirty="0" smtClean="0">
                    <a:solidFill>
                      <a:schemeClr val="bg1"/>
                    </a:solidFill>
                    <a:latin typeface="微软雅黑"/>
                    <a:ea typeface="微软雅黑"/>
                    <a:cs typeface="微软雅黑"/>
                  </a:rPr>
                  <a:t>150 </a:t>
                </a:r>
                <a:r>
                  <a:rPr kumimoji="1" lang="en-US" altLang="zh-CN" sz="1600" dirty="0" err="1" smtClean="0">
                    <a:solidFill>
                      <a:schemeClr val="bg1"/>
                    </a:solidFill>
                    <a:latin typeface="微软雅黑"/>
                    <a:ea typeface="微软雅黑"/>
                    <a:cs typeface="微软雅黑"/>
                  </a:rPr>
                  <a:t>ms</a:t>
                </a:r>
                <a:endParaRPr kumimoji="1" lang="en-US" altLang="zh-CN" sz="1600" dirty="0" smtClean="0">
                  <a:solidFill>
                    <a:schemeClr val="bg1"/>
                  </a:solidFill>
                  <a:latin typeface="微软雅黑"/>
                  <a:ea typeface="微软雅黑"/>
                  <a:cs typeface="微软雅黑"/>
                </a:endParaRPr>
              </a:p>
              <a:p>
                <a:pPr algn="ctr">
                  <a:lnSpc>
                    <a:spcPct val="150000"/>
                  </a:lnSpc>
                </a:pPr>
                <a:r>
                  <a:rPr kumimoji="1" lang="en-US" altLang="zh-CN" sz="1600" dirty="0" smtClean="0">
                    <a:solidFill>
                      <a:schemeClr val="bg1"/>
                    </a:solidFill>
                    <a:latin typeface="微软雅黑"/>
                    <a:ea typeface="微软雅黑"/>
                    <a:cs typeface="微软雅黑"/>
                  </a:rPr>
                  <a:t>QPS</a:t>
                </a:r>
                <a:r>
                  <a:rPr kumimoji="1" lang="zh-CN" altLang="en-US" sz="1600" dirty="0" smtClean="0">
                    <a:solidFill>
                      <a:schemeClr val="bg1"/>
                    </a:solidFill>
                    <a:latin typeface="微软雅黑"/>
                    <a:ea typeface="微软雅黑"/>
                    <a:cs typeface="微软雅黑"/>
                  </a:rPr>
                  <a:t>：</a:t>
                </a:r>
                <a:r>
                  <a:rPr kumimoji="1" lang="en-US" altLang="zh-CN" sz="1600" dirty="0" smtClean="0">
                    <a:solidFill>
                      <a:schemeClr val="bg1"/>
                    </a:solidFill>
                    <a:latin typeface="微软雅黑"/>
                    <a:ea typeface="微软雅黑"/>
                    <a:cs typeface="微软雅黑"/>
                  </a:rPr>
                  <a:t>7000/s</a:t>
                </a:r>
                <a:endParaRPr kumimoji="1" lang="en-US" altLang="zh-CN" sz="1600" dirty="0">
                  <a:solidFill>
                    <a:schemeClr val="bg1"/>
                  </a:solidFill>
                  <a:latin typeface="微软雅黑"/>
                  <a:ea typeface="微软雅黑"/>
                  <a:cs typeface="微软雅黑"/>
                </a:endParaRPr>
              </a:p>
            </p:txBody>
          </p:sp>
        </p:grpSp>
      </p:grpSp>
    </p:spTree>
    <p:extLst>
      <p:ext uri="{BB962C8B-B14F-4D97-AF65-F5344CB8AC3E}">
        <p14:creationId xmlns:p14="http://schemas.microsoft.com/office/powerpoint/2010/main" val="72850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smtClean="0"/>
              <a:t>生态</a:t>
            </a:r>
            <a:endParaRPr lang="en-US" sz="3600" dirty="0"/>
          </a:p>
        </p:txBody>
      </p:sp>
      <p:grpSp>
        <p:nvGrpSpPr>
          <p:cNvPr id="15" name="组 14"/>
          <p:cNvGrpSpPr/>
          <p:nvPr/>
        </p:nvGrpSpPr>
        <p:grpSpPr>
          <a:xfrm>
            <a:off x="1105855" y="2167451"/>
            <a:ext cx="10266250" cy="3581649"/>
            <a:chOff x="1105855" y="2167451"/>
            <a:chExt cx="10266250" cy="3581649"/>
          </a:xfrm>
        </p:grpSpPr>
        <p:sp>
          <p:nvSpPr>
            <p:cNvPr id="4" name="TextBox 3"/>
            <p:cNvSpPr txBox="1"/>
            <p:nvPr/>
          </p:nvSpPr>
          <p:spPr>
            <a:xfrm>
              <a:off x="2091874" y="2167451"/>
              <a:ext cx="1239141" cy="400110"/>
            </a:xfrm>
            <a:prstGeom prst="rect">
              <a:avLst/>
            </a:prstGeom>
            <a:noFill/>
          </p:spPr>
          <p:txBody>
            <a:bodyPr wrap="none" rtlCol="0">
              <a:spAutoFit/>
            </a:bodyPr>
            <a:lstStyle/>
            <a:p>
              <a:r>
                <a:rPr lang="zh-CN" altLang="en-US" sz="2000" dirty="0" smtClean="0">
                  <a:solidFill>
                    <a:schemeClr val="bg1"/>
                  </a:solidFill>
                  <a:latin typeface="微软雅黑"/>
                  <a:ea typeface="微软雅黑"/>
                  <a:cs typeface="微软雅黑"/>
                </a:rPr>
                <a:t>医疗</a:t>
              </a:r>
              <a:r>
                <a:rPr lang="en-US" altLang="zh-CN" sz="2000" dirty="0" smtClean="0">
                  <a:solidFill>
                    <a:schemeClr val="bg1"/>
                  </a:solidFill>
                  <a:latin typeface="微软雅黑"/>
                  <a:ea typeface="微软雅黑"/>
                  <a:cs typeface="微软雅黑"/>
                </a:rPr>
                <a:t>EHR</a:t>
              </a:r>
              <a:endParaRPr lang="id-ID" sz="2000" dirty="0">
                <a:solidFill>
                  <a:schemeClr val="bg1"/>
                </a:solidFill>
                <a:latin typeface="微软雅黑"/>
                <a:ea typeface="微软雅黑"/>
                <a:cs typeface="微软雅黑"/>
              </a:endParaRPr>
            </a:p>
          </p:txBody>
        </p:sp>
        <p:sp>
          <p:nvSpPr>
            <p:cNvPr id="5" name="Rectangle 4"/>
            <p:cNvSpPr/>
            <p:nvPr/>
          </p:nvSpPr>
          <p:spPr>
            <a:xfrm>
              <a:off x="2091874" y="2545776"/>
              <a:ext cx="3756420" cy="1600438"/>
            </a:xfrm>
            <a:prstGeom prst="rect">
              <a:avLst/>
            </a:prstGeom>
          </p:spPr>
          <p:txBody>
            <a:bodyPr wrap="square">
              <a:spAutoFit/>
            </a:bodyPr>
            <a:lstStyle/>
            <a:p>
              <a:r>
                <a:rPr lang="zh-CN" altLang="en-US" sz="1400" dirty="0">
                  <a:solidFill>
                    <a:schemeClr val="bg1">
                      <a:lumMod val="95000"/>
                    </a:schemeClr>
                  </a:solidFill>
                  <a:latin typeface="微软雅黑"/>
                  <a:ea typeface="微软雅黑"/>
                  <a:cs typeface="微软雅黑"/>
                </a:rPr>
                <a:t>安全的利用隐私数据</a:t>
              </a:r>
            </a:p>
            <a:p>
              <a:r>
                <a:rPr lang="en-US" altLang="zh-CN" sz="1400" dirty="0">
                  <a:solidFill>
                    <a:schemeClr val="bg1">
                      <a:lumMod val="95000"/>
                    </a:schemeClr>
                  </a:solidFill>
                  <a:latin typeface="微软雅黑"/>
                  <a:ea typeface="微软雅黑"/>
                  <a:cs typeface="微软雅黑"/>
                </a:rPr>
                <a:t> </a:t>
              </a:r>
              <a:r>
                <a:rPr lang="en-US" altLang="zh-CN" sz="1400" dirty="0" smtClean="0">
                  <a:solidFill>
                    <a:schemeClr val="bg1">
                      <a:lumMod val="95000"/>
                    </a:schemeClr>
                  </a:solidFill>
                  <a:latin typeface="微软雅黑"/>
                  <a:ea typeface="微软雅黑"/>
                  <a:cs typeface="微软雅黑"/>
                </a:rPr>
                <a:t>       </a:t>
              </a:r>
              <a:r>
                <a:rPr lang="zh-CN" altLang="en-US" sz="1400" dirty="0" smtClean="0">
                  <a:solidFill>
                    <a:schemeClr val="bg1">
                      <a:lumMod val="95000"/>
                    </a:schemeClr>
                  </a:solidFill>
                  <a:latin typeface="微软雅黑"/>
                  <a:ea typeface="微软雅黑"/>
                  <a:cs typeface="微软雅黑"/>
                </a:rPr>
                <a:t>多私钥授权数据访问，实现</a:t>
              </a:r>
              <a:r>
                <a:rPr lang="zh-CN" altLang="en-US" sz="1400" dirty="0">
                  <a:solidFill>
                    <a:schemeClr val="bg1">
                      <a:lumMod val="95000"/>
                    </a:schemeClr>
                  </a:solidFill>
                  <a:latin typeface="微软雅黑"/>
                  <a:ea typeface="微软雅黑"/>
                  <a:cs typeface="微软雅黑"/>
                </a:rPr>
                <a:t>信息在企业间安全的共享</a:t>
              </a:r>
            </a:p>
            <a:p>
              <a:endParaRPr lang="en-US" altLang="zh-CN" sz="1400" dirty="0" smtClean="0">
                <a:solidFill>
                  <a:schemeClr val="bg1">
                    <a:lumMod val="95000"/>
                  </a:schemeClr>
                </a:solidFill>
                <a:latin typeface="微软雅黑"/>
                <a:ea typeface="微软雅黑"/>
                <a:cs typeface="微软雅黑"/>
              </a:endParaRPr>
            </a:p>
            <a:p>
              <a:r>
                <a:rPr lang="zh-CN" altLang="en-US" sz="1400" dirty="0" smtClean="0">
                  <a:solidFill>
                    <a:schemeClr val="bg1">
                      <a:lumMod val="95000"/>
                    </a:schemeClr>
                  </a:solidFill>
                  <a:latin typeface="微软雅黑"/>
                  <a:ea typeface="微软雅黑"/>
                  <a:cs typeface="微软雅黑"/>
                </a:rPr>
                <a:t>实现可互</a:t>
              </a:r>
              <a:r>
                <a:rPr lang="zh-CN" altLang="en-US" sz="1400" dirty="0">
                  <a:solidFill>
                    <a:schemeClr val="bg1">
                      <a:lumMod val="95000"/>
                    </a:schemeClr>
                  </a:solidFill>
                  <a:latin typeface="微软雅黑"/>
                  <a:ea typeface="微软雅黑"/>
                  <a:cs typeface="微软雅黑"/>
                </a:rPr>
                <a:t>操作性</a:t>
              </a:r>
            </a:p>
            <a:p>
              <a:r>
                <a:rPr lang="en-US" altLang="zh-CN" sz="1400" dirty="0" smtClean="0">
                  <a:solidFill>
                    <a:schemeClr val="bg1">
                      <a:lumMod val="95000"/>
                    </a:schemeClr>
                  </a:solidFill>
                  <a:latin typeface="微软雅黑"/>
                  <a:ea typeface="微软雅黑"/>
                  <a:cs typeface="微软雅黑"/>
                </a:rPr>
                <a:t>       </a:t>
              </a:r>
              <a:r>
                <a:rPr lang="zh-CN" altLang="en-US" sz="1400" dirty="0" smtClean="0">
                  <a:solidFill>
                    <a:schemeClr val="bg1">
                      <a:lumMod val="95000"/>
                    </a:schemeClr>
                  </a:solidFill>
                  <a:latin typeface="微软雅黑"/>
                  <a:ea typeface="微软雅黑"/>
                  <a:cs typeface="微软雅黑"/>
                </a:rPr>
                <a:t>用去中心化架构分享医疗</a:t>
              </a:r>
              <a:r>
                <a:rPr lang="zh-CN" altLang="en-US" sz="1400" dirty="0">
                  <a:solidFill>
                    <a:schemeClr val="bg1">
                      <a:lumMod val="95000"/>
                    </a:schemeClr>
                  </a:solidFill>
                  <a:latin typeface="微软雅黑"/>
                  <a:ea typeface="微软雅黑"/>
                  <a:cs typeface="微软雅黑"/>
                </a:rPr>
                <a:t>保健信</a:t>
              </a:r>
              <a:r>
                <a:rPr lang="zh-CN" altLang="en-US" sz="1400" dirty="0" smtClean="0">
                  <a:solidFill>
                    <a:schemeClr val="bg1">
                      <a:lumMod val="95000"/>
                    </a:schemeClr>
                  </a:solidFill>
                  <a:latin typeface="微软雅黑"/>
                  <a:ea typeface="微软雅黑"/>
                  <a:cs typeface="微软雅黑"/>
                </a:rPr>
                <a:t>息，患者的医疗信息可以随</a:t>
              </a:r>
              <a:r>
                <a:rPr lang="zh-CN" altLang="en-US" sz="1400" dirty="0">
                  <a:solidFill>
                    <a:schemeClr val="bg1">
                      <a:lumMod val="95000"/>
                    </a:schemeClr>
                  </a:solidFill>
                  <a:latin typeface="微软雅黑"/>
                  <a:ea typeface="微软雅黑"/>
                  <a:cs typeface="微软雅黑"/>
                </a:rPr>
                <a:t>患者流转</a:t>
              </a:r>
              <a:endParaRPr lang="en-US" sz="1400" dirty="0">
                <a:solidFill>
                  <a:schemeClr val="bg1">
                    <a:lumMod val="95000"/>
                  </a:schemeClr>
                </a:solidFill>
                <a:latin typeface="微软雅黑"/>
                <a:ea typeface="微软雅黑"/>
                <a:cs typeface="微软雅黑"/>
              </a:endParaRPr>
            </a:p>
          </p:txBody>
        </p:sp>
        <p:sp>
          <p:nvSpPr>
            <p:cNvPr id="7" name="TextBox 6"/>
            <p:cNvSpPr txBox="1"/>
            <p:nvPr/>
          </p:nvSpPr>
          <p:spPr>
            <a:xfrm>
              <a:off x="7396623" y="4606071"/>
              <a:ext cx="1950098" cy="400110"/>
            </a:xfrm>
            <a:prstGeom prst="rect">
              <a:avLst/>
            </a:prstGeom>
            <a:noFill/>
          </p:spPr>
          <p:txBody>
            <a:bodyPr wrap="none" rtlCol="0">
              <a:spAutoFit/>
            </a:bodyPr>
            <a:lstStyle/>
            <a:p>
              <a:r>
                <a:rPr lang="zh-CN" altLang="en-US" sz="2000" dirty="0" smtClean="0">
                  <a:solidFill>
                    <a:schemeClr val="bg1"/>
                  </a:solidFill>
                  <a:latin typeface="微软雅黑"/>
                  <a:ea typeface="微软雅黑"/>
                  <a:cs typeface="微软雅黑"/>
                </a:rPr>
                <a:t>供应链金融</a:t>
              </a:r>
              <a:r>
                <a:rPr lang="en-US" altLang="zh-CN" sz="2000" dirty="0" smtClean="0">
                  <a:solidFill>
                    <a:schemeClr val="bg1"/>
                  </a:solidFill>
                  <a:latin typeface="微软雅黑"/>
                  <a:ea typeface="微软雅黑"/>
                  <a:cs typeface="微软雅黑"/>
                </a:rPr>
                <a:t>KYC</a:t>
              </a:r>
              <a:endParaRPr lang="id-ID" sz="2000" dirty="0">
                <a:solidFill>
                  <a:schemeClr val="bg1"/>
                </a:solidFill>
                <a:latin typeface="微软雅黑"/>
                <a:ea typeface="微软雅黑"/>
                <a:cs typeface="微软雅黑"/>
              </a:endParaRPr>
            </a:p>
          </p:txBody>
        </p:sp>
        <p:sp>
          <p:nvSpPr>
            <p:cNvPr id="8" name="Rectangle 7"/>
            <p:cNvSpPr/>
            <p:nvPr/>
          </p:nvSpPr>
          <p:spPr>
            <a:xfrm>
              <a:off x="7395766" y="5010436"/>
              <a:ext cx="3756420" cy="738664"/>
            </a:xfrm>
            <a:prstGeom prst="rect">
              <a:avLst/>
            </a:prstGeom>
          </p:spPr>
          <p:txBody>
            <a:bodyPr wrap="square">
              <a:spAutoFit/>
            </a:bodyPr>
            <a:lstStyle/>
            <a:p>
              <a:r>
                <a:rPr lang="zh-CN" altLang="en-US" sz="1400" dirty="0" smtClean="0">
                  <a:solidFill>
                    <a:schemeClr val="bg1">
                      <a:lumMod val="95000"/>
                    </a:schemeClr>
                  </a:solidFill>
                  <a:latin typeface="微软雅黑"/>
                  <a:ea typeface="微软雅黑"/>
                  <a:cs typeface="微软雅黑"/>
                </a:rPr>
                <a:t>用户身份、信用、风险识别</a:t>
              </a:r>
              <a:endParaRPr lang="en-US" altLang="zh-CN" sz="1400" dirty="0" smtClean="0">
                <a:solidFill>
                  <a:schemeClr val="bg1">
                    <a:lumMod val="95000"/>
                  </a:schemeClr>
                </a:solidFill>
                <a:latin typeface="微软雅黑"/>
                <a:ea typeface="微软雅黑"/>
                <a:cs typeface="微软雅黑"/>
              </a:endParaRPr>
            </a:p>
            <a:p>
              <a:endParaRPr lang="en-US" altLang="zh-CN" sz="1400" dirty="0" smtClean="0">
                <a:solidFill>
                  <a:schemeClr val="bg1">
                    <a:lumMod val="95000"/>
                  </a:schemeClr>
                </a:solidFill>
                <a:latin typeface="微软雅黑"/>
                <a:ea typeface="微软雅黑"/>
                <a:cs typeface="微软雅黑"/>
              </a:endParaRPr>
            </a:p>
            <a:p>
              <a:r>
                <a:rPr lang="zh-CN" altLang="en-US" sz="1400" dirty="0" smtClean="0">
                  <a:solidFill>
                    <a:schemeClr val="bg1">
                      <a:lumMod val="95000"/>
                    </a:schemeClr>
                  </a:solidFill>
                  <a:latin typeface="微软雅黑"/>
                  <a:ea typeface="微软雅黑"/>
                  <a:cs typeface="微软雅黑"/>
                </a:rPr>
                <a:t>基于实时交易数据的动态</a:t>
              </a:r>
              <a:r>
                <a:rPr lang="en-US" altLang="zh-CN" sz="1400" dirty="0" smtClean="0">
                  <a:solidFill>
                    <a:schemeClr val="bg1">
                      <a:lumMod val="95000"/>
                    </a:schemeClr>
                  </a:solidFill>
                  <a:latin typeface="微软雅黑"/>
                  <a:ea typeface="微软雅黑"/>
                  <a:cs typeface="微软雅黑"/>
                </a:rPr>
                <a:t>KYC</a:t>
              </a:r>
            </a:p>
          </p:txBody>
        </p:sp>
        <p:sp>
          <p:nvSpPr>
            <p:cNvPr id="10" name="TextBox 9"/>
            <p:cNvSpPr txBox="1"/>
            <p:nvPr/>
          </p:nvSpPr>
          <p:spPr>
            <a:xfrm>
              <a:off x="2091874" y="4543783"/>
              <a:ext cx="1210588" cy="400110"/>
            </a:xfrm>
            <a:prstGeom prst="rect">
              <a:avLst/>
            </a:prstGeom>
            <a:noFill/>
          </p:spPr>
          <p:txBody>
            <a:bodyPr wrap="none" rtlCol="0">
              <a:spAutoFit/>
            </a:bodyPr>
            <a:lstStyle/>
            <a:p>
              <a:r>
                <a:rPr lang="zh-CN" altLang="en-US" sz="2000" dirty="0" smtClean="0">
                  <a:solidFill>
                    <a:schemeClr val="bg1"/>
                  </a:solidFill>
                  <a:latin typeface="微软雅黑"/>
                  <a:ea typeface="微软雅黑"/>
                  <a:cs typeface="微软雅黑"/>
                </a:rPr>
                <a:t>电商</a:t>
              </a:r>
              <a:r>
                <a:rPr lang="en-US" altLang="zh-CN" sz="2000" dirty="0" smtClean="0">
                  <a:solidFill>
                    <a:schemeClr val="bg1"/>
                  </a:solidFill>
                  <a:latin typeface="微软雅黑"/>
                  <a:ea typeface="微软雅黑"/>
                  <a:cs typeface="微软雅黑"/>
                </a:rPr>
                <a:t>UPB</a:t>
              </a:r>
              <a:endParaRPr lang="id-ID" sz="2000" dirty="0">
                <a:solidFill>
                  <a:schemeClr val="bg1"/>
                </a:solidFill>
                <a:latin typeface="微软雅黑"/>
                <a:ea typeface="微软雅黑"/>
                <a:cs typeface="微软雅黑"/>
              </a:endParaRPr>
            </a:p>
          </p:txBody>
        </p:sp>
        <p:sp>
          <p:nvSpPr>
            <p:cNvPr id="11" name="Rectangle 10"/>
            <p:cNvSpPr/>
            <p:nvPr/>
          </p:nvSpPr>
          <p:spPr>
            <a:xfrm>
              <a:off x="2091874" y="4913562"/>
              <a:ext cx="3756420" cy="738664"/>
            </a:xfrm>
            <a:prstGeom prst="rect">
              <a:avLst/>
            </a:prstGeom>
          </p:spPr>
          <p:txBody>
            <a:bodyPr wrap="square">
              <a:spAutoFit/>
            </a:bodyPr>
            <a:lstStyle/>
            <a:p>
              <a:r>
                <a:rPr lang="zh-CN" altLang="en-US" sz="1400" dirty="0" smtClean="0">
                  <a:solidFill>
                    <a:schemeClr val="bg1">
                      <a:lumMod val="95000"/>
                    </a:schemeClr>
                  </a:solidFill>
                  <a:latin typeface="微软雅黑"/>
                  <a:ea typeface="微软雅黑"/>
                  <a:cs typeface="微软雅黑"/>
                </a:rPr>
                <a:t>新零售电商数据采集</a:t>
              </a:r>
              <a:endParaRPr lang="en-US" altLang="zh-CN" sz="1400" dirty="0" smtClean="0">
                <a:solidFill>
                  <a:schemeClr val="bg1">
                    <a:lumMod val="95000"/>
                  </a:schemeClr>
                </a:solidFill>
                <a:latin typeface="微软雅黑"/>
                <a:ea typeface="微软雅黑"/>
                <a:cs typeface="微软雅黑"/>
              </a:endParaRPr>
            </a:p>
            <a:p>
              <a:endParaRPr lang="en-US" altLang="zh-CN" sz="1400" dirty="0" smtClean="0">
                <a:solidFill>
                  <a:schemeClr val="bg1">
                    <a:lumMod val="95000"/>
                  </a:schemeClr>
                </a:solidFill>
                <a:latin typeface="微软雅黑"/>
                <a:ea typeface="微软雅黑"/>
                <a:cs typeface="微软雅黑"/>
              </a:endParaRPr>
            </a:p>
            <a:p>
              <a:r>
                <a:rPr lang="zh-CN" altLang="en-US" sz="1400" dirty="0" smtClean="0">
                  <a:solidFill>
                    <a:schemeClr val="bg1">
                      <a:lumMod val="95000"/>
                    </a:schemeClr>
                  </a:solidFill>
                  <a:latin typeface="微软雅黑"/>
                  <a:ea typeface="微软雅黑"/>
                  <a:cs typeface="微软雅黑"/>
                </a:rPr>
                <a:t>用户购买行为分析模型</a:t>
              </a:r>
              <a:endParaRPr lang="en-US" sz="1400" dirty="0">
                <a:solidFill>
                  <a:schemeClr val="bg1">
                    <a:lumMod val="95000"/>
                  </a:schemeClr>
                </a:solidFill>
                <a:latin typeface="微软雅黑"/>
                <a:ea typeface="微软雅黑"/>
                <a:cs typeface="微软雅黑"/>
              </a:endParaRPr>
            </a:p>
          </p:txBody>
        </p:sp>
        <p:sp>
          <p:nvSpPr>
            <p:cNvPr id="13" name="TextBox 12"/>
            <p:cNvSpPr txBox="1"/>
            <p:nvPr/>
          </p:nvSpPr>
          <p:spPr>
            <a:xfrm>
              <a:off x="7401735" y="2167456"/>
              <a:ext cx="1210588" cy="400110"/>
            </a:xfrm>
            <a:prstGeom prst="rect">
              <a:avLst/>
            </a:prstGeom>
            <a:noFill/>
          </p:spPr>
          <p:txBody>
            <a:bodyPr wrap="none" rtlCol="0">
              <a:spAutoFit/>
            </a:bodyPr>
            <a:lstStyle/>
            <a:p>
              <a:r>
                <a:rPr lang="zh-CN" altLang="en-US" sz="2000" dirty="0" smtClean="0">
                  <a:solidFill>
                    <a:schemeClr val="bg1"/>
                  </a:solidFill>
                  <a:latin typeface="微软雅黑"/>
                  <a:ea typeface="微软雅黑"/>
                  <a:cs typeface="微软雅黑"/>
                </a:rPr>
                <a:t>知识付费</a:t>
              </a:r>
              <a:endParaRPr lang="id-ID" sz="2000" dirty="0">
                <a:solidFill>
                  <a:schemeClr val="bg1"/>
                </a:solidFill>
                <a:latin typeface="微软雅黑"/>
                <a:ea typeface="微软雅黑"/>
                <a:cs typeface="微软雅黑"/>
              </a:endParaRPr>
            </a:p>
          </p:txBody>
        </p:sp>
        <p:sp>
          <p:nvSpPr>
            <p:cNvPr id="14" name="Rectangle 13"/>
            <p:cNvSpPr/>
            <p:nvPr/>
          </p:nvSpPr>
          <p:spPr>
            <a:xfrm>
              <a:off x="7415391" y="2545776"/>
              <a:ext cx="3956714" cy="1600438"/>
            </a:xfrm>
            <a:prstGeom prst="rect">
              <a:avLst/>
            </a:prstGeom>
          </p:spPr>
          <p:txBody>
            <a:bodyPr wrap="square">
              <a:spAutoFit/>
            </a:bodyPr>
            <a:lstStyle/>
            <a:p>
              <a:r>
                <a:rPr lang="zh-CN" altLang="en-US" sz="1400" dirty="0" smtClean="0">
                  <a:solidFill>
                    <a:schemeClr val="bg1">
                      <a:lumMod val="95000"/>
                    </a:schemeClr>
                  </a:solidFill>
                  <a:latin typeface="微软雅黑"/>
                  <a:ea typeface="微软雅黑"/>
                  <a:cs typeface="微软雅黑"/>
                </a:rPr>
                <a:t>股票微研究报告</a:t>
              </a:r>
              <a:endParaRPr lang="en-US" altLang="zh-CN" sz="1400" dirty="0" smtClean="0">
                <a:solidFill>
                  <a:schemeClr val="bg1">
                    <a:lumMod val="95000"/>
                  </a:schemeClr>
                </a:solidFill>
                <a:latin typeface="微软雅黑"/>
                <a:ea typeface="微软雅黑"/>
                <a:cs typeface="微软雅黑"/>
              </a:endParaRPr>
            </a:p>
            <a:p>
              <a:r>
                <a:rPr lang="en-US" altLang="zh-CN" sz="1400" dirty="0" smtClean="0">
                  <a:solidFill>
                    <a:schemeClr val="bg1">
                      <a:lumMod val="95000"/>
                    </a:schemeClr>
                  </a:solidFill>
                  <a:latin typeface="微软雅黑"/>
                  <a:ea typeface="微软雅黑"/>
                  <a:cs typeface="微软雅黑"/>
                </a:rPr>
                <a:t>       </a:t>
              </a:r>
              <a:r>
                <a:rPr lang="zh-CN" altLang="en-US" sz="1400" dirty="0" smtClean="0">
                  <a:solidFill>
                    <a:schemeClr val="bg1">
                      <a:lumMod val="95000"/>
                    </a:schemeClr>
                  </a:solidFill>
                  <a:latin typeface="微软雅黑"/>
                  <a:ea typeface="微软雅黑"/>
                  <a:cs typeface="微软雅黑"/>
                </a:rPr>
                <a:t>明星分析师在平台发布股市行情研究报告及报告价值</a:t>
              </a:r>
              <a:r>
                <a:rPr lang="en-US" altLang="zh-CN" sz="1400" dirty="0">
                  <a:solidFill>
                    <a:schemeClr val="bg1">
                      <a:lumMod val="95000"/>
                    </a:schemeClr>
                  </a:solidFill>
                  <a:latin typeface="微软雅黑"/>
                  <a:ea typeface="微软雅黑"/>
                  <a:cs typeface="微软雅黑"/>
                </a:rPr>
                <a:t>	</a:t>
              </a:r>
              <a:endParaRPr lang="en-US" altLang="zh-CN" sz="1400" dirty="0" smtClean="0">
                <a:solidFill>
                  <a:schemeClr val="bg1">
                    <a:lumMod val="95000"/>
                  </a:schemeClr>
                </a:solidFill>
                <a:latin typeface="微软雅黑"/>
                <a:ea typeface="微软雅黑"/>
                <a:cs typeface="微软雅黑"/>
              </a:endParaRPr>
            </a:p>
            <a:p>
              <a:endParaRPr lang="en-US" altLang="zh-CN" sz="1400" dirty="0" smtClean="0">
                <a:solidFill>
                  <a:schemeClr val="bg1">
                    <a:lumMod val="95000"/>
                  </a:schemeClr>
                </a:solidFill>
                <a:latin typeface="微软雅黑"/>
                <a:ea typeface="微软雅黑"/>
                <a:cs typeface="微软雅黑"/>
              </a:endParaRPr>
            </a:p>
            <a:p>
              <a:r>
                <a:rPr lang="zh-CN" altLang="en-US" sz="1400" dirty="0" smtClean="0">
                  <a:solidFill>
                    <a:schemeClr val="bg1">
                      <a:lumMod val="95000"/>
                    </a:schemeClr>
                  </a:solidFill>
                  <a:latin typeface="微软雅黑"/>
                  <a:ea typeface="微软雅黑"/>
                  <a:cs typeface="微软雅黑"/>
                </a:rPr>
                <a:t>智能合约定时、定量、定价</a:t>
              </a:r>
              <a:endParaRPr lang="en-US" altLang="zh-CN" sz="1400" dirty="0" smtClean="0">
                <a:solidFill>
                  <a:schemeClr val="bg1">
                    <a:lumMod val="95000"/>
                  </a:schemeClr>
                </a:solidFill>
                <a:latin typeface="微软雅黑"/>
                <a:ea typeface="微软雅黑"/>
                <a:cs typeface="微软雅黑"/>
              </a:endParaRPr>
            </a:p>
            <a:p>
              <a:r>
                <a:rPr lang="en-US" sz="1400" dirty="0">
                  <a:solidFill>
                    <a:schemeClr val="bg1">
                      <a:lumMod val="95000"/>
                    </a:schemeClr>
                  </a:solidFill>
                  <a:latin typeface="微软雅黑"/>
                  <a:ea typeface="微软雅黑"/>
                  <a:cs typeface="微软雅黑"/>
                </a:rPr>
                <a:t> </a:t>
              </a:r>
              <a:r>
                <a:rPr lang="en-US" sz="1400" dirty="0" smtClean="0">
                  <a:solidFill>
                    <a:schemeClr val="bg1">
                      <a:lumMod val="95000"/>
                    </a:schemeClr>
                  </a:solidFill>
                  <a:latin typeface="微软雅黑"/>
                  <a:ea typeface="微软雅黑"/>
                  <a:cs typeface="微软雅黑"/>
                </a:rPr>
                <a:t>      </a:t>
              </a:r>
              <a:r>
                <a:rPr lang="zh-CN" altLang="en-US" sz="1400" dirty="0" smtClean="0">
                  <a:solidFill>
                    <a:schemeClr val="bg1">
                      <a:lumMod val="95000"/>
                    </a:schemeClr>
                  </a:solidFill>
                  <a:latin typeface="微软雅黑"/>
                  <a:ea typeface="微软雅黑"/>
                  <a:cs typeface="微软雅黑"/>
                </a:rPr>
                <a:t>通过智能合约评估报告价值，自动执行报告价值交换</a:t>
              </a:r>
              <a:endParaRPr lang="en-US" sz="1400" dirty="0">
                <a:solidFill>
                  <a:schemeClr val="bg1">
                    <a:lumMod val="95000"/>
                  </a:schemeClr>
                </a:solidFill>
                <a:latin typeface="微软雅黑"/>
                <a:ea typeface="微软雅黑"/>
                <a:cs typeface="微软雅黑"/>
              </a:endParaRPr>
            </a:p>
          </p:txBody>
        </p:sp>
        <p:sp>
          <p:nvSpPr>
            <p:cNvPr id="12" name="Oval 11"/>
            <p:cNvSpPr/>
            <p:nvPr/>
          </p:nvSpPr>
          <p:spPr>
            <a:xfrm>
              <a:off x="6407575" y="2371895"/>
              <a:ext cx="923827" cy="923827"/>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9" name="Oval 8"/>
            <p:cNvSpPr/>
            <p:nvPr/>
          </p:nvSpPr>
          <p:spPr>
            <a:xfrm>
              <a:off x="1105855" y="4657751"/>
              <a:ext cx="923827" cy="923827"/>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6" name="Oval 5"/>
            <p:cNvSpPr/>
            <p:nvPr/>
          </p:nvSpPr>
          <p:spPr>
            <a:xfrm>
              <a:off x="6410604" y="4687620"/>
              <a:ext cx="923827" cy="923827"/>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3" name="Oval 2"/>
            <p:cNvSpPr/>
            <p:nvPr/>
          </p:nvSpPr>
          <p:spPr>
            <a:xfrm>
              <a:off x="1105855" y="2371895"/>
              <a:ext cx="923827" cy="923827"/>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19" y="2536354"/>
              <a:ext cx="506772" cy="506772"/>
            </a:xfrm>
            <a:prstGeom prst="rect">
              <a:avLst/>
            </a:prstGeom>
          </p:spPr>
        </p:pic>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268" y="4892830"/>
              <a:ext cx="447274" cy="447274"/>
            </a:xfrm>
            <a:prstGeom prst="rect">
              <a:avLst/>
            </a:prstGeom>
          </p:spPr>
        </p:pic>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469" y="2496789"/>
              <a:ext cx="674038" cy="674038"/>
            </a:xfrm>
            <a:prstGeom prst="rect">
              <a:avLst/>
            </a:prstGeom>
          </p:spPr>
        </p:pic>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8285" y="4880510"/>
              <a:ext cx="534153" cy="534153"/>
            </a:xfrm>
            <a:prstGeom prst="rect">
              <a:avLst/>
            </a:prstGeom>
          </p:spPr>
        </p:pic>
      </p:grpSp>
      <p:pic>
        <p:nvPicPr>
          <p:cNvPr id="20" name="图片 19" descr="logo1.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257326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smtClean="0"/>
              <a:t>电子货币</a:t>
            </a:r>
            <a:endParaRPr lang="en-US" sz="3600" dirty="0"/>
          </a:p>
        </p:txBody>
      </p:sp>
      <p:grpSp>
        <p:nvGrpSpPr>
          <p:cNvPr id="9" name="组 8"/>
          <p:cNvGrpSpPr/>
          <p:nvPr/>
        </p:nvGrpSpPr>
        <p:grpSpPr>
          <a:xfrm>
            <a:off x="1826378" y="1620001"/>
            <a:ext cx="8495851" cy="4338952"/>
            <a:chOff x="1826378" y="1620001"/>
            <a:chExt cx="8495851" cy="4338952"/>
          </a:xfrm>
        </p:grpSpPr>
        <p:grpSp>
          <p:nvGrpSpPr>
            <p:cNvPr id="4" name="组 3"/>
            <p:cNvGrpSpPr/>
            <p:nvPr/>
          </p:nvGrpSpPr>
          <p:grpSpPr>
            <a:xfrm>
              <a:off x="6281857" y="1629732"/>
              <a:ext cx="4040372" cy="4329221"/>
              <a:chOff x="6465300" y="1389843"/>
              <a:chExt cx="4040372" cy="4329221"/>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13160" t="4251" r="15707" b="2690"/>
              <a:stretch/>
            </p:blipFill>
            <p:spPr>
              <a:xfrm>
                <a:off x="6560579" y="1389843"/>
                <a:ext cx="3613532" cy="3155565"/>
              </a:xfrm>
              <a:prstGeom prst="rect">
                <a:avLst/>
              </a:prstGeom>
            </p:spPr>
            <p:style>
              <a:lnRef idx="2">
                <a:schemeClr val="accent2"/>
              </a:lnRef>
              <a:fillRef idx="1">
                <a:schemeClr val="lt1"/>
              </a:fillRef>
              <a:effectRef idx="0">
                <a:schemeClr val="accent2"/>
              </a:effectRef>
              <a:fontRef idx="minor">
                <a:schemeClr val="dk1"/>
              </a:fontRef>
            </p:style>
          </p:pic>
          <p:sp>
            <p:nvSpPr>
              <p:cNvPr id="17" name="文本框 16"/>
              <p:cNvSpPr txBox="1"/>
              <p:nvPr/>
            </p:nvSpPr>
            <p:spPr>
              <a:xfrm>
                <a:off x="6465300" y="4734179"/>
                <a:ext cx="4040372" cy="984885"/>
              </a:xfrm>
              <a:prstGeom prst="rect">
                <a:avLst/>
              </a:prstGeom>
              <a:noFill/>
            </p:spPr>
            <p:txBody>
              <a:bodyPr wrap="square" rtlCol="0">
                <a:spAutoFit/>
              </a:bodyPr>
              <a:lstStyle/>
              <a:p>
                <a:r>
                  <a:rPr kumimoji="1" lang="en-US" altLang="zh-CN" sz="2000" dirty="0" smtClean="0">
                    <a:solidFill>
                      <a:srgbClr val="F9F9F9"/>
                    </a:solidFill>
                    <a:latin typeface="微软雅黑"/>
                    <a:ea typeface="微软雅黑"/>
                    <a:cs typeface="微软雅黑"/>
                  </a:rPr>
                  <a:t>BLOCK</a:t>
                </a:r>
                <a:r>
                  <a:rPr kumimoji="1" lang="en-US" altLang="zh-CN" sz="2000" dirty="0" smtClean="0">
                    <a:latin typeface="微软雅黑"/>
                    <a:ea typeface="微软雅黑"/>
                    <a:cs typeface="微软雅黑"/>
                  </a:rPr>
                  <a:t>  </a:t>
                </a:r>
                <a:r>
                  <a:rPr kumimoji="1" lang="en-US" altLang="zh-CN" sz="2000" dirty="0" smtClean="0">
                    <a:solidFill>
                      <a:srgbClr val="FF6600"/>
                    </a:solidFill>
                    <a:latin typeface="微软雅黑"/>
                    <a:ea typeface="微软雅黑"/>
                    <a:cs typeface="微软雅黑"/>
                  </a:rPr>
                  <a:t>ASSET</a:t>
                </a:r>
                <a:r>
                  <a:rPr kumimoji="1" lang="en-US" altLang="zh-CN" sz="2000" dirty="0" smtClean="0">
                    <a:solidFill>
                      <a:srgbClr val="FF0000"/>
                    </a:solidFill>
                    <a:latin typeface="微软雅黑"/>
                    <a:ea typeface="微软雅黑"/>
                    <a:cs typeface="微软雅黑"/>
                  </a:rPr>
                  <a:t>  </a:t>
                </a:r>
                <a:r>
                  <a:rPr kumimoji="1" lang="en-US" altLang="zh-CN" sz="2000" dirty="0" smtClean="0">
                    <a:solidFill>
                      <a:srgbClr val="92D050"/>
                    </a:solidFill>
                    <a:latin typeface="微软雅黑"/>
                    <a:ea typeface="微软雅黑"/>
                    <a:cs typeface="微软雅黑"/>
                  </a:rPr>
                  <a:t>EXCHANGE </a:t>
                </a:r>
              </a:p>
              <a:p>
                <a:r>
                  <a:rPr kumimoji="1" lang="en-US" altLang="zh-CN" sz="2000" dirty="0" smtClean="0">
                    <a:solidFill>
                      <a:srgbClr val="F9F9F9"/>
                    </a:solidFill>
                    <a:latin typeface="微软雅黑"/>
                    <a:ea typeface="微软雅黑"/>
                    <a:cs typeface="微软雅黑"/>
                  </a:rPr>
                  <a:t>B</a:t>
                </a:r>
                <a:r>
                  <a:rPr kumimoji="1" lang="en-US" altLang="zh-CN" sz="2000" dirty="0" smtClean="0">
                    <a:solidFill>
                      <a:srgbClr val="FF6600"/>
                    </a:solidFill>
                    <a:latin typeface="微软雅黑"/>
                    <a:ea typeface="微软雅黑"/>
                    <a:cs typeface="微软雅黑"/>
                  </a:rPr>
                  <a:t>A</a:t>
                </a:r>
                <a:r>
                  <a:rPr kumimoji="1" lang="en-US" altLang="zh-CN" sz="2000" dirty="0" smtClean="0">
                    <a:solidFill>
                      <a:srgbClr val="92D050"/>
                    </a:solidFill>
                    <a:latin typeface="微软雅黑"/>
                    <a:ea typeface="微软雅黑"/>
                    <a:cs typeface="微软雅黑"/>
                  </a:rPr>
                  <a:t>E</a:t>
                </a:r>
                <a:r>
                  <a:rPr kumimoji="1" lang="en-US" altLang="zh-CN" sz="2000" dirty="0" smtClean="0">
                    <a:solidFill>
                      <a:srgbClr val="FFC000"/>
                    </a:solidFill>
                    <a:latin typeface="微软雅黑"/>
                    <a:ea typeface="微软雅黑"/>
                    <a:cs typeface="微软雅黑"/>
                  </a:rPr>
                  <a:t>/</a:t>
                </a:r>
                <a:r>
                  <a:rPr kumimoji="1" lang="zh-CN" altLang="en-US" sz="2000" dirty="0" smtClean="0">
                    <a:solidFill>
                      <a:srgbClr val="FFC000"/>
                    </a:solidFill>
                    <a:latin typeface="微软雅黑"/>
                    <a:ea typeface="微软雅黑"/>
                    <a:cs typeface="微软雅黑"/>
                  </a:rPr>
                  <a:t>英</a:t>
                </a:r>
                <a:r>
                  <a:rPr kumimoji="1" lang="zh-CN" altLang="en-US" sz="2000" dirty="0" smtClean="0">
                    <a:solidFill>
                      <a:srgbClr val="92D050"/>
                    </a:solidFill>
                    <a:latin typeface="微软雅黑"/>
                    <a:ea typeface="微软雅黑"/>
                    <a:cs typeface="微软雅黑"/>
                  </a:rPr>
                  <a:t> </a:t>
                </a:r>
                <a:r>
                  <a:rPr kumimoji="1" lang="en-US" altLang="zh-CN" sz="2000" dirty="0">
                    <a:solidFill>
                      <a:srgbClr val="92D050"/>
                    </a:solidFill>
                    <a:latin typeface="微软雅黑"/>
                    <a:ea typeface="微软雅黑"/>
                    <a:cs typeface="微软雅黑"/>
                  </a:rPr>
                  <a:t> </a:t>
                </a:r>
                <a:r>
                  <a:rPr kumimoji="1" lang="en-US" altLang="zh-CN" sz="2000" dirty="0" smtClean="0">
                    <a:solidFill>
                      <a:srgbClr val="92D050"/>
                    </a:solidFill>
                    <a:latin typeface="微软雅黑"/>
                    <a:ea typeface="微软雅黑"/>
                    <a:cs typeface="微软雅黑"/>
                  </a:rPr>
                  <a:t>  </a:t>
                </a:r>
                <a:r>
                  <a:rPr kumimoji="1" lang="zh-CN" altLang="en-US" sz="2000" dirty="0" smtClean="0">
                    <a:solidFill>
                      <a:srgbClr val="92D050"/>
                    </a:solidFill>
                    <a:latin typeface="微软雅黑"/>
                    <a:ea typeface="微软雅黑"/>
                    <a:cs typeface="微软雅黑"/>
                  </a:rPr>
                  <a:t>贝</a:t>
                </a:r>
                <a:r>
                  <a:rPr kumimoji="1" lang="en-US" altLang="zh-CN" sz="2000" dirty="0" smtClean="0">
                    <a:solidFill>
                      <a:srgbClr val="FFC000"/>
                    </a:solidFill>
                    <a:latin typeface="微软雅黑"/>
                    <a:ea typeface="微软雅黑"/>
                    <a:cs typeface="微软雅黑"/>
                  </a:rPr>
                  <a:t>/</a:t>
                </a:r>
                <a:r>
                  <a:rPr kumimoji="1" lang="zh-CN" altLang="en-US" sz="2000" dirty="0">
                    <a:solidFill>
                      <a:srgbClr val="FFC000"/>
                    </a:solidFill>
                    <a:latin typeface="微软雅黑"/>
                    <a:ea typeface="微软雅黑"/>
                    <a:cs typeface="微软雅黑"/>
                  </a:rPr>
                  <a:t>中</a:t>
                </a:r>
              </a:p>
              <a:p>
                <a:endParaRPr kumimoji="1" lang="zh-CN" altLang="en-US" dirty="0">
                  <a:solidFill>
                    <a:srgbClr val="92D050"/>
                  </a:solidFill>
                  <a:latin typeface="微软雅黑"/>
                  <a:ea typeface="微软雅黑"/>
                  <a:cs typeface="微软雅黑"/>
                </a:endParaRPr>
              </a:p>
            </p:txBody>
          </p:sp>
        </p:grpSp>
        <p:grpSp>
          <p:nvGrpSpPr>
            <p:cNvPr id="5" name="组 4"/>
            <p:cNvGrpSpPr/>
            <p:nvPr/>
          </p:nvGrpSpPr>
          <p:grpSpPr>
            <a:xfrm>
              <a:off x="1826378" y="1620001"/>
              <a:ext cx="3394730" cy="3982107"/>
              <a:chOff x="1318382" y="1761114"/>
              <a:chExt cx="3394730" cy="3982107"/>
            </a:xfrm>
          </p:grpSpPr>
          <p:grpSp>
            <p:nvGrpSpPr>
              <p:cNvPr id="3" name="组 2"/>
              <p:cNvGrpSpPr/>
              <p:nvPr/>
            </p:nvGrpSpPr>
            <p:grpSpPr>
              <a:xfrm>
                <a:off x="1318382" y="1761114"/>
                <a:ext cx="3394730" cy="3982107"/>
                <a:chOff x="6581826" y="1408337"/>
                <a:chExt cx="3394730" cy="3982107"/>
              </a:xfrm>
            </p:grpSpPr>
            <p:sp>
              <p:nvSpPr>
                <p:cNvPr id="6" name="Flowchart: Process 39"/>
                <p:cNvSpPr/>
                <p:nvPr/>
              </p:nvSpPr>
              <p:spPr>
                <a:xfrm>
                  <a:off x="6581826" y="1411111"/>
                  <a:ext cx="3394730" cy="397933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latin typeface="微软雅黑"/>
                    <a:ea typeface="微软雅黑"/>
                    <a:cs typeface="微软雅黑"/>
                  </a:endParaRPr>
                </a:p>
                <a:p>
                  <a:endParaRPr lang="en-US" altLang="zh-CN" dirty="0">
                    <a:latin typeface="微软雅黑"/>
                    <a:ea typeface="微软雅黑"/>
                    <a:cs typeface="微软雅黑"/>
                  </a:endParaRPr>
                </a:p>
                <a:p>
                  <a:endParaRPr lang="en-US" altLang="zh-CN" dirty="0" smtClean="0">
                    <a:latin typeface="微软雅黑"/>
                    <a:ea typeface="微软雅黑"/>
                    <a:cs typeface="微软雅黑"/>
                  </a:endParaRPr>
                </a:p>
                <a:p>
                  <a:endParaRPr lang="en-US" altLang="zh-CN" dirty="0">
                    <a:latin typeface="微软雅黑"/>
                    <a:ea typeface="微软雅黑"/>
                    <a:cs typeface="微软雅黑"/>
                  </a:endParaRPr>
                </a:p>
                <a:p>
                  <a:r>
                    <a:rPr lang="zh-CN" altLang="en-US" dirty="0" smtClean="0">
                      <a:latin typeface="微软雅黑"/>
                      <a:ea typeface="微软雅黑"/>
                      <a:cs typeface="微软雅黑"/>
                    </a:rPr>
                    <a:t>最初以物易物方式交换物资，贝币出现成为商品交换中介。</a:t>
                  </a:r>
                  <a:endParaRPr lang="en-US" altLang="zh-CN" dirty="0" smtClean="0">
                    <a:latin typeface="微软雅黑"/>
                    <a:ea typeface="微软雅黑"/>
                    <a:cs typeface="微软雅黑"/>
                  </a:endParaRPr>
                </a:p>
                <a:p>
                  <a:endParaRPr lang="en-US" altLang="zh-CN" dirty="0" smtClean="0">
                    <a:latin typeface="微软雅黑"/>
                    <a:ea typeface="微软雅黑"/>
                    <a:cs typeface="微软雅黑"/>
                  </a:endParaRPr>
                </a:p>
                <a:p>
                  <a:endParaRPr lang="en-US" altLang="zh-CN" dirty="0" smtClean="0">
                    <a:latin typeface="微软雅黑"/>
                    <a:ea typeface="微软雅黑"/>
                    <a:cs typeface="微软雅黑"/>
                  </a:endParaRPr>
                </a:p>
                <a:p>
                  <a:r>
                    <a:rPr lang="zh-CN" altLang="en-US" dirty="0" smtClean="0">
                      <a:latin typeface="微软雅黑"/>
                      <a:ea typeface="微软雅黑"/>
                      <a:cs typeface="微软雅黑"/>
                    </a:rPr>
                    <a:t>链链致力在网络空间帮助人们进行资产、价值交换。</a:t>
                  </a:r>
                  <a:endParaRPr lang="en-US" altLang="zh-CN" dirty="0" smtClean="0">
                    <a:latin typeface="微软雅黑"/>
                    <a:ea typeface="微软雅黑"/>
                    <a:cs typeface="微软雅黑"/>
                  </a:endParaRPr>
                </a:p>
              </p:txBody>
            </p:sp>
            <p:sp>
              <p:nvSpPr>
                <p:cNvPr id="7" name="Pentagon 42"/>
                <p:cNvSpPr/>
                <p:nvPr/>
              </p:nvSpPr>
              <p:spPr>
                <a:xfrm rot="5400000">
                  <a:off x="7612942" y="416277"/>
                  <a:ext cx="1326446" cy="3344333"/>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8" name="Flowchart: Process 44"/>
                <p:cNvSpPr/>
                <p:nvPr/>
              </p:nvSpPr>
              <p:spPr>
                <a:xfrm>
                  <a:off x="6604000" y="1408337"/>
                  <a:ext cx="3358444" cy="65188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400" dirty="0">
                      <a:latin typeface="微软雅黑"/>
                      <a:ea typeface="微软雅黑"/>
                      <a:cs typeface="微软雅黑"/>
                    </a:rPr>
                    <a:t>BAAS</a:t>
                  </a:r>
                  <a:r>
                    <a:rPr lang="zh-CN" altLang="en-US" sz="2400" dirty="0">
                      <a:latin typeface="微软雅黑"/>
                      <a:ea typeface="微软雅黑"/>
                      <a:cs typeface="微软雅黑"/>
                    </a:rPr>
                    <a:t>基础平台</a:t>
                  </a:r>
                  <a:endParaRPr lang="en-US" sz="2400" dirty="0">
                    <a:latin typeface="微软雅黑"/>
                    <a:ea typeface="微软雅黑"/>
                    <a:cs typeface="微软雅黑"/>
                  </a:endParaRPr>
                </a:p>
              </p:txBody>
            </p:sp>
          </p:grpSp>
          <p:sp>
            <p:nvSpPr>
              <p:cNvPr id="10" name="Oval 13"/>
              <p:cNvSpPr/>
              <p:nvPr/>
            </p:nvSpPr>
            <p:spPr>
              <a:xfrm>
                <a:off x="2550624" y="2309119"/>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366" y="2480675"/>
                <a:ext cx="569210" cy="569210"/>
              </a:xfrm>
              <a:prstGeom prst="rect">
                <a:avLst/>
              </a:prstGeom>
            </p:spPr>
          </p:pic>
        </p:grpSp>
      </p:grpSp>
      <p:pic>
        <p:nvPicPr>
          <p:cNvPr id="18" name="图片 17" descr="logo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396849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9909" y="2593532"/>
            <a:ext cx="2066756" cy="595222"/>
          </a:xfrm>
        </p:spPr>
        <p:txBody>
          <a:bodyPr/>
          <a:lstStyle/>
          <a:p>
            <a:r>
              <a:rPr kumimoji="1" lang="en-US" altLang="zh-CN" dirty="0" smtClean="0">
                <a:solidFill>
                  <a:srgbClr val="F9F9F9"/>
                </a:solidFill>
              </a:rPr>
              <a:t>Thanks</a:t>
            </a:r>
            <a:endParaRPr kumimoji="1" lang="zh-CN" altLang="en-US" dirty="0">
              <a:solidFill>
                <a:srgbClr val="F9F9F9"/>
              </a:solidFill>
            </a:endParaRPr>
          </a:p>
        </p:txBody>
      </p:sp>
      <p:pic>
        <p:nvPicPr>
          <p:cNvPr id="7" name="图片 6"/>
          <p:cNvPicPr>
            <a:picLocks noChangeAspect="1"/>
          </p:cNvPicPr>
          <p:nvPr/>
        </p:nvPicPr>
        <p:blipFill>
          <a:blip r:embed="rId2"/>
          <a:stretch>
            <a:fillRect/>
          </a:stretch>
        </p:blipFill>
        <p:spPr>
          <a:xfrm>
            <a:off x="8494890" y="4027840"/>
            <a:ext cx="2415820" cy="2396947"/>
          </a:xfrm>
          <a:prstGeom prst="rect">
            <a:avLst/>
          </a:prstGeom>
        </p:spPr>
      </p:pic>
    </p:spTree>
    <p:extLst>
      <p:ext uri="{BB962C8B-B14F-4D97-AF65-F5344CB8AC3E}">
        <p14:creationId xmlns:p14="http://schemas.microsoft.com/office/powerpoint/2010/main" val="3097901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27" y="5333675"/>
            <a:ext cx="12211826" cy="695461"/>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zh-CN" altLang="en-US" sz="3600" dirty="0" smtClean="0">
                <a:solidFill>
                  <a:schemeClr val="bg1">
                    <a:alpha val="50000"/>
                  </a:schemeClr>
                </a:solidFill>
              </a:rPr>
              <a:t>目标</a:t>
            </a:r>
            <a:endParaRPr lang="en-US" sz="3600" dirty="0">
              <a:solidFill>
                <a:schemeClr val="bg1">
                  <a:alpha val="50000"/>
                </a:schemeClr>
              </a:solidFill>
            </a:endParaRPr>
          </a:p>
        </p:txBody>
      </p:sp>
      <p:sp>
        <p:nvSpPr>
          <p:cNvPr id="4" name="Rectangle 3"/>
          <p:cNvSpPr/>
          <p:nvPr/>
        </p:nvSpPr>
        <p:spPr>
          <a:xfrm>
            <a:off x="944154" y="2481183"/>
            <a:ext cx="5084447" cy="2462213"/>
          </a:xfrm>
          <a:prstGeom prst="rect">
            <a:avLst/>
          </a:prstGeom>
        </p:spPr>
        <p:txBody>
          <a:bodyPr wrap="square" numCol="1" spcCol="274320">
            <a:spAutoFit/>
          </a:bodyPr>
          <a:lstStyle/>
          <a:p>
            <a:r>
              <a:rPr lang="ms-MY" sz="1400" dirty="0" smtClean="0">
                <a:solidFill>
                  <a:schemeClr val="bg1">
                    <a:lumMod val="95000"/>
                  </a:schemeClr>
                </a:solidFill>
              </a:rPr>
              <a:t>Connect With Future</a:t>
            </a:r>
            <a:endParaRPr lang="ms-MY" sz="1400" dirty="0">
              <a:solidFill>
                <a:schemeClr val="bg1">
                  <a:lumMod val="95000"/>
                </a:schemeClr>
              </a:solidFill>
            </a:endParaRPr>
          </a:p>
          <a:p>
            <a:endParaRPr lang="ms-MY" sz="1400" dirty="0" smtClean="0">
              <a:solidFill>
                <a:schemeClr val="bg1">
                  <a:lumMod val="95000"/>
                </a:schemeClr>
              </a:solidFill>
            </a:endParaRPr>
          </a:p>
          <a:p>
            <a:pPr>
              <a:lnSpc>
                <a:spcPct val="150000"/>
              </a:lnSpc>
            </a:pPr>
            <a:r>
              <a:rPr kumimoji="1" lang="zh-CN" altLang="en-US" sz="1400" dirty="0">
                <a:solidFill>
                  <a:schemeClr val="bg1"/>
                </a:solidFill>
                <a:latin typeface="微软雅黑"/>
                <a:ea typeface="微软雅黑"/>
                <a:cs typeface="微软雅黑"/>
              </a:rPr>
              <a:t>公链、私链、联盟链以及不采用区块链的系统在今后相当长时间内会长期并存。这些系统之间的数据互联互通不解决，将会造成巨大的资源浪费和应用局限。我们认为无论同构还是不同结构的区块链之间应该能够交互操作，同时，区块链与不采用区块链的系统也应该可以在一定的共识基础上进行数据交换。只有这样，区块链才能得到更广泛的应用，发挥更大的作用</a:t>
            </a:r>
            <a:r>
              <a:rPr lang="zh-CN" altLang="en-US" sz="1400" dirty="0">
                <a:solidFill>
                  <a:schemeClr val="bg1">
                    <a:lumMod val="95000"/>
                  </a:schemeClr>
                </a:solidFill>
              </a:rPr>
              <a:t>。</a:t>
            </a:r>
            <a:endParaRPr lang="ms-MY" sz="1400" dirty="0">
              <a:solidFill>
                <a:schemeClr val="bg1">
                  <a:lumMod val="95000"/>
                </a:schemeClr>
              </a:solidFill>
            </a:endParaRPr>
          </a:p>
        </p:txBody>
      </p:sp>
      <p:sp>
        <p:nvSpPr>
          <p:cNvPr id="5" name="Rectangle 4"/>
          <p:cNvSpPr/>
          <p:nvPr/>
        </p:nvSpPr>
        <p:spPr>
          <a:xfrm>
            <a:off x="944153" y="1620055"/>
            <a:ext cx="5084448" cy="470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Arial" panose="020B0604020202020204" pitchFamily="34" charset="0"/>
                <a:ea typeface="微软雅黑" panose="020B0503020204020204" pitchFamily="34" charset="-122"/>
              </a:rPr>
              <a:t>链接你我</a:t>
            </a:r>
            <a:r>
              <a:rPr lang="en-US" altLang="zh-CN" sz="2400" dirty="0">
                <a:solidFill>
                  <a:schemeClr val="bg1"/>
                </a:solidFill>
                <a:latin typeface="Arial" panose="020B0604020202020204" pitchFamily="34" charset="0"/>
                <a:ea typeface="微软雅黑" panose="020B0503020204020204" pitchFamily="34" charset="-122"/>
              </a:rPr>
              <a:t> </a:t>
            </a:r>
            <a:r>
              <a:rPr lang="zh-CN" altLang="en-US" sz="2400" dirty="0">
                <a:solidFill>
                  <a:schemeClr val="bg1"/>
                </a:solidFill>
                <a:latin typeface="Arial" panose="020B0604020202020204" pitchFamily="34" charset="0"/>
                <a:ea typeface="微软雅黑" panose="020B0503020204020204" pitchFamily="34" charset="-122"/>
              </a:rPr>
              <a:t>链接未来</a:t>
            </a:r>
            <a:r>
              <a:rPr lang="en-US" sz="2400" dirty="0">
                <a:solidFill>
                  <a:schemeClr val="bg1"/>
                </a:solidFill>
                <a:latin typeface="Arial" panose="020B0604020202020204" pitchFamily="34" charset="0"/>
                <a:ea typeface="微软雅黑" panose="020B0503020204020204" pitchFamily="34" charset="-122"/>
              </a:rPr>
              <a:t> </a:t>
            </a:r>
          </a:p>
        </p:txBody>
      </p:sp>
      <p:pic>
        <p:nvPicPr>
          <p:cNvPr id="26" name="图片 25"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216453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smtClean="0"/>
              <a:t>计划</a:t>
            </a:r>
            <a:endParaRPr lang="en-US" sz="3600" dirty="0"/>
          </a:p>
        </p:txBody>
      </p:sp>
      <p:pic>
        <p:nvPicPr>
          <p:cNvPr id="29" name="图片 28"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12" name="组 11"/>
          <p:cNvGrpSpPr/>
          <p:nvPr/>
        </p:nvGrpSpPr>
        <p:grpSpPr>
          <a:xfrm>
            <a:off x="852714" y="705681"/>
            <a:ext cx="10573563" cy="5868609"/>
            <a:chOff x="852714" y="705681"/>
            <a:chExt cx="10573563" cy="5868609"/>
          </a:xfrm>
        </p:grpSpPr>
        <p:sp>
          <p:nvSpPr>
            <p:cNvPr id="31" name="Rectangle 30"/>
            <p:cNvSpPr/>
            <p:nvPr/>
          </p:nvSpPr>
          <p:spPr>
            <a:xfrm>
              <a:off x="8377375" y="2556292"/>
              <a:ext cx="3048902" cy="307777"/>
            </a:xfrm>
            <a:prstGeom prst="rect">
              <a:avLst/>
            </a:prstGeom>
          </p:spPr>
          <p:txBody>
            <a:bodyPr wrap="square">
              <a:spAutoFit/>
            </a:bodyPr>
            <a:lstStyle/>
            <a:p>
              <a:r>
                <a:rPr kumimoji="1" lang="zh-CN" altLang="en-US" sz="1400" dirty="0">
                  <a:solidFill>
                    <a:schemeClr val="bg1"/>
                  </a:solidFill>
                  <a:latin typeface="微软雅黑"/>
                  <a:ea typeface="微软雅黑"/>
                  <a:cs typeface="微软雅黑"/>
                </a:rPr>
                <a:t>区块链技术平台</a:t>
              </a:r>
              <a:endParaRPr kumimoji="1" lang="en-US" altLang="zh-CN" sz="1400" dirty="0">
                <a:solidFill>
                  <a:schemeClr val="bg1"/>
                </a:solidFill>
                <a:latin typeface="微软雅黑"/>
                <a:ea typeface="微软雅黑"/>
                <a:cs typeface="微软雅黑"/>
              </a:endParaRPr>
            </a:p>
          </p:txBody>
        </p:sp>
        <p:grpSp>
          <p:nvGrpSpPr>
            <p:cNvPr id="11" name="组 10"/>
            <p:cNvGrpSpPr/>
            <p:nvPr/>
          </p:nvGrpSpPr>
          <p:grpSpPr>
            <a:xfrm>
              <a:off x="852714" y="705681"/>
              <a:ext cx="8303848" cy="5868609"/>
              <a:chOff x="852714" y="705681"/>
              <a:chExt cx="8303848" cy="5868609"/>
            </a:xfrm>
          </p:grpSpPr>
          <p:sp>
            <p:nvSpPr>
              <p:cNvPr id="32" name="Rectangle 31"/>
              <p:cNvSpPr/>
              <p:nvPr/>
            </p:nvSpPr>
            <p:spPr>
              <a:xfrm>
                <a:off x="866247" y="3597770"/>
                <a:ext cx="3007536" cy="461665"/>
              </a:xfrm>
              <a:prstGeom prst="rect">
                <a:avLst/>
              </a:prstGeom>
            </p:spPr>
            <p:txBody>
              <a:bodyPr wrap="square">
                <a:spAutoFit/>
              </a:bodyPr>
              <a:lstStyle/>
              <a:p>
                <a:pPr algn="r"/>
                <a:r>
                  <a:rPr lang="en-US" altLang="zh-CN" sz="2400" dirty="0" smtClean="0">
                    <a:solidFill>
                      <a:schemeClr val="bg1">
                        <a:lumMod val="95000"/>
                      </a:schemeClr>
                    </a:solidFill>
                  </a:rPr>
                  <a:t>Future</a:t>
                </a:r>
                <a:endParaRPr lang="ms-MY" sz="2400" dirty="0">
                  <a:solidFill>
                    <a:schemeClr val="bg1">
                      <a:lumMod val="95000"/>
                    </a:schemeClr>
                  </a:solidFill>
                </a:endParaRPr>
              </a:p>
            </p:txBody>
          </p:sp>
          <p:sp>
            <p:nvSpPr>
              <p:cNvPr id="33" name="Rectangle 32"/>
              <p:cNvSpPr/>
              <p:nvPr/>
            </p:nvSpPr>
            <p:spPr>
              <a:xfrm>
                <a:off x="852714" y="4056542"/>
                <a:ext cx="3048902" cy="307777"/>
              </a:xfrm>
              <a:prstGeom prst="rect">
                <a:avLst/>
              </a:prstGeom>
            </p:spPr>
            <p:txBody>
              <a:bodyPr wrap="square">
                <a:spAutoFit/>
              </a:bodyPr>
              <a:lstStyle/>
              <a:p>
                <a:pPr algn="r"/>
                <a:r>
                  <a:rPr kumimoji="1" lang="zh-CN" altLang="en-US" sz="1400" dirty="0">
                    <a:solidFill>
                      <a:schemeClr val="bg1"/>
                    </a:solidFill>
                    <a:latin typeface="微软雅黑"/>
                    <a:ea typeface="微软雅黑"/>
                    <a:cs typeface="微软雅黑"/>
                  </a:rPr>
                  <a:t>应用生态</a:t>
                </a:r>
                <a:endParaRPr kumimoji="1" lang="en-US" altLang="zh-CN" sz="1400" dirty="0">
                  <a:solidFill>
                    <a:schemeClr val="bg1"/>
                  </a:solidFill>
                  <a:latin typeface="微软雅黑"/>
                  <a:ea typeface="微软雅黑"/>
                  <a:cs typeface="微软雅黑"/>
                </a:endParaRPr>
              </a:p>
            </p:txBody>
          </p:sp>
          <p:grpSp>
            <p:nvGrpSpPr>
              <p:cNvPr id="8" name="组 7"/>
              <p:cNvGrpSpPr/>
              <p:nvPr/>
            </p:nvGrpSpPr>
            <p:grpSpPr>
              <a:xfrm>
                <a:off x="4146130" y="705681"/>
                <a:ext cx="5010432" cy="5868609"/>
                <a:chOff x="4146130" y="705681"/>
                <a:chExt cx="5010432" cy="5868609"/>
              </a:xfrm>
            </p:grpSpPr>
            <p:cxnSp>
              <p:nvCxnSpPr>
                <p:cNvPr id="28" name="Straight Connector 27"/>
                <p:cNvCxnSpPr>
                  <a:stCxn id="15" idx="4"/>
                  <a:endCxn id="38" idx="0"/>
                </p:cNvCxnSpPr>
                <p:nvPr/>
              </p:nvCxnSpPr>
              <p:spPr>
                <a:xfrm>
                  <a:off x="6133656" y="4069612"/>
                  <a:ext cx="12954" cy="1163380"/>
                </a:xfrm>
                <a:prstGeom prst="line">
                  <a:avLst/>
                </a:prstGeom>
                <a:ln w="57150">
                  <a:solidFill>
                    <a:schemeClr val="bg1">
                      <a:alpha val="30000"/>
                    </a:schemeClr>
                  </a:solidFill>
                  <a:prstDash val="solid"/>
                  <a:headEnd type="non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981381" y="1461504"/>
                  <a:ext cx="304550" cy="1063927"/>
                  <a:chOff x="5981381" y="2069454"/>
                  <a:chExt cx="304550" cy="1063927"/>
                </a:xfrm>
                <a:solidFill>
                  <a:schemeClr val="bg1"/>
                </a:solidFill>
              </p:grpSpPr>
              <p:cxnSp>
                <p:nvCxnSpPr>
                  <p:cNvPr id="3" name="Straight Connector 2"/>
                  <p:cNvCxnSpPr/>
                  <p:nvPr/>
                </p:nvCxnSpPr>
                <p:spPr>
                  <a:xfrm>
                    <a:off x="6133656" y="2196500"/>
                    <a:ext cx="0" cy="936881"/>
                  </a:xfrm>
                  <a:prstGeom prst="line">
                    <a:avLst/>
                  </a:prstGeom>
                  <a:grpFill/>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4" name="Isosceles Triangle 3"/>
                  <p:cNvSpPr/>
                  <p:nvPr/>
                </p:nvSpPr>
                <p:spPr>
                  <a:xfrm rot="10800000">
                    <a:off x="5981381" y="2069454"/>
                    <a:ext cx="304550" cy="179775"/>
                  </a:xfrm>
                  <a:prstGeom prst="triangle">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5" name="Oval 4"/>
                <p:cNvSpPr/>
                <p:nvPr/>
              </p:nvSpPr>
              <p:spPr>
                <a:xfrm>
                  <a:off x="6045765" y="2541380"/>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Extract 6"/>
                <p:cNvSpPr/>
                <p:nvPr/>
              </p:nvSpPr>
              <p:spPr>
                <a:xfrm rot="16200000">
                  <a:off x="6642046" y="2501364"/>
                  <a:ext cx="255814" cy="255814"/>
                </a:xfrm>
                <a:prstGeom prst="flowChartExtract">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168896" y="215378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6133656" y="2732794"/>
                  <a:ext cx="0" cy="1158104"/>
                </a:xfrm>
                <a:prstGeom prst="line">
                  <a:avLst/>
                </a:prstGeom>
                <a:ln w="57150">
                  <a:solidFill>
                    <a:schemeClr val="bg1">
                      <a:alpha val="4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45765" y="3893830"/>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Extract 17"/>
                <p:cNvSpPr/>
                <p:nvPr/>
              </p:nvSpPr>
              <p:spPr>
                <a:xfrm rot="5400000">
                  <a:off x="5369453" y="3866514"/>
                  <a:ext cx="255814" cy="255814"/>
                </a:xfrm>
                <a:prstGeom prst="flowChartExtract">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146130" y="3516386"/>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390908" y="2084010"/>
                  <a:ext cx="765654" cy="461665"/>
                </a:xfrm>
                <a:prstGeom prst="rect">
                  <a:avLst/>
                </a:prstGeom>
              </p:spPr>
              <p:txBody>
                <a:bodyPr wrap="none">
                  <a:spAutoFit/>
                </a:bodyPr>
                <a:lstStyle/>
                <a:p>
                  <a:r>
                    <a:rPr lang="en-US" altLang="zh-CN" sz="2400" dirty="0" smtClean="0">
                      <a:solidFill>
                        <a:schemeClr val="bg1">
                          <a:lumMod val="95000"/>
                        </a:schemeClr>
                      </a:solidFill>
                    </a:rPr>
                    <a:t>Now</a:t>
                  </a:r>
                </a:p>
              </p:txBody>
            </p:sp>
            <p:sp>
              <p:nvSpPr>
                <p:cNvPr id="36" name="TextBox 35"/>
                <p:cNvSpPr txBox="1"/>
                <p:nvPr/>
              </p:nvSpPr>
              <p:spPr>
                <a:xfrm>
                  <a:off x="5593700" y="705681"/>
                  <a:ext cx="1079912" cy="646331"/>
                </a:xfrm>
                <a:prstGeom prst="rect">
                  <a:avLst/>
                </a:prstGeom>
                <a:noFill/>
                <a:ln>
                  <a:noFill/>
                </a:ln>
              </p:spPr>
              <p:txBody>
                <a:bodyPr wrap="none" rtlCol="0">
                  <a:spAutoFit/>
                </a:bodyPr>
                <a:lstStyle/>
                <a:p>
                  <a:pPr algn="ctr"/>
                  <a:r>
                    <a:rPr lang="en-US" sz="3600" dirty="0">
                      <a:solidFill>
                        <a:schemeClr val="bg1">
                          <a:lumMod val="95000"/>
                        </a:schemeClr>
                      </a:solidFill>
                    </a:rPr>
                    <a:t>Start</a:t>
                  </a:r>
                </a:p>
              </p:txBody>
            </p:sp>
            <p:sp>
              <p:nvSpPr>
                <p:cNvPr id="38" name="Oval 39"/>
                <p:cNvSpPr/>
                <p:nvPr/>
              </p:nvSpPr>
              <p:spPr>
                <a:xfrm>
                  <a:off x="5855887" y="5232992"/>
                  <a:ext cx="581446" cy="58144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1"/>
                <p:cNvSpPr/>
                <p:nvPr/>
              </p:nvSpPr>
              <p:spPr>
                <a:xfrm>
                  <a:off x="6011716" y="5389077"/>
                  <a:ext cx="269275" cy="269275"/>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4"/>
                <p:cNvSpPr txBox="1"/>
                <p:nvPr/>
              </p:nvSpPr>
              <p:spPr>
                <a:xfrm>
                  <a:off x="5509802" y="5927959"/>
                  <a:ext cx="1273105" cy="646331"/>
                </a:xfrm>
                <a:prstGeom prst="rect">
                  <a:avLst/>
                </a:prstGeom>
                <a:noFill/>
              </p:spPr>
              <p:txBody>
                <a:bodyPr wrap="none" rtlCol="0">
                  <a:spAutoFit/>
                </a:bodyPr>
                <a:lstStyle/>
                <a:p>
                  <a:r>
                    <a:rPr lang="en-US" sz="3600" dirty="0">
                      <a:solidFill>
                        <a:schemeClr val="bg1">
                          <a:lumMod val="95000"/>
                        </a:schemeClr>
                      </a:solidFill>
                    </a:rPr>
                    <a:t>Finish</a:t>
                  </a:r>
                </a:p>
              </p:txBody>
            </p:sp>
            <p:pic>
              <p:nvPicPr>
                <p:cNvPr id="6" name="图片 5"/>
                <p:cNvPicPr>
                  <a:picLocks noChangeAspect="1"/>
                </p:cNvPicPr>
                <p:nvPr/>
              </p:nvPicPr>
              <p:blipFill>
                <a:blip r:embed="rId3">
                  <a:biLevel thresh="25000"/>
                  <a:alphaModFix/>
                  <a:extLst>
                    <a:ext uri="{28A0092B-C50C-407E-A947-70E740481C1C}">
                      <a14:useLocalDpi xmlns:a14="http://schemas.microsoft.com/office/drawing/2010/main" val="0"/>
                    </a:ext>
                  </a:extLst>
                </a:blip>
                <a:stretch>
                  <a:fillRect/>
                </a:stretch>
              </p:blipFill>
              <p:spPr>
                <a:xfrm>
                  <a:off x="7339584" y="2368920"/>
                  <a:ext cx="609600" cy="520700"/>
                </a:xfrm>
                <a:prstGeom prst="rect">
                  <a:avLst/>
                </a:prstGeom>
                <a:noFill/>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355" y="3698091"/>
                  <a:ext cx="609600" cy="609600"/>
                </a:xfrm>
                <a:prstGeom prst="rect">
                  <a:avLst/>
                </a:prstGeom>
              </p:spPr>
            </p:pic>
          </p:grpSp>
        </p:grpSp>
      </p:grpSp>
    </p:spTree>
    <p:extLst>
      <p:ext uri="{BB962C8B-B14F-4D97-AF65-F5344CB8AC3E}">
        <p14:creationId xmlns:p14="http://schemas.microsoft.com/office/powerpoint/2010/main" val="106431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title"/>
          </p:nvPr>
        </p:nvSpPr>
        <p:spPr>
          <a:xfrm>
            <a:off x="852714" y="499295"/>
            <a:ext cx="10573563" cy="595222"/>
          </a:xfrm>
        </p:spPr>
        <p:txBody>
          <a:bodyPr/>
          <a:lstStyle/>
          <a:p>
            <a:r>
              <a:rPr lang="zh-CN" altLang="en-US" sz="3600" dirty="0" smtClean="0">
                <a:solidFill>
                  <a:schemeClr val="bg1">
                    <a:alpha val="50000"/>
                  </a:schemeClr>
                </a:solidFill>
              </a:rPr>
              <a:t>技术</a:t>
            </a:r>
            <a:r>
              <a:rPr lang="zh-CN" altLang="en-US" sz="3600" dirty="0" smtClean="0">
                <a:solidFill>
                  <a:schemeClr val="bg1">
                    <a:alpha val="50000"/>
                  </a:schemeClr>
                </a:solidFill>
              </a:rPr>
              <a:t>平台</a:t>
            </a:r>
            <a:endParaRPr lang="en-US" sz="3600" dirty="0">
              <a:solidFill>
                <a:schemeClr val="bg1">
                  <a:alpha val="50000"/>
                </a:schemeClr>
              </a:solidFill>
            </a:endParaRPr>
          </a:p>
        </p:txBody>
      </p:sp>
      <p:pic>
        <p:nvPicPr>
          <p:cNvPr id="42" name="图片 41"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7" name="组 6"/>
          <p:cNvGrpSpPr/>
          <p:nvPr/>
        </p:nvGrpSpPr>
        <p:grpSpPr>
          <a:xfrm>
            <a:off x="3192149" y="1325760"/>
            <a:ext cx="6730106" cy="4810635"/>
            <a:chOff x="3192149" y="1325760"/>
            <a:chExt cx="6730106" cy="4810635"/>
          </a:xfrm>
        </p:grpSpPr>
        <p:cxnSp>
          <p:nvCxnSpPr>
            <p:cNvPr id="6" name="Straight Connector 5"/>
            <p:cNvCxnSpPr/>
            <p:nvPr/>
          </p:nvCxnSpPr>
          <p:spPr>
            <a:xfrm>
              <a:off x="9848219" y="2506001"/>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155647" y="1325760"/>
              <a:ext cx="4692785"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834364" y="1325760"/>
              <a:ext cx="0" cy="102366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848219" y="3839887"/>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84344" y="6104281"/>
              <a:ext cx="4692785"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9834364" y="5173773"/>
              <a:ext cx="13855" cy="962622"/>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9746473" y="2330219"/>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746473" y="3664105"/>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746473" y="4997991"/>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Extract 29"/>
            <p:cNvSpPr/>
            <p:nvPr/>
          </p:nvSpPr>
          <p:spPr>
            <a:xfrm rot="5400000">
              <a:off x="9089552" y="2300095"/>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86346" y="1635381"/>
              <a:ext cx="3007536" cy="369332"/>
            </a:xfrm>
            <a:prstGeom prst="rect">
              <a:avLst/>
            </a:prstGeom>
          </p:spPr>
          <p:txBody>
            <a:bodyPr wrap="square">
              <a:spAutoFit/>
            </a:bodyPr>
            <a:lstStyle/>
            <a:p>
              <a:pPr algn="r"/>
              <a:r>
                <a:rPr kumimoji="1" lang="en-US" altLang="zh-CN" dirty="0">
                  <a:solidFill>
                    <a:schemeClr val="bg1"/>
                  </a:solidFill>
                  <a:latin typeface="微软雅黑"/>
                  <a:ea typeface="微软雅黑"/>
                  <a:cs typeface="微软雅黑"/>
                </a:rPr>
                <a:t>BAAS</a:t>
              </a:r>
              <a:r>
                <a:rPr kumimoji="1" lang="zh-CN" altLang="en-US" dirty="0">
                  <a:solidFill>
                    <a:schemeClr val="bg1"/>
                  </a:solidFill>
                  <a:latin typeface="微软雅黑"/>
                  <a:ea typeface="微软雅黑"/>
                  <a:cs typeface="微软雅黑"/>
                </a:rPr>
                <a:t>基础技术平台</a:t>
              </a:r>
              <a:endParaRPr kumimoji="1" lang="ms-MY" dirty="0">
                <a:solidFill>
                  <a:schemeClr val="bg1"/>
                </a:solidFill>
                <a:latin typeface="微软雅黑"/>
                <a:ea typeface="微软雅黑"/>
                <a:cs typeface="微软雅黑"/>
              </a:endParaRPr>
            </a:p>
          </p:txBody>
        </p:sp>
        <p:sp>
          <p:nvSpPr>
            <p:cNvPr id="38" name="Rectangle 37"/>
            <p:cNvSpPr/>
            <p:nvPr/>
          </p:nvSpPr>
          <p:spPr>
            <a:xfrm>
              <a:off x="3800141" y="1973629"/>
              <a:ext cx="3791329" cy="1167692"/>
            </a:xfrm>
            <a:prstGeom prst="rect">
              <a:avLst/>
            </a:prstGeom>
          </p:spPr>
          <p:txBody>
            <a:bodyPr wrap="square">
              <a:spAutoFit/>
            </a:bodyPr>
            <a:lstStyle/>
            <a:p>
              <a:pPr algn="r">
                <a:lnSpc>
                  <a:spcPct val="150000"/>
                </a:lnSpc>
              </a:pPr>
              <a:r>
                <a:rPr kumimoji="1" lang="zh-CN" altLang="en-US" sz="1200" dirty="0">
                  <a:solidFill>
                    <a:schemeClr val="bg1"/>
                  </a:solidFill>
                  <a:latin typeface="微软雅黑"/>
                  <a:ea typeface="微软雅黑"/>
                  <a:cs typeface="微软雅黑"/>
                </a:rPr>
                <a:t>基于</a:t>
              </a:r>
              <a:r>
                <a:rPr kumimoji="1" lang="en-US" altLang="zh-CN" sz="1200" dirty="0" err="1">
                  <a:solidFill>
                    <a:schemeClr val="bg1"/>
                  </a:solidFill>
                  <a:latin typeface="微软雅黑"/>
                  <a:ea typeface="微软雅黑"/>
                  <a:cs typeface="微软雅黑"/>
                </a:rPr>
                <a:t>Hyperledger</a:t>
              </a:r>
              <a:r>
                <a:rPr kumimoji="1" lang="en-US" altLang="zh-CN" sz="1200" dirty="0">
                  <a:solidFill>
                    <a:schemeClr val="bg1"/>
                  </a:solidFill>
                  <a:latin typeface="微软雅黑"/>
                  <a:ea typeface="微软雅黑"/>
                  <a:cs typeface="微软雅黑"/>
                </a:rPr>
                <a:t> </a:t>
              </a:r>
              <a:r>
                <a:rPr kumimoji="1" lang="zh-CN" altLang="en-US" sz="1200" dirty="0">
                  <a:solidFill>
                    <a:schemeClr val="bg1"/>
                  </a:solidFill>
                  <a:latin typeface="微软雅黑"/>
                  <a:ea typeface="微软雅黑"/>
                  <a:cs typeface="微软雅黑"/>
                </a:rPr>
                <a:t>定制区块链技术平台</a:t>
              </a:r>
              <a:endParaRPr kumimoji="1" lang="en-US" altLang="zh-CN" sz="1200" dirty="0">
                <a:solidFill>
                  <a:schemeClr val="bg1"/>
                </a:solidFill>
                <a:latin typeface="微软雅黑"/>
                <a:ea typeface="微软雅黑"/>
                <a:cs typeface="微软雅黑"/>
              </a:endParaRPr>
            </a:p>
            <a:p>
              <a:pPr algn="r">
                <a:lnSpc>
                  <a:spcPct val="150000"/>
                </a:lnSpc>
              </a:pPr>
              <a:r>
                <a:rPr kumimoji="1" lang="en-US" altLang="zh-CN" sz="1200" dirty="0">
                  <a:solidFill>
                    <a:schemeClr val="bg1"/>
                  </a:solidFill>
                  <a:latin typeface="微软雅黑"/>
                  <a:ea typeface="微软雅黑"/>
                  <a:cs typeface="微软雅黑"/>
                </a:rPr>
                <a:t>PBFT</a:t>
              </a:r>
              <a:r>
                <a:rPr kumimoji="1" lang="zh-CN" altLang="en-US" sz="1200" dirty="0">
                  <a:solidFill>
                    <a:schemeClr val="bg1"/>
                  </a:solidFill>
                  <a:latin typeface="微软雅黑"/>
                  <a:ea typeface="微软雅黑"/>
                  <a:cs typeface="微软雅黑"/>
                </a:rPr>
                <a:t>共识机制</a:t>
              </a:r>
              <a:endParaRPr kumimoji="1" lang="en-US" altLang="zh-CN" sz="1200" dirty="0">
                <a:solidFill>
                  <a:schemeClr val="bg1"/>
                </a:solidFill>
                <a:latin typeface="微软雅黑"/>
                <a:ea typeface="微软雅黑"/>
                <a:cs typeface="微软雅黑"/>
              </a:endParaRPr>
            </a:p>
            <a:p>
              <a:pPr algn="r">
                <a:lnSpc>
                  <a:spcPct val="150000"/>
                </a:lnSpc>
              </a:pPr>
              <a:r>
                <a:rPr kumimoji="1" lang="zh-CN" altLang="en-US" sz="1200" dirty="0">
                  <a:solidFill>
                    <a:schemeClr val="bg1"/>
                  </a:solidFill>
                  <a:latin typeface="微软雅黑"/>
                  <a:ea typeface="微软雅黑"/>
                  <a:cs typeface="微软雅黑"/>
                </a:rPr>
                <a:t>节点部署</a:t>
              </a:r>
              <a:r>
                <a:rPr kumimoji="1" lang="en-US" altLang="zh-CN" sz="1200" dirty="0" err="1">
                  <a:solidFill>
                    <a:schemeClr val="bg1"/>
                  </a:solidFill>
                  <a:latin typeface="微软雅黑"/>
                  <a:ea typeface="微软雅黑"/>
                  <a:cs typeface="微软雅黑"/>
                </a:rPr>
                <a:t>Docker</a:t>
              </a:r>
              <a:r>
                <a:rPr kumimoji="1" lang="zh-CN" altLang="en-US" sz="1200" dirty="0">
                  <a:solidFill>
                    <a:schemeClr val="bg1"/>
                  </a:solidFill>
                  <a:latin typeface="微软雅黑"/>
                  <a:ea typeface="微软雅黑"/>
                  <a:cs typeface="微软雅黑"/>
                </a:rPr>
                <a:t>弹性扩展</a:t>
              </a:r>
              <a:endParaRPr kumimoji="1" lang="en-US" altLang="zh-CN" sz="1200" dirty="0">
                <a:solidFill>
                  <a:schemeClr val="bg1"/>
                </a:solidFill>
                <a:latin typeface="微软雅黑"/>
                <a:ea typeface="微软雅黑"/>
                <a:cs typeface="微软雅黑"/>
              </a:endParaRPr>
            </a:p>
            <a:p>
              <a:pPr algn="r">
                <a:lnSpc>
                  <a:spcPct val="150000"/>
                </a:lnSpc>
              </a:pPr>
              <a:r>
                <a:rPr kumimoji="1" lang="en-US" altLang="zh-CN" sz="1200" dirty="0">
                  <a:solidFill>
                    <a:schemeClr val="bg1"/>
                  </a:solidFill>
                  <a:latin typeface="微软雅黑"/>
                  <a:ea typeface="微软雅黑"/>
                  <a:cs typeface="微软雅黑"/>
                </a:rPr>
                <a:t>go</a:t>
              </a:r>
              <a:r>
                <a:rPr kumimoji="1" lang="zh-CN" altLang="en-US" sz="1200" dirty="0">
                  <a:solidFill>
                    <a:schemeClr val="bg1"/>
                  </a:solidFill>
                  <a:latin typeface="微软雅黑"/>
                  <a:ea typeface="微软雅黑"/>
                  <a:cs typeface="微软雅黑"/>
                </a:rPr>
                <a:t>语言智能合约</a:t>
              </a:r>
              <a:endParaRPr kumimoji="1" lang="en-US" sz="1200" dirty="0">
                <a:solidFill>
                  <a:schemeClr val="bg1"/>
                </a:solidFill>
                <a:latin typeface="微软雅黑"/>
                <a:ea typeface="微软雅黑"/>
                <a:cs typeface="微软雅黑"/>
              </a:endParaRPr>
            </a:p>
          </p:txBody>
        </p:sp>
        <p:sp>
          <p:nvSpPr>
            <p:cNvPr id="39" name="Flowchart: Extract 38"/>
            <p:cNvSpPr/>
            <p:nvPr/>
          </p:nvSpPr>
          <p:spPr>
            <a:xfrm rot="5400000">
              <a:off x="7735910" y="3679019"/>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232704" y="3393405"/>
              <a:ext cx="3007536" cy="369332"/>
            </a:xfrm>
            <a:prstGeom prst="rect">
              <a:avLst/>
            </a:prstGeom>
          </p:spPr>
          <p:txBody>
            <a:bodyPr wrap="square">
              <a:spAutoFit/>
            </a:bodyPr>
            <a:lstStyle/>
            <a:p>
              <a:pPr algn="r"/>
              <a:r>
                <a:rPr kumimoji="1" lang="zh-CN" altLang="en-US" dirty="0">
                  <a:solidFill>
                    <a:schemeClr val="bg1"/>
                  </a:solidFill>
                  <a:latin typeface="微软雅黑"/>
                  <a:ea typeface="微软雅黑"/>
                  <a:cs typeface="微软雅黑"/>
                </a:rPr>
                <a:t>链间通讯网关与交换机</a:t>
              </a:r>
              <a:endParaRPr kumimoji="1" lang="ms-MY" dirty="0">
                <a:solidFill>
                  <a:schemeClr val="bg1"/>
                </a:solidFill>
                <a:latin typeface="微软雅黑"/>
                <a:ea typeface="微软雅黑"/>
                <a:cs typeface="微软雅黑"/>
              </a:endParaRPr>
            </a:p>
          </p:txBody>
        </p:sp>
        <p:sp>
          <p:nvSpPr>
            <p:cNvPr id="47" name="Rectangle 46"/>
            <p:cNvSpPr/>
            <p:nvPr/>
          </p:nvSpPr>
          <p:spPr>
            <a:xfrm>
              <a:off x="3192149" y="3811647"/>
              <a:ext cx="3048902" cy="613694"/>
            </a:xfrm>
            <a:prstGeom prst="rect">
              <a:avLst/>
            </a:prstGeom>
          </p:spPr>
          <p:txBody>
            <a:bodyPr wrap="square">
              <a:spAutoFit/>
            </a:bodyPr>
            <a:lstStyle/>
            <a:p>
              <a:pPr algn="r">
                <a:lnSpc>
                  <a:spcPct val="150000"/>
                </a:lnSpc>
              </a:pPr>
              <a:r>
                <a:rPr kumimoji="1" lang="zh-CN" altLang="en-US" sz="1200" dirty="0">
                  <a:solidFill>
                    <a:schemeClr val="bg1"/>
                  </a:solidFill>
                  <a:latin typeface="微软雅黑"/>
                  <a:ea typeface="微软雅黑"/>
                  <a:cs typeface="微软雅黑"/>
                </a:rPr>
                <a:t>链接起中心化与去中心化系统</a:t>
              </a:r>
              <a:endParaRPr kumimoji="1" lang="en-US" altLang="zh-CN" sz="1200" dirty="0">
                <a:solidFill>
                  <a:schemeClr val="bg1"/>
                </a:solidFill>
                <a:latin typeface="微软雅黑"/>
                <a:ea typeface="微软雅黑"/>
                <a:cs typeface="微软雅黑"/>
              </a:endParaRPr>
            </a:p>
            <a:p>
              <a:pPr algn="r">
                <a:lnSpc>
                  <a:spcPct val="150000"/>
                </a:lnSpc>
              </a:pPr>
              <a:r>
                <a:rPr kumimoji="1" lang="zh-CN" altLang="en-US" sz="1200" dirty="0">
                  <a:solidFill>
                    <a:schemeClr val="bg1"/>
                  </a:solidFill>
                  <a:latin typeface="微软雅黑"/>
                  <a:ea typeface="微软雅黑"/>
                  <a:cs typeface="微软雅黑"/>
                </a:rPr>
                <a:t>链间通讯标准化协议</a:t>
              </a:r>
              <a:endParaRPr kumimoji="1" lang="en-US" sz="1200" dirty="0">
                <a:solidFill>
                  <a:schemeClr val="bg1"/>
                </a:solidFill>
                <a:latin typeface="微软雅黑"/>
                <a:ea typeface="微软雅黑"/>
                <a:cs typeface="微软雅黑"/>
              </a:endParaRPr>
            </a:p>
          </p:txBody>
        </p:sp>
        <p:sp>
          <p:nvSpPr>
            <p:cNvPr id="48" name="Flowchart: Extract 47"/>
            <p:cNvSpPr/>
            <p:nvPr/>
          </p:nvSpPr>
          <p:spPr>
            <a:xfrm rot="5400000">
              <a:off x="9087140" y="4980511"/>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83934" y="4536137"/>
              <a:ext cx="3007536" cy="369332"/>
            </a:xfrm>
            <a:prstGeom prst="rect">
              <a:avLst/>
            </a:prstGeom>
          </p:spPr>
          <p:txBody>
            <a:bodyPr wrap="square">
              <a:spAutoFit/>
            </a:bodyPr>
            <a:lstStyle/>
            <a:p>
              <a:pPr algn="r"/>
              <a:r>
                <a:rPr kumimoji="1" lang="zh-CN" altLang="en-US" dirty="0">
                  <a:solidFill>
                    <a:schemeClr val="bg1"/>
                  </a:solidFill>
                  <a:latin typeface="微软雅黑"/>
                  <a:ea typeface="微软雅黑"/>
                  <a:cs typeface="微软雅黑"/>
                </a:rPr>
                <a:t>数字资产流通</a:t>
              </a:r>
              <a:endParaRPr kumimoji="1" lang="ms-MY" dirty="0">
                <a:solidFill>
                  <a:schemeClr val="bg1"/>
                </a:solidFill>
                <a:latin typeface="微软雅黑"/>
                <a:ea typeface="微软雅黑"/>
                <a:cs typeface="微软雅黑"/>
              </a:endParaRPr>
            </a:p>
          </p:txBody>
        </p:sp>
        <p:sp>
          <p:nvSpPr>
            <p:cNvPr id="56" name="Rectangle 55"/>
            <p:cNvSpPr/>
            <p:nvPr/>
          </p:nvSpPr>
          <p:spPr>
            <a:xfrm>
              <a:off x="4570401" y="4940869"/>
              <a:ext cx="3048902" cy="891719"/>
            </a:xfrm>
            <a:prstGeom prst="rect">
              <a:avLst/>
            </a:prstGeom>
          </p:spPr>
          <p:txBody>
            <a:bodyPr wrap="square">
              <a:spAutoFit/>
            </a:bodyPr>
            <a:lstStyle/>
            <a:p>
              <a:pPr algn="r">
                <a:lnSpc>
                  <a:spcPct val="150000"/>
                </a:lnSpc>
              </a:pPr>
              <a:r>
                <a:rPr kumimoji="1" lang="zh-CN" altLang="en-US" sz="1200" dirty="0">
                  <a:solidFill>
                    <a:schemeClr val="bg1"/>
                  </a:solidFill>
                  <a:latin typeface="微软雅黑"/>
                  <a:ea typeface="微软雅黑"/>
                  <a:cs typeface="微软雅黑"/>
                </a:rPr>
                <a:t>电子货币</a:t>
              </a:r>
              <a:endParaRPr kumimoji="1" lang="en-US" altLang="zh-CN" sz="1200" dirty="0">
                <a:solidFill>
                  <a:schemeClr val="bg1"/>
                </a:solidFill>
                <a:latin typeface="微软雅黑"/>
                <a:ea typeface="微软雅黑"/>
                <a:cs typeface="微软雅黑"/>
              </a:endParaRPr>
            </a:p>
            <a:p>
              <a:pPr algn="r">
                <a:lnSpc>
                  <a:spcPct val="150000"/>
                </a:lnSpc>
              </a:pPr>
              <a:r>
                <a:rPr kumimoji="1" lang="zh-CN" altLang="en-US" sz="1200" dirty="0">
                  <a:solidFill>
                    <a:schemeClr val="bg1"/>
                  </a:solidFill>
                  <a:latin typeface="微软雅黑"/>
                  <a:ea typeface="微软雅黑"/>
                  <a:cs typeface="微软雅黑"/>
                </a:rPr>
                <a:t>资产数字化</a:t>
              </a:r>
              <a:endParaRPr kumimoji="1" lang="en-US" altLang="zh-CN" sz="1200" dirty="0">
                <a:solidFill>
                  <a:schemeClr val="bg1"/>
                </a:solidFill>
                <a:latin typeface="微软雅黑"/>
                <a:ea typeface="微软雅黑"/>
                <a:cs typeface="微软雅黑"/>
              </a:endParaRPr>
            </a:p>
            <a:p>
              <a:pPr algn="r">
                <a:lnSpc>
                  <a:spcPct val="150000"/>
                </a:lnSpc>
              </a:pPr>
              <a:r>
                <a:rPr kumimoji="1" lang="zh-CN" altLang="en-US" sz="1200" dirty="0">
                  <a:solidFill>
                    <a:schemeClr val="bg1"/>
                  </a:solidFill>
                  <a:latin typeface="微软雅黑"/>
                  <a:ea typeface="微软雅黑"/>
                  <a:cs typeface="微软雅黑"/>
                </a:rPr>
                <a:t>资产自由流通</a:t>
              </a:r>
              <a:endParaRPr kumimoji="1" lang="en-US" altLang="zh-CN" sz="1200" dirty="0">
                <a:solidFill>
                  <a:schemeClr val="bg1"/>
                </a:solidFill>
                <a:latin typeface="微软雅黑"/>
                <a:ea typeface="微软雅黑"/>
                <a:cs typeface="微软雅黑"/>
              </a:endParaRPr>
            </a:p>
          </p:txBody>
        </p:sp>
        <p:sp>
          <p:nvSpPr>
            <p:cNvPr id="41" name="Oval 40"/>
            <p:cNvSpPr/>
            <p:nvPr/>
          </p:nvSpPr>
          <p:spPr>
            <a:xfrm>
              <a:off x="6512587" y="3328891"/>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866229" y="1949967"/>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863817" y="4630383"/>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564" y="2088436"/>
              <a:ext cx="674038" cy="67403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970" y="3548270"/>
              <a:ext cx="508244" cy="508244"/>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568" y="4851618"/>
              <a:ext cx="508506" cy="508506"/>
            </a:xfrm>
            <a:prstGeom prst="rect">
              <a:avLst/>
            </a:prstGeom>
          </p:spPr>
        </p:pic>
      </p:grpSp>
    </p:spTree>
    <p:extLst>
      <p:ext uri="{BB962C8B-B14F-4D97-AF65-F5344CB8AC3E}">
        <p14:creationId xmlns:p14="http://schemas.microsoft.com/office/powerpoint/2010/main" val="346320207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7" name="Title 1"/>
          <p:cNvSpPr>
            <a:spLocks noGrp="1"/>
          </p:cNvSpPr>
          <p:nvPr>
            <p:ph type="title"/>
          </p:nvPr>
        </p:nvSpPr>
        <p:spPr>
          <a:xfrm>
            <a:off x="852714" y="499295"/>
            <a:ext cx="10573563" cy="595222"/>
          </a:xfrm>
        </p:spPr>
        <p:txBody>
          <a:bodyPr/>
          <a:lstStyle/>
          <a:p>
            <a:r>
              <a:rPr lang="zh-CN" altLang="en-US" sz="3600" dirty="0" smtClean="0">
                <a:solidFill>
                  <a:schemeClr val="bg1">
                    <a:alpha val="50000"/>
                  </a:schemeClr>
                </a:solidFill>
              </a:rPr>
              <a:t>应用生态</a:t>
            </a:r>
            <a:endParaRPr lang="en-US" sz="3600" dirty="0">
              <a:solidFill>
                <a:schemeClr val="bg1">
                  <a:alpha val="50000"/>
                </a:schemeClr>
              </a:solidFill>
            </a:endParaRPr>
          </a:p>
        </p:txBody>
      </p:sp>
      <p:pic>
        <p:nvPicPr>
          <p:cNvPr id="58" name="图片 57" descr="logo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 name="组 2"/>
          <p:cNvGrpSpPr/>
          <p:nvPr/>
        </p:nvGrpSpPr>
        <p:grpSpPr>
          <a:xfrm>
            <a:off x="2531780" y="1500371"/>
            <a:ext cx="6547619" cy="4642154"/>
            <a:chOff x="2531780" y="1500371"/>
            <a:chExt cx="6547619" cy="4642154"/>
          </a:xfrm>
        </p:grpSpPr>
        <p:cxnSp>
          <p:nvCxnSpPr>
            <p:cNvPr id="24" name="Straight Connector 23"/>
            <p:cNvCxnSpPr/>
            <p:nvPr/>
          </p:nvCxnSpPr>
          <p:spPr>
            <a:xfrm>
              <a:off x="2633526" y="5262534"/>
              <a:ext cx="0" cy="87999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3526" y="2594762"/>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619745" y="1500371"/>
              <a:ext cx="4644670"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33526" y="1500371"/>
              <a:ext cx="0" cy="91286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33526" y="3928648"/>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633526" y="6142525"/>
              <a:ext cx="4610070"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0" name="Flowchart: Extract 29"/>
            <p:cNvSpPr/>
            <p:nvPr/>
          </p:nvSpPr>
          <p:spPr>
            <a:xfrm rot="16200000">
              <a:off x="3985757" y="2374788"/>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792866" y="1787212"/>
              <a:ext cx="3007536" cy="458908"/>
            </a:xfrm>
            <a:prstGeom prst="rect">
              <a:avLst/>
            </a:prstGeom>
          </p:spPr>
          <p:txBody>
            <a:bodyPr wrap="square">
              <a:spAutoFit/>
            </a:bodyPr>
            <a:lstStyle/>
            <a:p>
              <a:pPr>
                <a:lnSpc>
                  <a:spcPct val="150000"/>
                </a:lnSpc>
              </a:pPr>
              <a:r>
                <a:rPr kumimoji="1" lang="zh-CN" altLang="en-US" dirty="0">
                  <a:solidFill>
                    <a:schemeClr val="bg1"/>
                  </a:solidFill>
                  <a:latin typeface="微软雅黑"/>
                  <a:ea typeface="微软雅黑"/>
                  <a:cs typeface="微软雅黑"/>
                </a:rPr>
                <a:t>应用场景接入</a:t>
              </a:r>
              <a:endParaRPr kumimoji="1" lang="ms-MY" dirty="0">
                <a:solidFill>
                  <a:schemeClr val="bg1"/>
                </a:solidFill>
                <a:latin typeface="微软雅黑"/>
                <a:ea typeface="微软雅黑"/>
                <a:cs typeface="微软雅黑"/>
              </a:endParaRPr>
            </a:p>
          </p:txBody>
        </p:sp>
        <p:sp>
          <p:nvSpPr>
            <p:cNvPr id="38" name="Rectangle 37"/>
            <p:cNvSpPr/>
            <p:nvPr/>
          </p:nvSpPr>
          <p:spPr>
            <a:xfrm>
              <a:off x="5779333" y="2324148"/>
              <a:ext cx="3048902" cy="830997"/>
            </a:xfrm>
            <a:prstGeom prst="rect">
              <a:avLst/>
            </a:prstGeom>
          </p:spPr>
          <p:txBody>
            <a:bodyPr wrap="square">
              <a:spAutoFit/>
            </a:bodyPr>
            <a:lstStyle/>
            <a:p>
              <a:pPr>
                <a:lnSpc>
                  <a:spcPct val="150000"/>
                </a:lnSpc>
              </a:pPr>
              <a:r>
                <a:rPr kumimoji="1" lang="zh-CN" altLang="en-US" sz="1200" dirty="0">
                  <a:solidFill>
                    <a:schemeClr val="bg1"/>
                  </a:solidFill>
                  <a:latin typeface="微软雅黑"/>
                  <a:ea typeface="微软雅黑"/>
                  <a:cs typeface="微软雅黑"/>
                </a:rPr>
                <a:t>小程序</a:t>
              </a:r>
              <a:r>
                <a:rPr kumimoji="1" lang="en-US" altLang="zh-CN" sz="1200" dirty="0">
                  <a:solidFill>
                    <a:schemeClr val="bg1"/>
                  </a:solidFill>
                  <a:latin typeface="微软雅黑"/>
                  <a:ea typeface="微软雅黑"/>
                  <a:cs typeface="微软雅黑"/>
                </a:rPr>
                <a:t> + </a:t>
              </a:r>
              <a:r>
                <a:rPr kumimoji="1" lang="zh-CN" altLang="en-US" sz="1200" dirty="0">
                  <a:solidFill>
                    <a:schemeClr val="bg1"/>
                  </a:solidFill>
                  <a:latin typeface="微软雅黑"/>
                  <a:ea typeface="微软雅黑"/>
                  <a:cs typeface="微软雅黑"/>
                </a:rPr>
                <a:t>区块链技术平台</a:t>
              </a:r>
              <a:r>
                <a:rPr kumimoji="1" lang="en-US" altLang="zh-CN" sz="1200" dirty="0">
                  <a:solidFill>
                    <a:schemeClr val="bg1"/>
                  </a:solidFill>
                  <a:latin typeface="微软雅黑"/>
                  <a:ea typeface="微软雅黑"/>
                  <a:cs typeface="微软雅黑"/>
                </a:rPr>
                <a:t> </a:t>
              </a:r>
            </a:p>
            <a:p>
              <a:pPr>
                <a:lnSpc>
                  <a:spcPct val="150000"/>
                </a:lnSpc>
              </a:pPr>
              <a:r>
                <a:rPr kumimoji="1" lang="zh-CN" altLang="en-US" sz="1200" dirty="0">
                  <a:solidFill>
                    <a:schemeClr val="bg1"/>
                  </a:solidFill>
                  <a:latin typeface="微软雅黑"/>
                  <a:ea typeface="微软雅黑"/>
                  <a:cs typeface="微软雅黑"/>
                </a:rPr>
                <a:t>全生命周期技术解决方案</a:t>
              </a:r>
              <a:endParaRPr kumimoji="1" lang="en-US" altLang="zh-CN" sz="1200" dirty="0">
                <a:solidFill>
                  <a:schemeClr val="bg1"/>
                </a:solidFill>
                <a:latin typeface="微软雅黑"/>
                <a:ea typeface="微软雅黑"/>
                <a:cs typeface="微软雅黑"/>
              </a:endParaRPr>
            </a:p>
            <a:p>
              <a:endParaRPr lang="en-US" sz="1200" dirty="0">
                <a:solidFill>
                  <a:schemeClr val="bg1">
                    <a:lumMod val="95000"/>
                  </a:schemeClr>
                </a:solidFill>
              </a:endParaRPr>
            </a:p>
          </p:txBody>
        </p:sp>
        <p:sp>
          <p:nvSpPr>
            <p:cNvPr id="39" name="Flowchart: Extract 38"/>
            <p:cNvSpPr/>
            <p:nvPr/>
          </p:nvSpPr>
          <p:spPr>
            <a:xfrm rot="16200000">
              <a:off x="3040079" y="3711509"/>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895469" y="3224253"/>
              <a:ext cx="3007536" cy="460382"/>
            </a:xfrm>
            <a:prstGeom prst="rect">
              <a:avLst/>
            </a:prstGeom>
          </p:spPr>
          <p:txBody>
            <a:bodyPr wrap="square">
              <a:spAutoFit/>
            </a:bodyPr>
            <a:lstStyle/>
            <a:p>
              <a:pPr>
                <a:lnSpc>
                  <a:spcPct val="150000"/>
                </a:lnSpc>
              </a:pPr>
              <a:r>
                <a:rPr kumimoji="1" lang="zh-CN" altLang="en-US" dirty="0">
                  <a:solidFill>
                    <a:schemeClr val="bg1"/>
                  </a:solidFill>
                  <a:latin typeface="微软雅黑"/>
                  <a:ea typeface="微软雅黑"/>
                  <a:cs typeface="微软雅黑"/>
                </a:rPr>
                <a:t>智能合约数据模型</a:t>
              </a:r>
              <a:endParaRPr kumimoji="1" lang="ms-MY" dirty="0">
                <a:solidFill>
                  <a:schemeClr val="bg1"/>
                </a:solidFill>
                <a:latin typeface="微软雅黑"/>
                <a:ea typeface="微软雅黑"/>
                <a:cs typeface="微软雅黑"/>
              </a:endParaRPr>
            </a:p>
          </p:txBody>
        </p:sp>
        <p:sp>
          <p:nvSpPr>
            <p:cNvPr id="47" name="Rectangle 46"/>
            <p:cNvSpPr/>
            <p:nvPr/>
          </p:nvSpPr>
          <p:spPr>
            <a:xfrm>
              <a:off x="4881936" y="3728138"/>
              <a:ext cx="3048902" cy="614720"/>
            </a:xfrm>
            <a:prstGeom prst="rect">
              <a:avLst/>
            </a:prstGeom>
          </p:spPr>
          <p:txBody>
            <a:bodyPr wrap="square">
              <a:spAutoFit/>
            </a:bodyPr>
            <a:lstStyle/>
            <a:p>
              <a:pPr>
                <a:lnSpc>
                  <a:spcPct val="150000"/>
                </a:lnSpc>
              </a:pPr>
              <a:r>
                <a:rPr kumimoji="1" lang="zh-CN" altLang="en-US" sz="1200" dirty="0">
                  <a:solidFill>
                    <a:schemeClr val="bg1"/>
                  </a:solidFill>
                  <a:latin typeface="微软雅黑"/>
                  <a:ea typeface="微软雅黑"/>
                  <a:cs typeface="微软雅黑"/>
                </a:rPr>
                <a:t>基于智能合约的数据采集、建模、分析</a:t>
              </a:r>
              <a:endParaRPr kumimoji="1" lang="en-US" altLang="zh-CN" sz="1200" dirty="0">
                <a:solidFill>
                  <a:schemeClr val="bg1"/>
                </a:solidFill>
                <a:latin typeface="微软雅黑"/>
                <a:ea typeface="微软雅黑"/>
                <a:cs typeface="微软雅黑"/>
              </a:endParaRPr>
            </a:p>
            <a:p>
              <a:pPr>
                <a:lnSpc>
                  <a:spcPct val="150000"/>
                </a:lnSpc>
              </a:pPr>
              <a:r>
                <a:rPr kumimoji="1" lang="zh-CN" altLang="en-US" sz="1200" dirty="0">
                  <a:solidFill>
                    <a:schemeClr val="bg1"/>
                  </a:solidFill>
                  <a:latin typeface="微软雅黑"/>
                  <a:ea typeface="微软雅黑"/>
                  <a:cs typeface="微软雅黑"/>
                </a:rPr>
                <a:t>电商</a:t>
              </a:r>
              <a:r>
                <a:rPr kumimoji="1" lang="en-US" altLang="zh-CN" sz="1200" dirty="0">
                  <a:solidFill>
                    <a:schemeClr val="bg1"/>
                  </a:solidFill>
                  <a:latin typeface="微软雅黑"/>
                  <a:ea typeface="微软雅黑"/>
                  <a:cs typeface="微软雅黑"/>
                </a:rPr>
                <a:t>UPB</a:t>
              </a:r>
              <a:r>
                <a:rPr kumimoji="1" lang="zh-CN" altLang="en-US" sz="1200" dirty="0">
                  <a:solidFill>
                    <a:schemeClr val="bg1"/>
                  </a:solidFill>
                  <a:latin typeface="微软雅黑"/>
                  <a:ea typeface="微软雅黑"/>
                  <a:cs typeface="微软雅黑"/>
                </a:rPr>
                <a:t>、医疗</a:t>
              </a:r>
              <a:r>
                <a:rPr kumimoji="1" lang="en-US" altLang="zh-CN" sz="1200" dirty="0">
                  <a:solidFill>
                    <a:schemeClr val="bg1"/>
                  </a:solidFill>
                  <a:latin typeface="微软雅黑"/>
                  <a:ea typeface="微软雅黑"/>
                  <a:cs typeface="微软雅黑"/>
                </a:rPr>
                <a:t>HER</a:t>
              </a:r>
              <a:r>
                <a:rPr kumimoji="1" lang="zh-CN" altLang="en-US" sz="1200" dirty="0">
                  <a:solidFill>
                    <a:schemeClr val="bg1"/>
                  </a:solidFill>
                  <a:latin typeface="微软雅黑"/>
                  <a:ea typeface="微软雅黑"/>
                  <a:cs typeface="微软雅黑"/>
                </a:rPr>
                <a:t>、金融</a:t>
              </a:r>
              <a:r>
                <a:rPr kumimoji="1" lang="en-US" altLang="zh-CN" sz="1200" dirty="0">
                  <a:solidFill>
                    <a:schemeClr val="bg1"/>
                  </a:solidFill>
                  <a:latin typeface="微软雅黑"/>
                  <a:ea typeface="微软雅黑"/>
                  <a:cs typeface="微软雅黑"/>
                </a:rPr>
                <a:t>KYC</a:t>
              </a:r>
              <a:endParaRPr kumimoji="1" lang="en-US" sz="1200" dirty="0">
                <a:solidFill>
                  <a:schemeClr val="bg1"/>
                </a:solidFill>
                <a:latin typeface="微软雅黑"/>
                <a:ea typeface="微软雅黑"/>
                <a:cs typeface="微软雅黑"/>
              </a:endParaRPr>
            </a:p>
          </p:txBody>
        </p:sp>
        <p:sp>
          <p:nvSpPr>
            <p:cNvPr id="48" name="Flowchart: Extract 47"/>
            <p:cNvSpPr/>
            <p:nvPr/>
          </p:nvSpPr>
          <p:spPr>
            <a:xfrm rot="16200000">
              <a:off x="4113664" y="5049353"/>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878898" y="4567023"/>
              <a:ext cx="3200501" cy="460382"/>
            </a:xfrm>
            <a:prstGeom prst="rect">
              <a:avLst/>
            </a:prstGeom>
          </p:spPr>
          <p:txBody>
            <a:bodyPr wrap="square">
              <a:spAutoFit/>
            </a:bodyPr>
            <a:lstStyle/>
            <a:p>
              <a:pPr>
                <a:lnSpc>
                  <a:spcPct val="150000"/>
                </a:lnSpc>
              </a:pPr>
              <a:r>
                <a:rPr kumimoji="1" lang="en-US" altLang="zh-CN" dirty="0">
                  <a:solidFill>
                    <a:schemeClr val="bg1"/>
                  </a:solidFill>
                  <a:latin typeface="微软雅黑"/>
                  <a:ea typeface="微软雅黑"/>
                  <a:cs typeface="微软雅黑"/>
                </a:rPr>
                <a:t>App on chain </a:t>
              </a:r>
              <a:r>
                <a:rPr kumimoji="1" lang="zh-CN" altLang="en-US" dirty="0">
                  <a:solidFill>
                    <a:schemeClr val="bg1"/>
                  </a:solidFill>
                  <a:latin typeface="微软雅黑"/>
                  <a:ea typeface="微软雅黑"/>
                  <a:cs typeface="微软雅黑"/>
                </a:rPr>
                <a:t>服务贸易</a:t>
              </a:r>
              <a:endParaRPr kumimoji="1" lang="ms-MY" dirty="0">
                <a:solidFill>
                  <a:schemeClr val="bg1"/>
                </a:solidFill>
                <a:latin typeface="微软雅黑"/>
                <a:ea typeface="微软雅黑"/>
                <a:cs typeface="微软雅黑"/>
              </a:endParaRPr>
            </a:p>
          </p:txBody>
        </p:sp>
        <p:sp>
          <p:nvSpPr>
            <p:cNvPr id="56" name="Rectangle 55"/>
            <p:cNvSpPr/>
            <p:nvPr/>
          </p:nvSpPr>
          <p:spPr>
            <a:xfrm>
              <a:off x="5865366" y="5037857"/>
              <a:ext cx="3048902" cy="614720"/>
            </a:xfrm>
            <a:prstGeom prst="rect">
              <a:avLst/>
            </a:prstGeom>
          </p:spPr>
          <p:txBody>
            <a:bodyPr wrap="square">
              <a:spAutoFit/>
            </a:bodyPr>
            <a:lstStyle/>
            <a:p>
              <a:pPr>
                <a:lnSpc>
                  <a:spcPct val="150000"/>
                </a:lnSpc>
              </a:pPr>
              <a:r>
                <a:rPr kumimoji="1" lang="zh-CN" altLang="en-US" sz="1200" dirty="0">
                  <a:solidFill>
                    <a:schemeClr val="bg1"/>
                  </a:solidFill>
                  <a:latin typeface="微软雅黑"/>
                  <a:ea typeface="微软雅黑"/>
                  <a:cs typeface="微软雅黑"/>
                </a:rPr>
                <a:t>基于链接服务建立场景化的生态场景服务</a:t>
              </a:r>
              <a:endParaRPr kumimoji="1" lang="en-US" altLang="zh-CN" sz="1200" dirty="0">
                <a:solidFill>
                  <a:schemeClr val="bg1"/>
                </a:solidFill>
                <a:latin typeface="微软雅黑"/>
                <a:ea typeface="微软雅黑"/>
                <a:cs typeface="微软雅黑"/>
              </a:endParaRPr>
            </a:p>
            <a:p>
              <a:pPr>
                <a:lnSpc>
                  <a:spcPct val="150000"/>
                </a:lnSpc>
              </a:pPr>
              <a:r>
                <a:rPr kumimoji="1" lang="zh-CN" altLang="en-US" sz="1200" dirty="0">
                  <a:solidFill>
                    <a:schemeClr val="bg1"/>
                  </a:solidFill>
                  <a:latin typeface="微软雅黑"/>
                  <a:ea typeface="微软雅黑"/>
                  <a:cs typeface="微软雅黑"/>
                </a:rPr>
                <a:t>基于智能合约的服务定义、量化、交付</a:t>
              </a:r>
              <a:endParaRPr kumimoji="1" lang="en-US" sz="1200" dirty="0">
                <a:solidFill>
                  <a:schemeClr val="bg1"/>
                </a:solidFill>
                <a:latin typeface="微软雅黑"/>
                <a:ea typeface="微软雅黑"/>
                <a:cs typeface="微软雅黑"/>
              </a:endParaRPr>
            </a:p>
          </p:txBody>
        </p:sp>
        <p:sp>
          <p:nvSpPr>
            <p:cNvPr id="32" name="Oval 31"/>
            <p:cNvSpPr/>
            <p:nvPr/>
          </p:nvSpPr>
          <p:spPr>
            <a:xfrm rot="10800000">
              <a:off x="4534964" y="201059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645096" y="473321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31780" y="2418980"/>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31780" y="3752866"/>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0800000">
              <a:off x="3589286" y="341765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531780" y="5086752"/>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297" y="2236411"/>
              <a:ext cx="516696" cy="516696"/>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8916" y="3558169"/>
              <a:ext cx="609600" cy="609600"/>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8536" y="4908542"/>
              <a:ext cx="609600" cy="609600"/>
            </a:xfrm>
            <a:prstGeom prst="rect">
              <a:avLst/>
            </a:prstGeom>
          </p:spPr>
        </p:pic>
      </p:grpSp>
    </p:spTree>
    <p:extLst>
      <p:ext uri="{BB962C8B-B14F-4D97-AF65-F5344CB8AC3E}">
        <p14:creationId xmlns:p14="http://schemas.microsoft.com/office/powerpoint/2010/main" val="423765057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smtClean="0">
                <a:latin typeface="0"/>
                <a:cs typeface="0"/>
              </a:rPr>
              <a:t>优势</a:t>
            </a:r>
            <a:r>
              <a:rPr lang="en-US" sz="3600" dirty="0" smtClean="0">
                <a:latin typeface="0"/>
                <a:cs typeface="0"/>
              </a:rPr>
              <a:t> </a:t>
            </a:r>
            <a:endParaRPr lang="en-US" sz="3600" dirty="0">
              <a:latin typeface="0"/>
              <a:cs typeface="0"/>
            </a:endParaRPr>
          </a:p>
        </p:txBody>
      </p:sp>
      <p:pic>
        <p:nvPicPr>
          <p:cNvPr id="51" name="图片 50"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 name="组 2"/>
          <p:cNvGrpSpPr/>
          <p:nvPr/>
        </p:nvGrpSpPr>
        <p:grpSpPr>
          <a:xfrm>
            <a:off x="852714" y="2022353"/>
            <a:ext cx="10492887" cy="3903977"/>
            <a:chOff x="852714" y="2022353"/>
            <a:chExt cx="10492887" cy="3903977"/>
          </a:xfrm>
        </p:grpSpPr>
        <p:sp>
          <p:nvSpPr>
            <p:cNvPr id="40" name="Flowchart: Process 39"/>
            <p:cNvSpPr/>
            <p:nvPr/>
          </p:nvSpPr>
          <p:spPr>
            <a:xfrm>
              <a:off x="852715" y="2022354"/>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Pentagon 42"/>
            <p:cNvSpPr/>
            <p:nvPr/>
          </p:nvSpPr>
          <p:spPr>
            <a:xfrm rot="5400000">
              <a:off x="1364926" y="1510145"/>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lowchart: Process 44"/>
            <p:cNvSpPr/>
            <p:nvPr/>
          </p:nvSpPr>
          <p:spPr>
            <a:xfrm>
              <a:off x="852714" y="2029226"/>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a:latin typeface="+mj-lt"/>
                </a:rPr>
                <a:t>BAAS</a:t>
              </a:r>
              <a:r>
                <a:rPr lang="zh-CN" altLang="en-US" dirty="0">
                  <a:latin typeface="+mj-lt"/>
                </a:rPr>
                <a:t>基础平台</a:t>
              </a:r>
              <a:endParaRPr lang="en-US" dirty="0">
                <a:latin typeface="+mj-lt"/>
              </a:endParaRPr>
            </a:p>
          </p:txBody>
        </p:sp>
        <p:sp>
          <p:nvSpPr>
            <p:cNvPr id="46" name="Rounded Rectangle 45"/>
            <p:cNvSpPr/>
            <p:nvPr/>
          </p:nvSpPr>
          <p:spPr>
            <a:xfrm>
              <a:off x="1023201" y="5214698"/>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dirty="0">
                <a:latin typeface="+mj-lt"/>
              </a:endParaRPr>
            </a:p>
          </p:txBody>
        </p:sp>
        <p:sp>
          <p:nvSpPr>
            <p:cNvPr id="101" name="Rectangle 100"/>
            <p:cNvSpPr/>
            <p:nvPr/>
          </p:nvSpPr>
          <p:spPr>
            <a:xfrm>
              <a:off x="903111" y="3355394"/>
              <a:ext cx="2060222" cy="1367041"/>
            </a:xfrm>
            <a:prstGeom prst="rect">
              <a:avLst/>
            </a:prstGeom>
            <a:noFill/>
          </p:spPr>
          <p:txBody>
            <a:bodyPr wrap="square">
              <a:spAutoFit/>
            </a:bodyPr>
            <a:lstStyle/>
            <a:p>
              <a:pPr algn="ctr">
                <a:lnSpc>
                  <a:spcPct val="150000"/>
                </a:lnSpc>
              </a:pPr>
              <a:r>
                <a:rPr kumimoji="1" lang="en-US" altLang="zh-CN" sz="1400" dirty="0" err="1">
                  <a:solidFill>
                    <a:schemeClr val="bg1"/>
                  </a:solidFill>
                  <a:latin typeface="微软雅黑"/>
                  <a:ea typeface="微软雅黑"/>
                  <a:cs typeface="微软雅黑"/>
                </a:rPr>
                <a:t>Hyperledger</a:t>
              </a:r>
              <a:r>
                <a:rPr kumimoji="1" lang="zh-CN" altLang="en-US" sz="1400" dirty="0">
                  <a:solidFill>
                    <a:schemeClr val="bg1"/>
                  </a:solidFill>
                  <a:latin typeface="微软雅黑"/>
                  <a:ea typeface="微软雅黑"/>
                  <a:cs typeface="微软雅黑"/>
                </a:rPr>
                <a:t>联盟成员</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云主机</a:t>
              </a:r>
              <a:r>
                <a:rPr kumimoji="1" lang="en-US" altLang="zh-CN" sz="1400" dirty="0">
                  <a:solidFill>
                    <a:schemeClr val="bg1"/>
                  </a:solidFill>
                  <a:latin typeface="微软雅黑"/>
                  <a:ea typeface="微软雅黑"/>
                  <a:cs typeface="微软雅黑"/>
                </a:rPr>
                <a:t>+</a:t>
              </a:r>
              <a:r>
                <a:rPr kumimoji="1" lang="en-US" altLang="zh-CN" sz="1400" dirty="0" err="1">
                  <a:solidFill>
                    <a:schemeClr val="bg1"/>
                  </a:solidFill>
                  <a:latin typeface="微软雅黑"/>
                  <a:ea typeface="微软雅黑"/>
                  <a:cs typeface="微软雅黑"/>
                </a:rPr>
                <a:t>Docker</a:t>
              </a:r>
              <a:r>
                <a:rPr kumimoji="1" lang="zh-CN" altLang="en-US" sz="1400" dirty="0">
                  <a:solidFill>
                    <a:schemeClr val="bg1"/>
                  </a:solidFill>
                  <a:latin typeface="微软雅黑"/>
                  <a:ea typeface="微软雅黑"/>
                  <a:cs typeface="微软雅黑"/>
                </a:rPr>
                <a:t>弹性</a:t>
              </a:r>
              <a:endParaRPr kumimoji="1" lang="en-US" altLang="zh-CN" sz="1400" dirty="0">
                <a:solidFill>
                  <a:schemeClr val="bg1"/>
                </a:solidFill>
                <a:latin typeface="微软雅黑"/>
                <a:ea typeface="微软雅黑"/>
                <a:cs typeface="微软雅黑"/>
              </a:endParaRPr>
            </a:p>
            <a:p>
              <a:pPr algn="ctr">
                <a:lnSpc>
                  <a:spcPct val="150000"/>
                </a:lnSpc>
              </a:pPr>
              <a:r>
                <a:rPr kumimoji="1" lang="en-US" altLang="zh-CN" sz="1400" dirty="0">
                  <a:solidFill>
                    <a:schemeClr val="bg1"/>
                  </a:solidFill>
                  <a:latin typeface="微软雅黑"/>
                  <a:ea typeface="微软雅黑"/>
                  <a:cs typeface="微软雅黑"/>
                </a:rPr>
                <a:t>TPS</a:t>
              </a:r>
              <a:r>
                <a:rPr kumimoji="1" lang="zh-CN" altLang="en-US" sz="1400" dirty="0">
                  <a:solidFill>
                    <a:schemeClr val="bg1"/>
                  </a:solidFill>
                  <a:latin typeface="微软雅黑"/>
                  <a:ea typeface="微软雅黑"/>
                  <a:cs typeface="微软雅黑"/>
                </a:rPr>
                <a:t>单节点</a:t>
              </a:r>
              <a:r>
                <a:rPr kumimoji="1" lang="en-US" altLang="zh-CN" sz="1400" dirty="0">
                  <a:solidFill>
                    <a:schemeClr val="bg1"/>
                  </a:solidFill>
                  <a:latin typeface="微软雅黑"/>
                  <a:ea typeface="微软雅黑"/>
                  <a:cs typeface="微软雅黑"/>
                </a:rPr>
                <a:t>1000+</a:t>
              </a:r>
            </a:p>
            <a:p>
              <a:pPr algn="ctr">
                <a:lnSpc>
                  <a:spcPct val="150000"/>
                </a:lnSpc>
              </a:pPr>
              <a:r>
                <a:rPr kumimoji="1" lang="zh-CN" altLang="en-US" sz="1400" dirty="0">
                  <a:solidFill>
                    <a:schemeClr val="bg1"/>
                  </a:solidFill>
                  <a:latin typeface="微软雅黑"/>
                  <a:ea typeface="微软雅黑"/>
                  <a:cs typeface="微软雅黑"/>
                </a:rPr>
                <a:t>金融安全级别</a:t>
              </a:r>
              <a:endParaRPr kumimoji="1" lang="en-US" altLang="zh-CN" sz="1400" dirty="0">
                <a:solidFill>
                  <a:schemeClr val="bg1"/>
                </a:solidFill>
                <a:latin typeface="微软雅黑"/>
                <a:ea typeface="微软雅黑"/>
                <a:cs typeface="微软雅黑"/>
              </a:endParaRPr>
            </a:p>
          </p:txBody>
        </p:sp>
        <p:sp>
          <p:nvSpPr>
            <p:cNvPr id="93" name="Flowchart: Process 92"/>
            <p:cNvSpPr/>
            <p:nvPr/>
          </p:nvSpPr>
          <p:spPr>
            <a:xfrm>
              <a:off x="6417088" y="2022354"/>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Pentagon 93"/>
            <p:cNvSpPr/>
            <p:nvPr/>
          </p:nvSpPr>
          <p:spPr>
            <a:xfrm rot="5400000">
              <a:off x="6929299" y="1510145"/>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5" name="Flowchart: Process 94"/>
            <p:cNvSpPr/>
            <p:nvPr/>
          </p:nvSpPr>
          <p:spPr>
            <a:xfrm>
              <a:off x="6417088" y="2022353"/>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mj-lt"/>
                </a:rPr>
                <a:t>丰富商业应用</a:t>
              </a:r>
              <a:endParaRPr lang="en-US" dirty="0">
                <a:latin typeface="+mj-lt"/>
              </a:endParaRPr>
            </a:p>
          </p:txBody>
        </p:sp>
        <p:sp>
          <p:nvSpPr>
            <p:cNvPr id="96" name="Rounded Rectangle 95"/>
            <p:cNvSpPr/>
            <p:nvPr/>
          </p:nvSpPr>
          <p:spPr>
            <a:xfrm>
              <a:off x="6587574" y="5214698"/>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dirty="0">
                <a:latin typeface="+mj-lt"/>
              </a:endParaRPr>
            </a:p>
          </p:txBody>
        </p:sp>
        <p:sp>
          <p:nvSpPr>
            <p:cNvPr id="103" name="Rectangle 102"/>
            <p:cNvSpPr/>
            <p:nvPr/>
          </p:nvSpPr>
          <p:spPr>
            <a:xfrm>
              <a:off x="6587573" y="3355394"/>
              <a:ext cx="1793225" cy="1690206"/>
            </a:xfrm>
            <a:prstGeom prst="rect">
              <a:avLst/>
            </a:prstGeom>
            <a:noFill/>
          </p:spPr>
          <p:txBody>
            <a:bodyPr wrap="square">
              <a:spAutoFit/>
            </a:bodyPr>
            <a:lstStyle/>
            <a:p>
              <a:pPr algn="ctr">
                <a:lnSpc>
                  <a:spcPct val="150000"/>
                </a:lnSpc>
              </a:pPr>
              <a:r>
                <a:rPr kumimoji="1" lang="zh-CN" altLang="en-US" sz="1400" dirty="0">
                  <a:solidFill>
                    <a:schemeClr val="bg1"/>
                  </a:solidFill>
                  <a:latin typeface="微软雅黑"/>
                  <a:ea typeface="微软雅黑"/>
                  <a:cs typeface="微软雅黑"/>
                </a:rPr>
                <a:t>电商</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医疗</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供应链金融</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股市研报</a:t>
              </a:r>
              <a:endParaRPr kumimoji="1" lang="en-US" altLang="zh-CN" sz="1400" dirty="0">
                <a:solidFill>
                  <a:schemeClr val="bg1"/>
                </a:solidFill>
                <a:latin typeface="微软雅黑"/>
                <a:ea typeface="微软雅黑"/>
                <a:cs typeface="微软雅黑"/>
              </a:endParaRPr>
            </a:p>
            <a:p>
              <a:pPr algn="ctr">
                <a:lnSpc>
                  <a:spcPct val="150000"/>
                </a:lnSpc>
              </a:pPr>
              <a:endParaRPr kumimoji="1" lang="en-US" altLang="zh-CN" sz="1400" dirty="0">
                <a:solidFill>
                  <a:schemeClr val="bg1"/>
                </a:solidFill>
                <a:latin typeface="微软雅黑"/>
                <a:ea typeface="微软雅黑"/>
                <a:cs typeface="微软雅黑"/>
              </a:endParaRPr>
            </a:p>
          </p:txBody>
        </p:sp>
        <p:sp>
          <p:nvSpPr>
            <p:cNvPr id="97" name="Flowchart: Process 96"/>
            <p:cNvSpPr/>
            <p:nvPr/>
          </p:nvSpPr>
          <p:spPr>
            <a:xfrm>
              <a:off x="9192368" y="2022354"/>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Pentagon 97"/>
            <p:cNvSpPr/>
            <p:nvPr/>
          </p:nvSpPr>
          <p:spPr>
            <a:xfrm rot="5400000">
              <a:off x="9704579" y="1510145"/>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Flowchart: Process 98"/>
            <p:cNvSpPr/>
            <p:nvPr/>
          </p:nvSpPr>
          <p:spPr>
            <a:xfrm>
              <a:off x="9192368" y="2022353"/>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lt"/>
                </a:rPr>
                <a:t>AI+</a:t>
              </a:r>
              <a:r>
                <a:rPr lang="zh-CN" altLang="en-US" dirty="0" smtClean="0">
                  <a:latin typeface="+mj-lt"/>
                </a:rPr>
                <a:t>数据分析</a:t>
              </a:r>
              <a:endParaRPr lang="en-US" dirty="0">
                <a:latin typeface="+mj-lt"/>
              </a:endParaRPr>
            </a:p>
          </p:txBody>
        </p:sp>
        <p:sp>
          <p:nvSpPr>
            <p:cNvPr id="100" name="Rounded Rectangle 99"/>
            <p:cNvSpPr/>
            <p:nvPr/>
          </p:nvSpPr>
          <p:spPr>
            <a:xfrm>
              <a:off x="9362854" y="5214698"/>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dirty="0">
                <a:latin typeface="+mj-lt"/>
              </a:endParaRPr>
            </a:p>
          </p:txBody>
        </p:sp>
        <p:sp>
          <p:nvSpPr>
            <p:cNvPr id="104" name="Rectangle 103"/>
            <p:cNvSpPr/>
            <p:nvPr/>
          </p:nvSpPr>
          <p:spPr>
            <a:xfrm>
              <a:off x="9380568" y="3355394"/>
              <a:ext cx="1793225" cy="1043875"/>
            </a:xfrm>
            <a:prstGeom prst="rect">
              <a:avLst/>
            </a:prstGeom>
            <a:noFill/>
          </p:spPr>
          <p:txBody>
            <a:bodyPr wrap="square">
              <a:spAutoFit/>
            </a:bodyPr>
            <a:lstStyle/>
            <a:p>
              <a:pPr algn="ctr">
                <a:lnSpc>
                  <a:spcPct val="150000"/>
                </a:lnSpc>
              </a:pPr>
              <a:r>
                <a:rPr kumimoji="1" lang="en-US" altLang="zh-CN" sz="1400" dirty="0">
                  <a:solidFill>
                    <a:schemeClr val="bg1"/>
                  </a:solidFill>
                  <a:latin typeface="微软雅黑"/>
                  <a:ea typeface="微软雅黑"/>
                  <a:cs typeface="微软雅黑"/>
                </a:rPr>
                <a:t>AI+</a:t>
              </a:r>
              <a:r>
                <a:rPr kumimoji="1" lang="zh-CN" altLang="en-US" sz="1400" dirty="0">
                  <a:solidFill>
                    <a:schemeClr val="bg1"/>
                  </a:solidFill>
                  <a:latin typeface="微软雅黑"/>
                  <a:ea typeface="微软雅黑"/>
                  <a:cs typeface="微软雅黑"/>
                </a:rPr>
                <a:t>区块链，</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提供场景化</a:t>
              </a:r>
              <a:r>
                <a:rPr kumimoji="1" lang="zh-CN" altLang="en-US" sz="1400" dirty="0" smtClean="0">
                  <a:solidFill>
                    <a:schemeClr val="bg1"/>
                  </a:solidFill>
                  <a:latin typeface="微软雅黑"/>
                  <a:ea typeface="微软雅黑"/>
                  <a:cs typeface="微软雅黑"/>
                </a:rPr>
                <a:t>的数据分析</a:t>
              </a:r>
              <a:r>
                <a:rPr kumimoji="1" lang="zh-CN" altLang="en-US" sz="1400" dirty="0" smtClean="0">
                  <a:solidFill>
                    <a:schemeClr val="bg1"/>
                  </a:solidFill>
                  <a:latin typeface="微软雅黑"/>
                  <a:ea typeface="微软雅黑"/>
                  <a:cs typeface="微软雅黑"/>
                </a:rPr>
                <a:t>与</a:t>
              </a:r>
              <a:r>
                <a:rPr kumimoji="1" lang="zh-CN" altLang="en-US" sz="1400" dirty="0" smtClean="0">
                  <a:solidFill>
                    <a:schemeClr val="bg1"/>
                  </a:solidFill>
                  <a:latin typeface="微软雅黑"/>
                  <a:ea typeface="微软雅黑"/>
                  <a:cs typeface="微软雅黑"/>
                </a:rPr>
                <a:t>服务</a:t>
              </a:r>
              <a:endParaRPr kumimoji="1" lang="en-US" sz="1400" dirty="0">
                <a:solidFill>
                  <a:schemeClr val="bg1"/>
                </a:solidFill>
                <a:latin typeface="微软雅黑"/>
                <a:ea typeface="微软雅黑"/>
                <a:cs typeface="微软雅黑"/>
              </a:endParaRPr>
            </a:p>
          </p:txBody>
        </p:sp>
        <p:sp>
          <p:nvSpPr>
            <p:cNvPr id="54" name="Flowchart: Process 39"/>
            <p:cNvSpPr/>
            <p:nvPr/>
          </p:nvSpPr>
          <p:spPr>
            <a:xfrm>
              <a:off x="3703792" y="2029227"/>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Pentagon 42"/>
            <p:cNvSpPr/>
            <p:nvPr/>
          </p:nvSpPr>
          <p:spPr>
            <a:xfrm rot="5400000">
              <a:off x="4216003" y="1517018"/>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lowchart: Process 44"/>
            <p:cNvSpPr/>
            <p:nvPr/>
          </p:nvSpPr>
          <p:spPr>
            <a:xfrm>
              <a:off x="3703792" y="2029226"/>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mj-lt"/>
                </a:rPr>
                <a:t>完整解决方案</a:t>
              </a:r>
              <a:endParaRPr lang="en-US" dirty="0">
                <a:latin typeface="+mj-lt"/>
              </a:endParaRPr>
            </a:p>
          </p:txBody>
        </p:sp>
        <p:sp>
          <p:nvSpPr>
            <p:cNvPr id="57" name="Rounded Rectangle 45"/>
            <p:cNvSpPr/>
            <p:nvPr/>
          </p:nvSpPr>
          <p:spPr>
            <a:xfrm>
              <a:off x="3874278" y="5221571"/>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dirty="0">
                <a:latin typeface="+mj-lt"/>
              </a:endParaRPr>
            </a:p>
          </p:txBody>
        </p:sp>
        <p:sp>
          <p:nvSpPr>
            <p:cNvPr id="59" name="Rectangle 100"/>
            <p:cNvSpPr/>
            <p:nvPr/>
          </p:nvSpPr>
          <p:spPr>
            <a:xfrm>
              <a:off x="3874278" y="3362267"/>
              <a:ext cx="1793225" cy="1043875"/>
            </a:xfrm>
            <a:prstGeom prst="rect">
              <a:avLst/>
            </a:prstGeom>
            <a:noFill/>
          </p:spPr>
          <p:txBody>
            <a:bodyPr wrap="square">
              <a:spAutoFit/>
            </a:bodyPr>
            <a:lstStyle/>
            <a:p>
              <a:pPr algn="ctr">
                <a:lnSpc>
                  <a:spcPct val="150000"/>
                </a:lnSpc>
              </a:pPr>
              <a:r>
                <a:rPr kumimoji="1" lang="zh-CN" altLang="en-US" sz="1400" dirty="0">
                  <a:solidFill>
                    <a:schemeClr val="bg1"/>
                  </a:solidFill>
                  <a:latin typeface="微软雅黑"/>
                  <a:ea typeface="微软雅黑"/>
                  <a:cs typeface="微软雅黑"/>
                </a:rPr>
                <a:t>小程序场景快速切入</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标准化链间通讯协议</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智能合约定制服务</a:t>
              </a:r>
              <a:endParaRPr kumimoji="1" lang="en-US" altLang="zh-CN" sz="1400" dirty="0">
                <a:solidFill>
                  <a:schemeClr val="bg1"/>
                </a:solidFill>
                <a:latin typeface="微软雅黑"/>
                <a:ea typeface="微软雅黑"/>
                <a:cs typeface="微软雅黑"/>
              </a:endParaRPr>
            </a:p>
          </p:txBody>
        </p:sp>
        <p:pic>
          <p:nvPicPr>
            <p:cNvPr id="47" name="图片 46"/>
            <p:cNvPicPr>
              <a:picLocks noChangeAspect="1"/>
            </p:cNvPicPr>
            <p:nvPr/>
          </p:nvPicPr>
          <p:blipFill>
            <a:blip r:embed="rId3">
              <a:biLevel thresh="25000"/>
              <a:alphaModFix/>
              <a:extLst>
                <a:ext uri="{28A0092B-C50C-407E-A947-70E740481C1C}">
                  <a14:useLocalDpi xmlns:a14="http://schemas.microsoft.com/office/drawing/2010/main" val="0"/>
                </a:ext>
              </a:extLst>
            </a:blip>
            <a:stretch>
              <a:fillRect/>
            </a:stretch>
          </p:blipFill>
          <p:spPr>
            <a:xfrm>
              <a:off x="1615013" y="2511777"/>
              <a:ext cx="609600" cy="520700"/>
            </a:xfrm>
            <a:prstGeom prst="rect">
              <a:avLst/>
            </a:prstGeom>
            <a:noFill/>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039" y="2478344"/>
              <a:ext cx="609600" cy="609600"/>
            </a:xfrm>
            <a:prstGeom prst="rect">
              <a:avLst/>
            </a:prstGeom>
          </p:spPr>
        </p:pic>
        <p:pic>
          <p:nvPicPr>
            <p:cNvPr id="49" name="图片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54" y="2522794"/>
              <a:ext cx="516696" cy="516696"/>
            </a:xfrm>
            <a:prstGeom prst="rect">
              <a:avLst/>
            </a:prstGeom>
          </p:spPr>
        </p:pic>
        <p:pic>
          <p:nvPicPr>
            <p:cNvPr id="50" name="图片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6700" y="2454651"/>
              <a:ext cx="609600" cy="609600"/>
            </a:xfrm>
            <a:prstGeom prst="rect">
              <a:avLst/>
            </a:prstGeom>
          </p:spPr>
        </p:pic>
      </p:grpSp>
    </p:spTree>
    <p:extLst>
      <p:ext uri="{BB962C8B-B14F-4D97-AF65-F5344CB8AC3E}">
        <p14:creationId xmlns:p14="http://schemas.microsoft.com/office/powerpoint/2010/main" val="313582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4" name="Straight Connector 63"/>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9339285" y="5486400"/>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0" y="0"/>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852711" y="2992579"/>
            <a:ext cx="6486577" cy="646331"/>
          </a:xfrm>
          <a:prstGeom prst="rect">
            <a:avLst/>
          </a:prstGeom>
          <a:noFill/>
        </p:spPr>
        <p:txBody>
          <a:bodyPr wrap="square" rtlCol="0">
            <a:spAutoFit/>
          </a:bodyPr>
          <a:lstStyle/>
          <a:p>
            <a:pPr algn="ctr"/>
            <a:r>
              <a:rPr lang="zh-CN" altLang="en-US" sz="3600" dirty="0" smtClean="0">
                <a:solidFill>
                  <a:schemeClr val="bg1"/>
                </a:solidFill>
              </a:rPr>
              <a:t>技术架构</a:t>
            </a:r>
            <a:endParaRPr lang="en-US" sz="3600" dirty="0">
              <a:solidFill>
                <a:schemeClr val="bg1"/>
              </a:solidFill>
            </a:endParaRPr>
          </a:p>
        </p:txBody>
      </p:sp>
      <p:cxnSp>
        <p:nvCxnSpPr>
          <p:cNvPr id="77" name="Straight Connector 76"/>
          <p:cNvCxnSpPr>
            <a:stCxn id="51" idx="3"/>
          </p:cNvCxnSpPr>
          <p:nvPr/>
        </p:nvCxnSpPr>
        <p:spPr>
          <a:xfrm>
            <a:off x="2852712" y="685800"/>
            <a:ext cx="324328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6000" y="685800"/>
            <a:ext cx="0" cy="2057400"/>
          </a:xfrm>
          <a:prstGeom prst="straightConnector1">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108" idx="1"/>
          </p:cNvCxnSpPr>
          <p:nvPr/>
        </p:nvCxnSpPr>
        <p:spPr>
          <a:xfrm>
            <a:off x="6096000" y="6170951"/>
            <a:ext cx="3243285" cy="1249"/>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6000" y="4114800"/>
            <a:ext cx="0" cy="2056151"/>
          </a:xfrm>
          <a:prstGeom prst="straightConnector1">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1829143" y="5485151"/>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图片 13"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108169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500"/>
                                        <p:tgtEl>
                                          <p:spTgt spid="8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up)">
                                      <p:cBhvr>
                                        <p:cTn id="23" dur="500"/>
                                        <p:tgtEl>
                                          <p:spTgt spid="79"/>
                                        </p:tgtEl>
                                      </p:cBhvr>
                                    </p:animEffect>
                                  </p:childTnLst>
                                </p:cTn>
                              </p:par>
                              <p:par>
                                <p:cTn id="24" presetID="22" presetClass="entr" presetSubtype="4"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0-#ppt_w/2"/>
                                          </p:val>
                                        </p:tav>
                                        <p:tav tm="100000">
                                          <p:val>
                                            <p:strVal val="#ppt_x"/>
                                          </p:val>
                                        </p:tav>
                                      </p:tavLst>
                                    </p:anim>
                                    <p:anim calcmode="lin" valueType="num">
                                      <p:cBhvr additive="base">
                                        <p:cTn id="34" dur="500" fill="hold"/>
                                        <p:tgtEl>
                                          <p:spTgt spid="6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51" grpId="0" animBg="1"/>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概况</a:t>
            </a:r>
            <a:endParaRPr kumimoji="1" lang="zh-CN" altLang="en-US" sz="3600" dirty="0"/>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 name="组 2"/>
          <p:cNvGrpSpPr/>
          <p:nvPr/>
        </p:nvGrpSpPr>
        <p:grpSpPr>
          <a:xfrm>
            <a:off x="1659138" y="1019443"/>
            <a:ext cx="8904978" cy="5447400"/>
            <a:chOff x="1659138" y="1019443"/>
            <a:chExt cx="8904978" cy="5447400"/>
          </a:xfrm>
        </p:grpSpPr>
        <p:cxnSp>
          <p:nvCxnSpPr>
            <p:cNvPr id="56" name="Straight Connector 30"/>
            <p:cNvCxnSpPr/>
            <p:nvPr/>
          </p:nvCxnSpPr>
          <p:spPr>
            <a:xfrm flipH="1">
              <a:off x="2914576" y="4229740"/>
              <a:ext cx="7443580" cy="1"/>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8" name="Oval 8"/>
            <p:cNvSpPr/>
            <p:nvPr/>
          </p:nvSpPr>
          <p:spPr>
            <a:xfrm>
              <a:off x="3547471" y="2732452"/>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113" name="Oval 13"/>
            <p:cNvSpPr/>
            <p:nvPr/>
          </p:nvSpPr>
          <p:spPr>
            <a:xfrm>
              <a:off x="5161180" y="2732452"/>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116" name="Rectangle 36"/>
            <p:cNvSpPr/>
            <p:nvPr/>
          </p:nvSpPr>
          <p:spPr>
            <a:xfrm>
              <a:off x="1705170" y="3110108"/>
              <a:ext cx="887680" cy="369332"/>
            </a:xfrm>
            <a:prstGeom prst="rect">
              <a:avLst/>
            </a:prstGeom>
          </p:spPr>
          <p:txBody>
            <a:bodyPr wrap="square">
              <a:spAutoFit/>
            </a:bodyPr>
            <a:lstStyle/>
            <a:p>
              <a:r>
                <a:rPr lang="zh-CN" altLang="en-US" dirty="0" smtClean="0">
                  <a:solidFill>
                    <a:schemeClr val="bg1">
                      <a:lumMod val="95000"/>
                    </a:schemeClr>
                  </a:solidFill>
                  <a:latin typeface="微软雅黑"/>
                  <a:ea typeface="微软雅黑"/>
                  <a:cs typeface="微软雅黑"/>
                </a:rPr>
                <a:t>应用</a:t>
              </a:r>
              <a:endParaRPr lang="ms-MY" dirty="0">
                <a:solidFill>
                  <a:schemeClr val="bg1">
                    <a:lumMod val="95000"/>
                  </a:schemeClr>
                </a:solidFill>
                <a:latin typeface="微软雅黑"/>
                <a:ea typeface="微软雅黑"/>
                <a:cs typeface="微软雅黑"/>
              </a:endParaRPr>
            </a:p>
          </p:txBody>
        </p:sp>
        <p:sp>
          <p:nvSpPr>
            <p:cNvPr id="118" name="Oval 8"/>
            <p:cNvSpPr/>
            <p:nvPr/>
          </p:nvSpPr>
          <p:spPr>
            <a:xfrm>
              <a:off x="6795412" y="2739324"/>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123" name="Oval 8"/>
            <p:cNvSpPr/>
            <p:nvPr/>
          </p:nvSpPr>
          <p:spPr>
            <a:xfrm>
              <a:off x="8455896" y="2732966"/>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127" name="Rectangle 36"/>
            <p:cNvSpPr/>
            <p:nvPr/>
          </p:nvSpPr>
          <p:spPr>
            <a:xfrm>
              <a:off x="1672367" y="4638403"/>
              <a:ext cx="933712" cy="369332"/>
            </a:xfrm>
            <a:prstGeom prst="rect">
              <a:avLst/>
            </a:prstGeom>
          </p:spPr>
          <p:txBody>
            <a:bodyPr wrap="square">
              <a:spAutoFit/>
            </a:bodyPr>
            <a:lstStyle/>
            <a:p>
              <a:r>
                <a:rPr lang="zh-CN" altLang="en-US" dirty="0" smtClean="0">
                  <a:solidFill>
                    <a:schemeClr val="bg1">
                      <a:lumMod val="95000"/>
                    </a:schemeClr>
                  </a:solidFill>
                  <a:latin typeface="微软雅黑"/>
                  <a:ea typeface="微软雅黑"/>
                  <a:cs typeface="微软雅黑"/>
                </a:rPr>
                <a:t>区块</a:t>
              </a:r>
              <a:endParaRPr lang="ms-MY" dirty="0">
                <a:solidFill>
                  <a:schemeClr val="bg1">
                    <a:lumMod val="95000"/>
                  </a:schemeClr>
                </a:solidFill>
                <a:latin typeface="微软雅黑"/>
                <a:ea typeface="微软雅黑"/>
                <a:cs typeface="微软雅黑"/>
              </a:endParaRPr>
            </a:p>
          </p:txBody>
        </p:sp>
        <p:cxnSp>
          <p:nvCxnSpPr>
            <p:cNvPr id="195" name="Straight Connector 30"/>
            <p:cNvCxnSpPr/>
            <p:nvPr/>
          </p:nvCxnSpPr>
          <p:spPr>
            <a:xfrm flipH="1">
              <a:off x="2855315" y="2596111"/>
              <a:ext cx="7443580" cy="1"/>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7" name="Oval 8"/>
            <p:cNvSpPr/>
            <p:nvPr/>
          </p:nvSpPr>
          <p:spPr>
            <a:xfrm>
              <a:off x="3541125" y="1032675"/>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202" name="Oval 13"/>
            <p:cNvSpPr/>
            <p:nvPr/>
          </p:nvSpPr>
          <p:spPr>
            <a:xfrm>
              <a:off x="5154835" y="1019443"/>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204" name="Rectangle 36"/>
            <p:cNvSpPr/>
            <p:nvPr/>
          </p:nvSpPr>
          <p:spPr>
            <a:xfrm>
              <a:off x="1659138" y="1582319"/>
              <a:ext cx="920483" cy="369332"/>
            </a:xfrm>
            <a:prstGeom prst="rect">
              <a:avLst/>
            </a:prstGeom>
          </p:spPr>
          <p:txBody>
            <a:bodyPr wrap="square">
              <a:spAutoFit/>
            </a:bodyPr>
            <a:lstStyle/>
            <a:p>
              <a:r>
                <a:rPr lang="zh-CN" altLang="en-US" dirty="0" smtClean="0">
                  <a:solidFill>
                    <a:schemeClr val="bg1">
                      <a:lumMod val="95000"/>
                    </a:schemeClr>
                  </a:solidFill>
                  <a:latin typeface="微软雅黑"/>
                  <a:ea typeface="微软雅黑"/>
                  <a:cs typeface="微软雅黑"/>
                </a:rPr>
                <a:t>渠道</a:t>
              </a:r>
              <a:endParaRPr lang="ms-MY" dirty="0">
                <a:solidFill>
                  <a:schemeClr val="bg1">
                    <a:lumMod val="95000"/>
                  </a:schemeClr>
                </a:solidFill>
                <a:latin typeface="微软雅黑"/>
                <a:ea typeface="微软雅黑"/>
                <a:cs typeface="微软雅黑"/>
              </a:endParaRPr>
            </a:p>
          </p:txBody>
        </p:sp>
        <p:sp>
          <p:nvSpPr>
            <p:cNvPr id="206" name="Oval 8"/>
            <p:cNvSpPr/>
            <p:nvPr/>
          </p:nvSpPr>
          <p:spPr>
            <a:xfrm>
              <a:off x="6802295" y="1039546"/>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211" name="Oval 8"/>
            <p:cNvSpPr/>
            <p:nvPr/>
          </p:nvSpPr>
          <p:spPr>
            <a:xfrm>
              <a:off x="8383406" y="1046417"/>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215" name="TextBox 10"/>
            <p:cNvSpPr txBox="1"/>
            <p:nvPr/>
          </p:nvSpPr>
          <p:spPr>
            <a:xfrm>
              <a:off x="3677713" y="3730416"/>
              <a:ext cx="674565"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医疗</a:t>
              </a:r>
              <a:endParaRPr lang="en-US" sz="1600" dirty="0">
                <a:solidFill>
                  <a:schemeClr val="bg1">
                    <a:lumMod val="95000"/>
                  </a:schemeClr>
                </a:solidFill>
                <a:latin typeface="微软雅黑"/>
                <a:ea typeface="微软雅黑"/>
                <a:cs typeface="微软雅黑"/>
              </a:endParaRPr>
            </a:p>
          </p:txBody>
        </p:sp>
        <p:sp>
          <p:nvSpPr>
            <p:cNvPr id="216" name="TextBox 10"/>
            <p:cNvSpPr txBox="1"/>
            <p:nvPr/>
          </p:nvSpPr>
          <p:spPr>
            <a:xfrm>
              <a:off x="5285282" y="3710829"/>
              <a:ext cx="674565"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金融</a:t>
              </a:r>
              <a:endParaRPr lang="en-US" sz="1600" dirty="0">
                <a:solidFill>
                  <a:schemeClr val="bg1">
                    <a:lumMod val="95000"/>
                  </a:schemeClr>
                </a:solidFill>
                <a:latin typeface="微软雅黑"/>
                <a:ea typeface="微软雅黑"/>
                <a:cs typeface="微软雅黑"/>
              </a:endParaRPr>
            </a:p>
          </p:txBody>
        </p:sp>
        <p:sp>
          <p:nvSpPr>
            <p:cNvPr id="217" name="TextBox 10"/>
            <p:cNvSpPr txBox="1"/>
            <p:nvPr/>
          </p:nvSpPr>
          <p:spPr>
            <a:xfrm>
              <a:off x="6932537" y="3730931"/>
              <a:ext cx="674565"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电商</a:t>
              </a:r>
              <a:endParaRPr lang="en-US" sz="1600" dirty="0">
                <a:solidFill>
                  <a:schemeClr val="bg1">
                    <a:lumMod val="95000"/>
                  </a:schemeClr>
                </a:solidFill>
                <a:latin typeface="微软雅黑"/>
                <a:ea typeface="微软雅黑"/>
                <a:cs typeface="微软雅黑"/>
              </a:endParaRPr>
            </a:p>
          </p:txBody>
        </p:sp>
        <p:sp>
          <p:nvSpPr>
            <p:cNvPr id="218" name="TextBox 10"/>
            <p:cNvSpPr txBox="1"/>
            <p:nvPr/>
          </p:nvSpPr>
          <p:spPr>
            <a:xfrm>
              <a:off x="8396349" y="3737803"/>
              <a:ext cx="1043986"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知识付费</a:t>
              </a:r>
              <a:endParaRPr lang="en-US" sz="1600" dirty="0">
                <a:solidFill>
                  <a:schemeClr val="bg1">
                    <a:lumMod val="95000"/>
                  </a:schemeClr>
                </a:solidFill>
                <a:latin typeface="微软雅黑"/>
                <a:ea typeface="微软雅黑"/>
                <a:cs typeface="微软雅黑"/>
              </a:endParaRPr>
            </a:p>
          </p:txBody>
        </p:sp>
        <p:sp>
          <p:nvSpPr>
            <p:cNvPr id="219" name="TextBox 10"/>
            <p:cNvSpPr txBox="1"/>
            <p:nvPr/>
          </p:nvSpPr>
          <p:spPr>
            <a:xfrm>
              <a:off x="3525850" y="2017413"/>
              <a:ext cx="958716"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小程序</a:t>
              </a:r>
              <a:endParaRPr lang="en-US" sz="1600" dirty="0">
                <a:solidFill>
                  <a:schemeClr val="bg1">
                    <a:lumMod val="95000"/>
                  </a:schemeClr>
                </a:solidFill>
                <a:latin typeface="微软雅黑"/>
                <a:ea typeface="微软雅黑"/>
                <a:cs typeface="微软雅黑"/>
              </a:endParaRPr>
            </a:p>
          </p:txBody>
        </p:sp>
        <p:sp>
          <p:nvSpPr>
            <p:cNvPr id="220" name="TextBox 10"/>
            <p:cNvSpPr txBox="1"/>
            <p:nvPr/>
          </p:nvSpPr>
          <p:spPr>
            <a:xfrm>
              <a:off x="5292165" y="2011055"/>
              <a:ext cx="674565" cy="338554"/>
            </a:xfrm>
            <a:prstGeom prst="rect">
              <a:avLst/>
            </a:prstGeom>
            <a:noFill/>
          </p:spPr>
          <p:txBody>
            <a:bodyPr wrap="square" rtlCol="0">
              <a:spAutoFit/>
            </a:bodyPr>
            <a:lstStyle/>
            <a:p>
              <a:pPr algn="ctr"/>
              <a:r>
                <a:rPr lang="en-US" altLang="zh-CN" sz="1600" dirty="0" smtClean="0">
                  <a:solidFill>
                    <a:schemeClr val="bg1">
                      <a:lumMod val="95000"/>
                    </a:schemeClr>
                  </a:solidFill>
                  <a:latin typeface="微软雅黑"/>
                  <a:ea typeface="微软雅黑"/>
                  <a:cs typeface="微软雅黑"/>
                </a:rPr>
                <a:t>IOS</a:t>
              </a:r>
              <a:endParaRPr lang="en-US" sz="1600" dirty="0">
                <a:solidFill>
                  <a:schemeClr val="bg1">
                    <a:lumMod val="95000"/>
                  </a:schemeClr>
                </a:solidFill>
                <a:latin typeface="微软雅黑"/>
                <a:ea typeface="微软雅黑"/>
                <a:cs typeface="微软雅黑"/>
              </a:endParaRPr>
            </a:p>
          </p:txBody>
        </p:sp>
        <p:sp>
          <p:nvSpPr>
            <p:cNvPr id="221" name="TextBox 10"/>
            <p:cNvSpPr txBox="1"/>
            <p:nvPr/>
          </p:nvSpPr>
          <p:spPr>
            <a:xfrm>
              <a:off x="6740988" y="2031157"/>
              <a:ext cx="1077238" cy="338554"/>
            </a:xfrm>
            <a:prstGeom prst="rect">
              <a:avLst/>
            </a:prstGeom>
            <a:noFill/>
          </p:spPr>
          <p:txBody>
            <a:bodyPr wrap="square" rtlCol="0">
              <a:spAutoFit/>
            </a:bodyPr>
            <a:lstStyle/>
            <a:p>
              <a:pPr algn="ctr"/>
              <a:r>
                <a:rPr lang="en-US" sz="1600" dirty="0">
                  <a:solidFill>
                    <a:schemeClr val="bg1">
                      <a:lumMod val="95000"/>
                    </a:schemeClr>
                  </a:solidFill>
                  <a:latin typeface="微软雅黑"/>
                  <a:ea typeface="微软雅黑"/>
                  <a:cs typeface="微软雅黑"/>
                </a:rPr>
                <a:t>A</a:t>
              </a:r>
              <a:r>
                <a:rPr lang="en-US" sz="1600" dirty="0" smtClean="0">
                  <a:solidFill>
                    <a:schemeClr val="bg1">
                      <a:lumMod val="95000"/>
                    </a:schemeClr>
                  </a:solidFill>
                  <a:latin typeface="微软雅黑"/>
                  <a:ea typeface="微软雅黑"/>
                  <a:cs typeface="微软雅黑"/>
                </a:rPr>
                <a:t>ndroid</a:t>
              </a:r>
              <a:endParaRPr lang="en-US" sz="1600" dirty="0">
                <a:solidFill>
                  <a:schemeClr val="bg1">
                    <a:lumMod val="95000"/>
                  </a:schemeClr>
                </a:solidFill>
                <a:latin typeface="微软雅黑"/>
                <a:ea typeface="微软雅黑"/>
                <a:cs typeface="微软雅黑"/>
              </a:endParaRPr>
            </a:p>
          </p:txBody>
        </p:sp>
        <p:sp>
          <p:nvSpPr>
            <p:cNvPr id="222" name="TextBox 10"/>
            <p:cNvSpPr txBox="1"/>
            <p:nvPr/>
          </p:nvSpPr>
          <p:spPr>
            <a:xfrm>
              <a:off x="8533760" y="2038030"/>
              <a:ext cx="674565" cy="338554"/>
            </a:xfrm>
            <a:prstGeom prst="rect">
              <a:avLst/>
            </a:prstGeom>
            <a:noFill/>
          </p:spPr>
          <p:txBody>
            <a:bodyPr wrap="square" rtlCol="0">
              <a:spAutoFit/>
            </a:bodyPr>
            <a:lstStyle/>
            <a:p>
              <a:pPr algn="ctr"/>
              <a:r>
                <a:rPr lang="en-US" sz="1600" dirty="0" smtClean="0">
                  <a:solidFill>
                    <a:schemeClr val="bg1">
                      <a:lumMod val="95000"/>
                    </a:schemeClr>
                  </a:solidFill>
                  <a:latin typeface="微软雅黑"/>
                  <a:ea typeface="微软雅黑"/>
                  <a:cs typeface="微软雅黑"/>
                </a:rPr>
                <a:t>PC</a:t>
              </a:r>
            </a:p>
          </p:txBody>
        </p:sp>
        <p:sp>
          <p:nvSpPr>
            <p:cNvPr id="223" name="Rectangle 85"/>
            <p:cNvSpPr/>
            <p:nvPr/>
          </p:nvSpPr>
          <p:spPr>
            <a:xfrm>
              <a:off x="3577356" y="4531921"/>
              <a:ext cx="880746" cy="812914"/>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a:ea typeface="微软雅黑"/>
                  <a:cs typeface="微软雅黑"/>
                </a:rPr>
                <a:t>创世块</a:t>
              </a:r>
              <a:endParaRPr lang="en-US" sz="1600" dirty="0">
                <a:latin typeface="微软雅黑"/>
                <a:ea typeface="微软雅黑"/>
                <a:cs typeface="微软雅黑"/>
              </a:endParaRPr>
            </a:p>
          </p:txBody>
        </p:sp>
        <p:sp>
          <p:nvSpPr>
            <p:cNvPr id="229" name="Rectangle 85"/>
            <p:cNvSpPr/>
            <p:nvPr/>
          </p:nvSpPr>
          <p:spPr>
            <a:xfrm>
              <a:off x="5171696" y="4525564"/>
              <a:ext cx="880746" cy="812914"/>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a:ea typeface="微软雅黑"/>
                  <a:cs typeface="微软雅黑"/>
                </a:rPr>
                <a:t>BLOCK0</a:t>
              </a:r>
              <a:endParaRPr lang="en-US" sz="1400" dirty="0">
                <a:latin typeface="微软雅黑"/>
                <a:ea typeface="微软雅黑"/>
                <a:cs typeface="微软雅黑"/>
              </a:endParaRPr>
            </a:p>
          </p:txBody>
        </p:sp>
        <p:sp>
          <p:nvSpPr>
            <p:cNvPr id="230" name="Rectangle 85"/>
            <p:cNvSpPr/>
            <p:nvPr/>
          </p:nvSpPr>
          <p:spPr>
            <a:xfrm>
              <a:off x="6779264" y="4532436"/>
              <a:ext cx="880746" cy="812914"/>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a:ea typeface="微软雅黑"/>
                  <a:cs typeface="微软雅黑"/>
                </a:rPr>
                <a:t>BLOCK1</a:t>
              </a:r>
              <a:endParaRPr lang="en-US" sz="1400" dirty="0">
                <a:latin typeface="微软雅黑"/>
                <a:ea typeface="微软雅黑"/>
                <a:cs typeface="微软雅黑"/>
              </a:endParaRPr>
            </a:p>
          </p:txBody>
        </p:sp>
        <p:sp>
          <p:nvSpPr>
            <p:cNvPr id="231" name="Rectangle 85"/>
            <p:cNvSpPr/>
            <p:nvPr/>
          </p:nvSpPr>
          <p:spPr>
            <a:xfrm>
              <a:off x="8386833" y="4526078"/>
              <a:ext cx="880746" cy="812914"/>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a:ea typeface="微软雅黑"/>
                  <a:cs typeface="微软雅黑"/>
                </a:rPr>
                <a:t>BLOCK</a:t>
              </a:r>
              <a:r>
                <a:rPr lang="mr-IN" altLang="zh-CN" sz="1400" dirty="0" smtClean="0">
                  <a:latin typeface="微软雅黑"/>
                  <a:ea typeface="微软雅黑"/>
                  <a:cs typeface="微软雅黑"/>
                </a:rPr>
                <a:t>…</a:t>
              </a:r>
              <a:endParaRPr lang="en-US" sz="1400" dirty="0">
                <a:latin typeface="微软雅黑"/>
                <a:ea typeface="微软雅黑"/>
                <a:cs typeface="微软雅黑"/>
              </a:endParaRPr>
            </a:p>
          </p:txBody>
        </p:sp>
        <p:cxnSp>
          <p:nvCxnSpPr>
            <p:cNvPr id="21" name="肘形连接符 20"/>
            <p:cNvCxnSpPr>
              <a:stCxn id="223" idx="3"/>
            </p:cNvCxnSpPr>
            <p:nvPr/>
          </p:nvCxnSpPr>
          <p:spPr>
            <a:xfrm flipV="1">
              <a:off x="4458102" y="4643663"/>
              <a:ext cx="701133" cy="294715"/>
            </a:xfrm>
            <a:prstGeom prst="bentConnector3">
              <a:avLst/>
            </a:prstGeom>
            <a:ln>
              <a:solidFill>
                <a:srgbClr val="FFFFFF"/>
              </a:solidFill>
              <a:tailEnd type="arrow"/>
            </a:ln>
          </p:spPr>
          <p:style>
            <a:lnRef idx="3">
              <a:schemeClr val="accent1"/>
            </a:lnRef>
            <a:fillRef idx="0">
              <a:schemeClr val="accent1"/>
            </a:fillRef>
            <a:effectRef idx="2">
              <a:schemeClr val="accent1"/>
            </a:effectRef>
            <a:fontRef idx="minor">
              <a:schemeClr val="tx1"/>
            </a:fontRef>
          </p:style>
        </p:cxnSp>
        <p:cxnSp>
          <p:nvCxnSpPr>
            <p:cNvPr id="232" name="肘形连接符 231"/>
            <p:cNvCxnSpPr/>
            <p:nvPr/>
          </p:nvCxnSpPr>
          <p:spPr>
            <a:xfrm flipV="1">
              <a:off x="6065672" y="4663765"/>
              <a:ext cx="701133" cy="294715"/>
            </a:xfrm>
            <a:prstGeom prst="bentConnector3">
              <a:avLst/>
            </a:prstGeom>
            <a:ln>
              <a:solidFill>
                <a:srgbClr val="FFFFFF"/>
              </a:solidFill>
              <a:tailEnd type="arrow"/>
            </a:ln>
          </p:spPr>
          <p:style>
            <a:lnRef idx="3">
              <a:schemeClr val="accent1"/>
            </a:lnRef>
            <a:fillRef idx="0">
              <a:schemeClr val="accent1"/>
            </a:fillRef>
            <a:effectRef idx="2">
              <a:schemeClr val="accent1"/>
            </a:effectRef>
            <a:fontRef idx="minor">
              <a:schemeClr val="tx1"/>
            </a:fontRef>
          </p:style>
        </p:cxnSp>
        <p:cxnSp>
          <p:nvCxnSpPr>
            <p:cNvPr id="233" name="肘形连接符 232"/>
            <p:cNvCxnSpPr/>
            <p:nvPr/>
          </p:nvCxnSpPr>
          <p:spPr>
            <a:xfrm flipV="1">
              <a:off x="7660012" y="4644177"/>
              <a:ext cx="701133" cy="294715"/>
            </a:xfrm>
            <a:prstGeom prst="bentConnector3">
              <a:avLst/>
            </a:prstGeom>
            <a:ln>
              <a:solidFill>
                <a:srgbClr val="FFFFFF"/>
              </a:solidFill>
              <a:tailEnd type="arrow"/>
            </a:ln>
          </p:spPr>
          <p:style>
            <a:lnRef idx="3">
              <a:schemeClr val="accent1"/>
            </a:lnRef>
            <a:fillRef idx="0">
              <a:schemeClr val="accent1"/>
            </a:fillRef>
            <a:effectRef idx="2">
              <a:schemeClr val="accent1"/>
            </a:effectRef>
            <a:fontRef idx="minor">
              <a:schemeClr val="tx1"/>
            </a:fontRef>
          </p:style>
        </p:cxnSp>
        <p:cxnSp>
          <p:nvCxnSpPr>
            <p:cNvPr id="234" name="Straight Connector 30"/>
            <p:cNvCxnSpPr/>
            <p:nvPr/>
          </p:nvCxnSpPr>
          <p:spPr>
            <a:xfrm flipH="1">
              <a:off x="2934688" y="5612512"/>
              <a:ext cx="7443580" cy="1"/>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5" name="Rectangle 36"/>
            <p:cNvSpPr/>
            <p:nvPr/>
          </p:nvSpPr>
          <p:spPr>
            <a:xfrm>
              <a:off x="1718937" y="6034406"/>
              <a:ext cx="933712" cy="369332"/>
            </a:xfrm>
            <a:prstGeom prst="rect">
              <a:avLst/>
            </a:prstGeom>
          </p:spPr>
          <p:txBody>
            <a:bodyPr wrap="square">
              <a:spAutoFit/>
            </a:bodyPr>
            <a:lstStyle/>
            <a:p>
              <a:r>
                <a:rPr lang="zh-CN" altLang="en-US" dirty="0" smtClean="0">
                  <a:solidFill>
                    <a:schemeClr val="bg1">
                      <a:lumMod val="95000"/>
                    </a:schemeClr>
                  </a:solidFill>
                  <a:latin typeface="微软雅黑"/>
                  <a:ea typeface="微软雅黑"/>
                  <a:cs typeface="微软雅黑"/>
                </a:rPr>
                <a:t>硬件</a:t>
              </a:r>
              <a:endParaRPr lang="ms-MY" dirty="0">
                <a:solidFill>
                  <a:schemeClr val="bg1">
                    <a:lumMod val="95000"/>
                  </a:schemeClr>
                </a:solidFill>
                <a:latin typeface="微软雅黑"/>
                <a:ea typeface="微软雅黑"/>
                <a:cs typeface="微软雅黑"/>
              </a:endParaRPr>
            </a:p>
          </p:txBody>
        </p:sp>
        <p:sp>
          <p:nvSpPr>
            <p:cNvPr id="237" name="AutoShape 7"/>
            <p:cNvSpPr>
              <a:spLocks/>
            </p:cNvSpPr>
            <p:nvPr/>
          </p:nvSpPr>
          <p:spPr bwMode="auto">
            <a:xfrm>
              <a:off x="3133344" y="6083062"/>
              <a:ext cx="2037785"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bg1">
                <a:alpha val="7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latin typeface="微软雅黑"/>
                <a:ea typeface="微软雅黑"/>
                <a:cs typeface="微软雅黑"/>
              </a:endParaRPr>
            </a:p>
          </p:txBody>
        </p:sp>
        <p:sp>
          <p:nvSpPr>
            <p:cNvPr id="240" name="AutoShape 8"/>
            <p:cNvSpPr>
              <a:spLocks/>
            </p:cNvSpPr>
            <p:nvPr/>
          </p:nvSpPr>
          <p:spPr bwMode="auto">
            <a:xfrm>
              <a:off x="5969719" y="6083062"/>
              <a:ext cx="2037784"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bg1">
                <a:alpha val="6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latin typeface="微软雅黑"/>
                <a:ea typeface="微软雅黑"/>
                <a:cs typeface="微软雅黑"/>
              </a:endParaRPr>
            </a:p>
          </p:txBody>
        </p:sp>
        <p:sp>
          <p:nvSpPr>
            <p:cNvPr id="243" name="AutoShape 9"/>
            <p:cNvSpPr>
              <a:spLocks/>
            </p:cNvSpPr>
            <p:nvPr/>
          </p:nvSpPr>
          <p:spPr bwMode="auto">
            <a:xfrm>
              <a:off x="8526332" y="6083062"/>
              <a:ext cx="2037784"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bg1">
                <a:alpha val="5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latin typeface="微软雅黑"/>
                <a:ea typeface="微软雅黑"/>
                <a:cs typeface="微软雅黑"/>
              </a:endParaRPr>
            </a:p>
          </p:txBody>
        </p:sp>
        <p:sp>
          <p:nvSpPr>
            <p:cNvPr id="245" name="TextBox 10"/>
            <p:cNvSpPr txBox="1"/>
            <p:nvPr/>
          </p:nvSpPr>
          <p:spPr>
            <a:xfrm>
              <a:off x="5146007" y="6105423"/>
              <a:ext cx="866756" cy="307777"/>
            </a:xfrm>
            <a:prstGeom prst="rect">
              <a:avLst/>
            </a:prstGeom>
            <a:noFill/>
          </p:spPr>
          <p:txBody>
            <a:bodyPr wrap="square" rtlCol="0">
              <a:spAutoFit/>
            </a:bodyPr>
            <a:lstStyle/>
            <a:p>
              <a:pPr algn="ctr"/>
              <a:r>
                <a:rPr lang="en-US" altLang="zh-CN" sz="1400" dirty="0" err="1" smtClean="0">
                  <a:solidFill>
                    <a:schemeClr val="bg1">
                      <a:lumMod val="95000"/>
                    </a:schemeClr>
                  </a:solidFill>
                  <a:latin typeface="微软雅黑"/>
                  <a:ea typeface="微软雅黑"/>
                  <a:cs typeface="微软雅黑"/>
                </a:rPr>
                <a:t>Docker</a:t>
              </a:r>
              <a:endParaRPr lang="en-US" sz="1400" dirty="0">
                <a:solidFill>
                  <a:schemeClr val="bg1">
                    <a:lumMod val="95000"/>
                  </a:schemeClr>
                </a:solidFill>
                <a:latin typeface="微软雅黑"/>
                <a:ea typeface="微软雅黑"/>
                <a:cs typeface="微软雅黑"/>
              </a:endParaRPr>
            </a:p>
          </p:txBody>
        </p:sp>
        <p:sp>
          <p:nvSpPr>
            <p:cNvPr id="246" name="TextBox 10"/>
            <p:cNvSpPr txBox="1"/>
            <p:nvPr/>
          </p:nvSpPr>
          <p:spPr>
            <a:xfrm>
              <a:off x="7838337" y="6099066"/>
              <a:ext cx="866756" cy="307777"/>
            </a:xfrm>
            <a:prstGeom prst="rect">
              <a:avLst/>
            </a:prstGeom>
            <a:noFill/>
          </p:spPr>
          <p:txBody>
            <a:bodyPr wrap="square" rtlCol="0">
              <a:spAutoFit/>
            </a:bodyPr>
            <a:lstStyle/>
            <a:p>
              <a:pPr algn="ctr"/>
              <a:r>
                <a:rPr lang="en-US" altLang="zh-CN" sz="1400" dirty="0" smtClean="0">
                  <a:solidFill>
                    <a:schemeClr val="bg1">
                      <a:lumMod val="95000"/>
                    </a:schemeClr>
                  </a:solidFill>
                  <a:latin typeface="微软雅黑"/>
                  <a:ea typeface="微软雅黑"/>
                  <a:cs typeface="微软雅黑"/>
                </a:rPr>
                <a:t>X86</a:t>
              </a:r>
              <a:endParaRPr lang="en-US" sz="1400" dirty="0">
                <a:solidFill>
                  <a:schemeClr val="bg1">
                    <a:lumMod val="95000"/>
                  </a:schemeClr>
                </a:solidFill>
                <a:latin typeface="微软雅黑"/>
                <a:ea typeface="微软雅黑"/>
                <a:cs typeface="微软雅黑"/>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048" y="1280951"/>
              <a:ext cx="443036" cy="44303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825" y="1202323"/>
              <a:ext cx="529778" cy="529778"/>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645" y="1247064"/>
              <a:ext cx="506862" cy="506862"/>
            </a:xfrm>
            <a:prstGeom prst="rect">
              <a:avLst/>
            </a:prstGeom>
          </p:spPr>
        </p:pic>
        <p:pic>
          <p:nvPicPr>
            <p:cNvPr id="75" name="图片 74"/>
            <p:cNvPicPr>
              <a:picLocks noChangeAspect="1"/>
            </p:cNvPicPr>
            <p:nvPr/>
          </p:nvPicPr>
          <p:blipFill>
            <a:blip r:embed="rId6">
              <a:biLevel thresh="25000"/>
              <a:alphaModFix/>
              <a:extLst>
                <a:ext uri="{28A0092B-C50C-407E-A947-70E740481C1C}">
                  <a14:useLocalDpi xmlns:a14="http://schemas.microsoft.com/office/drawing/2010/main" val="0"/>
                </a:ext>
              </a:extLst>
            </a:blip>
            <a:stretch>
              <a:fillRect/>
            </a:stretch>
          </p:blipFill>
          <p:spPr>
            <a:xfrm>
              <a:off x="8522743" y="1267163"/>
              <a:ext cx="609600" cy="520700"/>
            </a:xfrm>
            <a:prstGeom prst="rect">
              <a:avLst/>
            </a:prstGeom>
            <a:noFill/>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7400" y="2909343"/>
              <a:ext cx="506772" cy="506772"/>
            </a:xfrm>
            <a:prstGeom prst="rect">
              <a:avLst/>
            </a:prstGeom>
          </p:spPr>
        </p:pic>
        <p:pic>
          <p:nvPicPr>
            <p:cNvPr id="12" name="图片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9811" y="2904008"/>
              <a:ext cx="569210" cy="569210"/>
            </a:xfrm>
            <a:prstGeom prst="rect">
              <a:avLst/>
            </a:prstGeom>
          </p:spPr>
        </p:pic>
        <p:pic>
          <p:nvPicPr>
            <p:cNvPr id="13" name="图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7182" y="2999531"/>
              <a:ext cx="447274" cy="447274"/>
            </a:xfrm>
            <a:prstGeom prst="rect">
              <a:avLst/>
            </a:prstGeom>
          </p:spPr>
        </p:pic>
        <p:pic>
          <p:nvPicPr>
            <p:cNvPr id="14" name="图片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09742" y="2904008"/>
              <a:ext cx="609600" cy="609600"/>
            </a:xfrm>
            <a:prstGeom prst="rect">
              <a:avLst/>
            </a:prstGeom>
          </p:spPr>
        </p:pic>
      </p:grpSp>
    </p:spTree>
    <p:extLst>
      <p:ext uri="{BB962C8B-B14F-4D97-AF65-F5344CB8AC3E}">
        <p14:creationId xmlns:p14="http://schemas.microsoft.com/office/powerpoint/2010/main" val="2197849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架构</a:t>
            </a:r>
            <a:endParaRPr kumimoji="1" lang="zh-CN" altLang="en-US" sz="3600" dirty="0"/>
          </a:p>
        </p:txBody>
      </p:sp>
      <p:sp>
        <p:nvSpPr>
          <p:cNvPr id="6" name="矩形 5"/>
          <p:cNvSpPr/>
          <p:nvPr/>
        </p:nvSpPr>
        <p:spPr>
          <a:xfrm>
            <a:off x="607754" y="2871272"/>
            <a:ext cx="184666" cy="369332"/>
          </a:xfrm>
          <a:prstGeom prst="rect">
            <a:avLst/>
          </a:prstGeom>
        </p:spPr>
        <p:txBody>
          <a:bodyPr wrap="none">
            <a:spAutoFit/>
          </a:bodyPr>
          <a:lstStyle/>
          <a:p>
            <a:r>
              <a:rPr lang="zh-CN" altLang="en-US" dirty="0"/>
              <a:t>￼</a:t>
            </a:r>
          </a:p>
        </p:txBody>
      </p:sp>
      <p:grpSp>
        <p:nvGrpSpPr>
          <p:cNvPr id="3" name="组 2"/>
          <p:cNvGrpSpPr/>
          <p:nvPr/>
        </p:nvGrpSpPr>
        <p:grpSpPr>
          <a:xfrm>
            <a:off x="1812344" y="1415589"/>
            <a:ext cx="8834480" cy="4908168"/>
            <a:chOff x="1812344" y="1415589"/>
            <a:chExt cx="8834480" cy="4908168"/>
          </a:xfrm>
        </p:grpSpPr>
        <p:grpSp>
          <p:nvGrpSpPr>
            <p:cNvPr id="57" name="组 56"/>
            <p:cNvGrpSpPr/>
            <p:nvPr/>
          </p:nvGrpSpPr>
          <p:grpSpPr>
            <a:xfrm>
              <a:off x="1812344" y="1415589"/>
              <a:ext cx="8834480" cy="4908168"/>
              <a:chOff x="1426464" y="752954"/>
              <a:chExt cx="9379108" cy="5464965"/>
            </a:xfrm>
          </p:grpSpPr>
          <p:sp>
            <p:nvSpPr>
              <p:cNvPr id="8" name="矩形 7"/>
              <p:cNvSpPr/>
              <p:nvPr/>
            </p:nvSpPr>
            <p:spPr>
              <a:xfrm>
                <a:off x="1770141" y="1960867"/>
                <a:ext cx="934359" cy="383240"/>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Eclipse</a:t>
                </a:r>
                <a:endParaRPr kumimoji="1" lang="zh-CN" altLang="en-US" sz="1400" dirty="0">
                  <a:solidFill>
                    <a:schemeClr val="bg1"/>
                  </a:solidFill>
                  <a:latin typeface="微软雅黑"/>
                  <a:ea typeface="微软雅黑"/>
                  <a:cs typeface="微软雅黑"/>
                </a:endParaRPr>
              </a:p>
            </p:txBody>
          </p:sp>
          <p:sp>
            <p:nvSpPr>
              <p:cNvPr id="9" name="矩形 8"/>
              <p:cNvSpPr/>
              <p:nvPr/>
            </p:nvSpPr>
            <p:spPr>
              <a:xfrm>
                <a:off x="1713963" y="3080394"/>
                <a:ext cx="990537" cy="366609"/>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Maven</a:t>
                </a:r>
                <a:endParaRPr kumimoji="1" lang="zh-CN" altLang="en-US" sz="1400" dirty="0">
                  <a:solidFill>
                    <a:schemeClr val="bg1"/>
                  </a:solidFill>
                  <a:latin typeface="微软雅黑"/>
                  <a:ea typeface="微软雅黑"/>
                  <a:cs typeface="微软雅黑"/>
                </a:endParaRPr>
              </a:p>
            </p:txBody>
          </p:sp>
          <p:sp>
            <p:nvSpPr>
              <p:cNvPr id="10" name="矩形 9"/>
              <p:cNvSpPr/>
              <p:nvPr/>
            </p:nvSpPr>
            <p:spPr>
              <a:xfrm>
                <a:off x="1713963" y="4244113"/>
                <a:ext cx="1004580" cy="338805"/>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GIT</a:t>
                </a:r>
                <a:endParaRPr kumimoji="1" lang="zh-CN" altLang="en-US" sz="1400" dirty="0">
                  <a:solidFill>
                    <a:schemeClr val="bg1"/>
                  </a:solidFill>
                  <a:latin typeface="微软雅黑"/>
                  <a:ea typeface="微软雅黑"/>
                  <a:cs typeface="微软雅黑"/>
                </a:endParaRPr>
              </a:p>
            </p:txBody>
          </p:sp>
          <p:sp>
            <p:nvSpPr>
              <p:cNvPr id="11" name="矩形 10"/>
              <p:cNvSpPr/>
              <p:nvPr/>
            </p:nvSpPr>
            <p:spPr>
              <a:xfrm>
                <a:off x="1728006" y="5452025"/>
                <a:ext cx="976492" cy="378591"/>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err="1">
                    <a:solidFill>
                      <a:schemeClr val="bg1"/>
                    </a:solidFill>
                    <a:latin typeface="微软雅黑"/>
                    <a:ea typeface="微软雅黑"/>
                    <a:cs typeface="微软雅黑"/>
                  </a:rPr>
                  <a:t>J</a:t>
                </a:r>
                <a:r>
                  <a:rPr kumimoji="1" lang="en-US" altLang="zh-CN" sz="1400" dirty="0" err="1" smtClean="0">
                    <a:solidFill>
                      <a:schemeClr val="bg1"/>
                    </a:solidFill>
                    <a:latin typeface="微软雅黑"/>
                    <a:ea typeface="微软雅黑"/>
                    <a:cs typeface="微软雅黑"/>
                  </a:rPr>
                  <a:t>emeter</a:t>
                </a:r>
                <a:endParaRPr kumimoji="1" lang="zh-CN" altLang="en-US" sz="1400" dirty="0">
                  <a:solidFill>
                    <a:schemeClr val="bg1"/>
                  </a:solidFill>
                  <a:latin typeface="微软雅黑"/>
                  <a:ea typeface="微软雅黑"/>
                  <a:cs typeface="微软雅黑"/>
                </a:endParaRPr>
              </a:p>
            </p:txBody>
          </p:sp>
          <p:sp>
            <p:nvSpPr>
              <p:cNvPr id="12" name="文本框 11"/>
              <p:cNvSpPr txBox="1"/>
              <p:nvPr/>
            </p:nvSpPr>
            <p:spPr>
              <a:xfrm>
                <a:off x="1756838" y="1409945"/>
                <a:ext cx="947661"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工具</a:t>
                </a:r>
                <a:endParaRPr kumimoji="1" lang="zh-CN" altLang="en-US" sz="1400" dirty="0">
                  <a:solidFill>
                    <a:schemeClr val="bg1"/>
                  </a:solidFill>
                  <a:latin typeface="微软雅黑"/>
                  <a:ea typeface="微软雅黑"/>
                  <a:cs typeface="微软雅黑"/>
                </a:endParaRPr>
              </a:p>
            </p:txBody>
          </p:sp>
          <p:sp>
            <p:nvSpPr>
              <p:cNvPr id="13" name="文本框 12"/>
              <p:cNvSpPr txBox="1"/>
              <p:nvPr/>
            </p:nvSpPr>
            <p:spPr>
              <a:xfrm>
                <a:off x="1721395" y="2633299"/>
                <a:ext cx="984611"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项目构建</a:t>
                </a:r>
                <a:endParaRPr kumimoji="1" lang="zh-CN" altLang="en-US" sz="1400" dirty="0">
                  <a:solidFill>
                    <a:schemeClr val="bg1"/>
                  </a:solidFill>
                  <a:latin typeface="微软雅黑"/>
                  <a:ea typeface="微软雅黑"/>
                  <a:cs typeface="微软雅黑"/>
                </a:endParaRPr>
              </a:p>
            </p:txBody>
          </p:sp>
          <p:sp>
            <p:nvSpPr>
              <p:cNvPr id="14" name="文本框 13"/>
              <p:cNvSpPr txBox="1"/>
              <p:nvPr/>
            </p:nvSpPr>
            <p:spPr>
              <a:xfrm>
                <a:off x="1707351" y="3772733"/>
                <a:ext cx="1018941" cy="342692"/>
              </a:xfrm>
              <a:prstGeom prst="rect">
                <a:avLst/>
              </a:prstGeom>
              <a:noFill/>
              <a:ln>
                <a:solidFill>
                  <a:srgbClr val="FFFFFF"/>
                </a:solidFill>
              </a:ln>
            </p:spPr>
            <p:txBody>
              <a:bodyPr wrap="square" rtlCol="0">
                <a:spAutoFit/>
              </a:bodyPr>
              <a:lstStyle/>
              <a:p>
                <a:pPr algn="ctr"/>
                <a:r>
                  <a:rPr kumimoji="1" lang="zh-CN" altLang="en-US" sz="1400" smtClean="0">
                    <a:solidFill>
                      <a:schemeClr val="bg1"/>
                    </a:solidFill>
                    <a:latin typeface="微软雅黑"/>
                    <a:ea typeface="微软雅黑"/>
                    <a:cs typeface="微软雅黑"/>
                  </a:rPr>
                  <a:t>代码文档</a:t>
                </a:r>
                <a:endParaRPr kumimoji="1" lang="zh-CN" altLang="en-US" sz="1400" dirty="0">
                  <a:solidFill>
                    <a:schemeClr val="bg1"/>
                  </a:solidFill>
                  <a:latin typeface="微软雅黑"/>
                  <a:ea typeface="微软雅黑"/>
                  <a:cs typeface="微软雅黑"/>
                </a:endParaRPr>
              </a:p>
            </p:txBody>
          </p:sp>
          <p:sp>
            <p:nvSpPr>
              <p:cNvPr id="15" name="文本框 14"/>
              <p:cNvSpPr txBox="1"/>
              <p:nvPr/>
            </p:nvSpPr>
            <p:spPr>
              <a:xfrm>
                <a:off x="1738346" y="4980402"/>
                <a:ext cx="966153"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测试</a:t>
                </a:r>
                <a:endParaRPr kumimoji="1" lang="zh-CN" altLang="en-US" sz="1400" dirty="0">
                  <a:solidFill>
                    <a:schemeClr val="bg1"/>
                  </a:solidFill>
                  <a:latin typeface="微软雅黑"/>
                  <a:ea typeface="微软雅黑"/>
                  <a:cs typeface="微软雅黑"/>
                </a:endParaRPr>
              </a:p>
            </p:txBody>
          </p:sp>
          <p:sp>
            <p:nvSpPr>
              <p:cNvPr id="16" name="矩形 15"/>
              <p:cNvSpPr/>
              <p:nvPr/>
            </p:nvSpPr>
            <p:spPr>
              <a:xfrm>
                <a:off x="1621537" y="1235038"/>
                <a:ext cx="1209361" cy="1226668"/>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17" name="矩形 16"/>
              <p:cNvSpPr/>
              <p:nvPr/>
            </p:nvSpPr>
            <p:spPr>
              <a:xfrm>
                <a:off x="1618672" y="2556597"/>
                <a:ext cx="1212226" cy="1024638"/>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18" name="矩形 17"/>
              <p:cNvSpPr/>
              <p:nvPr/>
            </p:nvSpPr>
            <p:spPr>
              <a:xfrm>
                <a:off x="1618672" y="3640157"/>
                <a:ext cx="1212226" cy="1039988"/>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19" name="矩形 18"/>
              <p:cNvSpPr/>
              <p:nvPr/>
            </p:nvSpPr>
            <p:spPr>
              <a:xfrm>
                <a:off x="1618673" y="4818608"/>
                <a:ext cx="1212226" cy="1252103"/>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20" name="矩形 19"/>
              <p:cNvSpPr/>
              <p:nvPr/>
            </p:nvSpPr>
            <p:spPr>
              <a:xfrm>
                <a:off x="1426464" y="780288"/>
                <a:ext cx="1524000" cy="5437631"/>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22" name="矩形 21"/>
              <p:cNvSpPr/>
              <p:nvPr/>
            </p:nvSpPr>
            <p:spPr>
              <a:xfrm rot="5400000">
                <a:off x="5438977" y="-1228051"/>
                <a:ext cx="1411584" cy="5437632"/>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23" name="矩形 22"/>
              <p:cNvSpPr/>
              <p:nvPr/>
            </p:nvSpPr>
            <p:spPr>
              <a:xfrm>
                <a:off x="3831590" y="1489484"/>
                <a:ext cx="943276" cy="353388"/>
              </a:xfrm>
              <a:prstGeom prst="rect">
                <a:avLst/>
              </a:prstGeom>
              <a:solidFill>
                <a:srgbClr val="92D05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用户</a:t>
                </a:r>
                <a:endParaRPr kumimoji="1" lang="zh-CN" altLang="en-US" sz="1400" dirty="0">
                  <a:solidFill>
                    <a:schemeClr val="bg1"/>
                  </a:solidFill>
                  <a:latin typeface="微软雅黑"/>
                  <a:ea typeface="微软雅黑"/>
                  <a:cs typeface="微软雅黑"/>
                </a:endParaRPr>
              </a:p>
            </p:txBody>
          </p:sp>
          <p:sp>
            <p:nvSpPr>
              <p:cNvPr id="24" name="矩形 23"/>
              <p:cNvSpPr/>
              <p:nvPr/>
            </p:nvSpPr>
            <p:spPr>
              <a:xfrm>
                <a:off x="5055187" y="1489485"/>
                <a:ext cx="943276" cy="353535"/>
              </a:xfrm>
              <a:prstGeom prst="rect">
                <a:avLst/>
              </a:prstGeom>
              <a:solidFill>
                <a:srgbClr val="92D05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安全</a:t>
                </a:r>
                <a:endParaRPr kumimoji="1" lang="zh-CN" altLang="en-US" sz="1400" dirty="0">
                  <a:solidFill>
                    <a:schemeClr val="bg1"/>
                  </a:solidFill>
                  <a:latin typeface="微软雅黑"/>
                  <a:ea typeface="微软雅黑"/>
                  <a:cs typeface="微软雅黑"/>
                </a:endParaRPr>
              </a:p>
            </p:txBody>
          </p:sp>
          <p:sp>
            <p:nvSpPr>
              <p:cNvPr id="25" name="矩形 24"/>
              <p:cNvSpPr/>
              <p:nvPr/>
            </p:nvSpPr>
            <p:spPr>
              <a:xfrm>
                <a:off x="6282135" y="1474755"/>
                <a:ext cx="943276" cy="368266"/>
              </a:xfrm>
              <a:prstGeom prst="rect">
                <a:avLst/>
              </a:prstGeom>
              <a:solidFill>
                <a:srgbClr val="92D05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合约</a:t>
                </a:r>
                <a:endParaRPr kumimoji="1" lang="zh-CN" altLang="en-US" sz="1400" dirty="0">
                  <a:solidFill>
                    <a:schemeClr val="bg1"/>
                  </a:solidFill>
                  <a:latin typeface="微软雅黑"/>
                  <a:ea typeface="微软雅黑"/>
                  <a:cs typeface="微软雅黑"/>
                </a:endParaRPr>
              </a:p>
            </p:txBody>
          </p:sp>
          <p:sp>
            <p:nvSpPr>
              <p:cNvPr id="26" name="矩形 25"/>
              <p:cNvSpPr/>
              <p:nvPr/>
            </p:nvSpPr>
            <p:spPr>
              <a:xfrm>
                <a:off x="7513527" y="1474755"/>
                <a:ext cx="943276" cy="368266"/>
              </a:xfrm>
              <a:prstGeom prst="rect">
                <a:avLst/>
              </a:prstGeom>
              <a:solidFill>
                <a:srgbClr val="92D05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扩展</a:t>
                </a:r>
                <a:endParaRPr kumimoji="1" lang="zh-CN" altLang="en-US" sz="1400" dirty="0">
                  <a:solidFill>
                    <a:schemeClr val="bg1"/>
                  </a:solidFill>
                  <a:latin typeface="微软雅黑"/>
                  <a:ea typeface="微软雅黑"/>
                  <a:cs typeface="微软雅黑"/>
                </a:endParaRPr>
              </a:p>
            </p:txBody>
          </p:sp>
          <p:sp>
            <p:nvSpPr>
              <p:cNvPr id="27" name="矩形 26"/>
              <p:cNvSpPr/>
              <p:nvPr/>
            </p:nvSpPr>
            <p:spPr>
              <a:xfrm>
                <a:off x="3633216" y="1342682"/>
                <a:ext cx="5047488" cy="653765"/>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29" name="矩形 28"/>
              <p:cNvSpPr/>
              <p:nvPr/>
            </p:nvSpPr>
            <p:spPr>
              <a:xfrm>
                <a:off x="3696813" y="3029008"/>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认证</a:t>
                </a:r>
                <a:endParaRPr kumimoji="1" lang="en-US" altLang="zh-CN" sz="1400" dirty="0" smtClean="0">
                  <a:solidFill>
                    <a:schemeClr val="bg1"/>
                  </a:solidFill>
                  <a:latin typeface="微软雅黑"/>
                  <a:ea typeface="微软雅黑"/>
                  <a:cs typeface="微软雅黑"/>
                </a:endParaRPr>
              </a:p>
            </p:txBody>
          </p:sp>
          <p:sp>
            <p:nvSpPr>
              <p:cNvPr id="30" name="矩形 29"/>
              <p:cNvSpPr/>
              <p:nvPr/>
            </p:nvSpPr>
            <p:spPr>
              <a:xfrm>
                <a:off x="3696813" y="3722955"/>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权限</a:t>
                </a:r>
                <a:endParaRPr kumimoji="1" lang="zh-CN" altLang="en-US" sz="1400" dirty="0">
                  <a:solidFill>
                    <a:schemeClr val="bg1"/>
                  </a:solidFill>
                  <a:latin typeface="微软雅黑"/>
                  <a:ea typeface="微软雅黑"/>
                  <a:cs typeface="微软雅黑"/>
                </a:endParaRPr>
              </a:p>
            </p:txBody>
          </p:sp>
          <p:sp>
            <p:nvSpPr>
              <p:cNvPr id="31" name="矩形 30"/>
              <p:cNvSpPr/>
              <p:nvPr/>
            </p:nvSpPr>
            <p:spPr>
              <a:xfrm>
                <a:off x="3696813" y="4405327"/>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审计</a:t>
                </a:r>
                <a:endParaRPr kumimoji="1" lang="zh-CN" altLang="en-US" sz="1400" dirty="0">
                  <a:solidFill>
                    <a:schemeClr val="bg1"/>
                  </a:solidFill>
                  <a:latin typeface="微软雅黑"/>
                  <a:ea typeface="微软雅黑"/>
                  <a:cs typeface="微软雅黑"/>
                </a:endParaRPr>
              </a:p>
            </p:txBody>
          </p:sp>
          <p:sp>
            <p:nvSpPr>
              <p:cNvPr id="32" name="矩形 31"/>
              <p:cNvSpPr/>
              <p:nvPr/>
            </p:nvSpPr>
            <p:spPr>
              <a:xfrm>
                <a:off x="3409315" y="2371939"/>
                <a:ext cx="1524000" cy="2785278"/>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33" name="文本框 32"/>
              <p:cNvSpPr txBox="1"/>
              <p:nvPr/>
            </p:nvSpPr>
            <p:spPr>
              <a:xfrm>
                <a:off x="3701648" y="2505898"/>
                <a:ext cx="895566" cy="356069"/>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安全</a:t>
                </a:r>
                <a:endParaRPr kumimoji="1" lang="zh-CN" altLang="en-US" sz="1400" dirty="0">
                  <a:solidFill>
                    <a:schemeClr val="bg1"/>
                  </a:solidFill>
                  <a:latin typeface="微软雅黑"/>
                  <a:ea typeface="微软雅黑"/>
                  <a:cs typeface="微软雅黑"/>
                </a:endParaRPr>
              </a:p>
            </p:txBody>
          </p:sp>
          <p:sp>
            <p:nvSpPr>
              <p:cNvPr id="34" name="矩形 33"/>
              <p:cNvSpPr/>
              <p:nvPr/>
            </p:nvSpPr>
            <p:spPr>
              <a:xfrm>
                <a:off x="5523962" y="3040740"/>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共识</a:t>
                </a:r>
                <a:endParaRPr kumimoji="1" lang="en-US" altLang="zh-CN" sz="1400" dirty="0" smtClean="0">
                  <a:solidFill>
                    <a:schemeClr val="bg1"/>
                  </a:solidFill>
                  <a:latin typeface="微软雅黑"/>
                  <a:ea typeface="微软雅黑"/>
                  <a:cs typeface="微软雅黑"/>
                </a:endParaRPr>
              </a:p>
            </p:txBody>
          </p:sp>
          <p:sp>
            <p:nvSpPr>
              <p:cNvPr id="35" name="矩形 34"/>
              <p:cNvSpPr/>
              <p:nvPr/>
            </p:nvSpPr>
            <p:spPr>
              <a:xfrm>
                <a:off x="5523962" y="3734687"/>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P2P</a:t>
                </a:r>
              </a:p>
            </p:txBody>
          </p:sp>
          <p:sp>
            <p:nvSpPr>
              <p:cNvPr id="36" name="矩形 35"/>
              <p:cNvSpPr/>
              <p:nvPr/>
            </p:nvSpPr>
            <p:spPr>
              <a:xfrm>
                <a:off x="5523962" y="4417059"/>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分布式账本</a:t>
                </a:r>
                <a:endParaRPr kumimoji="1" lang="zh-CN" altLang="en-US" sz="1400" dirty="0">
                  <a:solidFill>
                    <a:schemeClr val="bg1"/>
                  </a:solidFill>
                  <a:latin typeface="微软雅黑"/>
                  <a:ea typeface="微软雅黑"/>
                  <a:cs typeface="微软雅黑"/>
                </a:endParaRPr>
              </a:p>
            </p:txBody>
          </p:sp>
          <p:sp>
            <p:nvSpPr>
              <p:cNvPr id="37" name="矩形 36"/>
              <p:cNvSpPr/>
              <p:nvPr/>
            </p:nvSpPr>
            <p:spPr>
              <a:xfrm>
                <a:off x="5236464" y="2383671"/>
                <a:ext cx="1524000" cy="2785277"/>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38" name="文本框 37"/>
              <p:cNvSpPr txBox="1"/>
              <p:nvPr/>
            </p:nvSpPr>
            <p:spPr>
              <a:xfrm>
                <a:off x="5527411" y="2505898"/>
                <a:ext cx="940970"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区块</a:t>
                </a:r>
                <a:endParaRPr kumimoji="1" lang="zh-CN" altLang="en-US" sz="1400" dirty="0">
                  <a:solidFill>
                    <a:schemeClr val="bg1"/>
                  </a:solidFill>
                  <a:latin typeface="微软雅黑"/>
                  <a:ea typeface="微软雅黑"/>
                  <a:cs typeface="微软雅黑"/>
                </a:endParaRPr>
              </a:p>
            </p:txBody>
          </p:sp>
          <p:sp>
            <p:nvSpPr>
              <p:cNvPr id="39" name="矩形 38"/>
              <p:cNvSpPr/>
              <p:nvPr/>
            </p:nvSpPr>
            <p:spPr>
              <a:xfrm>
                <a:off x="7627083" y="3036153"/>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模拟机</a:t>
                </a:r>
                <a:endParaRPr kumimoji="1" lang="en-US" altLang="zh-CN" sz="1400" dirty="0" smtClean="0">
                  <a:solidFill>
                    <a:schemeClr val="bg1"/>
                  </a:solidFill>
                  <a:latin typeface="微软雅黑"/>
                  <a:ea typeface="微软雅黑"/>
                  <a:cs typeface="微软雅黑"/>
                </a:endParaRPr>
              </a:p>
            </p:txBody>
          </p:sp>
          <p:sp>
            <p:nvSpPr>
              <p:cNvPr id="40" name="矩形 39"/>
              <p:cNvSpPr/>
              <p:nvPr/>
            </p:nvSpPr>
            <p:spPr>
              <a:xfrm>
                <a:off x="7627083" y="3730100"/>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认证</a:t>
                </a:r>
              </a:p>
            </p:txBody>
          </p:sp>
          <p:sp>
            <p:nvSpPr>
              <p:cNvPr id="41" name="矩形 40"/>
              <p:cNvSpPr/>
              <p:nvPr/>
            </p:nvSpPr>
            <p:spPr>
              <a:xfrm>
                <a:off x="7627083" y="4412472"/>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状态</a:t>
                </a:r>
                <a:endParaRPr kumimoji="1" lang="en-US" altLang="zh-CN" sz="1400" dirty="0" smtClean="0">
                  <a:solidFill>
                    <a:schemeClr val="bg1"/>
                  </a:solidFill>
                  <a:latin typeface="微软雅黑"/>
                  <a:ea typeface="微软雅黑"/>
                  <a:cs typeface="微软雅黑"/>
                </a:endParaRPr>
              </a:p>
            </p:txBody>
          </p:sp>
          <p:sp>
            <p:nvSpPr>
              <p:cNvPr id="42" name="矩形 41"/>
              <p:cNvSpPr/>
              <p:nvPr/>
            </p:nvSpPr>
            <p:spPr>
              <a:xfrm>
                <a:off x="7339585" y="2379084"/>
                <a:ext cx="1524000" cy="2785277"/>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43" name="文本框 42"/>
              <p:cNvSpPr txBox="1"/>
              <p:nvPr/>
            </p:nvSpPr>
            <p:spPr>
              <a:xfrm>
                <a:off x="7634061" y="2535362"/>
                <a:ext cx="926927"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合约</a:t>
                </a:r>
                <a:endParaRPr kumimoji="1" lang="zh-CN" altLang="en-US" sz="1400" dirty="0">
                  <a:solidFill>
                    <a:schemeClr val="bg1"/>
                  </a:solidFill>
                  <a:latin typeface="微软雅黑"/>
                  <a:ea typeface="微软雅黑"/>
                  <a:cs typeface="微软雅黑"/>
                </a:endParaRPr>
              </a:p>
            </p:txBody>
          </p:sp>
          <p:sp>
            <p:nvSpPr>
              <p:cNvPr id="44" name="矩形 43"/>
              <p:cNvSpPr/>
              <p:nvPr/>
            </p:nvSpPr>
            <p:spPr>
              <a:xfrm>
                <a:off x="9544091" y="1843020"/>
                <a:ext cx="996344" cy="370637"/>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a:solidFill>
                      <a:schemeClr val="bg1"/>
                    </a:solidFill>
                    <a:latin typeface="微软雅黑"/>
                    <a:ea typeface="微软雅黑"/>
                    <a:cs typeface="微软雅黑"/>
                  </a:rPr>
                  <a:t>小链</a:t>
                </a:r>
              </a:p>
            </p:txBody>
          </p:sp>
          <p:sp>
            <p:nvSpPr>
              <p:cNvPr id="45" name="矩形 44"/>
              <p:cNvSpPr/>
              <p:nvPr/>
            </p:nvSpPr>
            <p:spPr>
              <a:xfrm>
                <a:off x="9530047" y="3037900"/>
                <a:ext cx="1025237" cy="442762"/>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系统</a:t>
                </a:r>
                <a:r>
                  <a:rPr kumimoji="1" lang="zh-CN" altLang="en-US" sz="1400" dirty="0" smtClean="0">
                    <a:solidFill>
                      <a:schemeClr val="bg1"/>
                    </a:solidFill>
                    <a:latin typeface="微软雅黑"/>
                    <a:ea typeface="微软雅黑"/>
                    <a:cs typeface="微软雅黑"/>
                  </a:rPr>
                  <a:t>打</a:t>
                </a:r>
                <a:r>
                  <a:rPr kumimoji="1" lang="zh-CN" altLang="en-US" sz="1400" dirty="0">
                    <a:solidFill>
                      <a:schemeClr val="bg1"/>
                    </a:solidFill>
                    <a:latin typeface="微软雅黑"/>
                    <a:ea typeface="微软雅黑"/>
                    <a:cs typeface="微软雅黑"/>
                  </a:rPr>
                  <a:t>包</a:t>
                </a:r>
                <a:endParaRPr kumimoji="1" lang="en-US" altLang="zh-CN" sz="1400" dirty="0">
                  <a:solidFill>
                    <a:schemeClr val="bg1"/>
                  </a:solidFill>
                  <a:latin typeface="微软雅黑"/>
                  <a:ea typeface="微软雅黑"/>
                  <a:cs typeface="微软雅黑"/>
                </a:endParaRPr>
              </a:p>
            </p:txBody>
          </p:sp>
          <p:sp>
            <p:nvSpPr>
              <p:cNvPr id="46" name="文本框 45"/>
              <p:cNvSpPr txBox="1"/>
              <p:nvPr/>
            </p:nvSpPr>
            <p:spPr>
              <a:xfrm>
                <a:off x="9530047" y="1385390"/>
                <a:ext cx="1025237" cy="353535"/>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浏览器</a:t>
                </a:r>
                <a:endParaRPr kumimoji="1" lang="zh-CN" altLang="en-US" sz="1400" dirty="0">
                  <a:solidFill>
                    <a:schemeClr val="bg1"/>
                  </a:solidFill>
                  <a:latin typeface="微软雅黑"/>
                  <a:ea typeface="微软雅黑"/>
                  <a:cs typeface="微软雅黑"/>
                </a:endParaRPr>
              </a:p>
            </p:txBody>
          </p:sp>
          <p:sp>
            <p:nvSpPr>
              <p:cNvPr id="47" name="文本框 46"/>
              <p:cNvSpPr txBox="1"/>
              <p:nvPr/>
            </p:nvSpPr>
            <p:spPr>
              <a:xfrm>
                <a:off x="9522548" y="2517580"/>
                <a:ext cx="1038566"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自动化</a:t>
                </a:r>
                <a:endParaRPr kumimoji="1" lang="zh-CN" altLang="en-US" sz="1400" dirty="0">
                  <a:solidFill>
                    <a:schemeClr val="bg1"/>
                  </a:solidFill>
                  <a:latin typeface="微软雅黑"/>
                  <a:ea typeface="微软雅黑"/>
                  <a:cs typeface="微软雅黑"/>
                </a:endParaRPr>
              </a:p>
            </p:txBody>
          </p:sp>
          <p:sp>
            <p:nvSpPr>
              <p:cNvPr id="48" name="矩形 47"/>
              <p:cNvSpPr/>
              <p:nvPr/>
            </p:nvSpPr>
            <p:spPr>
              <a:xfrm>
                <a:off x="9389603" y="1235038"/>
                <a:ext cx="1320168" cy="1044598"/>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49" name="矩形 48"/>
              <p:cNvSpPr/>
              <p:nvPr/>
            </p:nvSpPr>
            <p:spPr>
              <a:xfrm>
                <a:off x="9400627" y="2373324"/>
                <a:ext cx="1298839" cy="3623735"/>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50" name="矩形 49"/>
              <p:cNvSpPr/>
              <p:nvPr/>
            </p:nvSpPr>
            <p:spPr>
              <a:xfrm>
                <a:off x="9281572" y="752954"/>
                <a:ext cx="1524000" cy="5437631"/>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52" name="矩形 51"/>
              <p:cNvSpPr/>
              <p:nvPr/>
            </p:nvSpPr>
            <p:spPr>
              <a:xfrm>
                <a:off x="9530047" y="3736542"/>
                <a:ext cx="1011193" cy="442762"/>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系统</a:t>
                </a:r>
                <a:r>
                  <a:rPr kumimoji="1" lang="zh-CN" altLang="en-US" sz="1400" dirty="0" smtClean="0">
                    <a:solidFill>
                      <a:schemeClr val="bg1"/>
                    </a:solidFill>
                    <a:latin typeface="微软雅黑"/>
                    <a:ea typeface="微软雅黑"/>
                    <a:cs typeface="微软雅黑"/>
                  </a:rPr>
                  <a:t>部署</a:t>
                </a:r>
                <a:endParaRPr kumimoji="1" lang="en-US" altLang="zh-CN" sz="1400" dirty="0">
                  <a:solidFill>
                    <a:schemeClr val="bg1"/>
                  </a:solidFill>
                  <a:latin typeface="微软雅黑"/>
                  <a:ea typeface="微软雅黑"/>
                  <a:cs typeface="微软雅黑"/>
                </a:endParaRPr>
              </a:p>
            </p:txBody>
          </p:sp>
          <p:sp>
            <p:nvSpPr>
              <p:cNvPr id="53" name="矩形 52"/>
              <p:cNvSpPr/>
              <p:nvPr/>
            </p:nvSpPr>
            <p:spPr>
              <a:xfrm rot="5400000">
                <a:off x="5919084" y="2761356"/>
                <a:ext cx="422617" cy="5466383"/>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chemeClr val="bg1"/>
                  </a:solidFill>
                  <a:latin typeface="微软雅黑"/>
                  <a:ea typeface="微软雅黑"/>
                  <a:cs typeface="微软雅黑"/>
                </a:endParaRPr>
              </a:p>
            </p:txBody>
          </p:sp>
          <p:sp>
            <p:nvSpPr>
              <p:cNvPr id="55" name="矩形 54"/>
              <p:cNvSpPr/>
              <p:nvPr/>
            </p:nvSpPr>
            <p:spPr>
              <a:xfrm rot="5400000">
                <a:off x="5919084" y="3273419"/>
                <a:ext cx="422617" cy="546638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chemeClr val="bg1"/>
                  </a:solidFill>
                  <a:latin typeface="微软雅黑"/>
                  <a:ea typeface="微软雅黑"/>
                  <a:cs typeface="微软雅黑"/>
                </a:endParaRPr>
              </a:p>
            </p:txBody>
          </p:sp>
        </p:grpSp>
        <p:sp>
          <p:nvSpPr>
            <p:cNvPr id="58" name="矩形 57"/>
            <p:cNvSpPr/>
            <p:nvPr/>
          </p:nvSpPr>
          <p:spPr>
            <a:xfrm>
              <a:off x="4812084" y="5943214"/>
              <a:ext cx="2303034" cy="338554"/>
            </a:xfrm>
            <a:prstGeom prst="rect">
              <a:avLst/>
            </a:prstGeom>
          </p:spPr>
          <p:txBody>
            <a:bodyPr wrap="none">
              <a:spAutoFit/>
            </a:bodyPr>
            <a:lstStyle/>
            <a:p>
              <a:r>
                <a:rPr kumimoji="1" lang="en-US" altLang="zh-CN" sz="1600" dirty="0" err="1">
                  <a:solidFill>
                    <a:schemeClr val="bg1"/>
                  </a:solidFill>
                  <a:latin typeface="微软雅黑"/>
                  <a:ea typeface="微软雅黑"/>
                  <a:cs typeface="微软雅黑"/>
                </a:rPr>
                <a:t>Docker</a:t>
              </a:r>
              <a:r>
                <a:rPr kumimoji="1" lang="zh-CN" altLang="en-US" sz="1600" dirty="0">
                  <a:solidFill>
                    <a:schemeClr val="bg1"/>
                  </a:solidFill>
                  <a:latin typeface="微软雅黑"/>
                  <a:ea typeface="微软雅黑"/>
                  <a:cs typeface="微软雅黑"/>
                </a:rPr>
                <a:t>（</a:t>
              </a:r>
              <a:r>
                <a:rPr kumimoji="1" lang="en-US" altLang="zh-CN" sz="1600" dirty="0">
                  <a:solidFill>
                    <a:schemeClr val="bg1"/>
                  </a:solidFill>
                  <a:latin typeface="微软雅黑"/>
                  <a:ea typeface="微软雅黑"/>
                  <a:cs typeface="微软雅黑"/>
                </a:rPr>
                <a:t>LXC</a:t>
              </a:r>
              <a:r>
                <a:rPr kumimoji="1" lang="zh-CN" altLang="en-US" sz="1600" dirty="0">
                  <a:solidFill>
                    <a:schemeClr val="bg1"/>
                  </a:solidFill>
                  <a:latin typeface="微软雅黑"/>
                  <a:ea typeface="微软雅黑"/>
                  <a:cs typeface="微软雅黑"/>
                </a:rPr>
                <a:t>）</a:t>
              </a:r>
              <a:r>
                <a:rPr kumimoji="1" lang="en-US" altLang="zh-CN" sz="1600" dirty="0">
                  <a:solidFill>
                    <a:schemeClr val="bg1"/>
                  </a:solidFill>
                  <a:latin typeface="微软雅黑"/>
                  <a:ea typeface="微软雅黑"/>
                  <a:cs typeface="微软雅黑"/>
                </a:rPr>
                <a:t>-</a:t>
              </a:r>
              <a:r>
                <a:rPr kumimoji="1" lang="zh-CN" altLang="en-US" sz="1600" dirty="0">
                  <a:solidFill>
                    <a:schemeClr val="bg1"/>
                  </a:solidFill>
                  <a:latin typeface="微软雅黑"/>
                  <a:ea typeface="微软雅黑"/>
                  <a:cs typeface="微软雅黑"/>
                </a:rPr>
                <a:t>   </a:t>
              </a:r>
              <a:r>
                <a:rPr kumimoji="1" lang="en-US" altLang="zh-CN" sz="1600" dirty="0">
                  <a:solidFill>
                    <a:schemeClr val="bg1"/>
                  </a:solidFill>
                  <a:latin typeface="微软雅黑"/>
                  <a:ea typeface="微软雅黑"/>
                  <a:cs typeface="微软雅黑"/>
                </a:rPr>
                <a:t>X86</a:t>
              </a:r>
              <a:endParaRPr kumimoji="1" lang="zh-CN" altLang="en-US" sz="1600" dirty="0">
                <a:solidFill>
                  <a:schemeClr val="bg1"/>
                </a:solidFill>
                <a:latin typeface="微软雅黑"/>
                <a:ea typeface="微软雅黑"/>
                <a:cs typeface="微软雅黑"/>
              </a:endParaRPr>
            </a:p>
          </p:txBody>
        </p:sp>
        <p:sp>
          <p:nvSpPr>
            <p:cNvPr id="59" name="矩形 58"/>
            <p:cNvSpPr/>
            <p:nvPr/>
          </p:nvSpPr>
          <p:spPr>
            <a:xfrm>
              <a:off x="5736789" y="5453711"/>
              <a:ext cx="800219" cy="338554"/>
            </a:xfrm>
            <a:prstGeom prst="rect">
              <a:avLst/>
            </a:prstGeom>
          </p:spPr>
          <p:txBody>
            <a:bodyPr wrap="none">
              <a:spAutoFit/>
            </a:bodyPr>
            <a:lstStyle/>
            <a:p>
              <a:r>
                <a:rPr kumimoji="1" lang="zh-CN" altLang="en-US" sz="1600" dirty="0">
                  <a:solidFill>
                    <a:schemeClr val="bg1"/>
                  </a:solidFill>
                  <a:latin typeface="微软雅黑"/>
                  <a:ea typeface="微软雅黑"/>
                  <a:cs typeface="微软雅黑"/>
                </a:rPr>
                <a:t>事件流</a:t>
              </a:r>
            </a:p>
          </p:txBody>
        </p:sp>
        <p:sp>
          <p:nvSpPr>
            <p:cNvPr id="60" name="矩形 59"/>
            <p:cNvSpPr/>
            <p:nvPr/>
          </p:nvSpPr>
          <p:spPr>
            <a:xfrm>
              <a:off x="5970458" y="1484769"/>
              <a:ext cx="595035" cy="338554"/>
            </a:xfrm>
            <a:prstGeom prst="rect">
              <a:avLst/>
            </a:prstGeom>
          </p:spPr>
          <p:txBody>
            <a:bodyPr wrap="none">
              <a:spAutoFit/>
            </a:bodyPr>
            <a:lstStyle/>
            <a:p>
              <a:pPr algn="ctr"/>
              <a:r>
                <a:rPr kumimoji="1" lang="zh-CN" altLang="en-US" sz="1600" dirty="0" smtClean="0">
                  <a:solidFill>
                    <a:schemeClr val="bg1"/>
                  </a:solidFill>
                  <a:latin typeface="微软雅黑"/>
                  <a:ea typeface="微软雅黑"/>
                  <a:cs typeface="微软雅黑"/>
                </a:rPr>
                <a:t>运行</a:t>
              </a:r>
              <a:endParaRPr kumimoji="1" lang="zh-CN" altLang="en-US" sz="1600" dirty="0">
                <a:solidFill>
                  <a:schemeClr val="bg1"/>
                </a:solidFill>
                <a:latin typeface="微软雅黑"/>
                <a:ea typeface="微软雅黑"/>
                <a:cs typeface="微软雅黑"/>
              </a:endParaRPr>
            </a:p>
          </p:txBody>
        </p:sp>
        <p:sp>
          <p:nvSpPr>
            <p:cNvPr id="61" name="矩形 60"/>
            <p:cNvSpPr/>
            <p:nvPr/>
          </p:nvSpPr>
          <p:spPr>
            <a:xfrm>
              <a:off x="9621611" y="1484770"/>
              <a:ext cx="595035" cy="338554"/>
            </a:xfrm>
            <a:prstGeom prst="rect">
              <a:avLst/>
            </a:prstGeom>
          </p:spPr>
          <p:txBody>
            <a:bodyPr wrap="none">
              <a:spAutoFit/>
            </a:bodyPr>
            <a:lstStyle/>
            <a:p>
              <a:pPr algn="ctr"/>
              <a:r>
                <a:rPr kumimoji="1" lang="zh-CN" altLang="en-US" sz="1600" dirty="0" smtClean="0">
                  <a:solidFill>
                    <a:schemeClr val="bg1"/>
                  </a:solidFill>
                  <a:latin typeface="微软雅黑"/>
                  <a:ea typeface="微软雅黑"/>
                  <a:cs typeface="微软雅黑"/>
                </a:rPr>
                <a:t>运维</a:t>
              </a:r>
              <a:endParaRPr kumimoji="1" lang="zh-CN" altLang="en-US" sz="1600" dirty="0">
                <a:solidFill>
                  <a:schemeClr val="bg1"/>
                </a:solidFill>
                <a:latin typeface="微软雅黑"/>
                <a:ea typeface="微软雅黑"/>
                <a:cs typeface="微软雅黑"/>
              </a:endParaRPr>
            </a:p>
          </p:txBody>
        </p:sp>
        <p:sp>
          <p:nvSpPr>
            <p:cNvPr id="62" name="矩形 61"/>
            <p:cNvSpPr/>
            <p:nvPr/>
          </p:nvSpPr>
          <p:spPr>
            <a:xfrm>
              <a:off x="2306075" y="1511230"/>
              <a:ext cx="595035" cy="338554"/>
            </a:xfrm>
            <a:prstGeom prst="rect">
              <a:avLst/>
            </a:prstGeom>
          </p:spPr>
          <p:txBody>
            <a:bodyPr wrap="none">
              <a:spAutoFit/>
            </a:bodyPr>
            <a:lstStyle/>
            <a:p>
              <a:pPr algn="ctr"/>
              <a:r>
                <a:rPr kumimoji="1" lang="zh-CN" altLang="en-US" sz="1600" dirty="0" smtClean="0">
                  <a:solidFill>
                    <a:schemeClr val="bg1"/>
                  </a:solidFill>
                  <a:latin typeface="微软雅黑"/>
                  <a:ea typeface="微软雅黑"/>
                  <a:cs typeface="微软雅黑"/>
                </a:rPr>
                <a:t>开发 </a:t>
              </a:r>
              <a:endParaRPr kumimoji="1" lang="zh-CN" altLang="en-US" sz="1600" dirty="0">
                <a:solidFill>
                  <a:schemeClr val="bg1"/>
                </a:solidFill>
                <a:latin typeface="微软雅黑"/>
                <a:ea typeface="微软雅黑"/>
                <a:cs typeface="微软雅黑"/>
              </a:endParaRPr>
            </a:p>
          </p:txBody>
        </p:sp>
      </p:gr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1598123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GoldN">
      <a:dk1>
        <a:sysClr val="windowText" lastClr="000000"/>
      </a:dk1>
      <a:lt1>
        <a:sysClr val="window" lastClr="FFFFFF"/>
      </a:lt1>
      <a:dk2>
        <a:srgbClr val="44546A"/>
      </a:dk2>
      <a:lt2>
        <a:srgbClr val="E7E6E6"/>
      </a:lt2>
      <a:accent1>
        <a:srgbClr val="BA7609"/>
      </a:accent1>
      <a:accent2>
        <a:srgbClr val="F39C12"/>
      </a:accent2>
      <a:accent3>
        <a:srgbClr val="F5B041"/>
      </a:accent3>
      <a:accent4>
        <a:srgbClr val="F7BD5F"/>
      </a:accent4>
      <a:accent5>
        <a:srgbClr val="F9CC83"/>
      </a:accent5>
      <a:accent6>
        <a:srgbClr val="FAD9A4"/>
      </a:accent6>
      <a:hlink>
        <a:srgbClr val="0563C1"/>
      </a:hlink>
      <a:folHlink>
        <a:srgbClr val="954F72"/>
      </a:folHlink>
    </a:clrScheme>
    <a:fontScheme name="Custom 3">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GoldN">
    <a:dk1>
      <a:sysClr val="windowText" lastClr="000000"/>
    </a:dk1>
    <a:lt1>
      <a:sysClr val="window" lastClr="FFFFFF"/>
    </a:lt1>
    <a:dk2>
      <a:srgbClr val="44546A"/>
    </a:dk2>
    <a:lt2>
      <a:srgbClr val="E7E6E6"/>
    </a:lt2>
    <a:accent1>
      <a:srgbClr val="BA7609"/>
    </a:accent1>
    <a:accent2>
      <a:srgbClr val="F39C12"/>
    </a:accent2>
    <a:accent3>
      <a:srgbClr val="F5B041"/>
    </a:accent3>
    <a:accent4>
      <a:srgbClr val="F7BD5F"/>
    </a:accent4>
    <a:accent5>
      <a:srgbClr val="F9CC83"/>
    </a:accent5>
    <a:accent6>
      <a:srgbClr val="FAD9A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10215</TotalTime>
  <Words>453</Words>
  <Application>Microsoft Macintosh PowerPoint</Application>
  <PresentationFormat>自定义</PresentationFormat>
  <Paragraphs>215</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Theme</vt:lpstr>
      <vt:lpstr>PowerPoint 演示文稿</vt:lpstr>
      <vt:lpstr>目标</vt:lpstr>
      <vt:lpstr>计划</vt:lpstr>
      <vt:lpstr>技术平台</vt:lpstr>
      <vt:lpstr>应用生态</vt:lpstr>
      <vt:lpstr>优势 </vt:lpstr>
      <vt:lpstr>PowerPoint 演示文稿</vt:lpstr>
      <vt:lpstr>概况</vt:lpstr>
      <vt:lpstr>架构</vt:lpstr>
      <vt:lpstr>网关</vt:lpstr>
      <vt:lpstr>交换机</vt:lpstr>
      <vt:lpstr>安全</vt:lpstr>
      <vt:lpstr>性能</vt:lpstr>
      <vt:lpstr>生态</vt:lpstr>
      <vt:lpstr>电子货币</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Mac 郑</cp:lastModifiedBy>
  <cp:revision>882</cp:revision>
  <dcterms:created xsi:type="dcterms:W3CDTF">2014-11-26T08:06:19Z</dcterms:created>
  <dcterms:modified xsi:type="dcterms:W3CDTF">2017-05-28T13:56:30Z</dcterms:modified>
</cp:coreProperties>
</file>