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85" r:id="rId17"/>
    <p:sldId id="284" r:id="rId18"/>
    <p:sldId id="286" r:id="rId19"/>
    <p:sldId id="268" r:id="rId20"/>
    <p:sldId id="272" r:id="rId21"/>
    <p:sldId id="269" r:id="rId22"/>
    <p:sldId id="270" r:id="rId23"/>
    <p:sldId id="261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请求</a:t>
            </a:r>
            <a:r>
              <a:rPr lang="en-US" altLang="zh-CN" dirty="0" smtClean="0"/>
              <a:t>Body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InputStream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err="1" smtClean="0"/>
              <a:t>InputSream</a:t>
            </a:r>
            <a:r>
              <a:rPr lang="en-US" altLang="zh-CN" sz="2000" dirty="0" smtClean="0"/>
              <a:t> is = </a:t>
            </a:r>
            <a:r>
              <a:rPr lang="en-US" altLang="zh-CN" sz="2000" dirty="0" err="1" smtClean="0"/>
              <a:t>HttpServletRequest.getInputStream</a:t>
            </a:r>
            <a:r>
              <a:rPr lang="en-US" altLang="zh-CN" sz="2000" dirty="0" smtClean="0"/>
              <a:t>(</a:t>
            </a:r>
            <a:r>
              <a:rPr lang="en-US" altLang="zh-CN" sz="2000" u="sng" dirty="0" smtClean="0"/>
              <a:t>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转换成</a:t>
            </a:r>
            <a:r>
              <a:rPr lang="en-US" altLang="zh-CN" dirty="0" smtClean="0"/>
              <a:t>Reader</a:t>
            </a:r>
            <a:r>
              <a:rPr lang="zh-CN" altLang="en-US" dirty="0" smtClean="0"/>
              <a:t>来读取字符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Reader </a:t>
            </a:r>
            <a:r>
              <a:rPr lang="en-US" altLang="zh-CN" sz="2000" dirty="0" err="1" smtClean="0"/>
              <a:t>reader</a:t>
            </a:r>
            <a:r>
              <a:rPr lang="en-US" altLang="zh-CN" sz="2000" dirty="0" smtClean="0"/>
              <a:t> = new </a:t>
            </a:r>
            <a:r>
              <a:rPr lang="en-US" altLang="zh-CN" sz="2000" dirty="0" err="1"/>
              <a:t>BufferedReader</a:t>
            </a:r>
            <a:r>
              <a:rPr lang="en-US" altLang="zh-CN" sz="2000" dirty="0"/>
              <a:t>(new </a:t>
            </a:r>
            <a:r>
              <a:rPr lang="en-US" altLang="zh-CN" sz="2000" dirty="0" err="1" smtClean="0"/>
              <a:t>InputStreamReader</a:t>
            </a:r>
            <a:r>
              <a:rPr lang="en-US" altLang="zh-CN" sz="2000" dirty="0" smtClean="0"/>
              <a:t>(is));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7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响应码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HttpServletResponse.setStatus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/>
              <a:t>HttpServletResponse</a:t>
            </a:r>
            <a:r>
              <a:rPr lang="en-US" altLang="zh-CN" dirty="0" err="1" smtClean="0"/>
              <a:t>.sendError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code, String message)</a:t>
            </a:r>
          </a:p>
          <a:p>
            <a:r>
              <a:rPr lang="en-US" altLang="zh-CN" dirty="0" err="1"/>
              <a:t>HttpServletResponse</a:t>
            </a:r>
            <a:r>
              <a:rPr lang="en-US" altLang="zh-CN" dirty="0" err="1" smtClean="0"/>
              <a:t>.sendRedirect</a:t>
            </a:r>
            <a:r>
              <a:rPr lang="en-US" altLang="zh-CN" dirty="0" smtClean="0"/>
              <a:t>(String 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70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响应</a:t>
            </a:r>
            <a:r>
              <a:rPr lang="en-US" altLang="zh-CN" dirty="0" smtClean="0"/>
              <a:t>Header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HttpServletResponse</a:t>
            </a:r>
            <a:endParaRPr lang="en-US" altLang="zh-CN" dirty="0" smtClean="0"/>
          </a:p>
          <a:p>
            <a:pPr lvl="1"/>
            <a:r>
              <a:rPr lang="en-US" altLang="zh-CN" dirty="0" err="1"/>
              <a:t>setHeader</a:t>
            </a:r>
            <a:r>
              <a:rPr lang="en-US" altLang="zh-CN" dirty="0"/>
              <a:t>(String </a:t>
            </a:r>
            <a:r>
              <a:rPr lang="en-US" altLang="zh-CN" dirty="0" err="1"/>
              <a:t>headerName,String</a:t>
            </a:r>
            <a:r>
              <a:rPr lang="en-US" altLang="zh-CN" dirty="0"/>
              <a:t> </a:t>
            </a:r>
            <a:r>
              <a:rPr lang="en-US" altLang="zh-CN" dirty="0" err="1"/>
              <a:t>headerValue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setDateHeader</a:t>
            </a:r>
            <a:r>
              <a:rPr lang="en-US" altLang="zh-CN" dirty="0"/>
              <a:t>(String name, long </a:t>
            </a:r>
            <a:r>
              <a:rPr lang="en-US" altLang="zh-CN" dirty="0" err="1"/>
              <a:t>millisecs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setIntHeader</a:t>
            </a:r>
            <a:r>
              <a:rPr lang="en-US" altLang="zh-CN" dirty="0"/>
              <a:t>(String name,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headerValue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addHeader</a:t>
            </a:r>
            <a:r>
              <a:rPr lang="en-US" altLang="zh-CN" dirty="0"/>
              <a:t>, </a:t>
            </a:r>
            <a:r>
              <a:rPr lang="en-US" altLang="zh-CN" dirty="0" err="1"/>
              <a:t>addDateHeader</a:t>
            </a:r>
            <a:r>
              <a:rPr lang="en-US" altLang="zh-CN" dirty="0"/>
              <a:t>, </a:t>
            </a:r>
            <a:r>
              <a:rPr lang="en-US" altLang="zh-CN" dirty="0" err="1"/>
              <a:t>addIntHeader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918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设置常用的响应</a:t>
            </a:r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HttpServletResponse</a:t>
            </a:r>
            <a:endParaRPr lang="en-US" altLang="zh-CN" dirty="0"/>
          </a:p>
          <a:p>
            <a:pPr lvl="1"/>
            <a:r>
              <a:rPr lang="en-US" altLang="zh-CN" dirty="0" err="1"/>
              <a:t>setContentType</a:t>
            </a:r>
            <a:endParaRPr lang="en-US" altLang="zh-CN" dirty="0"/>
          </a:p>
          <a:p>
            <a:pPr lvl="1"/>
            <a:r>
              <a:rPr lang="en-US" altLang="zh-CN" dirty="0" err="1" smtClean="0"/>
              <a:t>setContentLength</a:t>
            </a:r>
            <a:r>
              <a:rPr lang="en-US" altLang="zh-CN" dirty="0" smtClean="0"/>
              <a:t> </a:t>
            </a:r>
            <a:r>
              <a:rPr lang="zh-CN" altLang="en-US" dirty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可选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en-US" altLang="zh-CN" dirty="0" err="1"/>
              <a:t>addCookie</a:t>
            </a:r>
            <a:endParaRPr lang="en-US" altLang="zh-CN" dirty="0"/>
          </a:p>
          <a:p>
            <a:pPr lvl="1"/>
            <a:r>
              <a:rPr lang="en-US" altLang="zh-CN" dirty="0" err="1"/>
              <a:t>sendRedirect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238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Sesssion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</a:p>
          <a:p>
            <a:pPr lvl="1"/>
            <a:r>
              <a:rPr lang="zh-CN" altLang="en-US" dirty="0" smtClean="0"/>
              <a:t>在客户端（浏览器）上保存状态</a:t>
            </a:r>
            <a:endParaRPr lang="en-US" altLang="zh-CN" dirty="0" smtClean="0"/>
          </a:p>
          <a:p>
            <a:r>
              <a:rPr lang="en-US" altLang="zh-CN" dirty="0" smtClean="0"/>
              <a:t>Session</a:t>
            </a:r>
          </a:p>
          <a:p>
            <a:pPr lvl="1"/>
            <a:r>
              <a:rPr lang="zh-CN" altLang="en-US" dirty="0" smtClean="0"/>
              <a:t>在服务器端保存状态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564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Listener - </a:t>
            </a:r>
            <a:r>
              <a:rPr lang="en-US" altLang="zh-CN" dirty="0"/>
              <a:t>@</a:t>
            </a:r>
            <a:r>
              <a:rPr lang="en-US" altLang="zh-CN" dirty="0" err="1"/>
              <a:t>WebListener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该注解用于将类声明为监听器，被 </a:t>
            </a:r>
            <a:r>
              <a:rPr lang="en-US" altLang="zh-CN" dirty="0"/>
              <a:t>@</a:t>
            </a:r>
            <a:r>
              <a:rPr lang="en-US" altLang="zh-CN" dirty="0" err="1"/>
              <a:t>WebListener</a:t>
            </a:r>
            <a:r>
              <a:rPr lang="en-US" altLang="zh-CN" dirty="0"/>
              <a:t> </a:t>
            </a:r>
            <a:r>
              <a:rPr lang="zh-CN" altLang="en-US" dirty="0"/>
              <a:t>标注的类必须实现以下至少一个接口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/>
              <a:t>ServletContextListener</a:t>
            </a:r>
            <a:endParaRPr lang="en-US" altLang="zh-CN" dirty="0"/>
          </a:p>
          <a:p>
            <a:pPr lvl="1"/>
            <a:r>
              <a:rPr lang="en-US" altLang="zh-CN" dirty="0" err="1"/>
              <a:t>ServletContextAttributeListener</a:t>
            </a:r>
            <a:endParaRPr lang="en-US" altLang="zh-CN" dirty="0"/>
          </a:p>
          <a:p>
            <a:pPr lvl="1"/>
            <a:r>
              <a:rPr lang="en-US" altLang="zh-CN" dirty="0" err="1"/>
              <a:t>ServletRequestListener</a:t>
            </a:r>
            <a:endParaRPr lang="en-US" altLang="zh-CN" dirty="0"/>
          </a:p>
          <a:p>
            <a:pPr lvl="1"/>
            <a:r>
              <a:rPr lang="en-US" altLang="zh-CN" dirty="0" err="1"/>
              <a:t>ServletRequestAttributeListener</a:t>
            </a:r>
            <a:endParaRPr lang="en-US" altLang="zh-CN" dirty="0"/>
          </a:p>
          <a:p>
            <a:pPr lvl="1"/>
            <a:r>
              <a:rPr lang="en-US" altLang="zh-CN" dirty="0" err="1"/>
              <a:t>HttpSessionListener</a:t>
            </a:r>
            <a:endParaRPr lang="en-US" altLang="zh-CN" dirty="0"/>
          </a:p>
          <a:p>
            <a:pPr lvl="1"/>
            <a:r>
              <a:rPr lang="en-US" altLang="zh-CN" dirty="0" err="1"/>
              <a:t>HttpSessionAttributeListener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05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zh-CN" dirty="0">
                <a:effectLst/>
              </a:rPr>
              <a:t>@</a:t>
            </a:r>
            <a:r>
              <a:rPr lang="en-US" altLang="zh-CN" dirty="0" err="1">
                <a:effectLst/>
              </a:rPr>
              <a:t>WebFilter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074" y="908720"/>
            <a:ext cx="8229600" cy="4525963"/>
          </a:xfrm>
        </p:spPr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/>
              <a:t>WebFilter</a:t>
            </a:r>
            <a:r>
              <a:rPr lang="en-US" altLang="zh-CN" dirty="0"/>
              <a:t> </a:t>
            </a:r>
            <a:r>
              <a:rPr lang="zh-CN" altLang="en-US" dirty="0"/>
              <a:t>用于将一个类声明为</a:t>
            </a:r>
            <a:r>
              <a:rPr lang="zh-CN" altLang="en-US" dirty="0" smtClean="0"/>
              <a:t>过滤器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urlPatterns</a:t>
            </a:r>
            <a:r>
              <a:rPr lang="en-US" altLang="zh-CN" dirty="0"/>
              <a:t>= </a:t>
            </a:r>
            <a:r>
              <a:rPr lang="en-US" altLang="zh-CN" dirty="0" smtClean="0"/>
              <a:t>{"/*"}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2113977"/>
            <a:ext cx="2088232" cy="4332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61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web.xml</a:t>
            </a:r>
            <a:r>
              <a:rPr lang="zh-CN" altLang="en-US" dirty="0" smtClean="0"/>
              <a:t>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&lt;web-app&gt;</a:t>
            </a:r>
          </a:p>
          <a:p>
            <a:pPr marL="0" indent="0">
              <a:buNone/>
            </a:pPr>
            <a:r>
              <a:rPr lang="en-US" altLang="zh-CN" dirty="0"/>
              <a:t>    &lt;context-</a:t>
            </a:r>
            <a:r>
              <a:rPr lang="en-US" altLang="zh-CN" dirty="0" err="1"/>
              <a:t>param</a:t>
            </a:r>
            <a:r>
              <a:rPr lang="en-US" altLang="zh-CN" dirty="0"/>
              <a:t>/&gt;</a:t>
            </a:r>
          </a:p>
          <a:p>
            <a:pPr marL="0" indent="0">
              <a:buNone/>
            </a:pPr>
            <a:r>
              <a:rPr lang="en-US" altLang="zh-CN" dirty="0"/>
              <a:t>    &lt;listener/&gt;</a:t>
            </a:r>
          </a:p>
          <a:p>
            <a:pPr marL="0" indent="0">
              <a:buNone/>
            </a:pPr>
            <a:r>
              <a:rPr lang="en-US" altLang="zh-CN" dirty="0"/>
              <a:t>    &lt;filter/&gt;</a:t>
            </a:r>
          </a:p>
          <a:p>
            <a:pPr marL="0" indent="0">
              <a:buNone/>
            </a:pPr>
            <a:r>
              <a:rPr lang="en-US" altLang="zh-CN" dirty="0"/>
              <a:t>    &lt;filter-mapping/&gt;</a:t>
            </a:r>
          </a:p>
          <a:p>
            <a:pPr marL="0" indent="0">
              <a:buNone/>
            </a:pPr>
            <a:r>
              <a:rPr lang="en-US" altLang="zh-CN" dirty="0"/>
              <a:t>    &lt;servlet/&gt;</a:t>
            </a:r>
          </a:p>
          <a:p>
            <a:pPr marL="0" indent="0">
              <a:buNone/>
            </a:pPr>
            <a:r>
              <a:rPr lang="en-US" altLang="zh-CN" dirty="0"/>
              <a:t>    &lt;servlet-mapping/&gt;</a:t>
            </a:r>
          </a:p>
          <a:p>
            <a:pPr marL="0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jsp-config</a:t>
            </a:r>
            <a:r>
              <a:rPr lang="en-US" altLang="zh-CN" dirty="0"/>
              <a:t>/&gt;</a:t>
            </a:r>
          </a:p>
          <a:p>
            <a:pPr marL="0" indent="0">
              <a:buNone/>
            </a:pPr>
            <a:r>
              <a:rPr lang="en-US" altLang="zh-CN" dirty="0"/>
              <a:t>    &lt;session-</a:t>
            </a:r>
            <a:r>
              <a:rPr lang="en-US" altLang="zh-CN" dirty="0" err="1"/>
              <a:t>config</a:t>
            </a:r>
            <a:r>
              <a:rPr lang="en-US" altLang="zh-CN" dirty="0"/>
              <a:t>/&gt;</a:t>
            </a:r>
          </a:p>
          <a:p>
            <a:pPr marL="0" indent="0">
              <a:buNone/>
            </a:pPr>
            <a:r>
              <a:rPr lang="en-US" altLang="zh-CN" dirty="0"/>
              <a:t>    &lt;welcome-file-list/&gt;</a:t>
            </a:r>
          </a:p>
          <a:p>
            <a:pPr marL="0" indent="0">
              <a:buNone/>
            </a:pPr>
            <a:r>
              <a:rPr lang="en-US" altLang="zh-CN" dirty="0"/>
              <a:t>&lt;/web-app&gt;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070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URI</a:t>
            </a:r>
            <a:r>
              <a:rPr lang="zh-CN" altLang="en-US" smtClean="0"/>
              <a:t>到</a:t>
            </a:r>
            <a:r>
              <a:rPr lang="en-US" altLang="zh-CN" smtClean="0"/>
              <a:t>Servlet</a:t>
            </a:r>
            <a:r>
              <a:rPr lang="zh-CN" altLang="en-US" smtClean="0"/>
              <a:t>的映射太繁琐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HttpServlet</a:t>
            </a:r>
            <a:r>
              <a:rPr lang="zh-CN" altLang="en-US" smtClean="0"/>
              <a:t>污染了代码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安全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事务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MVC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DispatchServlet</a:t>
            </a:r>
            <a:r>
              <a:rPr lang="en-US" altLang="zh-CN" dirty="0" smtClean="0"/>
              <a:t> &amp; MVC</a:t>
            </a:r>
            <a:endParaRPr lang="zh-CN" altLang="en-US" dirty="0"/>
          </a:p>
        </p:txBody>
      </p:sp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4784"/>
            <a:ext cx="844391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53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读来自客户机的请求数据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Form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Header</a:t>
            </a:r>
            <a:r>
              <a:rPr lang="zh-CN" altLang="en-US" dirty="0" smtClean="0"/>
              <a:t>中的数据</a:t>
            </a:r>
            <a:endParaRPr lang="en-US" altLang="zh-CN" dirty="0" smtClean="0"/>
          </a:p>
          <a:p>
            <a:r>
              <a:rPr lang="zh-CN" altLang="en-US" dirty="0" smtClean="0"/>
              <a:t>生成结果响应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各种类型的数据 </a:t>
            </a:r>
            <a:endParaRPr lang="en-US" altLang="zh-CN" dirty="0"/>
          </a:p>
          <a:p>
            <a:pPr lvl="1"/>
            <a:r>
              <a:rPr lang="zh-CN" altLang="en-US" dirty="0" smtClean="0"/>
              <a:t>设置响应状态码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设置响应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2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Model – </a:t>
            </a:r>
            <a:r>
              <a:rPr lang="zh-CN" altLang="en-US" smtClean="0"/>
              <a:t>业务逻辑，相对稳定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View – </a:t>
            </a:r>
            <a:r>
              <a:rPr lang="zh-CN" altLang="en-US" smtClean="0"/>
              <a:t>视图，</a:t>
            </a:r>
            <a:r>
              <a:rPr lang="en-US" altLang="zh-CN" smtClean="0"/>
              <a:t>UI</a:t>
            </a:r>
            <a:r>
              <a:rPr lang="zh-CN" altLang="en-US" smtClean="0"/>
              <a:t>，易变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Controller – </a:t>
            </a:r>
            <a:r>
              <a:rPr lang="zh-CN" altLang="en-US" smtClean="0"/>
              <a:t>控制流程，易变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Model-View-Control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8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Model-View-Control(MVC)</a:t>
            </a:r>
            <a:endParaRPr lang="zh-CN" altLang="en-US" dirty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47800"/>
            <a:ext cx="73342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5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Servlet</a:t>
            </a:r>
            <a:endParaRPr lang="zh-CN" altLang="en-US" dirty="0"/>
          </a:p>
        </p:txBody>
      </p:sp>
      <p:sp>
        <p:nvSpPr>
          <p:cNvPr id="19459" name="内容占位符 6"/>
          <p:cNvSpPr>
            <a:spLocks noGrp="1"/>
          </p:cNvSpPr>
          <p:nvPr>
            <p:ph idx="1"/>
          </p:nvPr>
        </p:nvSpPr>
        <p:spPr>
          <a:xfrm>
            <a:off x="457200" y="9144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生命期方法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init()</a:t>
            </a:r>
          </a:p>
          <a:p>
            <a:pPr lvl="1" eaLnBrk="1" hangingPunct="1"/>
            <a:r>
              <a:rPr lang="en-US" altLang="zh-CN" smtClean="0"/>
              <a:t>service()</a:t>
            </a:r>
          </a:p>
          <a:p>
            <a:pPr lvl="1" eaLnBrk="1" hangingPunct="1"/>
            <a:r>
              <a:rPr lang="en-US" altLang="zh-CN" smtClean="0"/>
              <a:t>destroy()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43000"/>
            <a:ext cx="3657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2800"/>
            <a:ext cx="37973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5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doXXX()</a:t>
            </a:r>
            <a:r>
              <a:rPr lang="zh-CN" altLang="en-US" sz="2800" smtClean="0"/>
              <a:t>缺省时返回</a:t>
            </a:r>
            <a:endParaRPr lang="en-US" altLang="zh-CN" sz="2800" smtClean="0"/>
          </a:p>
          <a:p>
            <a:pPr eaLnBrk="1" hangingPunct="1">
              <a:buFont typeface="微软雅黑" pitchFamily="34" charset="-122"/>
              <a:buNone/>
            </a:pPr>
            <a:r>
              <a:rPr lang="en-US" altLang="zh-CN" sz="2400" smtClean="0"/>
              <a:t>           405 Method Not Allowed</a:t>
            </a:r>
            <a:endParaRPr lang="zh-CN" altLang="en-US" sz="2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HttpServlet</a:t>
            </a:r>
            <a:endParaRPr lang="zh-CN" altLang="en-US" dirty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2133600"/>
            <a:ext cx="7070725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97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Request</a:t>
            </a:r>
          </a:p>
          <a:p>
            <a:pPr lvl="1" eaLnBrk="1" hangingPunct="1"/>
            <a:r>
              <a:rPr lang="en-US" altLang="zh-CN" sz="2000" smtClean="0"/>
              <a:t>getInputStream()</a:t>
            </a:r>
          </a:p>
          <a:p>
            <a:pPr lvl="1" eaLnBrk="1" hangingPunct="1"/>
            <a:r>
              <a:rPr lang="en-US" altLang="zh-CN" sz="2000" smtClean="0"/>
              <a:t>getQueryString()</a:t>
            </a:r>
          </a:p>
          <a:p>
            <a:pPr lvl="1" eaLnBrk="1" hangingPunct="1"/>
            <a:r>
              <a:rPr lang="en-US" altLang="zh-CN" sz="2000" smtClean="0"/>
              <a:t>getHeader()</a:t>
            </a:r>
          </a:p>
          <a:p>
            <a:pPr lvl="1" eaLnBrk="1" hangingPunct="1"/>
            <a:r>
              <a:rPr lang="en-US" altLang="zh-CN" sz="2000" smtClean="0"/>
              <a:t>getRequestURI()</a:t>
            </a:r>
          </a:p>
          <a:p>
            <a:pPr eaLnBrk="1" hangingPunct="1"/>
            <a:r>
              <a:rPr lang="en-US" altLang="zh-CN" sz="2400" smtClean="0"/>
              <a:t>Response</a:t>
            </a:r>
          </a:p>
          <a:p>
            <a:pPr lvl="1" eaLnBrk="1" hangingPunct="1"/>
            <a:r>
              <a:rPr lang="en-US" altLang="zh-CN" sz="2000" smtClean="0"/>
              <a:t>add/setHeader()</a:t>
            </a:r>
          </a:p>
          <a:p>
            <a:pPr lvl="1" eaLnBrk="1" hangingPunct="1"/>
            <a:r>
              <a:rPr lang="en-US" altLang="zh-CN" sz="2000" smtClean="0"/>
              <a:t>setStatue()</a:t>
            </a:r>
          </a:p>
          <a:p>
            <a:pPr lvl="1" eaLnBrk="1" hangingPunct="1"/>
            <a:r>
              <a:rPr lang="en-US" altLang="zh-CN" sz="2000" smtClean="0"/>
              <a:t>setCharacterEncoding()</a:t>
            </a:r>
          </a:p>
          <a:p>
            <a:pPr lvl="1" eaLnBrk="1" hangingPunct="1"/>
            <a:r>
              <a:rPr lang="en-US" altLang="zh-CN" sz="2000" smtClean="0"/>
              <a:t>setContentType()</a:t>
            </a:r>
          </a:p>
          <a:p>
            <a:pPr lvl="1" eaLnBrk="1" hangingPunct="1"/>
            <a:r>
              <a:rPr lang="en-US" altLang="zh-CN" sz="2000" smtClean="0"/>
              <a:t>setContentLength()</a:t>
            </a:r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zh-CN" altLang="en-US" sz="2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HttpServletRequest</a:t>
            </a:r>
            <a:r>
              <a:rPr lang="en-US" altLang="zh-CN" dirty="0" smtClean="0"/>
              <a:t>/Response</a:t>
            </a:r>
            <a:endParaRPr lang="zh-CN" altLang="en-US" dirty="0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990600"/>
            <a:ext cx="229552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066800"/>
            <a:ext cx="199072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2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/>
              <a:t>WebServlet</a:t>
            </a:r>
            <a:r>
              <a:rPr lang="en-US" altLang="zh-CN" dirty="0"/>
              <a:t>("/simple")</a:t>
            </a:r>
            <a:endParaRPr lang="en-US" altLang="zh-CN" dirty="0" smtClean="0"/>
          </a:p>
          <a:p>
            <a:r>
              <a:rPr lang="en-US" altLang="zh-CN" dirty="0"/>
              <a:t>web.xml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URI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的映射 </a:t>
            </a:r>
            <a:r>
              <a:rPr lang="en-US" altLang="zh-CN" dirty="0" smtClean="0"/>
              <a:t>– web.xml</a:t>
            </a:r>
            <a:endParaRPr lang="zh-CN" altLang="en-US" dirty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6480720" cy="406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71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1"/>
          </p:nvPr>
        </p:nvSpPr>
        <p:spPr>
          <a:xfrm>
            <a:off x="179513" y="1143000"/>
            <a:ext cx="8678738" cy="4525963"/>
          </a:xfrm>
        </p:spPr>
        <p:txBody>
          <a:bodyPr/>
          <a:lstStyle/>
          <a:p>
            <a:r>
              <a:rPr lang="en-US" altLang="zh-CN" dirty="0" err="1" smtClean="0"/>
              <a:t>myweb.war</a:t>
            </a:r>
            <a:endParaRPr lang="en-US" altLang="zh-CN" dirty="0" smtClean="0"/>
          </a:p>
          <a:p>
            <a:r>
              <a:rPr lang="en-US" altLang="zh-CN" dirty="0" smtClean="0"/>
              <a:t>http://localhost:8080/myweb/simple/a/b?q=hi&amp;r=john</a:t>
            </a:r>
          </a:p>
          <a:p>
            <a:pPr lvl="1"/>
            <a:r>
              <a:rPr lang="en-US" altLang="zh-CN" dirty="0" err="1" smtClean="0"/>
              <a:t>myweb</a:t>
            </a:r>
            <a:r>
              <a:rPr lang="en-US" altLang="zh-CN" dirty="0" smtClean="0"/>
              <a:t>  - web context path</a:t>
            </a:r>
          </a:p>
          <a:p>
            <a:pPr lvl="1"/>
            <a:r>
              <a:rPr lang="en-US" altLang="zh-CN" dirty="0" smtClean="0"/>
              <a:t>/simple – servlet context path</a:t>
            </a:r>
          </a:p>
          <a:p>
            <a:pPr lvl="1"/>
            <a:r>
              <a:rPr lang="en-US" altLang="zh-CN" dirty="0" smtClean="0"/>
              <a:t>/a/b – path info</a:t>
            </a:r>
          </a:p>
          <a:p>
            <a:pPr lvl="1"/>
            <a:r>
              <a:rPr lang="en-US" altLang="zh-CN" dirty="0" smtClean="0"/>
              <a:t>q=</a:t>
            </a:r>
            <a:r>
              <a:rPr lang="en-US" altLang="zh-CN" dirty="0" err="1" smtClean="0"/>
              <a:t>hi&amp;r</a:t>
            </a:r>
            <a:r>
              <a:rPr lang="en-US" altLang="zh-CN" dirty="0" smtClean="0"/>
              <a:t>=john – query string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/>
              <a:t>URI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的映射 </a:t>
            </a:r>
            <a:r>
              <a:rPr lang="en-US" altLang="zh-CN" dirty="0" smtClean="0"/>
              <a:t>– web.xml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34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Form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HTML</a:t>
            </a:r>
            <a:r>
              <a:rPr lang="zh-CN" altLang="en-US" sz="2800" dirty="0" smtClean="0"/>
              <a:t>表单</a:t>
            </a:r>
            <a:endParaRPr lang="en-US" altLang="zh-CN" sz="2800" dirty="0"/>
          </a:p>
          <a:p>
            <a:pPr lvl="1"/>
            <a:r>
              <a:rPr lang="en-US" altLang="zh-CN" sz="2400" dirty="0" smtClean="0"/>
              <a:t>&lt;</a:t>
            </a:r>
            <a:r>
              <a:rPr lang="en-US" altLang="zh-CN" sz="2400" dirty="0"/>
              <a:t>INPUT TYPE="TEXT" NAME="</a:t>
            </a:r>
            <a:r>
              <a:rPr lang="en-US" altLang="zh-CN" sz="2400" dirty="0" err="1"/>
              <a:t>firstName</a:t>
            </a:r>
            <a:r>
              <a:rPr lang="en-US" altLang="zh-CN" sz="2400" dirty="0" smtClean="0"/>
              <a:t>"&gt;</a:t>
            </a:r>
          </a:p>
          <a:p>
            <a:r>
              <a:rPr lang="en-US" altLang="zh-CN" sz="2800" dirty="0"/>
              <a:t>GET</a:t>
            </a:r>
            <a:r>
              <a:rPr lang="zh-CN" altLang="en-US" sz="2800" dirty="0" smtClean="0"/>
              <a:t>请求</a:t>
            </a:r>
            <a:endParaRPr lang="en-US" altLang="zh-CN" sz="2800" dirty="0"/>
          </a:p>
          <a:p>
            <a:pPr lvl="1"/>
            <a:r>
              <a:rPr lang="en-US" altLang="zh-CN" sz="2400" dirty="0" smtClean="0"/>
              <a:t>http</a:t>
            </a:r>
            <a:r>
              <a:rPr lang="en-US" altLang="zh-CN" sz="2400" dirty="0"/>
              <a:t>://</a:t>
            </a:r>
            <a:r>
              <a:rPr lang="en-US" altLang="zh-CN" sz="2400" dirty="0" smtClean="0"/>
              <a:t>host/path?firstname=Marty+Hall&amp;lastname=Lax</a:t>
            </a:r>
          </a:p>
          <a:p>
            <a:r>
              <a:rPr lang="en-US" altLang="zh-CN" sz="2800" dirty="0" smtClean="0"/>
              <a:t>POST</a:t>
            </a:r>
            <a:r>
              <a:rPr lang="zh-CN" altLang="en-US" sz="2800" dirty="0" smtClean="0"/>
              <a:t>请求</a:t>
            </a:r>
            <a:endParaRPr lang="en-US" altLang="zh-CN" sz="2800" dirty="0" smtClean="0"/>
          </a:p>
          <a:p>
            <a:pPr lvl="1"/>
            <a:r>
              <a:rPr lang="en-US" altLang="zh-CN" sz="2400" dirty="0" err="1"/>
              <a:t>enctype</a:t>
            </a:r>
            <a:r>
              <a:rPr lang="en-US" altLang="zh-CN" sz="2400" dirty="0"/>
              <a:t>=</a:t>
            </a:r>
            <a:r>
              <a:rPr lang="en-US" altLang="zh-CN" sz="2400" i="1" dirty="0"/>
              <a:t>"</a:t>
            </a:r>
            <a:r>
              <a:rPr lang="en-US" altLang="zh-CN" sz="2400" i="1" dirty="0" smtClean="0"/>
              <a:t>application/x-www-form-</a:t>
            </a:r>
            <a:r>
              <a:rPr lang="en-US" altLang="zh-CN" sz="2400" i="1" dirty="0" err="1" smtClean="0"/>
              <a:t>urlencoded</a:t>
            </a:r>
            <a:r>
              <a:rPr lang="en-US" altLang="zh-CN" sz="2400" i="1" dirty="0" smtClean="0"/>
              <a:t>“</a:t>
            </a:r>
          </a:p>
          <a:p>
            <a:r>
              <a:rPr lang="en-US" altLang="zh-CN" sz="2800" dirty="0" err="1" smtClean="0"/>
              <a:t>HttpServletRequest</a:t>
            </a:r>
            <a:r>
              <a:rPr lang="zh-CN" altLang="en-US" sz="2800" dirty="0" smtClean="0"/>
              <a:t>请求参数处理</a:t>
            </a:r>
            <a:endParaRPr lang="en-US" altLang="zh-CN" sz="2800" dirty="0" smtClean="0"/>
          </a:p>
          <a:p>
            <a:pPr lvl="1"/>
            <a:r>
              <a:rPr lang="en-US" altLang="zh-CN" sz="2000" dirty="0" smtClean="0"/>
              <a:t>String </a:t>
            </a:r>
            <a:r>
              <a:rPr lang="en-US" altLang="zh-CN" sz="2000" dirty="0" err="1" smtClean="0"/>
              <a:t>fn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request.getParameter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firstName</a:t>
            </a:r>
            <a:r>
              <a:rPr lang="en-US" altLang="zh-CN" sz="2000" dirty="0"/>
              <a:t>")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15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请求</a:t>
            </a:r>
            <a:r>
              <a:rPr lang="en-US" altLang="zh-CN" dirty="0" smtClean="0"/>
              <a:t>Header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HttpServletRequest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getHeader</a:t>
            </a:r>
            <a:endParaRPr lang="en-US" altLang="zh-CN" dirty="0"/>
          </a:p>
          <a:p>
            <a:pPr lvl="1"/>
            <a:r>
              <a:rPr lang="en-US" altLang="zh-CN" dirty="0" err="1" smtClean="0"/>
              <a:t>getHeaders</a:t>
            </a:r>
            <a:endParaRPr lang="en-US" altLang="zh-CN" dirty="0"/>
          </a:p>
          <a:p>
            <a:pPr lvl="1"/>
            <a:r>
              <a:rPr lang="en-US" altLang="zh-CN" dirty="0" err="1" smtClean="0"/>
              <a:t>getHeaderNames</a:t>
            </a:r>
            <a:endParaRPr lang="en-US" altLang="zh-CN" dirty="0"/>
          </a:p>
          <a:p>
            <a:pPr lvl="1"/>
            <a:r>
              <a:rPr lang="en-US" altLang="zh-CN" dirty="0" err="1" smtClean="0"/>
              <a:t>getContentLength</a:t>
            </a:r>
            <a:endParaRPr lang="en-US" altLang="zh-CN" dirty="0"/>
          </a:p>
          <a:p>
            <a:pPr lvl="1"/>
            <a:r>
              <a:rPr lang="en-US" altLang="zh-CN" dirty="0" err="1" smtClean="0"/>
              <a:t>getContentType</a:t>
            </a:r>
            <a:endParaRPr lang="en-US" altLang="zh-CN" dirty="0"/>
          </a:p>
          <a:p>
            <a:pPr lvl="1"/>
            <a:r>
              <a:rPr lang="en-US" altLang="zh-CN" dirty="0" err="1" smtClean="0"/>
              <a:t>getDateHeader</a:t>
            </a:r>
            <a:endParaRPr lang="en-US" altLang="zh-CN" dirty="0"/>
          </a:p>
          <a:p>
            <a:pPr lvl="1"/>
            <a:r>
              <a:rPr lang="en-US" altLang="zh-CN" dirty="0" err="1" smtClean="0"/>
              <a:t>getIntHeader</a:t>
            </a:r>
            <a:endParaRPr lang="en-US" altLang="zh-CN" dirty="0"/>
          </a:p>
          <a:p>
            <a:pPr lvl="1"/>
            <a:r>
              <a:rPr lang="en-US" altLang="zh-CN" dirty="0" err="1" smtClean="0"/>
              <a:t>getMethod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getRequestURI</a:t>
            </a:r>
            <a:endParaRPr lang="en-US" altLang="zh-CN" dirty="0"/>
          </a:p>
          <a:p>
            <a:pPr lvl="1"/>
            <a:r>
              <a:rPr lang="en-US" altLang="zh-CN" dirty="0" err="1" smtClean="0"/>
              <a:t>getQueryString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419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394</Words>
  <Application>Microsoft Office PowerPoint</Application>
  <PresentationFormat>全屏显示(4:3)</PresentationFormat>
  <Paragraphs>123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Office 主题​​</vt:lpstr>
      <vt:lpstr>1_Office 主题​​</vt:lpstr>
      <vt:lpstr>Servlet基础</vt:lpstr>
      <vt:lpstr>Servlet的作用</vt:lpstr>
      <vt:lpstr>Servlet</vt:lpstr>
      <vt:lpstr>HttpServlet</vt:lpstr>
      <vt:lpstr>HttpServletRequest/Response</vt:lpstr>
      <vt:lpstr>URI到Servlet的映射 – web.xml</vt:lpstr>
      <vt:lpstr>URI到Servlet的映射 – web.xml</vt:lpstr>
      <vt:lpstr>Form Data</vt:lpstr>
      <vt:lpstr>请求Header </vt:lpstr>
      <vt:lpstr>请求Body</vt:lpstr>
      <vt:lpstr>响应码</vt:lpstr>
      <vt:lpstr>响应Header</vt:lpstr>
      <vt:lpstr>设置常用的响应Header</vt:lpstr>
      <vt:lpstr>Cookie和Sesssion</vt:lpstr>
      <vt:lpstr>Listener - @WebListener</vt:lpstr>
      <vt:lpstr>@WebFilter</vt:lpstr>
      <vt:lpstr>web.xml综述</vt:lpstr>
      <vt:lpstr>MVC</vt:lpstr>
      <vt:lpstr>DispatchServlet &amp; MVC</vt:lpstr>
      <vt:lpstr>Model-View-Control</vt:lpstr>
      <vt:lpstr>Model-View-Control(MVC)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平台管理员</cp:lastModifiedBy>
  <cp:revision>61</cp:revision>
  <dcterms:created xsi:type="dcterms:W3CDTF">2014-12-19T01:13:30Z</dcterms:created>
  <dcterms:modified xsi:type="dcterms:W3CDTF">2017-12-19T09:43:22Z</dcterms:modified>
</cp:coreProperties>
</file>