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62" r:id="rId4"/>
    <p:sldId id="265" r:id="rId5"/>
    <p:sldId id="263" r:id="rId6"/>
    <p:sldId id="264" r:id="rId7"/>
    <p:sldId id="266" r:id="rId8"/>
    <p:sldId id="267" r:id="rId9"/>
    <p:sldId id="268" r:id="rId10"/>
    <p:sldId id="277" r:id="rId11"/>
    <p:sldId id="278" r:id="rId12"/>
    <p:sldId id="276" r:id="rId13"/>
    <p:sldId id="269" r:id="rId14"/>
    <p:sldId id="270" r:id="rId15"/>
    <p:sldId id="271" r:id="rId16"/>
    <p:sldId id="272" r:id="rId17"/>
    <p:sldId id="273" r:id="rId18"/>
    <p:sldId id="275" r:id="rId19"/>
    <p:sldId id="280" r:id="rId20"/>
    <p:sldId id="274" r:id="rId21"/>
    <p:sldId id="279" r:id="rId22"/>
    <p:sldId id="261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49" autoAdjust="0"/>
  </p:normalViewPr>
  <p:slideViewPr>
    <p:cSldViewPr>
      <p:cViewPr>
        <p:scale>
          <a:sx n="60" d="100"/>
          <a:sy n="60" d="100"/>
        </p:scale>
        <p:origin x="-1644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1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接口和继承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final</a:t>
            </a:r>
            <a:r>
              <a:rPr lang="zh-CN" altLang="en-US" dirty="0" smtClean="0"/>
              <a:t>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public class A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public final static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ONE = 1 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public interface B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ONE = 1 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= A.ONE ; --- </a:t>
            </a:r>
            <a:r>
              <a:rPr lang="zh-CN" altLang="en-US" dirty="0" smtClean="0"/>
              <a:t>编译器：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742416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Object</a:t>
            </a:r>
            <a:r>
              <a:rPr lang="zh-CN" altLang="en-US" sz="2800" dirty="0" smtClean="0"/>
              <a:t>类的</a:t>
            </a:r>
            <a:r>
              <a:rPr lang="en-US" altLang="zh-CN" sz="2800" dirty="0" err="1" smtClean="0"/>
              <a:t>toString</a:t>
            </a:r>
            <a:r>
              <a:rPr lang="en-US" altLang="zh-CN" sz="2800" dirty="0" smtClean="0"/>
              <a:t>(), equals()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hashCode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方法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String 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用于</a:t>
            </a:r>
            <a:r>
              <a:rPr lang="en-US" altLang="zh-CN" dirty="0" err="1" smtClean="0"/>
              <a:t>println</a:t>
            </a:r>
            <a:r>
              <a:rPr lang="en-US" altLang="zh-CN" dirty="0" smtClean="0"/>
              <a:t>(e)/print(e)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expr + “ …” </a:t>
            </a:r>
            <a:r>
              <a:rPr lang="zh-CN" altLang="en-US" dirty="0" smtClean="0"/>
              <a:t>等于 </a:t>
            </a:r>
            <a:r>
              <a:rPr lang="en-US" altLang="zh-CN" dirty="0" err="1" smtClean="0"/>
              <a:t>expr.toString</a:t>
            </a:r>
            <a:r>
              <a:rPr lang="en-US" altLang="zh-CN" dirty="0" smtClean="0"/>
              <a:t>() + “...”</a:t>
            </a:r>
          </a:p>
          <a:p>
            <a:r>
              <a:rPr lang="en-US" altLang="zh-CN" dirty="0" smtClean="0"/>
              <a:t>bool equals()</a:t>
            </a:r>
          </a:p>
          <a:p>
            <a:pPr marL="400050" lvl="1" indent="0">
              <a:buNone/>
            </a:pPr>
            <a:r>
              <a:rPr lang="en-US" altLang="zh-CN" sz="2600" dirty="0" smtClean="0"/>
              <a:t>   D </a:t>
            </a:r>
            <a:r>
              <a:rPr lang="en-US" altLang="zh-CN" sz="2600" dirty="0" err="1" smtClean="0"/>
              <a:t>d</a:t>
            </a:r>
            <a:r>
              <a:rPr lang="en-US" altLang="zh-CN" sz="2600" dirty="0" smtClean="0"/>
              <a:t> = …; D e = ..</a:t>
            </a:r>
          </a:p>
          <a:p>
            <a:pPr marL="400050" lvl="1" indent="0">
              <a:buNone/>
            </a:pPr>
            <a:r>
              <a:rPr lang="en-US" altLang="zh-CN" sz="2600" dirty="0" smtClean="0"/>
              <a:t>   d == e </a:t>
            </a:r>
            <a:r>
              <a:rPr lang="zh-CN" altLang="en-US" sz="2600" dirty="0" smtClean="0"/>
              <a:t>与 </a:t>
            </a:r>
            <a:r>
              <a:rPr lang="en-US" altLang="zh-CN" sz="2600" dirty="0" err="1" smtClean="0"/>
              <a:t>d.equals</a:t>
            </a:r>
            <a:r>
              <a:rPr lang="en-US" altLang="zh-CN" sz="2600" dirty="0" smtClean="0"/>
              <a:t>(e)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smtClean="0"/>
              <a:t>hashCode(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两</a:t>
            </a:r>
            <a:r>
              <a:rPr lang="zh-CN" altLang="en-US" dirty="0" smtClean="0"/>
              <a:t>个对象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，如果</a:t>
            </a:r>
            <a:r>
              <a:rPr lang="en-US" altLang="zh-CN" dirty="0" err="1" smtClean="0"/>
              <a:t>a.hash</a:t>
            </a:r>
            <a:r>
              <a:rPr lang="en-US" altLang="zh-CN" dirty="0" smtClean="0"/>
              <a:t>() == </a:t>
            </a:r>
            <a:r>
              <a:rPr lang="en-US" altLang="zh-CN" dirty="0" err="1" smtClean="0"/>
              <a:t>b.hash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，则</a:t>
            </a:r>
            <a:r>
              <a:rPr lang="en-US" altLang="zh-CN" dirty="0" err="1" smtClean="0"/>
              <a:t>a.equals</a:t>
            </a:r>
            <a:r>
              <a:rPr lang="en-US" altLang="zh-CN" dirty="0" smtClean="0"/>
              <a:t>(b)</a:t>
            </a:r>
            <a:r>
              <a:rPr lang="zh-CN" altLang="en-US" dirty="0" smtClean="0"/>
              <a:t>必为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，反之亦然。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69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调用父类的构造</a:t>
            </a:r>
            <a:r>
              <a:rPr lang="zh-CN" altLang="en-US" dirty="0" smtClean="0"/>
              <a:t>器 </a:t>
            </a:r>
            <a:r>
              <a:rPr lang="en-US" altLang="zh-CN" dirty="0" smtClean="0"/>
              <a:t>- super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调用父类的缺省构造函数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super</a:t>
            </a:r>
            <a:r>
              <a:rPr lang="en-US" altLang="zh-CN" dirty="0"/>
              <a:t>() </a:t>
            </a:r>
          </a:p>
          <a:p>
            <a:r>
              <a:rPr lang="zh-CN" altLang="en-US" dirty="0"/>
              <a:t>调用父</a:t>
            </a:r>
            <a:r>
              <a:rPr lang="zh-CN" altLang="en-US" dirty="0" smtClean="0"/>
              <a:t>类带参数的构造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super(5, 6)</a:t>
            </a:r>
          </a:p>
          <a:p>
            <a:r>
              <a:rPr lang="zh-CN" altLang="en-US" dirty="0"/>
              <a:t>子类构造器总会调用父类构造</a:t>
            </a:r>
            <a:r>
              <a:rPr lang="zh-CN" altLang="en-US" dirty="0" smtClean="0"/>
              <a:t>器，如果在构造函数实现中没有使用</a:t>
            </a:r>
            <a:r>
              <a:rPr lang="en-US" altLang="zh-CN" dirty="0" smtClean="0"/>
              <a:t>super()</a:t>
            </a:r>
            <a:r>
              <a:rPr lang="zh-CN" altLang="en-US" dirty="0" smtClean="0"/>
              <a:t>，缺省是</a:t>
            </a:r>
            <a:r>
              <a:rPr lang="en-US" altLang="zh-CN" dirty="0" smtClean="0"/>
              <a:t>super()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super()</a:t>
            </a:r>
            <a:r>
              <a:rPr lang="zh-CN" altLang="en-US" dirty="0" smtClean="0"/>
              <a:t>调用必须在是第一个语句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public class D extends C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public D(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super(a, b</a:t>
            </a:r>
            <a:r>
              <a:rPr lang="zh-CN" altLang="en-US" dirty="0" smtClean="0">
                <a:solidFill>
                  <a:srgbClr val="FF0000"/>
                </a:solidFill>
              </a:rPr>
              <a:t>） 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this.e</a:t>
            </a:r>
            <a:r>
              <a:rPr lang="en-US" altLang="zh-CN" dirty="0" smtClean="0"/>
              <a:t> = e ;</a:t>
            </a:r>
          </a:p>
          <a:p>
            <a:pPr marL="0" indent="0">
              <a:buNone/>
            </a:pPr>
            <a:r>
              <a:rPr lang="en-US" altLang="zh-CN" dirty="0" smtClean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构造函数的执行顺序：先父后子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3414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类型适应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自动适应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D </a:t>
            </a:r>
            <a:r>
              <a:rPr lang="en-US" altLang="zh-CN" dirty="0" err="1" smtClean="0"/>
              <a:t>d</a:t>
            </a:r>
            <a:r>
              <a:rPr lang="en-US" altLang="zh-CN" dirty="0" smtClean="0"/>
              <a:t> = new D(2, 4)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C </a:t>
            </a:r>
            <a:r>
              <a:rPr lang="en-US" altLang="zh-CN" dirty="0" err="1" smtClean="0"/>
              <a:t>c</a:t>
            </a:r>
            <a:r>
              <a:rPr lang="en-US" altLang="zh-CN" dirty="0" smtClean="0"/>
              <a:t> = d ;</a:t>
            </a:r>
          </a:p>
          <a:p>
            <a:r>
              <a:rPr lang="zh-CN" altLang="en-US" dirty="0" smtClean="0"/>
              <a:t>强制类型转换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D e = (D)c ;    ---- (Type)expression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 err="1" smtClean="0">
                <a:solidFill>
                  <a:srgbClr val="FF0000"/>
                </a:solidFill>
              </a:rPr>
              <a:t>nstanceof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      c </a:t>
            </a:r>
            <a:r>
              <a:rPr lang="en-US" altLang="zh-CN" dirty="0" err="1" smtClean="0">
                <a:solidFill>
                  <a:srgbClr val="FF0000"/>
                </a:solidFill>
              </a:rPr>
              <a:t>instanceof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D --- 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的运行时类型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1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初始化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D[] ds = new D[2]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new D(1,2)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new D(3.5) ;</a:t>
            </a:r>
          </a:p>
          <a:p>
            <a:pPr marL="0" indent="0">
              <a:buNone/>
            </a:pPr>
            <a:r>
              <a:rPr lang="en-US" altLang="zh-CN" dirty="0" smtClean="0"/>
              <a:t>} 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72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静态初始化块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在类中：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private </a:t>
            </a:r>
            <a:r>
              <a:rPr lang="en-US" altLang="zh-CN" sz="2400" dirty="0" err="1" smtClean="0"/>
              <a:t>ArrayList</a:t>
            </a:r>
            <a:r>
              <a:rPr lang="en-US" altLang="zh-CN" sz="2400" dirty="0" smtClean="0"/>
              <a:t>&lt;D&gt; as =  new </a:t>
            </a:r>
            <a:r>
              <a:rPr lang="en-US" altLang="zh-CN" sz="2400" dirty="0" err="1" smtClean="0"/>
              <a:t>ArrayList</a:t>
            </a:r>
            <a:r>
              <a:rPr lang="en-US" altLang="zh-CN" sz="2400" dirty="0" smtClean="0"/>
              <a:t>&lt;D&gt;() ;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static {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as.add</a:t>
            </a:r>
            <a:r>
              <a:rPr lang="en-US" altLang="zh-CN" sz="2400" dirty="0" smtClean="0"/>
              <a:t>(new D(1,2)) ;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as.add</a:t>
            </a:r>
            <a:r>
              <a:rPr lang="en-US" altLang="zh-CN" sz="2400" dirty="0" smtClean="0"/>
              <a:t>(new D(3.5)) ;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}</a:t>
            </a:r>
          </a:p>
          <a:p>
            <a:r>
              <a:rPr lang="en-US" altLang="zh-CN" dirty="0" err="1" smtClean="0"/>
              <a:t>ClassDefError</a:t>
            </a:r>
            <a:endParaRPr lang="en-US" altLang="zh-CN" dirty="0" smtClean="0"/>
          </a:p>
          <a:p>
            <a:r>
              <a:rPr lang="en-US" altLang="zh-CN" dirty="0" err="1" smtClean="0"/>
              <a:t>ClassNotFoundException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943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嵌套类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静态类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public class Outer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….</a:t>
            </a:r>
          </a:p>
          <a:p>
            <a:pPr marL="0" indent="0">
              <a:buNone/>
            </a:pPr>
            <a:r>
              <a:rPr lang="en-US" altLang="zh-CN" dirty="0" smtClean="0"/>
              <a:t>     private </a:t>
            </a:r>
            <a:r>
              <a:rPr lang="en-US" altLang="zh-CN" dirty="0" smtClean="0">
                <a:solidFill>
                  <a:srgbClr val="FF0000"/>
                </a:solidFill>
              </a:rPr>
              <a:t>static class</a:t>
            </a:r>
            <a:r>
              <a:rPr lang="en-US" altLang="zh-CN" dirty="0" smtClean="0"/>
              <a:t> Inner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….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}</a:t>
            </a:r>
          </a:p>
          <a:p>
            <a:r>
              <a:rPr lang="zh-CN" altLang="en-US" dirty="0" smtClean="0"/>
              <a:t>语法上的嵌套，可以控制名字的可见性</a:t>
            </a:r>
            <a:endParaRPr lang="en-US" altLang="zh-CN" dirty="0" smtClean="0"/>
          </a:p>
          <a:p>
            <a:r>
              <a:rPr lang="en-US" altLang="zh-CN" dirty="0" err="1" smtClean="0"/>
              <a:t>Outer.Inner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Outer.Inner</a:t>
            </a:r>
            <a:r>
              <a:rPr lang="en-US" altLang="zh-CN" dirty="0" smtClean="0"/>
              <a:t>() ;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096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嵌套类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非静态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public class </a:t>
            </a:r>
            <a:r>
              <a:rPr lang="en-US" altLang="zh-CN" dirty="0" err="1" smtClean="0"/>
              <a:t>Outter</a:t>
            </a:r>
            <a:r>
              <a:rPr lang="en-US" altLang="zh-CN" dirty="0" smtClean="0"/>
              <a:t>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private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 = 5 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public get()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return new Inner()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}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public class Inner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public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m()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return 5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}</a:t>
            </a:r>
          </a:p>
          <a:p>
            <a:pPr marL="0" indent="0">
              <a:buNone/>
            </a:pPr>
            <a:r>
              <a:rPr lang="en-US" altLang="zh-CN" dirty="0" smtClean="0"/>
              <a:t>      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zh-CN" altLang="en-US" dirty="0" smtClean="0"/>
              <a:t>问题</a:t>
            </a:r>
            <a:r>
              <a:rPr lang="en-US" altLang="zh-CN" dirty="0" smtClean="0"/>
              <a:t>: 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Inner</a:t>
            </a:r>
            <a:r>
              <a:rPr lang="zh-CN" altLang="en-US" dirty="0" smtClean="0"/>
              <a:t>类的对象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/>
              <a:t>Outer.Inner</a:t>
            </a:r>
            <a:r>
              <a:rPr lang="en-US" altLang="zh-CN" dirty="0"/>
              <a:t> </a:t>
            </a:r>
            <a:r>
              <a:rPr lang="en-US" altLang="zh-CN" dirty="0" err="1"/>
              <a:t>obj</a:t>
            </a:r>
            <a:r>
              <a:rPr lang="en-US" altLang="zh-CN" dirty="0"/>
              <a:t> = new </a:t>
            </a:r>
            <a:r>
              <a:rPr lang="en-US" altLang="zh-CN" dirty="0" err="1"/>
              <a:t>Outer.Inner</a:t>
            </a:r>
            <a:r>
              <a:rPr lang="en-US" altLang="zh-CN" dirty="0"/>
              <a:t>() 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3173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匿名类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创建那种只需要一次使用的</a:t>
            </a:r>
            <a:r>
              <a:rPr lang="zh-CN" altLang="en-US" dirty="0" smtClean="0"/>
              <a:t>类，用于方法实现中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 d = new C(2, 3) {   </a:t>
            </a:r>
          </a:p>
          <a:p>
            <a:pPr marL="0" indent="0">
              <a:buNone/>
            </a:pPr>
            <a:r>
              <a:rPr lang="en-US" altLang="zh-CN" dirty="0" smtClean="0"/>
              <a:t>      public m() { … }</a:t>
            </a:r>
          </a:p>
          <a:p>
            <a:pPr marL="0" indent="0">
              <a:buNone/>
            </a:pPr>
            <a:r>
              <a:rPr lang="en-US" altLang="zh-CN" dirty="0" smtClean="0"/>
              <a:t>} 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C d = new C(2,3)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@</a:t>
            </a:r>
            <a:r>
              <a:rPr lang="en-US" altLang="zh-CN" dirty="0" err="1" smtClean="0"/>
              <a:t>Overrided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public void </a:t>
            </a:r>
            <a:r>
              <a:rPr lang="en-US" altLang="zh-CN" dirty="0" err="1" smtClean="0"/>
              <a:t>methoName</a:t>
            </a:r>
            <a:r>
              <a:rPr lang="en-US" altLang="zh-CN" dirty="0" smtClean="0"/>
              <a:t>()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…..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m()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}</a:t>
            </a:r>
          </a:p>
          <a:p>
            <a:pPr marL="0" indent="0">
              <a:buNone/>
            </a:pPr>
            <a:r>
              <a:rPr lang="en-US" altLang="zh-CN" dirty="0" smtClean="0"/>
              <a:t>};</a:t>
            </a:r>
          </a:p>
          <a:p>
            <a:pPr marL="0" indent="0">
              <a:buNone/>
            </a:pPr>
            <a:r>
              <a:rPr lang="en-US" altLang="zh-CN" dirty="0" err="1" smtClean="0"/>
              <a:t>d.mthodName</a:t>
            </a:r>
            <a:r>
              <a:rPr lang="en-US" altLang="zh-CN" dirty="0" smtClean="0"/>
              <a:t>() 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345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Wrapper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Byte</a:t>
            </a:r>
            <a:r>
              <a:rPr lang="zh-CN" altLang="en-US" dirty="0"/>
              <a:t>、</a:t>
            </a:r>
            <a:r>
              <a:rPr lang="en-US" altLang="zh-CN" dirty="0"/>
              <a:t>Short</a:t>
            </a:r>
            <a:r>
              <a:rPr lang="zh-CN" altLang="en-US" dirty="0"/>
              <a:t>、</a:t>
            </a:r>
            <a:r>
              <a:rPr lang="en-US" altLang="zh-CN" dirty="0"/>
              <a:t>Integer</a:t>
            </a:r>
            <a:r>
              <a:rPr lang="zh-CN" altLang="en-US" dirty="0"/>
              <a:t>、</a:t>
            </a:r>
            <a:r>
              <a:rPr lang="en-US" altLang="zh-CN" dirty="0"/>
              <a:t>Long</a:t>
            </a:r>
            <a:r>
              <a:rPr lang="zh-CN" altLang="en-US" dirty="0"/>
              <a:t>、</a:t>
            </a:r>
            <a:r>
              <a:rPr lang="en-US" altLang="zh-CN" dirty="0"/>
              <a:t>Character</a:t>
            </a:r>
            <a:r>
              <a:rPr lang="zh-CN" altLang="en-US" dirty="0"/>
              <a:t>、         </a:t>
            </a:r>
            <a:r>
              <a:rPr lang="en-US" altLang="zh-CN" dirty="0"/>
              <a:t>Float</a:t>
            </a:r>
            <a:r>
              <a:rPr lang="zh-CN" altLang="en-US" dirty="0"/>
              <a:t>、</a:t>
            </a:r>
            <a:r>
              <a:rPr lang="en-US" altLang="zh-CN" dirty="0"/>
              <a:t>Double</a:t>
            </a:r>
            <a:r>
              <a:rPr lang="zh-CN" altLang="en-US" dirty="0"/>
              <a:t>、</a:t>
            </a:r>
            <a:r>
              <a:rPr lang="en-US" altLang="zh-CN" dirty="0" smtClean="0"/>
              <a:t>Boolean</a:t>
            </a:r>
          </a:p>
          <a:p>
            <a:r>
              <a:rPr lang="en-US" altLang="zh-CN" dirty="0" smtClean="0"/>
              <a:t>auto-boxing/auto-unboxing</a:t>
            </a:r>
          </a:p>
          <a:p>
            <a:pPr marL="0" indent="0">
              <a:buNone/>
            </a:pPr>
            <a:r>
              <a:rPr lang="en-US" altLang="zh-CN" dirty="0" smtClean="0"/>
              <a:t>       Integer m = 5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 = m ;</a:t>
            </a:r>
          </a:p>
          <a:p>
            <a:r>
              <a:rPr lang="zh-CN" altLang="en-US" dirty="0" smtClean="0"/>
              <a:t>获取被包装的基本类型的值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m.intValue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从字符串到基本类型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parseInt</a:t>
            </a:r>
            <a:r>
              <a:rPr lang="en-US" altLang="zh-CN" dirty="0" smtClean="0">
                <a:solidFill>
                  <a:srgbClr val="FF0000"/>
                </a:solidFill>
              </a:rPr>
              <a:t>(String </a:t>
            </a:r>
            <a:r>
              <a:rPr lang="en-US" altLang="zh-CN" dirty="0">
                <a:solidFill>
                  <a:srgbClr val="FF0000"/>
                </a:solidFill>
              </a:rPr>
              <a:t>s)</a:t>
            </a:r>
            <a:r>
              <a:rPr lang="zh-CN" altLang="en-US" dirty="0"/>
              <a:t>静态方法</a:t>
            </a:r>
          </a:p>
        </p:txBody>
      </p:sp>
    </p:spTree>
    <p:extLst>
      <p:ext uri="{BB962C8B-B14F-4D97-AF65-F5344CB8AC3E}">
        <p14:creationId xmlns:p14="http://schemas.microsoft.com/office/powerpoint/2010/main" val="380485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[</a:t>
            </a:r>
            <a:r>
              <a:rPr lang="zh-CN" altLang="en-US" dirty="0" smtClean="0"/>
              <a:t>修饰符</a:t>
            </a:r>
            <a:r>
              <a:rPr lang="en-US" altLang="zh-CN" dirty="0" smtClean="0"/>
              <a:t>] interface </a:t>
            </a:r>
            <a:r>
              <a:rPr lang="zh-CN" altLang="en-US" dirty="0" smtClean="0"/>
              <a:t>名字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[</a:t>
            </a:r>
            <a:r>
              <a:rPr lang="zh-CN" altLang="en-US" dirty="0" smtClean="0"/>
              <a:t>修饰符</a:t>
            </a:r>
            <a:r>
              <a:rPr lang="en-US" altLang="zh-CN" dirty="0" smtClean="0"/>
              <a:t>]</a:t>
            </a:r>
            <a:r>
              <a:rPr lang="zh-CN" altLang="en-US" dirty="0" smtClean="0"/>
              <a:t> 数据成员声明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[</a:t>
            </a:r>
            <a:r>
              <a:rPr lang="zh-CN" altLang="en-US" dirty="0"/>
              <a:t>修饰符</a:t>
            </a:r>
            <a:r>
              <a:rPr lang="en-US" altLang="zh-CN" dirty="0" smtClean="0"/>
              <a:t>] </a:t>
            </a:r>
            <a:r>
              <a:rPr lang="zh-CN" altLang="en-US" dirty="0" smtClean="0"/>
              <a:t>方法声明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public interface </a:t>
            </a:r>
            <a:r>
              <a:rPr lang="en-US" altLang="zh-CN" dirty="0" err="1" smtClean="0"/>
              <a:t>MyInterface</a:t>
            </a:r>
            <a:r>
              <a:rPr lang="en-US" altLang="zh-CN" dirty="0" smtClean="0"/>
              <a:t>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ONE =  1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method(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 ) 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如果没有修饰符，隐含时</a:t>
            </a:r>
            <a:r>
              <a:rPr lang="en-US" altLang="zh-CN" dirty="0" smtClean="0"/>
              <a:t>public</a:t>
            </a:r>
          </a:p>
          <a:p>
            <a:r>
              <a:rPr lang="zh-CN" altLang="en-US" dirty="0" smtClean="0"/>
              <a:t>仅数据成员，隐含有</a:t>
            </a:r>
            <a:r>
              <a:rPr lang="en-US" altLang="zh-CN" dirty="0" smtClean="0"/>
              <a:t>final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en-US" altLang="zh-CN" dirty="0" smtClean="0">
                <a:solidFill>
                  <a:srgbClr val="FF0000"/>
                </a:solidFill>
              </a:rPr>
              <a:t>inal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ONE = 1 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0067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抽象方法和抽象类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 smtClean="0">
                <a:solidFill>
                  <a:srgbClr val="FF0000"/>
                </a:solidFill>
              </a:rPr>
              <a:t>abstract</a:t>
            </a:r>
            <a:r>
              <a:rPr lang="en-US" altLang="zh-CN" dirty="0" smtClean="0"/>
              <a:t> class A</a:t>
            </a:r>
            <a:r>
              <a:rPr lang="zh-CN" altLang="en-US" dirty="0"/>
              <a:t>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public </a:t>
            </a:r>
            <a:r>
              <a:rPr lang="en-US" altLang="zh-CN" dirty="0" smtClean="0">
                <a:solidFill>
                  <a:srgbClr val="FF0000"/>
                </a:solidFill>
              </a:rPr>
              <a:t>abstract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say(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m)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…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抽象方法：</a:t>
            </a:r>
            <a:r>
              <a:rPr lang="en-US" altLang="zh-CN" dirty="0" smtClean="0"/>
              <a:t>abstract</a:t>
            </a:r>
          </a:p>
          <a:p>
            <a:r>
              <a:rPr lang="zh-CN" altLang="en-US" dirty="0" smtClean="0"/>
              <a:t>有抽象方法，类必须使用</a:t>
            </a:r>
            <a:r>
              <a:rPr lang="en-US" altLang="zh-CN" dirty="0" smtClean="0"/>
              <a:t>abstract</a:t>
            </a:r>
          </a:p>
          <a:p>
            <a:r>
              <a:rPr lang="zh-CN" altLang="en-US" dirty="0" smtClean="0"/>
              <a:t>没有抽象方法，类可以使用</a:t>
            </a:r>
            <a:r>
              <a:rPr lang="en-US" altLang="zh-CN" dirty="0" smtClean="0"/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2400552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Java 8</a:t>
            </a:r>
            <a:r>
              <a:rPr lang="zh-CN" altLang="en-US" dirty="0" smtClean="0"/>
              <a:t>的接口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方法可以给出</a:t>
            </a:r>
            <a:r>
              <a:rPr lang="en-US" altLang="zh-CN" dirty="0" smtClean="0">
                <a:solidFill>
                  <a:srgbClr val="FF0000"/>
                </a:solidFill>
              </a:rPr>
              <a:t>default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zh-CN" altLang="en-US" dirty="0" smtClean="0"/>
              <a:t>接口与</a:t>
            </a:r>
            <a:r>
              <a:rPr lang="en-US" altLang="zh-CN" dirty="0" smtClean="0">
                <a:solidFill>
                  <a:srgbClr val="FF0000"/>
                </a:solidFill>
              </a:rPr>
              <a:t>Lambda</a:t>
            </a:r>
            <a:r>
              <a:rPr lang="zh-CN" altLang="en-US" dirty="0" smtClean="0"/>
              <a:t>的关系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20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接口与继承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一个接口可以</a:t>
            </a:r>
            <a:r>
              <a:rPr lang="en-US" altLang="zh-CN" dirty="0" smtClean="0"/>
              <a:t>extends</a:t>
            </a:r>
            <a:r>
              <a:rPr lang="zh-CN" altLang="en-US" dirty="0" smtClean="0"/>
              <a:t>一个或多个接口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public interface </a:t>
            </a:r>
            <a:r>
              <a:rPr lang="en-US" altLang="zh-CN" dirty="0" err="1" smtClean="0"/>
              <a:t>MyIntf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extends</a:t>
            </a:r>
            <a:r>
              <a:rPr lang="en-US" altLang="zh-CN" dirty="0" smtClean="0"/>
              <a:t> A, B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…..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}</a:t>
            </a:r>
            <a:endParaRPr lang="en-US" altLang="zh-CN" dirty="0"/>
          </a:p>
          <a:p>
            <a:r>
              <a:rPr lang="zh-CN" altLang="en-US" dirty="0" smtClean="0"/>
              <a:t>同名合并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938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类与接口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一个类可以实现一个或多个接口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public class C </a:t>
            </a:r>
            <a:r>
              <a:rPr lang="en-US" altLang="zh-CN" dirty="0" smtClean="0">
                <a:solidFill>
                  <a:srgbClr val="FF0000"/>
                </a:solidFill>
              </a:rPr>
              <a:t>implements</a:t>
            </a:r>
            <a:r>
              <a:rPr lang="en-US" altLang="zh-CN" dirty="0" smtClean="0"/>
              <a:t> A, B {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类给出接口中方法的实现，所以类的方法的署名必须与接口中的署名完全一样</a:t>
            </a:r>
            <a:endParaRPr lang="en-US" altLang="zh-CN" dirty="0" smtClean="0"/>
          </a:p>
          <a:p>
            <a:r>
              <a:rPr lang="zh-CN" altLang="en-US" dirty="0" smtClean="0"/>
              <a:t>访问修饰符必须是</a:t>
            </a:r>
            <a:r>
              <a:rPr lang="en-US" altLang="zh-CN" dirty="0" smtClean="0"/>
              <a:t>public:</a:t>
            </a:r>
          </a:p>
          <a:p>
            <a:pPr marL="0" indent="0">
              <a:buNone/>
            </a:pPr>
            <a:r>
              <a:rPr lang="en-US" altLang="zh-CN" dirty="0" smtClean="0"/>
              <a:t>    public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method(</a:t>
            </a:r>
            <a:r>
              <a:rPr lang="en-US" altLang="zh-CN" dirty="0" err="1"/>
              <a:t>int</a:t>
            </a:r>
            <a:r>
              <a:rPr lang="en-US" altLang="zh-CN" dirty="0"/>
              <a:t> x, </a:t>
            </a:r>
            <a:r>
              <a:rPr lang="en-US" altLang="zh-CN" dirty="0" err="1"/>
              <a:t>int</a:t>
            </a:r>
            <a:r>
              <a:rPr lang="en-US" altLang="zh-CN" dirty="0"/>
              <a:t> y </a:t>
            </a:r>
            <a:r>
              <a:rPr lang="en-US" altLang="zh-CN" dirty="0" smtClean="0"/>
              <a:t>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…….</a:t>
            </a:r>
          </a:p>
          <a:p>
            <a:pPr marL="0" indent="0">
              <a:buNone/>
            </a:pPr>
            <a:r>
              <a:rPr lang="en-US" altLang="zh-CN" dirty="0" smtClean="0"/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65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类与继承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类只能继承一个类，但可以实现零到多个接口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public class D extends C { … }</a:t>
            </a:r>
          </a:p>
          <a:p>
            <a:pPr lvl="1"/>
            <a:r>
              <a:rPr lang="zh-CN" altLang="en-US" dirty="0" smtClean="0"/>
              <a:t>类似于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中的</a:t>
            </a:r>
            <a:r>
              <a:rPr lang="en-US" altLang="zh-CN" dirty="0" smtClean="0">
                <a:solidFill>
                  <a:srgbClr val="FF0000"/>
                </a:solidFill>
              </a:rPr>
              <a:t>D: public C </a:t>
            </a:r>
            <a:r>
              <a:rPr lang="en-US" altLang="zh-CN" dirty="0" smtClean="0"/>
              <a:t>{ …..}</a:t>
            </a:r>
          </a:p>
          <a:p>
            <a:pPr marL="0" indent="0">
              <a:buNone/>
            </a:pPr>
            <a:r>
              <a:rPr lang="en-US" altLang="zh-CN" dirty="0" smtClean="0"/>
              <a:t>public class E extends C implements A, B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……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中所有的类继承自</a:t>
            </a:r>
            <a:r>
              <a:rPr lang="en-US" altLang="zh-CN" dirty="0" smtClean="0"/>
              <a:t>Object</a:t>
            </a:r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没有类的多继承</a:t>
            </a:r>
            <a:endParaRPr lang="en-US" altLang="zh-CN" dirty="0" smtClean="0"/>
          </a:p>
          <a:p>
            <a:r>
              <a:rPr lang="zh-CN" altLang="en-US" dirty="0" smtClean="0"/>
              <a:t>方法和属性的</a:t>
            </a:r>
            <a:r>
              <a:rPr lang="en-US" altLang="zh-CN" dirty="0" smtClean="0">
                <a:solidFill>
                  <a:srgbClr val="FF0000"/>
                </a:solidFill>
              </a:rPr>
              <a:t>protected</a:t>
            </a:r>
            <a:r>
              <a:rPr lang="zh-CN" altLang="en-US" dirty="0" smtClean="0"/>
              <a:t>访问控制符，与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中一样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12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父类方法覆盖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</a:t>
            </a:r>
            <a:r>
              <a:rPr lang="zh-CN" altLang="en-US" dirty="0"/>
              <a:t>名</a:t>
            </a:r>
            <a:r>
              <a:rPr lang="zh-CN" altLang="en-US" dirty="0" smtClean="0"/>
              <a:t>相同</a:t>
            </a:r>
            <a:endParaRPr lang="en-US" altLang="zh-CN" dirty="0" smtClean="0"/>
          </a:p>
          <a:p>
            <a:r>
              <a:rPr lang="zh-CN" altLang="en-US" dirty="0" smtClean="0"/>
              <a:t>形参</a:t>
            </a:r>
            <a:r>
              <a:rPr lang="zh-CN" altLang="en-US" dirty="0"/>
              <a:t>列表</a:t>
            </a:r>
            <a:r>
              <a:rPr lang="zh-CN" altLang="en-US" dirty="0" smtClean="0"/>
              <a:t>相同</a:t>
            </a:r>
            <a:endParaRPr lang="en-US" altLang="zh-CN" dirty="0" smtClean="0"/>
          </a:p>
          <a:p>
            <a:r>
              <a:rPr lang="zh-CN" altLang="en-US" dirty="0" smtClean="0"/>
              <a:t>返回</a:t>
            </a:r>
            <a:r>
              <a:rPr lang="zh-CN" altLang="en-US" dirty="0"/>
              <a:t>值类型更小或</a:t>
            </a:r>
            <a:r>
              <a:rPr lang="zh-CN" altLang="en-US" dirty="0" smtClean="0"/>
              <a:t>相同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抛</a:t>
            </a:r>
            <a:r>
              <a:rPr lang="zh-CN" altLang="en-US" dirty="0"/>
              <a:t>出的异常更小或相同，访问控制权限要更大。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191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父</a:t>
            </a:r>
            <a:r>
              <a:rPr lang="zh-CN" altLang="en-US" dirty="0" smtClean="0"/>
              <a:t>类方法覆盖 </a:t>
            </a:r>
            <a:r>
              <a:rPr lang="en-US" altLang="zh-CN" dirty="0" smtClean="0"/>
              <a:t>- super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扩展</a:t>
            </a:r>
            <a:r>
              <a:rPr lang="en-US" altLang="zh-CN" dirty="0" smtClean="0"/>
              <a:t>/</a:t>
            </a:r>
            <a:r>
              <a:rPr lang="zh-CN" altLang="en-US" dirty="0" smtClean="0"/>
              <a:t>修改父类方法的实现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altLang="zh-CN" dirty="0" smtClean="0"/>
              <a:t>public void </a:t>
            </a:r>
            <a:r>
              <a:rPr lang="en-US" altLang="zh-CN" dirty="0" err="1" smtClean="0"/>
              <a:t>methodName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……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smtClean="0">
                <a:solidFill>
                  <a:srgbClr val="FF0000"/>
                </a:solidFill>
              </a:rPr>
              <a:t>super</a:t>
            </a:r>
            <a:r>
              <a:rPr lang="en-US" altLang="zh-CN" dirty="0" smtClean="0"/>
              <a:t>.</a:t>
            </a:r>
            <a:r>
              <a:rPr lang="en-US" altLang="zh-CN" dirty="0"/>
              <a:t> </a:t>
            </a:r>
            <a:r>
              <a:rPr lang="en-US" altLang="zh-CN" dirty="0" err="1" smtClean="0"/>
              <a:t>methodName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……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19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final</a:t>
            </a:r>
            <a:r>
              <a:rPr lang="zh-CN" altLang="en-US" dirty="0" smtClean="0"/>
              <a:t>修饰符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04656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final</a:t>
            </a:r>
            <a:r>
              <a:rPr lang="zh-CN" altLang="en-US" dirty="0" smtClean="0">
                <a:solidFill>
                  <a:srgbClr val="FF0000"/>
                </a:solidFill>
              </a:rPr>
              <a:t>类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不能被继承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public final class A……. {…..}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final</a:t>
            </a:r>
            <a:r>
              <a:rPr lang="zh-CN" altLang="en-US" dirty="0" smtClean="0">
                <a:solidFill>
                  <a:srgbClr val="FF0000"/>
                </a:solidFill>
              </a:rPr>
              <a:t>方法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不能被覆盖</a:t>
            </a:r>
            <a:endParaRPr lang="en-US" altLang="zh-CN" dirty="0" smtClean="0"/>
          </a:p>
          <a:p>
            <a:r>
              <a:rPr lang="zh-CN" altLang="en-US" dirty="0" smtClean="0"/>
              <a:t>局部变量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final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 = 5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是引用类型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final D e = d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e</a:t>
            </a:r>
            <a:r>
              <a:rPr lang="zh-CN" altLang="en-US" dirty="0" smtClean="0"/>
              <a:t>不能被重定义为引用其它对象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final</a:t>
            </a:r>
            <a:r>
              <a:rPr lang="zh-CN" altLang="en-US" dirty="0" smtClean="0">
                <a:solidFill>
                  <a:srgbClr val="FF0000"/>
                </a:solidFill>
              </a:rPr>
              <a:t>参数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void method(final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a) {….}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final</a:t>
            </a:r>
            <a:r>
              <a:rPr lang="zh-CN" altLang="en-US" dirty="0" smtClean="0">
                <a:solidFill>
                  <a:srgbClr val="FF0000"/>
                </a:solidFill>
              </a:rPr>
              <a:t>属性 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必须在构建函数中处理初始化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public class A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smtClean="0">
                <a:solidFill>
                  <a:srgbClr val="FF0000"/>
                </a:solidFill>
              </a:rPr>
              <a:t>final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a ;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public A(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 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this.a</a:t>
            </a:r>
            <a:r>
              <a:rPr lang="en-US" altLang="zh-CN" dirty="0" smtClean="0">
                <a:solidFill>
                  <a:srgbClr val="FF0000"/>
                </a:solidFill>
              </a:rPr>
              <a:t> = a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405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997</Words>
  <Application>Microsoft Office PowerPoint</Application>
  <PresentationFormat>全屏显示(4:3)</PresentationFormat>
  <Paragraphs>187</Paragraphs>
  <Slides>21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Office 主题​​</vt:lpstr>
      <vt:lpstr>1_Office 主题​​</vt:lpstr>
      <vt:lpstr>接口和继承</vt:lpstr>
      <vt:lpstr>接口</vt:lpstr>
      <vt:lpstr>Java 8的接口</vt:lpstr>
      <vt:lpstr>接口与继承</vt:lpstr>
      <vt:lpstr>类与接口</vt:lpstr>
      <vt:lpstr>类与继承</vt:lpstr>
      <vt:lpstr>父类方法覆盖</vt:lpstr>
      <vt:lpstr>父类方法覆盖 - super</vt:lpstr>
      <vt:lpstr>final修饰符</vt:lpstr>
      <vt:lpstr>final常量</vt:lpstr>
      <vt:lpstr>Object类的toString(), equals()和hashCode()方法</vt:lpstr>
      <vt:lpstr>调用父类的构造器 - super</vt:lpstr>
      <vt:lpstr>类型适应</vt:lpstr>
      <vt:lpstr>初始化</vt:lpstr>
      <vt:lpstr>静态初始化块</vt:lpstr>
      <vt:lpstr>嵌套类 - 静态类</vt:lpstr>
      <vt:lpstr>嵌套类 – 非静态类</vt:lpstr>
      <vt:lpstr>匿名类</vt:lpstr>
      <vt:lpstr>Wrapper类</vt:lpstr>
      <vt:lpstr>抽象方法和抽象类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guofeng zhang</cp:lastModifiedBy>
  <cp:revision>109</cp:revision>
  <dcterms:created xsi:type="dcterms:W3CDTF">2014-12-19T01:13:30Z</dcterms:created>
  <dcterms:modified xsi:type="dcterms:W3CDTF">2017-12-03T12:10:14Z</dcterms:modified>
</cp:coreProperties>
</file>