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8"/>
  </p:notes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9" r:id="rId42"/>
    <p:sldId id="310" r:id="rId43"/>
    <p:sldId id="311" r:id="rId44"/>
    <p:sldId id="312" r:id="rId45"/>
    <p:sldId id="308" r:id="rId46"/>
    <p:sldId id="269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5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E01BB07-0323-4A1A-8814-420165BCC765}" type="slidenum">
              <a:rPr lang="zh-CN" altLang="en-US" sz="1200" smtClean="0"/>
              <a:pPr eaLnBrk="1" hangingPunct="1"/>
              <a:t>9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67CAAB5-3919-4677-9FA4-6EC555DC154A}" type="slidenum">
              <a:rPr lang="zh-CN" altLang="en-US" sz="1200" smtClean="0"/>
              <a:pPr eaLnBrk="1" hangingPunct="1"/>
              <a:t>36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plugins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Apache Maven 3</a:t>
            </a:r>
            <a:r>
              <a:rPr lang="zh-CN" altLang="en-US" dirty="0" smtClean="0">
                <a:ea typeface="宋体" pitchFamily="2" charset="-122"/>
              </a:rPr>
              <a:t>培训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>
                <a:latin typeface="黑体" pitchFamily="2" charset="-122"/>
                <a:ea typeface="黑体" pitchFamily="2" charset="-122"/>
              </a:rPr>
              <a:t>Maven 3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基础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SHAPSHOT</a:t>
            </a:r>
          </a:p>
          <a:p>
            <a:pPr lvl="1" eaLnBrk="1" hangingPunct="1"/>
            <a:r>
              <a:rPr lang="en-US" altLang="zh-CN" smtClean="0"/>
              <a:t>1.0.0-SHAPSHOT</a:t>
            </a:r>
          </a:p>
          <a:p>
            <a:pPr eaLnBrk="1" hangingPunct="1"/>
            <a:r>
              <a:rPr lang="en-US" altLang="zh-CN" smtClean="0"/>
              <a:t>RELEASE</a:t>
            </a:r>
          </a:p>
          <a:p>
            <a:pPr lvl="1" eaLnBrk="1" hangingPunct="1"/>
            <a:r>
              <a:rPr lang="en-US" altLang="zh-CN" smtClean="0"/>
              <a:t>1.0.0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工件的类型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0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>
              <a:buFont typeface="微软雅黑" pitchFamily="34" charset="-122"/>
              <a:buNone/>
            </a:pPr>
            <a:r>
              <a:rPr lang="en-US" altLang="zh-CN" sz="2800" smtClean="0"/>
              <a:t>mvn archetype:generate \ </a:t>
            </a:r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800" smtClean="0"/>
              <a:t>  -DgroupId=com.avicit.mybatis.tutorial \</a:t>
            </a:r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800" smtClean="0"/>
              <a:t>  -DartifactId=myproj  \</a:t>
            </a:r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800" smtClean="0"/>
              <a:t>  -DarchetypeArtifactId=maven-archetype-quickstart \ </a:t>
            </a:r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800" smtClean="0"/>
              <a:t>  -DinteractiveMode=false </a:t>
            </a:r>
          </a:p>
          <a:p>
            <a:pPr eaLnBrk="1" hangingPunct="1">
              <a:buFont typeface="微软雅黑" pitchFamily="34" charset="-122"/>
              <a:buNone/>
            </a:pPr>
            <a:r>
              <a:rPr lang="zh-CN" altLang="en-US" sz="2800" smtClean="0"/>
              <a:t>缺少</a:t>
            </a:r>
            <a:r>
              <a:rPr lang="en-US" altLang="zh-CN" sz="2800" smtClean="0"/>
              <a:t>src\main\resources</a:t>
            </a:r>
            <a:r>
              <a:rPr lang="zh-CN" altLang="en-US" sz="2800" smtClean="0"/>
              <a:t>和</a:t>
            </a:r>
            <a:r>
              <a:rPr lang="en-US" altLang="zh-CN" sz="2800" smtClean="0"/>
              <a:t>src\test\resources</a:t>
            </a:r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生成一个基本结构的项目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5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en-US" altLang="zh-CN" smtClean="0"/>
              <a:t>File </a:t>
            </a:r>
            <a:r>
              <a:rPr lang="en-US" altLang="zh-CN" smtClean="0">
                <a:sym typeface="Wingdings" pitchFamily="2" charset="2"/>
              </a:rPr>
              <a:t> NewProject</a:t>
            </a:r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生成一个基本结构的项目 </a:t>
            </a:r>
            <a:r>
              <a:rPr lang="en-US" altLang="zh-CN" dirty="0" smtClean="0"/>
              <a:t>– Eclipse IDE</a:t>
            </a:r>
            <a:endParaRPr lang="zh-CN" altLang="en-US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45339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生成一个基本结构的项目 </a:t>
            </a:r>
            <a:r>
              <a:rPr lang="en-US" altLang="zh-CN" dirty="0" smtClean="0"/>
              <a:t>– Eclipse IDE</a:t>
            </a:r>
            <a:endParaRPr lang="zh-CN" alt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676900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3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生成一个基本结构的项目 </a:t>
            </a:r>
            <a:r>
              <a:rPr lang="en-US" altLang="zh-CN" dirty="0" smtClean="0"/>
              <a:t>– Eclipse IDE</a:t>
            </a:r>
            <a:endParaRPr lang="zh-CN" altLang="en-US" dirty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5715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0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目录结构</a:t>
            </a:r>
            <a:endParaRPr lang="zh-CN" altLang="en-US" dirty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472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19200"/>
            <a:ext cx="35814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3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工件靠一组标识符来指定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groupId</a:t>
            </a:r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artifactId</a:t>
            </a:r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version</a:t>
            </a:r>
          </a:p>
          <a:p>
            <a:pPr lvl="1" eaLnBrk="1" hangingPunct="1"/>
            <a:r>
              <a:rPr lang="en-US" altLang="zh-CN" smtClean="0">
                <a:solidFill>
                  <a:srgbClr val="0070C0"/>
                </a:solidFill>
              </a:rPr>
              <a:t>scope  -- compile/test/runtime/provided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工件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9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Project Object Model (POM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53721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smtClean="0"/>
              <a:t>进入</a:t>
            </a:r>
            <a:r>
              <a:rPr lang="en-US" altLang="zh-CN" sz="2800" smtClean="0"/>
              <a:t>myproj</a:t>
            </a:r>
            <a:r>
              <a:rPr lang="zh-CN" altLang="en-US" sz="2800" smtClean="0"/>
              <a:t>目录，</a:t>
            </a:r>
            <a:endParaRPr lang="en-US" altLang="zh-CN" sz="2800" smtClean="0"/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800" smtClean="0"/>
              <a:t>   </a:t>
            </a:r>
            <a:r>
              <a:rPr lang="zh-CN" altLang="en-US" sz="2800" smtClean="0"/>
              <a:t>即</a:t>
            </a:r>
            <a:r>
              <a:rPr lang="en-US" altLang="zh-CN" sz="2800" smtClean="0"/>
              <a:t>pom.xml</a:t>
            </a:r>
            <a:r>
              <a:rPr lang="zh-CN" altLang="en-US" sz="2800" smtClean="0"/>
              <a:t>所在的目录，</a:t>
            </a:r>
            <a:endParaRPr lang="en-US" altLang="zh-CN" sz="2800" smtClean="0"/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800" smtClean="0"/>
              <a:t>   </a:t>
            </a:r>
            <a:r>
              <a:rPr lang="zh-CN" altLang="en-US" sz="2800" smtClean="0"/>
              <a:t>运行下列命令</a:t>
            </a:r>
            <a:r>
              <a:rPr lang="en-US" altLang="zh-CN" sz="2800" smtClean="0"/>
              <a:t>(</a:t>
            </a:r>
            <a:r>
              <a:rPr lang="zh-CN" altLang="en-US" sz="2800" smtClean="0"/>
              <a:t>之一）：</a:t>
            </a:r>
            <a:endParaRPr lang="en-US" altLang="zh-CN" sz="2800" smtClean="0"/>
          </a:p>
          <a:p>
            <a:pPr lvl="1" eaLnBrk="1" hangingPunct="1"/>
            <a:r>
              <a:rPr lang="en-US" altLang="zh-CN" sz="2400" smtClean="0"/>
              <a:t>mvn compile</a:t>
            </a:r>
          </a:p>
          <a:p>
            <a:pPr lvl="1" eaLnBrk="1" hangingPunct="1"/>
            <a:r>
              <a:rPr lang="en-US" altLang="zh-CN" sz="2400" smtClean="0"/>
              <a:t>mvn test</a:t>
            </a:r>
          </a:p>
          <a:p>
            <a:pPr lvl="1" eaLnBrk="1" hangingPunct="1"/>
            <a:r>
              <a:rPr lang="en-US" altLang="zh-CN" sz="2400" smtClean="0"/>
              <a:t>mvn package </a:t>
            </a:r>
          </a:p>
          <a:p>
            <a:pPr lvl="1" eaLnBrk="1" hangingPunct="1"/>
            <a:r>
              <a:rPr lang="en-US" altLang="zh-CN" sz="2400" smtClean="0"/>
              <a:t>mvn install  -- </a:t>
            </a:r>
            <a:r>
              <a:rPr lang="zh-CN" altLang="en-US" sz="2400" smtClean="0"/>
              <a:t>到</a:t>
            </a:r>
            <a:r>
              <a:rPr lang="en-US" altLang="zh-CN" sz="2400" smtClean="0"/>
              <a:t>maven</a:t>
            </a:r>
            <a:r>
              <a:rPr lang="zh-CN" altLang="en-US" sz="2400" smtClean="0"/>
              <a:t>本地仓库</a:t>
            </a:r>
            <a:endParaRPr lang="en-US" altLang="zh-CN" sz="2400" smtClean="0"/>
          </a:p>
          <a:p>
            <a:pPr eaLnBrk="1" hangingPunct="1"/>
            <a:r>
              <a:rPr lang="en-US" altLang="zh-CN" sz="2800" smtClean="0"/>
              <a:t>mvn clean</a:t>
            </a:r>
          </a:p>
          <a:p>
            <a:pPr eaLnBrk="1" hangingPunct="1"/>
            <a:r>
              <a:rPr lang="zh-CN" altLang="en-US" sz="2800" smtClean="0"/>
              <a:t>同时运行多个命令</a:t>
            </a:r>
            <a:endParaRPr lang="en-US" altLang="zh-CN" sz="2800" smtClean="0"/>
          </a:p>
          <a:p>
            <a:pPr lvl="1" eaLnBrk="1" hangingPunct="1"/>
            <a:r>
              <a:rPr lang="en-US" altLang="zh-CN" sz="2400" smtClean="0"/>
              <a:t>mvn clean install</a:t>
            </a:r>
            <a:endParaRPr lang="zh-CN" altLang="en-US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构建命令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/>
        </p:nvGraphicFramePr>
        <p:xfrm>
          <a:off x="7315200" y="1066800"/>
          <a:ext cx="1582738" cy="5181606"/>
        </p:xfrm>
        <a:graphic>
          <a:graphicData uri="http://schemas.openxmlformats.org/drawingml/2006/table">
            <a:tbl>
              <a:tblPr/>
              <a:tblGrid>
                <a:gridCol w="1582738"/>
              </a:tblGrid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validate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generate-sources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process-sources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generate-resources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process-resources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compile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process-classes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generate-test-sources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process-test-sources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generate-test-resources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process-test-resources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test-compile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test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prepare-package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package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pre-integration-test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integration-test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post-integration-test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verify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install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deploy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4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传递依赖</a:t>
            </a:r>
            <a:endParaRPr lang="zh-CN" altLang="en-US" dirty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71600"/>
            <a:ext cx="31242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40576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55816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51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掌握</a:t>
            </a:r>
            <a:r>
              <a:rPr lang="en-US" altLang="zh-CN" smtClean="0">
                <a:ea typeface="宋体" charset="-122"/>
              </a:rPr>
              <a:t>Maven</a:t>
            </a:r>
            <a:r>
              <a:rPr lang="zh-CN" altLang="en-US" smtClean="0">
                <a:ea typeface="宋体" charset="-122"/>
              </a:rPr>
              <a:t>的构建过程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能使用</a:t>
            </a:r>
            <a:r>
              <a:rPr lang="en-US" altLang="zh-CN" smtClean="0">
                <a:ea typeface="宋体" charset="-122"/>
              </a:rPr>
              <a:t>Maven</a:t>
            </a:r>
            <a:r>
              <a:rPr lang="zh-CN" altLang="en-US" smtClean="0">
                <a:ea typeface="宋体" charset="-122"/>
              </a:rPr>
              <a:t>建立和构建程序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目的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8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在 </a:t>
            </a:r>
            <a:r>
              <a:rPr lang="en-US" altLang="zh-CN" sz="2800" smtClean="0"/>
              <a:t>http://search.maven.org/</a:t>
            </a:r>
            <a:r>
              <a:rPr lang="zh-CN" altLang="en-US" sz="2800" smtClean="0"/>
              <a:t>搜索</a:t>
            </a:r>
            <a:r>
              <a:rPr lang="en-US" altLang="zh-CN" sz="2800" smtClean="0"/>
              <a:t>mybatis</a:t>
            </a:r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添加一个依赖 </a:t>
            </a:r>
            <a:r>
              <a:rPr lang="en-US" altLang="zh-CN" dirty="0" smtClean="0"/>
              <a:t>– mybatis.jar</a:t>
            </a:r>
            <a:endParaRPr lang="zh-CN" altLang="en-US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904163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z="1600" smtClean="0"/>
              <a:t>找到所要的版本，点击版本号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添加一个依赖 </a:t>
            </a:r>
            <a:r>
              <a:rPr lang="en-US" altLang="zh-CN" dirty="0" smtClean="0"/>
              <a:t>– mybatis.jar</a:t>
            </a:r>
            <a:endParaRPr lang="zh-CN" alt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8001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8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z="2000" smtClean="0"/>
              <a:t>在</a:t>
            </a:r>
            <a:r>
              <a:rPr lang="en-US" altLang="zh-CN" sz="2000" smtClean="0"/>
              <a:t>“Dependency Information”</a:t>
            </a:r>
            <a:r>
              <a:rPr lang="zh-CN" altLang="en-US" sz="2000" smtClean="0"/>
              <a:t>，选择</a:t>
            </a:r>
            <a:r>
              <a:rPr lang="en-US" altLang="zh-CN" sz="2000" smtClean="0"/>
              <a:t>Apache Maven</a:t>
            </a:r>
          </a:p>
          <a:p>
            <a:pPr eaLnBrk="1" hangingPunct="1"/>
            <a:r>
              <a:rPr lang="zh-CN" altLang="en-US" sz="2000" smtClean="0"/>
              <a:t>将其中的内容拷贝到</a:t>
            </a:r>
            <a:r>
              <a:rPr lang="en-US" altLang="zh-CN" sz="2000" smtClean="0"/>
              <a:t>pom.xml</a:t>
            </a:r>
            <a:r>
              <a:rPr lang="zh-CN" altLang="en-US" sz="2000" smtClean="0"/>
              <a:t>中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添加一个依赖 </a:t>
            </a:r>
            <a:r>
              <a:rPr lang="en-US" altLang="zh-CN" dirty="0" smtClean="0"/>
              <a:t>– mybatis.jar</a:t>
            </a:r>
            <a:endParaRPr lang="zh-CN" altLang="en-US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800"/>
            <a:ext cx="441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2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加入</a:t>
            </a:r>
            <a:r>
              <a:rPr lang="en-US" altLang="zh-CN" smtClean="0"/>
              <a:t>mybatis</a:t>
            </a:r>
            <a:r>
              <a:rPr lang="zh-CN" altLang="en-US" smtClean="0"/>
              <a:t>依赖后的</a:t>
            </a:r>
            <a:r>
              <a:rPr lang="en-US" altLang="zh-CN" smtClean="0"/>
              <a:t>pom.xml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加入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依赖后的</a:t>
            </a:r>
            <a:r>
              <a:rPr lang="en-US" altLang="zh-CN" dirty="0" smtClean="0"/>
              <a:t>pom.xml</a:t>
            </a:r>
            <a:endParaRPr lang="zh-CN" altLang="en-US" dirty="0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962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2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 smtClean="0"/>
              <a:t>Plugin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Maven</a:t>
            </a:r>
            <a:r>
              <a:rPr lang="zh-CN" altLang="en-US" sz="2400" dirty="0" smtClean="0"/>
              <a:t>的核心，所有功能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命令）的实现是通过插件完成。</a:t>
            </a:r>
            <a:r>
              <a:rPr lang="en-US" altLang="zh-CN" sz="2400" dirty="0" smtClean="0"/>
              <a:t>Maven</a:t>
            </a:r>
            <a:r>
              <a:rPr lang="zh-CN" altLang="en-US" sz="2400" dirty="0" smtClean="0"/>
              <a:t>提供了很多插件，也有第三方提供。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>
                <a:hlinkClick r:id="rId2"/>
              </a:rPr>
              <a:t>http://maven.apache.org/plugins/index.html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常用的</a:t>
            </a:r>
            <a:r>
              <a:rPr lang="en-US" altLang="zh-CN" sz="2400" dirty="0" smtClean="0"/>
              <a:t>plugin</a:t>
            </a:r>
          </a:p>
          <a:p>
            <a:pPr lvl="1" eaLnBrk="1" hangingPunct="1"/>
            <a:r>
              <a:rPr lang="en-US" altLang="zh-CN" sz="2400" dirty="0" smtClean="0"/>
              <a:t>maven-resources-plugin</a:t>
            </a:r>
          </a:p>
          <a:p>
            <a:pPr lvl="1" eaLnBrk="1" hangingPunct="1"/>
            <a:r>
              <a:rPr lang="en-US" altLang="zh-CN" sz="2400" dirty="0" smtClean="0"/>
              <a:t>maven-compile-plugin</a:t>
            </a:r>
          </a:p>
          <a:p>
            <a:pPr eaLnBrk="1" hangingPunct="1"/>
            <a:r>
              <a:rPr lang="en-US" altLang="zh-CN" sz="2400" dirty="0" smtClean="0"/>
              <a:t>&lt;packaging&gt;jar&lt;/packaging&gt;</a:t>
            </a:r>
          </a:p>
          <a:p>
            <a:pPr lvl="1" eaLnBrk="1" hangingPunct="1"/>
            <a:r>
              <a:rPr lang="en-US" altLang="zh-CN" sz="2400" dirty="0" smtClean="0"/>
              <a:t>maven-jar-plugin</a:t>
            </a:r>
          </a:p>
          <a:p>
            <a:pPr eaLnBrk="1" hangingPunct="1"/>
            <a:r>
              <a:rPr lang="en-US" altLang="zh-CN" sz="2400" dirty="0" smtClean="0"/>
              <a:t>&lt;packaging&gt;war&lt;/packaging&gt;</a:t>
            </a:r>
          </a:p>
          <a:p>
            <a:pPr lvl="1" eaLnBrk="1" hangingPunct="1"/>
            <a:r>
              <a:rPr lang="en-US" altLang="zh-CN" sz="2400" dirty="0" smtClean="0"/>
              <a:t>maven-war-plugin</a:t>
            </a:r>
          </a:p>
          <a:p>
            <a:r>
              <a:rPr lang="en-US" altLang="zh-CN" sz="2400" dirty="0" smtClean="0"/>
              <a:t>Plugin</a:t>
            </a:r>
            <a:r>
              <a:rPr lang="zh-CN" altLang="en-US" sz="2400" dirty="0" smtClean="0"/>
              <a:t>关联到特定的生命期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plugin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5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编译到</a:t>
            </a:r>
            <a:r>
              <a:rPr lang="en-US" altLang="zh-CN" smtClean="0"/>
              <a:t>JDK 1.7</a:t>
            </a:r>
            <a:r>
              <a:rPr lang="zh-CN" altLang="en-US" smtClean="0"/>
              <a:t>和使用</a:t>
            </a:r>
            <a:r>
              <a:rPr lang="en-US" altLang="zh-CN" smtClean="0"/>
              <a:t>UTF-8</a:t>
            </a:r>
            <a:r>
              <a:rPr lang="zh-CN" altLang="en-US" smtClean="0"/>
              <a:t>源及目的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在网上搜索</a:t>
            </a:r>
            <a:r>
              <a:rPr lang="en-US" altLang="zh-CN" smtClean="0"/>
              <a:t>maven compile plugin</a:t>
            </a:r>
            <a:r>
              <a:rPr lang="zh-CN" altLang="en-US" smtClean="0"/>
              <a:t>，找到：</a:t>
            </a:r>
            <a:endParaRPr lang="en-US" altLang="zh-CN" smtClean="0"/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http://maven.apache.org/plugins/maven-compiler-plugin/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编译</a:t>
            </a:r>
            <a:r>
              <a:rPr lang="en-US" altLang="zh-CN" dirty="0" smtClean="0"/>
              <a:t>:</a:t>
            </a:r>
            <a:r>
              <a:rPr lang="zh-CN" altLang="en-US" dirty="0" smtClean="0"/>
              <a:t>指定源和目的的版本及字符集</a:t>
            </a:r>
            <a:endParaRPr lang="zh-CN" altLang="en-US" dirty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52800"/>
            <a:ext cx="45529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4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属性定义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553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0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http://maven.apache.org/pom.html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POM</a:t>
            </a:r>
            <a:r>
              <a:rPr lang="zh-CN" altLang="en-US" dirty="0" smtClean="0"/>
              <a:t>文件的结构</a:t>
            </a:r>
            <a:endParaRPr lang="zh-CN" altLang="en-US" dirty="0"/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324600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en-US" altLang="zh-CN" sz="2800" smtClean="0"/>
              <a:t>jar</a:t>
            </a:r>
          </a:p>
          <a:p>
            <a:pPr lvl="1"/>
            <a:r>
              <a:rPr lang="en-US" altLang="zh-CN" sz="2400" smtClean="0"/>
              <a:t> &lt;packaging&gt;jar&lt;/packaging&gt;</a:t>
            </a:r>
          </a:p>
          <a:p>
            <a:pPr lvl="1"/>
            <a:r>
              <a:rPr lang="en-US" altLang="zh-CN" sz="2400" smtClean="0"/>
              <a:t>maven-jar-plugin</a:t>
            </a:r>
          </a:p>
          <a:p>
            <a:pPr lvl="1"/>
            <a:r>
              <a:rPr lang="en-US" altLang="zh-CN" sz="1600" smtClean="0"/>
              <a:t>http://maven.apache.org/plugins/maven-jar-plugin/</a:t>
            </a:r>
          </a:p>
          <a:p>
            <a:r>
              <a:rPr lang="en-US" altLang="zh-CN" sz="2800" smtClean="0"/>
              <a:t>war</a:t>
            </a:r>
          </a:p>
          <a:p>
            <a:pPr lvl="1"/>
            <a:r>
              <a:rPr lang="en-US" altLang="zh-CN" sz="2400" smtClean="0"/>
              <a:t> &lt;packaging&gt;war&lt;/packaging&gt;</a:t>
            </a:r>
          </a:p>
          <a:p>
            <a:pPr lvl="1"/>
            <a:r>
              <a:rPr lang="en-US" altLang="zh-CN" sz="2400" smtClean="0"/>
              <a:t>maven-war-plugin</a:t>
            </a:r>
          </a:p>
          <a:p>
            <a:pPr lvl="1"/>
            <a:r>
              <a:rPr lang="en-US" altLang="zh-CN" sz="1400" smtClean="0"/>
              <a:t>http://maven.apache.org/plugins/maven-war-plugin/</a:t>
            </a:r>
          </a:p>
          <a:p>
            <a:r>
              <a:rPr lang="en-US" altLang="zh-CN" sz="2800" smtClean="0"/>
              <a:t>pom</a:t>
            </a:r>
          </a:p>
          <a:p>
            <a:pPr lvl="1"/>
            <a:r>
              <a:rPr lang="zh-CN" altLang="en-US" sz="2400" smtClean="0"/>
              <a:t>多模块构建中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/>
              <a:t>packaging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7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b="0" dirty="0" err="1" smtClean="0"/>
              <a:t>dependencyManagement</a:t>
            </a:r>
            <a:endParaRPr lang="zh-CN" altLang="en-US" dirty="0"/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54387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81400"/>
            <a:ext cx="45815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0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en-US" altLang="zh-CN" smtClean="0"/>
              <a:t>http://maven.apache.org/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主页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6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 smtClean="0"/>
              <a:t>pluginManagement</a:t>
            </a:r>
            <a:endParaRPr lang="zh-CN" altLang="en-US" dirty="0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47371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267200"/>
            <a:ext cx="42291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9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z="2000" smtClean="0"/>
              <a:t>选择</a:t>
            </a:r>
            <a:r>
              <a:rPr lang="en-US" altLang="zh-CN" sz="2000" smtClean="0"/>
              <a:t>File</a:t>
            </a:r>
          </a:p>
          <a:p>
            <a:r>
              <a:rPr lang="zh-CN" altLang="en-US" sz="2000" smtClean="0"/>
              <a:t>选择</a:t>
            </a:r>
            <a:r>
              <a:rPr lang="en-US" altLang="zh-CN" sz="2000" smtClean="0"/>
              <a:t>Import...</a:t>
            </a:r>
          </a:p>
          <a:p>
            <a:r>
              <a:rPr lang="zh-CN" altLang="en-US" sz="2000" smtClean="0"/>
              <a:t>选择</a:t>
            </a:r>
            <a:r>
              <a:rPr lang="en-US" altLang="zh-CN" sz="2000" smtClean="0"/>
              <a:t>Maven</a:t>
            </a:r>
          </a:p>
          <a:p>
            <a:r>
              <a:rPr lang="en-US" altLang="zh-CN" sz="2000" smtClean="0"/>
              <a:t>Existing Maven Project</a:t>
            </a:r>
          </a:p>
          <a:p>
            <a:endParaRPr lang="zh-CN" altLang="en-US" sz="2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中引入工程</a:t>
            </a:r>
            <a:endParaRPr lang="zh-CN" altLang="en-US" dirty="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46722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9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z="2000" smtClean="0"/>
              <a:t>选择</a:t>
            </a:r>
            <a:r>
              <a:rPr lang="en-US" altLang="zh-CN" sz="2000" smtClean="0"/>
              <a:t>myproj</a:t>
            </a:r>
            <a:r>
              <a:rPr lang="zh-CN" altLang="en-US" sz="2000" smtClean="0"/>
              <a:t>目录</a:t>
            </a:r>
            <a:endParaRPr lang="en-US" altLang="zh-CN" sz="2000" smtClean="0"/>
          </a:p>
          <a:p>
            <a:r>
              <a:rPr lang="zh-CN" altLang="en-US" sz="2000" smtClean="0"/>
              <a:t>然后选择</a:t>
            </a:r>
            <a:r>
              <a:rPr lang="en-US" altLang="zh-CN" sz="2000" smtClean="0"/>
              <a:t>Finish</a:t>
            </a:r>
            <a:endParaRPr lang="zh-CN" altLang="en-US" sz="2000" smtClean="0"/>
          </a:p>
          <a:p>
            <a:endParaRPr lang="zh-CN" altLang="en-US" sz="1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中引入工程</a:t>
            </a:r>
            <a:endParaRPr lang="zh-CN" altLang="en-US" dirty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400"/>
            <a:ext cx="54673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2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中引入工程</a:t>
            </a:r>
            <a:endParaRPr lang="zh-CN" altLang="en-US" dirty="0"/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5629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8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mtClean="0"/>
              <a:t>右击工程，查看</a:t>
            </a:r>
            <a:endParaRPr lang="en-US" altLang="zh-CN" smtClean="0"/>
          </a:p>
          <a:p>
            <a:pPr lvl="1"/>
            <a:r>
              <a:rPr lang="en-US" altLang="zh-CN" smtClean="0"/>
              <a:t>Run As</a:t>
            </a:r>
          </a:p>
          <a:p>
            <a:pPr lvl="1"/>
            <a:r>
              <a:rPr lang="en-US" altLang="zh-CN" smtClean="0"/>
              <a:t>Debug As</a:t>
            </a:r>
          </a:p>
          <a:p>
            <a:pPr lvl="1"/>
            <a:r>
              <a:rPr lang="en-US" altLang="zh-CN" smtClean="0"/>
              <a:t>Maven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查看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工程的上下文菜单</a:t>
            </a:r>
            <a:endParaRPr lang="zh-CN" altLang="en-US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9624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3886200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8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上打开</a:t>
            </a:r>
            <a:r>
              <a:rPr lang="en-US" altLang="zh-CN" dirty="0" smtClean="0"/>
              <a:t>pom.xml</a:t>
            </a:r>
            <a:endParaRPr lang="zh-CN" altLang="en-US" dirty="0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65135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1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mtClean="0"/>
              <a:t>运行命令</a:t>
            </a:r>
            <a:endParaRPr lang="en-US" altLang="zh-CN" smtClean="0"/>
          </a:p>
          <a:p>
            <a:r>
              <a:rPr lang="en-US" altLang="zh-CN" sz="2000" smtClean="0"/>
              <a:t>mvn archetype:generate -DgroupId=com.avicit.web.tutorial -DartifactId=my-proj-web -DarchetypeArtifactId=maven-archetype-webapp -DinteractiveMode=false</a:t>
            </a:r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/>
              <a:t>Web Project</a:t>
            </a:r>
            <a:endParaRPr lang="zh-CN" altLang="en-US" dirty="0"/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14625"/>
            <a:ext cx="5900738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8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中添加依赖</a:t>
            </a:r>
            <a:endParaRPr lang="zh-CN" altLang="en-US" dirty="0"/>
          </a:p>
        </p:txBody>
      </p:sp>
      <p:pic>
        <p:nvPicPr>
          <p:cNvPr id="419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67198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5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修改</a:t>
            </a:r>
            <a:r>
              <a:rPr lang="en-US" altLang="zh-CN" dirty="0" smtClean="0"/>
              <a:t>web.xml</a:t>
            </a:r>
            <a:endParaRPr lang="zh-CN" altLang="en-US" dirty="0"/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180388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0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mtClean="0"/>
              <a:t>运行命令</a:t>
            </a:r>
            <a:endParaRPr lang="en-US" altLang="zh-CN" smtClean="0"/>
          </a:p>
          <a:p>
            <a:pPr lvl="1"/>
            <a:r>
              <a:rPr lang="en-US" altLang="zh-CN" smtClean="0"/>
              <a:t>mvn clean package</a:t>
            </a:r>
          </a:p>
          <a:p>
            <a:r>
              <a:rPr lang="en-US" altLang="zh-CN" smtClean="0"/>
              <a:t>war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lvl="1"/>
            <a:r>
              <a:rPr lang="en-US" altLang="zh-CN" smtClean="0"/>
              <a:t>my-proj-web.war</a:t>
            </a:r>
          </a:p>
          <a:p>
            <a:r>
              <a:rPr lang="zh-CN" altLang="en-US" smtClean="0"/>
              <a:t>访问</a:t>
            </a:r>
            <a:endParaRPr lang="en-US" altLang="zh-CN" smtClean="0"/>
          </a:p>
          <a:p>
            <a:pPr lvl="1"/>
            <a:r>
              <a:rPr lang="en-US" altLang="zh-CN" sz="2400" smtClean="0"/>
              <a:t>http://localhost:8080/my-proj-web/index.jsp</a:t>
            </a:r>
          </a:p>
          <a:p>
            <a:pPr lvl="1"/>
            <a:r>
              <a:rPr lang="en-US" altLang="zh-CN" sz="2400" smtClean="0"/>
              <a:t>http://localhost:8080/my-proj-web/simple</a:t>
            </a:r>
            <a:endParaRPr lang="zh-CN" altLang="en-US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构建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93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一个项目要使用许多的第三方包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项目应遵从一些通用的原则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目录结构是什么样的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测试在什么时候执行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易于对项目的多个模块进行构建（编译，打包、发布）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构建过程易于重建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…….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程序开发中遇到的问题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57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/>
              </a:rPr>
              <a:t>Maven </a:t>
            </a:r>
            <a:r>
              <a:rPr lang="en-US" altLang="zh-CN" b="1" dirty="0" smtClean="0">
                <a:effectLst/>
              </a:rPr>
              <a:t>Profiles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定义多组配置，在一定条件下激活</a:t>
            </a: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71303"/>
            <a:ext cx="48291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1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命令行激活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mvn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Pproduction</a:t>
            </a:r>
            <a:r>
              <a:rPr lang="en-US" altLang="zh-CN" dirty="0" smtClean="0"/>
              <a:t> install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47529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1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缺省</a:t>
            </a:r>
            <a:r>
              <a:rPr lang="zh-CN" altLang="en-US" dirty="0" smtClean="0"/>
              <a:t>激活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57462"/>
            <a:ext cx="43434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249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激活的其它方法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的版本</a:t>
            </a:r>
            <a:endParaRPr lang="en-US" altLang="zh-CN" dirty="0"/>
          </a:p>
          <a:p>
            <a:r>
              <a:rPr lang="zh-CN" altLang="en-US" dirty="0" smtClean="0"/>
              <a:t>环境变量设置</a:t>
            </a:r>
            <a:endParaRPr lang="en-US" altLang="zh-CN" dirty="0"/>
          </a:p>
          <a:p>
            <a:r>
              <a:rPr lang="zh-CN" altLang="en-US" dirty="0" smtClean="0"/>
              <a:t>当前正运行的操作系统</a:t>
            </a:r>
            <a:endParaRPr lang="en-US" altLang="zh-CN" dirty="0"/>
          </a:p>
          <a:p>
            <a:r>
              <a:rPr lang="zh-CN" altLang="en-US" dirty="0" smtClean="0"/>
              <a:t>特定的文件是否存在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878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mtClean="0"/>
              <a:t>学习</a:t>
            </a:r>
            <a:r>
              <a:rPr lang="en-US" altLang="zh-CN" smtClean="0"/>
              <a:t>maven-resources-plugin</a:t>
            </a:r>
            <a:r>
              <a:rPr lang="zh-CN" altLang="en-US" smtClean="0"/>
              <a:t>的应用</a:t>
            </a:r>
          </a:p>
          <a:p>
            <a:r>
              <a:rPr lang="zh-CN" altLang="en-US" smtClean="0"/>
              <a:t>研究源路径是</a:t>
            </a:r>
            <a:r>
              <a:rPr lang="en-US" altLang="zh-CN" smtClean="0"/>
              <a:t>src</a:t>
            </a:r>
            <a:r>
              <a:rPr lang="zh-CN" altLang="en-US" smtClean="0"/>
              <a:t>的情况下，怎样配置</a:t>
            </a:r>
            <a:r>
              <a:rPr lang="en-US" altLang="zh-CN" smtClean="0"/>
              <a:t>maven-compiler-plugin</a:t>
            </a:r>
            <a:r>
              <a:rPr lang="zh-CN" altLang="en-US" smtClean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20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1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ea typeface="宋体" charset="-122"/>
              </a:rPr>
              <a:t>构建过程一致化</a:t>
            </a:r>
            <a:endParaRPr lang="en-US" altLang="zh-CN" sz="2800" smtClean="0">
              <a:ea typeface="宋体" charset="-122"/>
            </a:endParaRPr>
          </a:p>
          <a:p>
            <a:pPr eaLnBrk="1" hangingPunct="1"/>
            <a:r>
              <a:rPr lang="zh-CN" altLang="en-US" sz="2800" smtClean="0">
                <a:ea typeface="宋体" charset="-122"/>
              </a:rPr>
              <a:t>构建过程可重复</a:t>
            </a:r>
            <a:endParaRPr lang="en-US" altLang="zh-CN" sz="2800" smtClean="0">
              <a:ea typeface="宋体" charset="-122"/>
            </a:endParaRPr>
          </a:p>
          <a:p>
            <a:pPr eaLnBrk="1" hangingPunct="1"/>
            <a:r>
              <a:rPr lang="zh-CN" altLang="en-US" sz="2800" smtClean="0">
                <a:ea typeface="宋体" charset="-122"/>
              </a:rPr>
              <a:t>项目目录结构</a:t>
            </a:r>
            <a:r>
              <a:rPr lang="en-US" altLang="zh-CN" sz="2800" smtClean="0">
                <a:ea typeface="宋体" charset="-122"/>
              </a:rPr>
              <a:t>(Convention Over Configuration)</a:t>
            </a:r>
          </a:p>
          <a:p>
            <a:pPr eaLnBrk="1" hangingPunct="1"/>
            <a:r>
              <a:rPr lang="zh-CN" altLang="en-US" sz="2800" smtClean="0">
                <a:ea typeface="宋体" charset="-122"/>
              </a:rPr>
              <a:t>依赖管理</a:t>
            </a:r>
            <a:endParaRPr lang="en-US" altLang="zh-CN" sz="2800" smtClean="0">
              <a:ea typeface="宋体" charset="-122"/>
            </a:endParaRPr>
          </a:p>
          <a:p>
            <a:pPr eaLnBrk="1" hangingPunct="1"/>
            <a:r>
              <a:rPr lang="zh-CN" altLang="en-US" sz="2800" smtClean="0">
                <a:ea typeface="宋体" charset="-122"/>
              </a:rPr>
              <a:t>与</a:t>
            </a:r>
            <a:r>
              <a:rPr lang="en-US" altLang="zh-CN" sz="2800" smtClean="0">
                <a:ea typeface="宋体" charset="-122"/>
              </a:rPr>
              <a:t>IDE</a:t>
            </a:r>
            <a:r>
              <a:rPr lang="zh-CN" altLang="en-US" sz="2800" smtClean="0">
                <a:ea typeface="宋体" charset="-122"/>
              </a:rPr>
              <a:t>的无缝集成</a:t>
            </a:r>
            <a:r>
              <a:rPr lang="en-US" altLang="zh-CN" sz="2800" smtClean="0">
                <a:ea typeface="宋体" charset="-122"/>
              </a:rPr>
              <a:t>(</a:t>
            </a:r>
            <a:r>
              <a:rPr lang="zh-CN" altLang="en-US" sz="2800" smtClean="0">
                <a:ea typeface="宋体" charset="-122"/>
              </a:rPr>
              <a:t>在</a:t>
            </a:r>
            <a:r>
              <a:rPr lang="en-US" altLang="zh-CN" sz="2800" smtClean="0">
                <a:ea typeface="宋体" charset="-122"/>
              </a:rPr>
              <a:t>IDE</a:t>
            </a:r>
            <a:r>
              <a:rPr lang="zh-CN" altLang="en-US" sz="2800" smtClean="0">
                <a:ea typeface="宋体" charset="-122"/>
              </a:rPr>
              <a:t>中手工引入许多依赖是很烦的）</a:t>
            </a:r>
            <a:endParaRPr lang="en-US" altLang="zh-CN" sz="2800" smtClean="0">
              <a:ea typeface="宋体" charset="-122"/>
            </a:endParaRPr>
          </a:p>
          <a:p>
            <a:pPr eaLnBrk="1" hangingPunct="1"/>
            <a:r>
              <a:rPr lang="zh-CN" altLang="en-US" sz="2800" smtClean="0">
                <a:ea typeface="宋体" charset="-122"/>
              </a:rPr>
              <a:t>测试自动化 </a:t>
            </a:r>
            <a:r>
              <a:rPr lang="en-US" altLang="zh-CN" sz="2800" smtClean="0">
                <a:ea typeface="宋体" charset="-122"/>
              </a:rPr>
              <a:t>– </a:t>
            </a:r>
            <a:r>
              <a:rPr lang="zh-CN" altLang="en-US" sz="2800" smtClean="0">
                <a:ea typeface="宋体" charset="-122"/>
              </a:rPr>
              <a:t>与测试工具集成</a:t>
            </a:r>
            <a:endParaRPr lang="en-US" altLang="zh-CN" sz="2800" smtClean="0">
              <a:ea typeface="宋体" charset="-122"/>
            </a:endParaRPr>
          </a:p>
          <a:p>
            <a:pPr eaLnBrk="1" hangingPunct="1"/>
            <a:endParaRPr lang="en-US" altLang="zh-CN" sz="2800" smtClean="0">
              <a:ea typeface="宋体" charset="-122"/>
            </a:endParaRPr>
          </a:p>
          <a:p>
            <a:pPr eaLnBrk="1" hangingPunct="1"/>
            <a:endParaRPr lang="zh-CN" altLang="en-US" sz="2800" smtClean="0">
              <a:ea typeface="宋体" charset="-122"/>
            </a:endParaRPr>
          </a:p>
          <a:p>
            <a:pPr eaLnBrk="1" hangingPunct="1"/>
            <a:endParaRPr lang="en-US" altLang="zh-CN" sz="2800" smtClean="0">
              <a:ea typeface="宋体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Maven</a:t>
            </a:r>
            <a:r>
              <a:rPr lang="zh-CN" altLang="en-US" dirty="0" smtClean="0">
                <a:ea typeface="宋体" pitchFamily="2" charset="-122"/>
              </a:rPr>
              <a:t>的作用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http://maven.apache.org/download.html</a:t>
            </a:r>
          </a:p>
          <a:p>
            <a:pPr eaLnBrk="1" hangingPunct="1"/>
            <a:r>
              <a:rPr lang="zh-CN" altLang="en-US" sz="2800" smtClean="0">
                <a:ea typeface="宋体" charset="-122"/>
              </a:rPr>
              <a:t>设置</a:t>
            </a:r>
          </a:p>
          <a:p>
            <a:pPr lvl="2" eaLnBrk="1" hangingPunct="1">
              <a:buFont typeface="Arial" charset="0"/>
              <a:buNone/>
            </a:pPr>
            <a:r>
              <a:rPr lang="en-US" altLang="zh-CN" sz="2000" smtClean="0"/>
              <a:t>M2_HOME=C:\maven-3.3.9</a:t>
            </a:r>
          </a:p>
          <a:p>
            <a:pPr lvl="2" eaLnBrk="1" hangingPunct="1">
              <a:buFont typeface="Arial" charset="0"/>
              <a:buNone/>
            </a:pPr>
            <a:r>
              <a:rPr lang="en-US" altLang="zh-CN" sz="2000" smtClean="0"/>
              <a:t>MAVEN_OPTS=-Xmx1024m</a:t>
            </a:r>
          </a:p>
          <a:p>
            <a:pPr lvl="2" eaLnBrk="1" hangingPunct="1">
              <a:buFont typeface="Arial" charset="0"/>
              <a:buNone/>
            </a:pPr>
            <a:r>
              <a:rPr lang="en-US" altLang="zh-CN" sz="2000" smtClean="0"/>
              <a:t>PATH=%M2_HOME%\bin;%PATH%</a:t>
            </a:r>
          </a:p>
          <a:p>
            <a:pPr eaLnBrk="1" hangingPunct="1"/>
            <a:r>
              <a:rPr lang="zh-CN" altLang="en-US" sz="2800" smtClean="0">
                <a:ea typeface="宋体" charset="-122"/>
              </a:rPr>
              <a:t>测试安装</a:t>
            </a:r>
          </a:p>
          <a:p>
            <a:pPr lvl="2" eaLnBrk="1" hangingPunct="1">
              <a:buFont typeface="Arial" charset="0"/>
              <a:buNone/>
            </a:pPr>
            <a:r>
              <a:rPr lang="en-US" altLang="zh-CN" sz="2000" smtClean="0"/>
              <a:t>mvn </a:t>
            </a:r>
            <a:r>
              <a:rPr lang="en-US" altLang="zh-CN" sz="1600" smtClean="0"/>
              <a:t>--version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安装</a:t>
            </a:r>
            <a:r>
              <a:rPr lang="en-US" altLang="zh-CN" dirty="0" smtClean="0">
                <a:ea typeface="宋体" pitchFamily="2" charset="-122"/>
              </a:rPr>
              <a:t>Maven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Maven</a:t>
            </a:r>
            <a:r>
              <a:rPr lang="zh-CN" altLang="en-US" sz="2400" smtClean="0"/>
              <a:t>的构建过程是预定义的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所有的构建过程</a:t>
            </a:r>
            <a:r>
              <a:rPr lang="en-US" altLang="zh-CN" sz="2400" smtClean="0"/>
              <a:t>(</a:t>
            </a:r>
            <a:r>
              <a:rPr lang="zh-CN" altLang="en-US" sz="2400" smtClean="0"/>
              <a:t>命令</a:t>
            </a:r>
            <a:r>
              <a:rPr lang="en-US" altLang="zh-CN" sz="2400" smtClean="0"/>
              <a:t>)</a:t>
            </a:r>
            <a:r>
              <a:rPr lang="zh-CN" altLang="en-US" sz="2400" smtClean="0"/>
              <a:t>是靠</a:t>
            </a:r>
            <a:r>
              <a:rPr lang="en-US" altLang="zh-CN" sz="2400" smtClean="0"/>
              <a:t>plugin</a:t>
            </a:r>
            <a:r>
              <a:rPr lang="zh-CN" altLang="en-US" sz="2400" smtClean="0"/>
              <a:t>来完成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构建完成之后生成特定的</a:t>
            </a:r>
            <a:r>
              <a:rPr lang="en-US" altLang="zh-CN" sz="2400" smtClean="0"/>
              <a:t> artifact(</a:t>
            </a:r>
            <a:r>
              <a:rPr lang="zh-CN" altLang="en-US" sz="2400" smtClean="0"/>
              <a:t>工件</a:t>
            </a:r>
            <a:r>
              <a:rPr lang="en-US" altLang="zh-CN" sz="2400" smtClean="0"/>
              <a:t>)</a:t>
            </a:r>
          </a:p>
          <a:p>
            <a:pPr eaLnBrk="1" hangingPunct="1"/>
            <a:r>
              <a:rPr lang="zh-CN" altLang="en-US" sz="2400" smtClean="0"/>
              <a:t>构建过程中要引用其它工件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plugin</a:t>
            </a:r>
            <a:r>
              <a:rPr lang="zh-CN" altLang="en-US" sz="2400" smtClean="0"/>
              <a:t>也是一种特别的工件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在</a:t>
            </a:r>
            <a:r>
              <a:rPr lang="en-US" altLang="zh-CN" sz="2400" smtClean="0"/>
              <a:t>pom.xml</a:t>
            </a:r>
            <a:r>
              <a:rPr lang="zh-CN" altLang="en-US" sz="2400" smtClean="0"/>
              <a:t>中引用的工件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构建过程的生命期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/>
        </p:nvGraphicFramePr>
        <p:xfrm>
          <a:off x="7315200" y="1066800"/>
          <a:ext cx="1582738" cy="5181606"/>
        </p:xfrm>
        <a:graphic>
          <a:graphicData uri="http://schemas.openxmlformats.org/drawingml/2006/table">
            <a:tbl>
              <a:tblPr/>
              <a:tblGrid>
                <a:gridCol w="1582738"/>
              </a:tblGrid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validate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generate-sources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process-sources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generate-resources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process-resources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compile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process-classes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generate-test-sources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process-test-sources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generate-test-resources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process-test-resources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test-compile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test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prepare-package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package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pre-integration-test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integration-test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post-integration-test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verify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install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deploy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6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本地</a:t>
            </a:r>
            <a:endParaRPr lang="fr-FR" altLang="zh-CN" smtClean="0"/>
          </a:p>
          <a:p>
            <a:pPr lvl="1" eaLnBrk="1" hangingPunct="1"/>
            <a:r>
              <a:rPr lang="fr-FR" altLang="zh-CN" sz="2400" smtClean="0"/>
              <a:t>&lt;user.dir&gt;/.m2/</a:t>
            </a:r>
          </a:p>
          <a:p>
            <a:pPr eaLnBrk="1" hangingPunct="1"/>
            <a:endParaRPr lang="fr-FR" altLang="zh-CN" smtClean="0"/>
          </a:p>
          <a:p>
            <a:pPr eaLnBrk="1" hangingPunct="1"/>
            <a:r>
              <a:rPr lang="fr-FR" altLang="zh-CN" smtClean="0"/>
              <a:t>Intranet(</a:t>
            </a:r>
            <a:r>
              <a:rPr lang="zh-CN" altLang="en-US" smtClean="0"/>
              <a:t>内网</a:t>
            </a:r>
            <a:r>
              <a:rPr lang="en-US" altLang="zh-CN" smtClean="0"/>
              <a:t>)</a:t>
            </a:r>
            <a:endParaRPr lang="fr-FR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Internet(</a:t>
            </a:r>
            <a:r>
              <a:rPr lang="zh-CN" altLang="en-US" smtClean="0"/>
              <a:t>外网</a:t>
            </a:r>
            <a:r>
              <a:rPr lang="en-US" altLang="zh-CN" smtClean="0"/>
              <a:t>)</a:t>
            </a:r>
            <a:endParaRPr lang="fr-FR" altLang="zh-CN" smtClean="0"/>
          </a:p>
          <a:p>
            <a:pPr lvl="1" eaLnBrk="1" hangingPunct="1"/>
            <a:r>
              <a:rPr lang="fr-FR" altLang="zh-CN" smtClean="0"/>
              <a:t>http://repo1.maven.org/maven2/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工件来自何方 </a:t>
            </a:r>
            <a:r>
              <a:rPr lang="en-US" altLang="zh-CN" dirty="0" smtClean="0"/>
              <a:t>- Maven</a:t>
            </a:r>
            <a:r>
              <a:rPr lang="zh-CN" altLang="en-US" dirty="0" smtClean="0"/>
              <a:t>仓库 </a:t>
            </a:r>
            <a:endParaRPr lang="zh-CN" altLang="en-US" dirty="0"/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19200"/>
            <a:ext cx="44672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1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常用的私服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en-US" altLang="zh-CN" smtClean="0">
                <a:ea typeface="宋体" charset="-122"/>
              </a:rPr>
              <a:t>Artifactory</a:t>
            </a:r>
          </a:p>
          <a:p>
            <a:pPr lvl="2"/>
            <a:r>
              <a:rPr lang="en-US" altLang="zh-CN" smtClean="0"/>
              <a:t>https://www.jfrog.com/open-source/</a:t>
            </a:r>
          </a:p>
          <a:p>
            <a:pPr lvl="1"/>
            <a:r>
              <a:rPr lang="en-US" altLang="zh-CN" smtClean="0">
                <a:ea typeface="宋体" charset="-122"/>
              </a:rPr>
              <a:t>Nexus</a:t>
            </a:r>
          </a:p>
          <a:p>
            <a:pPr lvl="2"/>
            <a:r>
              <a:rPr lang="en-US" altLang="zh-CN" smtClean="0"/>
              <a:t>http://www.sonatype.org/nexus/</a:t>
            </a:r>
          </a:p>
          <a:p>
            <a:r>
              <a:rPr lang="zh-CN" altLang="en-US" smtClean="0">
                <a:ea typeface="宋体" charset="-122"/>
              </a:rPr>
              <a:t>在</a:t>
            </a:r>
            <a:r>
              <a:rPr lang="en-US" altLang="zh-CN" smtClean="0">
                <a:ea typeface="宋体" charset="-122"/>
              </a:rPr>
              <a:t>&lt;user.dir&gt;/.m2/setting.xml</a:t>
            </a:r>
            <a:r>
              <a:rPr lang="zh-CN" altLang="en-US" smtClean="0">
                <a:ea typeface="宋体" charset="-122"/>
              </a:rPr>
              <a:t>设置私服的地址</a:t>
            </a:r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内网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仓库的访问设置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787</Words>
  <Application>Microsoft Office PowerPoint</Application>
  <PresentationFormat>全屏显示(4:3)</PresentationFormat>
  <Paragraphs>214</Paragraphs>
  <Slides>45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Office 主题​​</vt:lpstr>
      <vt:lpstr>1_Office 主题​​</vt:lpstr>
      <vt:lpstr>Apache Maven 3培训 Maven 3基础</vt:lpstr>
      <vt:lpstr>目的</vt:lpstr>
      <vt:lpstr>主页</vt:lpstr>
      <vt:lpstr>程序开发中遇到的问题</vt:lpstr>
      <vt:lpstr>Maven的作用</vt:lpstr>
      <vt:lpstr>安装Maven</vt:lpstr>
      <vt:lpstr>构建过程的生命期</vt:lpstr>
      <vt:lpstr>工件来自何方 - Maven仓库 </vt:lpstr>
      <vt:lpstr>内网Maven仓库的访问设置</vt:lpstr>
      <vt:lpstr>工件的类型</vt:lpstr>
      <vt:lpstr>生成一个基本结构的项目</vt:lpstr>
      <vt:lpstr>生成一个基本结构的项目 – Eclipse IDE</vt:lpstr>
      <vt:lpstr>生成一个基本结构的项目 – Eclipse IDE</vt:lpstr>
      <vt:lpstr>生成一个基本结构的项目 – Eclipse IDE</vt:lpstr>
      <vt:lpstr>目录结构</vt:lpstr>
      <vt:lpstr>工件</vt:lpstr>
      <vt:lpstr>Project Object Model (POM文件)</vt:lpstr>
      <vt:lpstr>构建命令</vt:lpstr>
      <vt:lpstr>传递依赖</vt:lpstr>
      <vt:lpstr>添加一个依赖 – mybatis.jar</vt:lpstr>
      <vt:lpstr>添加一个依赖 – mybatis.jar</vt:lpstr>
      <vt:lpstr>添加一个依赖 – mybatis.jar</vt:lpstr>
      <vt:lpstr>加入mybatis依赖后的pom.xml</vt:lpstr>
      <vt:lpstr>plugin</vt:lpstr>
      <vt:lpstr>编译:指定源和目的的版本及字符集</vt:lpstr>
      <vt:lpstr>PowerPoint 演示文稿</vt:lpstr>
      <vt:lpstr>POM文件的结构</vt:lpstr>
      <vt:lpstr>packaging</vt:lpstr>
      <vt:lpstr>dependencyManagement</vt:lpstr>
      <vt:lpstr>pluginManagement</vt:lpstr>
      <vt:lpstr>在Eclipse中引入工程</vt:lpstr>
      <vt:lpstr>在Eclipse中引入工程</vt:lpstr>
      <vt:lpstr>在Eclipse中引入工程</vt:lpstr>
      <vt:lpstr>查看Eclipse工程的上下文菜单</vt:lpstr>
      <vt:lpstr>在Eclipse上打开pom.xml</vt:lpstr>
      <vt:lpstr>Web Project</vt:lpstr>
      <vt:lpstr>在pom.xml中添加依赖</vt:lpstr>
      <vt:lpstr>修改web.xml</vt:lpstr>
      <vt:lpstr>构建</vt:lpstr>
      <vt:lpstr>Maven Profiles</vt:lpstr>
      <vt:lpstr>命令行激活</vt:lpstr>
      <vt:lpstr>缺省激活</vt:lpstr>
      <vt:lpstr>激活的其它方法</vt:lpstr>
      <vt:lpstr>Q &amp; 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141</cp:revision>
  <dcterms:created xsi:type="dcterms:W3CDTF">2014-12-19T01:13:30Z</dcterms:created>
  <dcterms:modified xsi:type="dcterms:W3CDTF">2017-12-19T07:46:12Z</dcterms:modified>
</cp:coreProperties>
</file>