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6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fld id="{8545EA76-25C0-48F1-A790-A920D48CF63F}" type="slidenum">
              <a:rPr lang="zh-CN" altLang="en-US" sz="1200" smtClean="0"/>
              <a:pPr eaLnBrk="1" hangingPunct="1">
                <a:defRPr/>
              </a:pPr>
              <a:t>5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mtClean="0"/>
              <a:t>Accept-Ranges</a:t>
            </a:r>
          </a:p>
          <a:p>
            <a:pPr eaLnBrk="1" hangingPunct="1"/>
            <a:r>
              <a:rPr lang="en-US" altLang="zh-CN" smtClean="0"/>
              <a:t>Content-Type</a:t>
            </a:r>
          </a:p>
          <a:p>
            <a:pPr eaLnBrk="1" hangingPunct="1"/>
            <a:r>
              <a:rPr lang="en-US" altLang="zh-CN" smtClean="0"/>
              <a:t>Content-Length</a:t>
            </a:r>
          </a:p>
          <a:p>
            <a:pPr eaLnBrk="1" hangingPunct="1"/>
            <a:r>
              <a:rPr lang="en-US" altLang="zh-CN" smtClean="0"/>
              <a:t>Content-Encoding</a:t>
            </a:r>
          </a:p>
          <a:p>
            <a:pPr eaLnBrk="1" hangingPunct="1"/>
            <a:r>
              <a:rPr lang="en-US" altLang="zh-CN" smtClean="0"/>
              <a:t>Transfer-Encoding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响应</a:t>
            </a:r>
            <a:r>
              <a:rPr lang="en-US" altLang="zh-CN" dirty="0" smtClean="0"/>
              <a:t>Header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58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mtClean="0"/>
              <a:t>1xx: </a:t>
            </a:r>
            <a:r>
              <a:rPr lang="zh-CN" altLang="en-US" smtClean="0"/>
              <a:t>说明信息，正进行中</a:t>
            </a:r>
            <a:endParaRPr lang="en-US" altLang="zh-CN" smtClean="0"/>
          </a:p>
          <a:p>
            <a:pPr lvl="1" eaLnBrk="1" hangingPunct="1">
              <a:buFont typeface="Arial" charset="0"/>
              <a:buNone/>
            </a:pPr>
            <a:r>
              <a:rPr lang="en-US" altLang="zh-CN" smtClean="0"/>
              <a:t>  100 Continue</a:t>
            </a:r>
          </a:p>
          <a:p>
            <a:pPr eaLnBrk="1" hangingPunct="1"/>
            <a:r>
              <a:rPr lang="en-US" altLang="zh-CN" smtClean="0"/>
              <a:t>2xx: Success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mtClean="0"/>
              <a:t>  200 OK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mtClean="0"/>
              <a:t>  201 Created</a:t>
            </a:r>
          </a:p>
          <a:p>
            <a:pPr eaLnBrk="1" hangingPunct="1"/>
            <a:r>
              <a:rPr lang="en-US" altLang="zh-CN" smtClean="0"/>
              <a:t>3xx: Redirection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响应码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34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mtClean="0"/>
              <a:t>4xx: Client Error</a:t>
            </a:r>
          </a:p>
          <a:p>
            <a:pPr eaLnBrk="1" hangingPunct="1">
              <a:buFont typeface="微软雅黑" pitchFamily="34" charset="-122"/>
              <a:buNone/>
            </a:pPr>
            <a:r>
              <a:rPr lang="en-US" altLang="zh-CN" sz="2400" smtClean="0"/>
              <a:t>     400 Bad Request</a:t>
            </a:r>
          </a:p>
          <a:p>
            <a:pPr eaLnBrk="1" hangingPunct="1">
              <a:buFont typeface="微软雅黑" pitchFamily="34" charset="-122"/>
              <a:buNone/>
            </a:pPr>
            <a:r>
              <a:rPr lang="en-US" altLang="zh-CN" sz="2400" smtClean="0"/>
              <a:t>     401 Unauthorized</a:t>
            </a:r>
          </a:p>
          <a:p>
            <a:pPr eaLnBrk="1" hangingPunct="1">
              <a:buFont typeface="微软雅黑" pitchFamily="34" charset="-122"/>
              <a:buNone/>
            </a:pPr>
            <a:r>
              <a:rPr lang="en-US" altLang="zh-CN" sz="2400" smtClean="0"/>
              <a:t>     403 Forbidden</a:t>
            </a:r>
          </a:p>
          <a:p>
            <a:pPr eaLnBrk="1" hangingPunct="1">
              <a:buFont typeface="微软雅黑" pitchFamily="34" charset="-122"/>
              <a:buNone/>
            </a:pPr>
            <a:r>
              <a:rPr lang="en-US" altLang="zh-CN" sz="2400" smtClean="0"/>
              <a:t>     404 Not Found</a:t>
            </a:r>
          </a:p>
          <a:p>
            <a:pPr eaLnBrk="1" hangingPunct="1"/>
            <a:r>
              <a:rPr lang="en-US" altLang="zh-CN" smtClean="0"/>
              <a:t>5xx: Server Error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z="2400" smtClean="0"/>
              <a:t>500 Internal Server Error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z="2400" smtClean="0"/>
              <a:t>503 Service Unavailable</a:t>
            </a:r>
          </a:p>
          <a:p>
            <a:pPr eaLnBrk="1" hangingPunct="1">
              <a:buFont typeface="微软雅黑" pitchFamily="34" charset="-122"/>
              <a:buNone/>
            </a:pPr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响应码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82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mtClean="0"/>
              <a:t>text/plain</a:t>
            </a:r>
          </a:p>
          <a:p>
            <a:pPr eaLnBrk="1" hangingPunct="1"/>
            <a:r>
              <a:rPr lang="en-US" altLang="zh-CN" smtClean="0"/>
              <a:t>text/html</a:t>
            </a:r>
          </a:p>
          <a:p>
            <a:pPr eaLnBrk="1" hangingPunct="1"/>
            <a:r>
              <a:rPr lang="en-US" altLang="zh-CN" smtClean="0"/>
              <a:t>text/xml</a:t>
            </a:r>
          </a:p>
          <a:p>
            <a:pPr eaLnBrk="1" hangingPunct="1"/>
            <a:r>
              <a:rPr lang="en-US" altLang="zh-CN" smtClean="0"/>
              <a:t>application/xml</a:t>
            </a:r>
          </a:p>
          <a:p>
            <a:pPr eaLnBrk="1" hangingPunct="1"/>
            <a:r>
              <a:rPr lang="en-US" altLang="zh-CN" smtClean="0"/>
              <a:t>application/json</a:t>
            </a:r>
          </a:p>
          <a:p>
            <a:pPr eaLnBrk="1" hangingPunct="1"/>
            <a:r>
              <a:rPr lang="en-US" altLang="zh-CN" smtClean="0"/>
              <a:t>image/png</a:t>
            </a:r>
          </a:p>
          <a:p>
            <a:pPr eaLnBrk="1" hangingPunct="1"/>
            <a:r>
              <a:rPr lang="en-US" altLang="zh-CN" smtClean="0"/>
              <a:t>image/gif</a:t>
            </a:r>
          </a:p>
          <a:p>
            <a:pPr eaLnBrk="1" hangingPunct="1"/>
            <a:r>
              <a:rPr lang="en-US" altLang="zh-CN" smtClean="0"/>
              <a:t>…..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 smtClean="0"/>
              <a:t>MIME(Multipurpose Internet Mail Extensions)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245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HTTP</a:t>
            </a:r>
            <a:r>
              <a:rPr lang="zh-CN" altLang="en-US" sz="2800" dirty="0" smtClean="0"/>
              <a:t>是一个</a:t>
            </a:r>
            <a:r>
              <a:rPr lang="en-US" altLang="zh-CN" sz="2800" dirty="0" smtClean="0"/>
              <a:t>Request-Response</a:t>
            </a:r>
            <a:r>
              <a:rPr lang="zh-CN" altLang="en-US" sz="2800" dirty="0" smtClean="0"/>
              <a:t>协议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HTTP</a:t>
            </a:r>
            <a:r>
              <a:rPr lang="zh-CN" altLang="en-US" sz="2800" dirty="0" smtClean="0"/>
              <a:t>是一个文本协议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协议示意图</a:t>
            </a:r>
            <a:endParaRPr lang="en-US" altLang="zh-CN" sz="2800" dirty="0" smtClean="0"/>
          </a:p>
          <a:p>
            <a:pPr eaLnBrk="1" hangingPunct="1"/>
            <a:endParaRPr lang="zh-CN" altLang="en-US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HTTP</a:t>
            </a:r>
            <a:r>
              <a:rPr lang="zh-CN" altLang="en-US" dirty="0" smtClean="0"/>
              <a:t>协议的结构</a:t>
            </a:r>
            <a:endParaRPr lang="zh-CN" altLang="en-US" dirty="0"/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32829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7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Web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0010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10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请求行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请求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pPr eaLnBrk="1" hangingPunct="1">
              <a:buFont typeface="微软雅黑" pitchFamily="34" charset="-122"/>
              <a:buNone/>
            </a:pPr>
            <a:r>
              <a:rPr lang="en-US" altLang="zh-CN" sz="2800" dirty="0" smtClean="0"/>
              <a:t>   </a:t>
            </a:r>
            <a:r>
              <a:rPr lang="zh-CN" altLang="en-US" sz="2800" dirty="0" smtClean="0"/>
              <a:t>格式：</a:t>
            </a:r>
            <a:endParaRPr lang="en-US" altLang="zh-CN" sz="2800" dirty="0" smtClean="0"/>
          </a:p>
          <a:p>
            <a:pPr eaLnBrk="1" hangingPunct="1">
              <a:buFont typeface="微软雅黑" pitchFamily="34" charset="-122"/>
              <a:buNone/>
            </a:pPr>
            <a:r>
              <a:rPr lang="en-US" altLang="zh-CN" sz="2000" dirty="0" smtClean="0"/>
              <a:t>         </a:t>
            </a:r>
            <a:r>
              <a:rPr lang="zh-CN" altLang="en-US" sz="2000" dirty="0" smtClean="0"/>
              <a:t>请求方法名字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请求</a:t>
            </a:r>
            <a:r>
              <a:rPr lang="en-US" altLang="zh-CN" sz="2000" dirty="0" smtClean="0"/>
              <a:t>URI HTTP</a:t>
            </a:r>
            <a:r>
              <a:rPr lang="zh-CN" altLang="en-US" sz="2000" dirty="0" smtClean="0"/>
              <a:t>版本号</a:t>
            </a:r>
            <a:endParaRPr lang="en-US" altLang="zh-CN" sz="2800" dirty="0" smtClean="0"/>
          </a:p>
          <a:p>
            <a:pPr lvl="1" eaLnBrk="1" hangingPunct="1">
              <a:buFont typeface="Arial" charset="0"/>
              <a:buNone/>
            </a:pPr>
            <a:r>
              <a:rPr lang="zh-CN" altLang="en-US" sz="2400" dirty="0" smtClean="0"/>
              <a:t>示例</a:t>
            </a:r>
            <a:r>
              <a:rPr lang="zh-CN" altLang="en-US" sz="2400" dirty="0" smtClean="0"/>
              <a:t>： </a:t>
            </a:r>
            <a:r>
              <a:rPr lang="en-US" altLang="zh-CN" sz="2400" dirty="0" smtClean="0"/>
              <a:t>http://www.domain.com/docs/index.html</a:t>
            </a:r>
            <a:endParaRPr lang="en-US" altLang="zh-CN" sz="2400" dirty="0" smtClean="0"/>
          </a:p>
          <a:p>
            <a:pPr lvl="1" eaLnBrk="1" hangingPunct="1">
              <a:buFont typeface="Arial" charset="0"/>
              <a:buNone/>
            </a:pPr>
            <a:r>
              <a:rPr lang="en-US" altLang="zh-CN" sz="2000" dirty="0" smtClean="0"/>
              <a:t>   GET /docs/index.html HTTP/1.1</a:t>
            </a:r>
          </a:p>
          <a:p>
            <a:pPr eaLnBrk="1" hangingPunct="1"/>
            <a:r>
              <a:rPr lang="zh-CN" altLang="en-US" sz="2800" dirty="0" smtClean="0"/>
              <a:t>状态行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响应行</a:t>
            </a:r>
            <a:r>
              <a:rPr lang="en-US" altLang="zh-CN" sz="2800" dirty="0" smtClean="0"/>
              <a:t>)</a:t>
            </a:r>
          </a:p>
          <a:p>
            <a:pPr eaLnBrk="1" hangingPunct="1">
              <a:buFont typeface="微软雅黑" pitchFamily="34" charset="-122"/>
              <a:buNone/>
            </a:pPr>
            <a:r>
              <a:rPr lang="zh-CN" altLang="en-US" sz="2800" dirty="0" smtClean="0"/>
              <a:t>    格式：</a:t>
            </a:r>
            <a:endParaRPr lang="en-US" altLang="zh-CN" sz="2800" dirty="0" smtClean="0"/>
          </a:p>
          <a:p>
            <a:pPr eaLnBrk="1" hangingPunct="1">
              <a:buFont typeface="微软雅黑" pitchFamily="34" charset="-122"/>
              <a:buNone/>
            </a:pPr>
            <a:r>
              <a:rPr lang="en-US" altLang="zh-CN" sz="2000" dirty="0" smtClean="0"/>
              <a:t>         HTTP</a:t>
            </a:r>
            <a:r>
              <a:rPr lang="zh-CN" altLang="en-US" sz="2000" dirty="0" smtClean="0"/>
              <a:t>版本号 状态码 阶段</a:t>
            </a:r>
            <a:endParaRPr lang="en-US" altLang="zh-CN" sz="2000" dirty="0" smtClean="0"/>
          </a:p>
          <a:p>
            <a:pPr eaLnBrk="1" hangingPunct="1">
              <a:buFont typeface="微软雅黑" pitchFamily="34" charset="-122"/>
              <a:buNone/>
            </a:pPr>
            <a:r>
              <a:rPr lang="en-US" altLang="zh-CN" sz="2800" dirty="0" smtClean="0"/>
              <a:t>     </a:t>
            </a:r>
            <a:r>
              <a:rPr lang="zh-CN" altLang="en-US" sz="2800" dirty="0" smtClean="0"/>
              <a:t>示例：</a:t>
            </a:r>
            <a:endParaRPr lang="en-US" altLang="zh-CN" sz="2800" dirty="0" smtClean="0"/>
          </a:p>
          <a:p>
            <a:pPr eaLnBrk="1" hangingPunct="1">
              <a:buFont typeface="微软雅黑" pitchFamily="34" charset="-122"/>
              <a:buNone/>
            </a:pPr>
            <a:r>
              <a:rPr lang="en-US" altLang="zh-CN" sz="2000" dirty="0" smtClean="0"/>
              <a:t>          HTTP/1.1 200 OK</a:t>
            </a:r>
            <a:endParaRPr lang="zh-CN" altLang="en-US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Start-line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91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格式</a:t>
            </a:r>
            <a:endParaRPr lang="en-US" altLang="zh-CN" smtClean="0"/>
          </a:p>
          <a:p>
            <a:pPr eaLnBrk="1" hangingPunct="1">
              <a:buFont typeface="微软雅黑" pitchFamily="34" charset="-122"/>
              <a:buNone/>
            </a:pPr>
            <a:r>
              <a:rPr lang="en-US" altLang="zh-CN" sz="2400" smtClean="0"/>
              <a:t>       </a:t>
            </a:r>
            <a:r>
              <a:rPr lang="zh-CN" altLang="en-US" sz="2400" smtClean="0"/>
              <a:t>请求头名字</a:t>
            </a:r>
            <a:r>
              <a:rPr lang="en-US" altLang="zh-CN" sz="2400" smtClean="0"/>
              <a:t>: </a:t>
            </a:r>
            <a:r>
              <a:rPr lang="zh-CN" altLang="en-US" sz="2400" smtClean="0"/>
              <a:t>值</a:t>
            </a:r>
            <a:r>
              <a:rPr lang="en-US" altLang="zh-CN" sz="2400" smtClean="0"/>
              <a:t>1, </a:t>
            </a:r>
            <a:r>
              <a:rPr lang="zh-CN" altLang="en-US" sz="2400" smtClean="0"/>
              <a:t>值</a:t>
            </a:r>
            <a:r>
              <a:rPr lang="en-US" altLang="zh-CN" sz="2400" smtClean="0"/>
              <a:t>2, ...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请求头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响应头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消息头</a:t>
            </a:r>
            <a:endParaRPr lang="zh-CN" altLang="en-US" dirty="0"/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14600"/>
            <a:ext cx="53054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419600"/>
            <a:ext cx="47990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4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格式</a:t>
            </a:r>
            <a:endParaRPr lang="en-US" altLang="zh-CN" smtClean="0"/>
          </a:p>
          <a:p>
            <a:pPr eaLnBrk="1" hangingPunct="1">
              <a:buFont typeface="微软雅黑" pitchFamily="34" charset="-122"/>
              <a:buNone/>
            </a:pPr>
            <a:r>
              <a:rPr lang="en-US" altLang="zh-CN" sz="2000" smtClean="0"/>
              <a:t>entity-body | &lt;entity-body encoded as per Transfer-Encoding&gt;</a:t>
            </a:r>
          </a:p>
          <a:p>
            <a:pPr eaLnBrk="1" hangingPunct="1"/>
            <a:r>
              <a:rPr lang="zh-CN" altLang="en-US" smtClean="0"/>
              <a:t>示例</a:t>
            </a:r>
            <a:endParaRPr lang="en-US" altLang="zh-CN" smtClean="0"/>
          </a:p>
          <a:p>
            <a:pPr eaLnBrk="1" hangingPunct="1">
              <a:buFont typeface="微软雅黑" pitchFamily="34" charset="-122"/>
              <a:buNone/>
            </a:pPr>
            <a:r>
              <a:rPr lang="en-US" altLang="zh-CN" smtClean="0"/>
              <a:t>   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消息体</a:t>
            </a:r>
            <a:endParaRPr lang="zh-CN" altLang="en-US" dirty="0"/>
          </a:p>
        </p:txBody>
      </p:sp>
      <p:sp>
        <p:nvSpPr>
          <p:cNvPr id="11268" name="AutoShape 2" descr="http response"/>
          <p:cNvSpPr>
            <a:spLocks noChangeAspect="1" noChangeArrowheads="1"/>
          </p:cNvSpPr>
          <p:nvPr/>
        </p:nvSpPr>
        <p:spPr bwMode="auto">
          <a:xfrm>
            <a:off x="69850" y="-152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438400"/>
            <a:ext cx="51816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19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mtClean="0"/>
              <a:t>POST</a:t>
            </a:r>
            <a:r>
              <a:rPr lang="zh-CN" altLang="en-US" smtClean="0"/>
              <a:t>请求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消息体</a:t>
            </a:r>
            <a:endParaRPr lang="zh-CN" altLang="en-US" dirty="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6324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87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HEAD</a:t>
            </a:r>
          </a:p>
          <a:p>
            <a:pPr eaLnBrk="1" hangingPunct="1"/>
            <a:r>
              <a:rPr lang="en-US" altLang="zh-CN" sz="2800" smtClean="0"/>
              <a:t>GET</a:t>
            </a:r>
          </a:p>
          <a:p>
            <a:pPr eaLnBrk="1" hangingPunct="1"/>
            <a:r>
              <a:rPr lang="en-US" altLang="zh-CN" sz="2800" smtClean="0"/>
              <a:t>POST</a:t>
            </a:r>
          </a:p>
          <a:p>
            <a:pPr eaLnBrk="1" hangingPunct="1"/>
            <a:r>
              <a:rPr lang="en-US" altLang="zh-CN" sz="2800" smtClean="0"/>
              <a:t>PUT</a:t>
            </a:r>
          </a:p>
          <a:p>
            <a:pPr eaLnBrk="1" hangingPunct="1"/>
            <a:r>
              <a:rPr lang="en-US" altLang="zh-CN" sz="2800" smtClean="0"/>
              <a:t>PATCH</a:t>
            </a:r>
          </a:p>
          <a:p>
            <a:pPr eaLnBrk="1" hangingPunct="1"/>
            <a:r>
              <a:rPr lang="en-US" altLang="zh-CN" sz="2800" smtClean="0"/>
              <a:t>DELETE</a:t>
            </a:r>
          </a:p>
          <a:p>
            <a:pPr eaLnBrk="1" hangingPunct="1"/>
            <a:r>
              <a:rPr lang="en-US" altLang="zh-CN" sz="2800" smtClean="0"/>
              <a:t>OPTIONS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z="1800" smtClean="0"/>
              <a:t>  200 OK 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z="1800" smtClean="0"/>
              <a:t>  Allow: HEAD,GET,PUT,DELETE,OPTIONS</a:t>
            </a:r>
            <a:endParaRPr lang="zh-CN" altLang="en-US" sz="18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请求方法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757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mtClean="0"/>
              <a:t>Accept</a:t>
            </a:r>
          </a:p>
          <a:p>
            <a:pPr eaLnBrk="1" hangingPunct="1"/>
            <a:r>
              <a:rPr lang="en-US" altLang="zh-CN" smtClean="0"/>
              <a:t>Accept-Charset</a:t>
            </a:r>
          </a:p>
          <a:p>
            <a:pPr eaLnBrk="1" hangingPunct="1"/>
            <a:r>
              <a:rPr lang="en-US" altLang="zh-CN" smtClean="0"/>
              <a:t>Accept-Encoding</a:t>
            </a:r>
          </a:p>
          <a:p>
            <a:pPr eaLnBrk="1" hangingPunct="1"/>
            <a:r>
              <a:rPr lang="en-US" altLang="zh-CN" smtClean="0"/>
              <a:t>Accept-Language</a:t>
            </a:r>
          </a:p>
          <a:p>
            <a:pPr eaLnBrk="1" hangingPunct="1"/>
            <a:r>
              <a:rPr lang="en-US" altLang="zh-CN" smtClean="0"/>
              <a:t>Authorization</a:t>
            </a:r>
          </a:p>
          <a:p>
            <a:pPr eaLnBrk="1" hangingPunct="1"/>
            <a:r>
              <a:rPr lang="en-US" altLang="zh-CN" smtClean="0"/>
              <a:t>Range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请求</a:t>
            </a:r>
            <a:r>
              <a:rPr lang="en-US" altLang="zh-CN" dirty="0" smtClean="0"/>
              <a:t>Header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974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213</Words>
  <Application>Microsoft Office PowerPoint</Application>
  <PresentationFormat>全屏显示(4:3)</PresentationFormat>
  <Paragraphs>80</Paragraphs>
  <Slides>14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Office 主题​​</vt:lpstr>
      <vt:lpstr>1_Office 主题​​</vt:lpstr>
      <vt:lpstr>Http基础</vt:lpstr>
      <vt:lpstr>HTTP协议的结构</vt:lpstr>
      <vt:lpstr>Web和HTTP协议</vt:lpstr>
      <vt:lpstr>Start-line</vt:lpstr>
      <vt:lpstr>消息头</vt:lpstr>
      <vt:lpstr>消息体</vt:lpstr>
      <vt:lpstr>消息体</vt:lpstr>
      <vt:lpstr>请求方法</vt:lpstr>
      <vt:lpstr>请求Header</vt:lpstr>
      <vt:lpstr>响应Header</vt:lpstr>
      <vt:lpstr>响应码</vt:lpstr>
      <vt:lpstr>响应码</vt:lpstr>
      <vt:lpstr>MIME(Multipurpose Internet Mail Extensions)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平台管理员</cp:lastModifiedBy>
  <cp:revision>41</cp:revision>
  <dcterms:created xsi:type="dcterms:W3CDTF">2014-12-19T01:13:30Z</dcterms:created>
  <dcterms:modified xsi:type="dcterms:W3CDTF">2017-12-19T07:50:32Z</dcterms:modified>
</cp:coreProperties>
</file>