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6" r:id="rId4"/>
    <p:sldId id="267" r:id="rId5"/>
    <p:sldId id="262" r:id="rId6"/>
    <p:sldId id="269" r:id="rId7"/>
    <p:sldId id="268" r:id="rId8"/>
    <p:sldId id="270" r:id="rId9"/>
    <p:sldId id="263" r:id="rId10"/>
    <p:sldId id="264" r:id="rId11"/>
    <p:sldId id="265" r:id="rId12"/>
    <p:sldId id="26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0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01A81-0F01-4EEE-B1B8-8AAFCC661EC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</a:t>
            </a:r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执行示意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124744"/>
            <a:ext cx="750192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83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AOP</a:t>
            </a:r>
            <a:r>
              <a:rPr lang="zh-CN" altLang="en-US" dirty="0"/>
              <a:t>，面向切面</a:t>
            </a:r>
            <a:r>
              <a:rPr lang="zh-CN" altLang="en-US" dirty="0" smtClean="0"/>
              <a:t>编程</a:t>
            </a:r>
            <a:r>
              <a:rPr lang="en-US" altLang="zh-CN" dirty="0" smtClean="0"/>
              <a:t>(Aspect-Oriented Programming)</a:t>
            </a:r>
          </a:p>
          <a:p>
            <a:r>
              <a:rPr lang="zh-CN" altLang="en-US" dirty="0" smtClean="0"/>
              <a:t>对</a:t>
            </a:r>
            <a:r>
              <a:rPr lang="en-US" altLang="zh-CN" dirty="0"/>
              <a:t>OOP</a:t>
            </a:r>
            <a:r>
              <a:rPr lang="zh-CN" altLang="en-US" dirty="0"/>
              <a:t>的</a:t>
            </a:r>
            <a:r>
              <a:rPr lang="zh-CN" altLang="en-US" dirty="0" smtClean="0"/>
              <a:t>补充</a:t>
            </a:r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运行</a:t>
            </a:r>
            <a:r>
              <a:rPr lang="zh-CN" altLang="en-US" dirty="0" smtClean="0"/>
              <a:t>时或编译时，将</a:t>
            </a:r>
            <a:r>
              <a:rPr lang="zh-CN" altLang="en-US" dirty="0"/>
              <a:t>代码切入到类的指定方法</a:t>
            </a:r>
            <a:r>
              <a:rPr lang="zh-CN" altLang="en-US" dirty="0" smtClean="0"/>
              <a:t>或者代码的指定</a:t>
            </a:r>
            <a:r>
              <a:rPr lang="zh-CN" altLang="en-US" dirty="0"/>
              <a:t>位置上的编程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编译时：</a:t>
            </a:r>
            <a:r>
              <a:rPr lang="en-US" altLang="zh-CN" dirty="0" err="1" smtClean="0"/>
              <a:t>AspectJ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运行时：</a:t>
            </a:r>
            <a:r>
              <a:rPr lang="en-US" altLang="zh-CN" dirty="0" smtClean="0"/>
              <a:t>Spring AOP</a:t>
            </a:r>
            <a:r>
              <a:rPr lang="zh-CN" altLang="en-US" dirty="0"/>
              <a:t> </a:t>
            </a:r>
            <a:r>
              <a:rPr lang="en-US" altLang="zh-CN" dirty="0" smtClean="0"/>
              <a:t>etc.,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85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横切关注点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散布于应用中多处的功能被成为横切关注点，往往会直接把横切关注点嵌入到应用的业务逻辑之中。而面向切面编程（</a:t>
            </a:r>
            <a:r>
              <a:rPr lang="en-US" altLang="zh-CN" dirty="0"/>
              <a:t>AOP</a:t>
            </a:r>
            <a:r>
              <a:rPr lang="zh-CN" altLang="en-US" dirty="0"/>
              <a:t>）的目的就是把这些横切关注点与业务逻辑相分离。</a:t>
            </a:r>
          </a:p>
        </p:txBody>
      </p:sp>
      <p:pic>
        <p:nvPicPr>
          <p:cNvPr id="3074" name="Picture 2" descr="https://wenka.github.io/pictures/20170101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17032"/>
            <a:ext cx="51720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1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Aspect</a:t>
            </a:r>
            <a:r>
              <a:rPr lang="zh-CN" altLang="en-US" dirty="0"/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切面</a:t>
            </a:r>
            <a:r>
              <a:rPr lang="en-US" altLang="zh-CN" dirty="0" smtClean="0"/>
              <a:t>)</a:t>
            </a:r>
            <a:r>
              <a:rPr lang="zh-CN" altLang="en-US" dirty="0"/>
              <a:t>：一个关注点的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/>
              <a:t>化，这个关注点可能会横切多个对象</a:t>
            </a:r>
            <a:endParaRPr lang="en-US" altLang="zh-CN" dirty="0" smtClean="0"/>
          </a:p>
          <a:p>
            <a:r>
              <a:rPr lang="en-US" altLang="zh-CN" dirty="0" err="1" smtClean="0"/>
              <a:t>Joinpoint</a:t>
            </a:r>
            <a:r>
              <a:rPr lang="en-US" altLang="zh-CN" dirty="0" smtClean="0"/>
              <a:t> (</a:t>
            </a:r>
            <a:r>
              <a:rPr lang="zh-CN" altLang="en-US" dirty="0"/>
              <a:t>连接点</a:t>
            </a:r>
            <a:r>
              <a:rPr lang="en-US" altLang="zh-CN" dirty="0" smtClean="0"/>
              <a:t>)</a:t>
            </a:r>
            <a:r>
              <a:rPr lang="zh-CN" altLang="en-US" dirty="0"/>
              <a:t>：在</a:t>
            </a:r>
            <a:r>
              <a:rPr lang="zh-CN" altLang="en-US" dirty="0" smtClean="0"/>
              <a:t>程序</a:t>
            </a:r>
            <a:r>
              <a:rPr lang="zh-CN" altLang="en-US" dirty="0" smtClean="0">
                <a:solidFill>
                  <a:srgbClr val="FF0000"/>
                </a:solidFill>
              </a:rPr>
              <a:t>控制流</a:t>
            </a:r>
            <a:r>
              <a:rPr lang="zh-CN" altLang="en-US" dirty="0" smtClean="0"/>
              <a:t>中</a:t>
            </a:r>
            <a:r>
              <a:rPr lang="zh-CN" altLang="en-US" dirty="0"/>
              <a:t>某个特定的点，比如某方法调用的时候或者处理异常的时候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Pointcut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切入点</a:t>
            </a:r>
            <a:r>
              <a:rPr lang="en-US" altLang="zh-CN" dirty="0" smtClean="0"/>
              <a:t>)</a:t>
            </a:r>
            <a:r>
              <a:rPr lang="zh-CN" altLang="en-US" dirty="0"/>
              <a:t>：匹配连接点的</a:t>
            </a:r>
            <a:r>
              <a:rPr lang="zh-CN" altLang="en-US" dirty="0" smtClean="0">
                <a:solidFill>
                  <a:srgbClr val="FF0000"/>
                </a:solidFill>
              </a:rPr>
              <a:t>断言</a:t>
            </a:r>
            <a:r>
              <a:rPr lang="zh-CN" altLang="en-US" dirty="0"/>
              <a:t>（定义了需要注入</a:t>
            </a:r>
            <a:r>
              <a:rPr lang="en-US" altLang="zh-CN" dirty="0"/>
              <a:t>advice</a:t>
            </a:r>
            <a:r>
              <a:rPr lang="zh-CN" altLang="en-US" dirty="0"/>
              <a:t>的</a:t>
            </a:r>
            <a:r>
              <a:rPr lang="zh-CN" altLang="en-US" dirty="0" smtClean="0"/>
              <a:t>位置）</a:t>
            </a:r>
            <a:r>
              <a:rPr lang="en-US" altLang="zh-CN" dirty="0" smtClean="0"/>
              <a:t>- </a:t>
            </a:r>
            <a:r>
              <a:rPr lang="zh-CN" altLang="en-US" dirty="0" smtClean="0"/>
              <a:t>在哪</a:t>
            </a:r>
            <a:r>
              <a:rPr lang="en-US" altLang="zh-CN" dirty="0"/>
              <a:t>"</a:t>
            </a:r>
            <a:r>
              <a:rPr lang="zh-CN" altLang="en-US" dirty="0"/>
              <a:t>切</a:t>
            </a:r>
            <a:r>
              <a:rPr lang="en-US" altLang="zh-CN" dirty="0"/>
              <a:t>"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FF00"/>
                </a:solidFill>
              </a:rPr>
              <a:t>Advice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通知</a:t>
            </a:r>
            <a:r>
              <a:rPr lang="en-US" altLang="zh-CN" dirty="0" smtClean="0"/>
              <a:t>)</a:t>
            </a:r>
            <a:r>
              <a:rPr lang="zh-CN" altLang="en-US" dirty="0"/>
              <a:t>：在切面的某个特定的连接点</a:t>
            </a:r>
            <a:r>
              <a:rPr lang="zh-CN" altLang="en-US" dirty="0" smtClean="0"/>
              <a:t>上</a:t>
            </a:r>
            <a:r>
              <a:rPr lang="zh-CN" altLang="en-US" dirty="0"/>
              <a:t>要</a:t>
            </a:r>
            <a:r>
              <a:rPr lang="zh-CN" altLang="en-US" dirty="0" smtClean="0"/>
              <a:t>执行</a:t>
            </a:r>
            <a:r>
              <a:rPr lang="zh-CN" altLang="en-US" dirty="0"/>
              <a:t>的</a:t>
            </a:r>
            <a:r>
              <a:rPr lang="zh-CN" altLang="en-US" dirty="0" smtClean="0"/>
              <a:t>动作</a:t>
            </a:r>
            <a:r>
              <a:rPr lang="en-US" altLang="zh-CN" dirty="0" smtClean="0"/>
              <a:t>(</a:t>
            </a:r>
            <a:r>
              <a:rPr lang="zh-CN" altLang="en-US" dirty="0"/>
              <a:t>注入的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)  -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切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做什么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1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切面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smtClean="0"/>
              <a:t>Aspect</a:t>
            </a:r>
            <a:r>
              <a:rPr lang="zh-CN" altLang="en-US" dirty="0" smtClean="0"/>
              <a:t>：声明一个类用作切面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 smtClean="0"/>
              <a:t>Pointcut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声明切入点表达式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断言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938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前置通知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@Before</a:t>
            </a:r>
            <a:r>
              <a:rPr lang="zh-CN" altLang="en-US" dirty="0"/>
              <a:t>）：在目标方法被调用之前调用该通知功能。</a:t>
            </a:r>
          </a:p>
          <a:p>
            <a:r>
              <a:rPr lang="zh-CN" altLang="en-US" dirty="0"/>
              <a:t>后置通知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@After</a:t>
            </a:r>
            <a:r>
              <a:rPr lang="zh-CN" altLang="en-US" dirty="0"/>
              <a:t>）：在目标完成之后调用通知。并不关心方法的输出。</a:t>
            </a:r>
          </a:p>
          <a:p>
            <a:r>
              <a:rPr lang="zh-CN" altLang="en-US" dirty="0"/>
              <a:t>返回通知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AfterReturning</a:t>
            </a:r>
            <a:r>
              <a:rPr lang="zh-CN" altLang="en-US" dirty="0" smtClean="0"/>
              <a:t>）</a:t>
            </a:r>
            <a:r>
              <a:rPr lang="zh-CN" altLang="en-US" dirty="0"/>
              <a:t>：在目标方法成功执行之后调用通知。</a:t>
            </a:r>
          </a:p>
          <a:p>
            <a:r>
              <a:rPr lang="zh-CN" altLang="en-US" dirty="0"/>
              <a:t>异常通知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AfterThrowing</a:t>
            </a:r>
            <a:r>
              <a:rPr lang="zh-CN" altLang="en-US" dirty="0" smtClean="0"/>
              <a:t>）</a:t>
            </a:r>
            <a:r>
              <a:rPr lang="zh-CN" altLang="en-US" dirty="0"/>
              <a:t>：在目标方法抛出异常后调用用纸。</a:t>
            </a:r>
          </a:p>
          <a:p>
            <a:r>
              <a:rPr lang="zh-CN" altLang="en-US" dirty="0"/>
              <a:t>环绕通知</a:t>
            </a:r>
            <a:r>
              <a:rPr lang="zh-CN" altLang="en-US" dirty="0" smtClean="0"/>
              <a:t>（</a:t>
            </a:r>
            <a:r>
              <a:rPr lang="en-US" altLang="zh-CN" dirty="0" smtClean="0"/>
              <a:t>@Around</a:t>
            </a:r>
            <a:r>
              <a:rPr lang="zh-CN" altLang="en-US" dirty="0" smtClean="0"/>
              <a:t>）</a:t>
            </a:r>
            <a:r>
              <a:rPr lang="zh-CN" altLang="en-US" dirty="0"/>
              <a:t>：通知包含了被通知的方法，在被通知的方法调用之前和调用之后执行自定义行为。</a:t>
            </a:r>
          </a:p>
        </p:txBody>
      </p:sp>
    </p:spTree>
    <p:extLst>
      <p:ext uri="{BB962C8B-B14F-4D97-AF65-F5344CB8AC3E}">
        <p14:creationId xmlns:p14="http://schemas.microsoft.com/office/powerpoint/2010/main" val="68459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模块声明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dirty="0"/>
              <a:t>@Aspect  </a:t>
            </a:r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TrackOperation</a:t>
            </a:r>
            <a:r>
              <a:rPr lang="en-US" altLang="zh-CN" dirty="0"/>
              <a:t>{  </a:t>
            </a:r>
          </a:p>
          <a:p>
            <a:pPr marL="0" indent="0">
              <a:buNone/>
            </a:pPr>
            <a:r>
              <a:rPr lang="en-US" altLang="zh-CN" dirty="0"/>
              <a:t>    @</a:t>
            </a:r>
            <a:r>
              <a:rPr lang="en-US" altLang="zh-CN" dirty="0" err="1"/>
              <a:t>Pointcut</a:t>
            </a:r>
            <a:r>
              <a:rPr lang="en-US" altLang="zh-CN" dirty="0"/>
              <a:t>("execution(* Operation.*(..))")  </a:t>
            </a:r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abcPointcut</a:t>
            </a:r>
            <a:r>
              <a:rPr lang="en-US" altLang="zh-CN" dirty="0"/>
              <a:t>(){} </a:t>
            </a:r>
            <a:r>
              <a:rPr lang="en-US" altLang="zh-CN" dirty="0" smtClean="0"/>
              <a:t>//  </a:t>
            </a:r>
            <a:r>
              <a:rPr lang="zh-CN" altLang="en-US" dirty="0" smtClean="0"/>
              <a:t>命名切入点的名字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</a:p>
          <a:p>
            <a:pPr marL="0" indent="0">
              <a:buNone/>
            </a:pPr>
            <a:r>
              <a:rPr lang="en-US" altLang="zh-CN" dirty="0"/>
              <a:t>    @Before(“</a:t>
            </a:r>
            <a:r>
              <a:rPr lang="en-US" altLang="zh-CN" dirty="0" err="1"/>
              <a:t>abcPointcut</a:t>
            </a:r>
            <a:r>
              <a:rPr lang="en-US" altLang="zh-CN" dirty="0"/>
              <a:t>()”)  </a:t>
            </a:r>
            <a:r>
              <a:rPr lang="en-US" altLang="zh-CN" dirty="0" smtClean="0"/>
              <a:t>//   </a:t>
            </a:r>
            <a:r>
              <a:rPr lang="zh-CN" altLang="en-US" dirty="0" smtClean="0"/>
              <a:t>在切入点之前执行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void </a:t>
            </a:r>
            <a:r>
              <a:rPr lang="en-US" altLang="zh-CN" dirty="0" err="1"/>
              <a:t>myadvice</a:t>
            </a:r>
            <a:r>
              <a:rPr lang="en-US" altLang="zh-CN" dirty="0"/>
              <a:t>(</a:t>
            </a:r>
            <a:r>
              <a:rPr lang="en-US" altLang="zh-CN" dirty="0" err="1"/>
              <a:t>JoinPoint</a:t>
            </a:r>
            <a:r>
              <a:rPr lang="en-US" altLang="zh-CN" dirty="0"/>
              <a:t> </a:t>
            </a:r>
            <a:r>
              <a:rPr lang="en-US" altLang="zh-CN" dirty="0" err="1"/>
              <a:t>jp</a:t>
            </a:r>
            <a:r>
              <a:rPr lang="en-US" altLang="zh-CN" dirty="0"/>
              <a:t>)//it is advice (before advice)  </a:t>
            </a:r>
          </a:p>
          <a:p>
            <a:pPr marL="0" indent="0">
              <a:buNone/>
            </a:pPr>
            <a:r>
              <a:rPr lang="en-US" altLang="zh-CN" dirty="0"/>
              <a:t>    {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("additional concern");  </a:t>
            </a:r>
          </a:p>
          <a:p>
            <a:pPr marL="0" indent="0">
              <a:buNone/>
            </a:pPr>
            <a:r>
              <a:rPr lang="en-US" altLang="zh-CN" dirty="0"/>
              <a:t>    }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dirty="0"/>
              <a:t>    @Around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abcPointcut</a:t>
            </a:r>
            <a:r>
              <a:rPr lang="en-US" altLang="zh-CN" dirty="0" smtClean="0"/>
              <a:t>()”)  // </a:t>
            </a:r>
            <a:r>
              <a:rPr lang="zh-CN" altLang="en-US" dirty="0" smtClean="0"/>
              <a:t>环绕切入点执行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Object </a:t>
            </a:r>
            <a:r>
              <a:rPr lang="en-US" altLang="zh-CN" dirty="0" err="1"/>
              <a:t>myadvice</a:t>
            </a:r>
            <a:r>
              <a:rPr lang="en-US" altLang="zh-CN" dirty="0"/>
              <a:t>(</a:t>
            </a:r>
            <a:r>
              <a:rPr lang="en-US" altLang="zh-CN" dirty="0" err="1"/>
              <a:t>ProceedingJoinPoint</a:t>
            </a:r>
            <a:r>
              <a:rPr lang="en-US" altLang="zh-CN" dirty="0"/>
              <a:t> </a:t>
            </a:r>
            <a:r>
              <a:rPr lang="en-US" altLang="zh-CN" dirty="0" err="1"/>
              <a:t>pjp</a:t>
            </a:r>
            <a:r>
              <a:rPr lang="en-US" altLang="zh-CN" dirty="0"/>
              <a:t>) throws </a:t>
            </a:r>
            <a:r>
              <a:rPr lang="en-US" altLang="zh-CN" dirty="0" err="1"/>
              <a:t>Throwable</a:t>
            </a:r>
            <a:r>
              <a:rPr lang="en-US" altLang="zh-CN" dirty="0"/>
              <a:t>   </a:t>
            </a:r>
          </a:p>
          <a:p>
            <a:pPr marL="0" indent="0">
              <a:buNone/>
            </a:pPr>
            <a:r>
              <a:rPr lang="en-US" altLang="zh-CN" dirty="0"/>
              <a:t>    {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("Additional Concern Before calling actual method");  </a:t>
            </a:r>
          </a:p>
          <a:p>
            <a:pPr marL="0" indent="0">
              <a:buNone/>
            </a:pPr>
            <a:r>
              <a:rPr lang="en-US" altLang="zh-CN" dirty="0"/>
              <a:t>        Object </a:t>
            </a:r>
            <a:r>
              <a:rPr lang="en-US" altLang="zh-CN" dirty="0" err="1"/>
              <a:t>obj</a:t>
            </a:r>
            <a:r>
              <a:rPr lang="en-US" altLang="zh-CN" dirty="0"/>
              <a:t>=</a:t>
            </a:r>
            <a:r>
              <a:rPr lang="en-US" altLang="zh-CN" dirty="0" err="1"/>
              <a:t>pjp.proceed</a:t>
            </a:r>
            <a:r>
              <a:rPr lang="en-US" altLang="zh-CN" dirty="0"/>
              <a:t>();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("Additional Concern After calling actual method");  </a:t>
            </a:r>
          </a:p>
          <a:p>
            <a:pPr marL="0" indent="0"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obj</a:t>
            </a:r>
            <a:r>
              <a:rPr lang="en-US" altLang="zh-CN" dirty="0"/>
              <a:t>;  </a:t>
            </a:r>
          </a:p>
          <a:p>
            <a:pPr marL="0" indent="0">
              <a:buNone/>
            </a:pPr>
            <a:r>
              <a:rPr lang="en-US" altLang="zh-CN" dirty="0"/>
              <a:t>    }      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术语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940822" cy="536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AOP</a:t>
            </a:r>
            <a:r>
              <a:rPr lang="zh-CN" altLang="en-US" dirty="0"/>
              <a:t>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53" y="1441922"/>
            <a:ext cx="733992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9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450</Words>
  <Application>Microsoft Office PowerPoint</Application>
  <PresentationFormat>全屏显示(4:3)</PresentationFormat>
  <Paragraphs>49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主题​​</vt:lpstr>
      <vt:lpstr>1_Office 主题​​</vt:lpstr>
      <vt:lpstr>Spring AOP</vt:lpstr>
      <vt:lpstr>AOP概念</vt:lpstr>
      <vt:lpstr>横切关注点</vt:lpstr>
      <vt:lpstr>AOP术语</vt:lpstr>
      <vt:lpstr>切面</vt:lpstr>
      <vt:lpstr>通知</vt:lpstr>
      <vt:lpstr>模块声明</vt:lpstr>
      <vt:lpstr>AOP术语</vt:lpstr>
      <vt:lpstr>AOP术语</vt:lpstr>
      <vt:lpstr>执行示意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平台管理员</cp:lastModifiedBy>
  <cp:revision>65</cp:revision>
  <dcterms:created xsi:type="dcterms:W3CDTF">2014-12-19T01:13:30Z</dcterms:created>
  <dcterms:modified xsi:type="dcterms:W3CDTF">2017-12-21T03:16:30Z</dcterms:modified>
</cp:coreProperties>
</file>