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62" r:id="rId4"/>
    <p:sldId id="273" r:id="rId5"/>
    <p:sldId id="264" r:id="rId6"/>
    <p:sldId id="265" r:id="rId7"/>
    <p:sldId id="269" r:id="rId8"/>
    <p:sldId id="266" r:id="rId9"/>
    <p:sldId id="294" r:id="rId10"/>
    <p:sldId id="295" r:id="rId11"/>
    <p:sldId id="270" r:id="rId12"/>
    <p:sldId id="271" r:id="rId13"/>
    <p:sldId id="272" r:id="rId14"/>
    <p:sldId id="267" r:id="rId15"/>
    <p:sldId id="274" r:id="rId16"/>
    <p:sldId id="275" r:id="rId17"/>
    <p:sldId id="276" r:id="rId18"/>
    <p:sldId id="285" r:id="rId19"/>
    <p:sldId id="277" r:id="rId20"/>
    <p:sldId id="280" r:id="rId21"/>
    <p:sldId id="286" r:id="rId22"/>
    <p:sldId id="282" r:id="rId23"/>
    <p:sldId id="283" r:id="rId24"/>
    <p:sldId id="287" r:id="rId25"/>
    <p:sldId id="284" r:id="rId26"/>
    <p:sldId id="281" r:id="rId27"/>
    <p:sldId id="278" r:id="rId28"/>
    <p:sldId id="279" r:id="rId29"/>
    <p:sldId id="288" r:id="rId30"/>
    <p:sldId id="289" r:id="rId31"/>
    <p:sldId id="290" r:id="rId32"/>
    <p:sldId id="291" r:id="rId33"/>
    <p:sldId id="292" r:id="rId34"/>
    <p:sldId id="293" r:id="rId35"/>
    <p:sldId id="296" r:id="rId36"/>
    <p:sldId id="26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Sytem</a:t>
            </a:r>
            <a:r>
              <a:rPr lang="en-US" altLang="zh-CN" dirty="0" smtClean="0"/>
              <a:t> class loader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CLASSPATH</a:t>
            </a:r>
            <a:r>
              <a:rPr lang="zh-CN" altLang="en-US" dirty="0" smtClean="0"/>
              <a:t>中的类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D3853-8341-4EF7-88B0-7903E13D8E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5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字节码的执行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256584" cy="442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垃圾回收器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GC roots</a:t>
            </a:r>
            <a:r>
              <a:rPr lang="zh-CN" altLang="en-US" dirty="0" smtClean="0"/>
              <a:t>指的是被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引用的对象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70702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4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Java SE</a:t>
            </a:r>
          </a:p>
          <a:p>
            <a:pPr lvl="1"/>
            <a:r>
              <a:rPr lang="en-US" altLang="zh-CN" dirty="0" smtClean="0"/>
              <a:t>JVM (JRE) + 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rt.jar) + </a:t>
            </a:r>
            <a:r>
              <a:rPr lang="zh-CN" altLang="en-US" dirty="0" smtClean="0"/>
              <a:t>开发工具（</a:t>
            </a:r>
            <a:r>
              <a:rPr lang="en-US" altLang="zh-CN" dirty="0" smtClean="0"/>
              <a:t>JDK)</a:t>
            </a:r>
          </a:p>
          <a:p>
            <a:pPr lvl="1"/>
            <a:r>
              <a:rPr lang="en-US" altLang="zh-CN" dirty="0" smtClean="0"/>
              <a:t>JavaBean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r>
              <a:rPr lang="en-US" altLang="zh-CN" dirty="0" smtClean="0"/>
              <a:t>Java EE: </a:t>
            </a:r>
            <a:r>
              <a:rPr lang="zh-CN" altLang="en-US" dirty="0" smtClean="0"/>
              <a:t>一系列规范定义的企业扩展</a:t>
            </a:r>
            <a:endParaRPr lang="en-US" altLang="zh-CN" dirty="0" smtClean="0"/>
          </a:p>
          <a:p>
            <a:pPr lvl="1"/>
            <a:r>
              <a:rPr lang="en-US" altLang="zh-CN" dirty="0"/>
              <a:t>Enterprise Java Beans (EJBs</a:t>
            </a:r>
            <a:r>
              <a:rPr lang="en-US" altLang="zh-CN" dirty="0" smtClean="0"/>
              <a:t>) 3.1, JSR-000318</a:t>
            </a:r>
          </a:p>
          <a:p>
            <a:pPr lvl="1"/>
            <a:r>
              <a:rPr lang="en-US" altLang="zh-CN" dirty="0"/>
              <a:t>Java </a:t>
            </a:r>
            <a:r>
              <a:rPr lang="en-US" altLang="zh-CN" dirty="0" smtClean="0"/>
              <a:t>Servlet 3.1, JSR-000340 </a:t>
            </a:r>
          </a:p>
          <a:p>
            <a:pPr lvl="1"/>
            <a:r>
              <a:rPr lang="en-US" altLang="zh-CN" dirty="0" smtClean="0"/>
              <a:t>Java Server Page</a:t>
            </a:r>
          </a:p>
          <a:p>
            <a:pPr lvl="1"/>
            <a:r>
              <a:rPr lang="en-US" altLang="zh-CN" dirty="0"/>
              <a:t>Rest API (JAX-RS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Contexts and Dependency Injection (CDI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Java Architecture for XML </a:t>
            </a:r>
            <a:r>
              <a:rPr lang="en-US" altLang="zh-CN" dirty="0" smtClean="0"/>
              <a:t>Binding (JAXB) </a:t>
            </a:r>
          </a:p>
          <a:p>
            <a:pPr lvl="1"/>
            <a:r>
              <a:rPr lang="en-US" altLang="zh-CN" dirty="0" smtClean="0"/>
              <a:t>Many more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Java SE vs Java 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4963"/>
            <a:ext cx="6192688" cy="459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5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的最小程序单位是类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FFC000"/>
                </a:solidFill>
              </a:rPr>
              <a:t>publicprotected|private</a:t>
            </a:r>
            <a:r>
              <a:rPr lang="en-US" altLang="zh-CN" dirty="0"/>
              <a:t>] </a:t>
            </a:r>
            <a:r>
              <a:rPr lang="en-US" altLang="zh-CN" dirty="0">
                <a:solidFill>
                  <a:srgbClr val="FFC000"/>
                </a:solidFill>
              </a:rPr>
              <a:t>class</a:t>
            </a:r>
            <a:r>
              <a:rPr lang="en-US" altLang="zh-CN" dirty="0"/>
              <a:t> [</a:t>
            </a:r>
            <a:r>
              <a:rPr lang="en-US" altLang="zh-CN" dirty="0" err="1"/>
              <a:t>ClassName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// field, constructor, and</a:t>
            </a:r>
          </a:p>
          <a:p>
            <a:pPr marL="0" indent="0">
              <a:buNone/>
            </a:pPr>
            <a:r>
              <a:rPr lang="en-US" altLang="zh-CN" dirty="0"/>
              <a:t>    // method declarations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所有的声明和定义必须在某个类</a:t>
            </a:r>
            <a:r>
              <a:rPr lang="zh-CN" altLang="en-US" dirty="0" smtClean="0">
                <a:solidFill>
                  <a:srgbClr val="FFC000"/>
                </a:solidFill>
              </a:rPr>
              <a:t>中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方法只能定义在类中，方法名可以重载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没有全局变量。可以使用类中声明的静态变量</a:t>
            </a:r>
            <a:r>
              <a:rPr lang="zh-CN" altLang="en-US" dirty="0" smtClean="0">
                <a:solidFill>
                  <a:srgbClr val="FFC000"/>
                </a:solidFill>
              </a:rPr>
              <a:t>取代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r>
              <a:rPr lang="en-US" altLang="zh-CN" dirty="0" err="1" smtClean="0"/>
              <a:t>ClassName</a:t>
            </a:r>
            <a:r>
              <a:rPr lang="zh-CN" altLang="en-US" dirty="0" smtClean="0"/>
              <a:t>是</a:t>
            </a:r>
            <a:r>
              <a:rPr lang="zh-CN" altLang="en-US" dirty="0"/>
              <a:t>一个或多个有意义的单词连缀而成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C000"/>
                </a:solidFill>
              </a:rPr>
              <a:t>每个</a:t>
            </a:r>
            <a:r>
              <a:rPr lang="zh-CN" altLang="en-US" dirty="0">
                <a:solidFill>
                  <a:srgbClr val="FFC000"/>
                </a:solidFill>
              </a:rPr>
              <a:t>单词的首字母要大写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en-US" altLang="zh-CN" dirty="0"/>
              <a:t>Java</a:t>
            </a:r>
            <a:r>
              <a:rPr lang="zh-CN" altLang="en-US" dirty="0"/>
              <a:t>源文件可以包含多个</a:t>
            </a:r>
            <a:r>
              <a:rPr lang="zh-CN" altLang="en-US" dirty="0" smtClean="0"/>
              <a:t>类，但只能有一个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的类。每个类生成一个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源文件的名字必须与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的类名同名，且扩展名是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一般一个源文件只定义一个类。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1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Java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- </a:t>
            </a:r>
            <a:r>
              <a:rPr lang="en-US" altLang="zh-CN" dirty="0" err="1"/>
              <a:t>j</a:t>
            </a:r>
            <a:r>
              <a:rPr lang="en-US" altLang="zh-CN" dirty="0" err="1" smtClean="0"/>
              <a:t>avac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javac</a:t>
            </a:r>
            <a:r>
              <a:rPr lang="en-US" altLang="zh-CN" dirty="0"/>
              <a:t> -d [</a:t>
            </a:r>
            <a:r>
              <a:rPr lang="zh-CN" altLang="en-US" dirty="0"/>
              <a:t>目录</a:t>
            </a:r>
            <a:r>
              <a:rPr lang="en-US" altLang="zh-CN" dirty="0"/>
              <a:t>] [Java</a:t>
            </a:r>
            <a:r>
              <a:rPr lang="zh-CN" altLang="en-US" dirty="0"/>
              <a:t>源文件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目录</a:t>
            </a:r>
            <a:r>
              <a:rPr lang="zh-CN" altLang="en-US" dirty="0"/>
              <a:t>指定将生成二进制文件放到哪个目录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Eclipse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Intellj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NetBean</a:t>
            </a:r>
            <a:endParaRPr lang="en-US" altLang="zh-CN" dirty="0" smtClean="0"/>
          </a:p>
          <a:p>
            <a:r>
              <a:rPr lang="zh-CN" altLang="en-US" dirty="0"/>
              <a:t>构建</a:t>
            </a:r>
            <a:r>
              <a:rPr lang="en-US" altLang="zh-CN" dirty="0"/>
              <a:t>(build)</a:t>
            </a:r>
            <a:r>
              <a:rPr lang="zh-CN" altLang="en-US" dirty="0"/>
              <a:t>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Maven, Grade, </a:t>
            </a:r>
            <a:r>
              <a:rPr lang="en-US" altLang="zh-CN" dirty="0" err="1" smtClean="0"/>
              <a:t>Sbt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编译、运行测试、打包</a:t>
            </a:r>
            <a:r>
              <a:rPr lang="en-US" altLang="zh-CN" dirty="0" smtClean="0"/>
              <a:t>(jar, war, etc.)</a:t>
            </a:r>
            <a:r>
              <a:rPr lang="zh-CN" altLang="en-US" dirty="0" smtClean="0"/>
              <a:t>，自动部署，生成</a:t>
            </a:r>
            <a:r>
              <a:rPr lang="en-US" altLang="zh-CN" dirty="0" err="1" smtClean="0"/>
              <a:t>JavaDoc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-</a:t>
            </a:r>
            <a:r>
              <a:rPr lang="en-US" altLang="zh-CN" dirty="0" err="1"/>
              <a:t>claspath</a:t>
            </a:r>
            <a:r>
              <a:rPr lang="en-US" altLang="zh-CN" dirty="0"/>
              <a:t> [</a:t>
            </a:r>
            <a:r>
              <a:rPr lang="zh-CN" altLang="en-US" dirty="0"/>
              <a:t>目录列表</a:t>
            </a:r>
            <a:r>
              <a:rPr lang="en-US" altLang="zh-CN" dirty="0"/>
              <a:t>] [Java</a:t>
            </a:r>
            <a:r>
              <a:rPr lang="zh-CN" altLang="en-US" dirty="0"/>
              <a:t>类名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/>
              <a:t>目录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Linux: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/d1:/opt/d2</a:t>
            </a:r>
          </a:p>
          <a:p>
            <a:pPr lvl="2"/>
            <a:r>
              <a:rPr lang="en-US" altLang="zh-CN" dirty="0" smtClean="0"/>
              <a:t>Windows: d:\usr\d1;c:\opt\d2</a:t>
            </a:r>
          </a:p>
          <a:p>
            <a:pPr lvl="1"/>
            <a:r>
              <a:rPr lang="zh-CN" altLang="en-US" dirty="0" smtClean="0"/>
              <a:t>注：关于在程序中的夸平台处理问题，参见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zh-CN" dirty="0" smtClean="0"/>
              <a:t>CLASSPATH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842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其它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javadoc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jar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smtClean="0"/>
              <a:t>压缩工具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war</a:t>
            </a:r>
            <a:r>
              <a:rPr lang="zh-CN" altLang="en-US" dirty="0" smtClean="0"/>
              <a:t>包，</a:t>
            </a:r>
            <a:r>
              <a:rPr lang="en-US" altLang="zh-CN" dirty="0" smtClean="0"/>
              <a:t>ear</a:t>
            </a:r>
            <a:r>
              <a:rPr lang="zh-CN" altLang="en-US" dirty="0" smtClean="0"/>
              <a:t>包等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480720" cy="464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long</a:t>
            </a:r>
            <a:r>
              <a:rPr lang="zh-CN" altLang="en-US" dirty="0"/>
              <a:t>各</a:t>
            </a:r>
            <a:r>
              <a:rPr lang="zh-CN" altLang="en-US" dirty="0" smtClean="0"/>
              <a:t>占</a:t>
            </a:r>
            <a:r>
              <a:rPr lang="en-US" altLang="zh-CN" dirty="0" smtClean="0"/>
              <a:t>1,2,4,8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float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各大占有</a:t>
            </a:r>
            <a:r>
              <a:rPr lang="en-US" altLang="zh-CN" dirty="0"/>
              <a:t>4</a:t>
            </a:r>
            <a:r>
              <a:rPr lang="zh-CN" altLang="en-US" dirty="0"/>
              <a:t>个字节和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char</a:t>
            </a:r>
            <a:r>
              <a:rPr lang="zh-CN" altLang="en-US" dirty="0" smtClean="0"/>
              <a:t>占两个字节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字符在内存中都按</a:t>
            </a:r>
            <a:r>
              <a:rPr lang="en-US" altLang="zh-CN" dirty="0" smtClean="0"/>
              <a:t>Unicode-16</a:t>
            </a:r>
            <a:r>
              <a:rPr lang="zh-CN" altLang="en-US" dirty="0" smtClean="0"/>
              <a:t>编码存储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Unicode</a:t>
            </a:r>
            <a:r>
              <a:rPr lang="zh-CN" altLang="en-US" dirty="0" smtClean="0"/>
              <a:t>编码标准：</a:t>
            </a:r>
            <a:r>
              <a:rPr lang="en-US" altLang="zh-CN" dirty="0" smtClean="0"/>
              <a:t>UTF-8, UFT-16, UTF-32</a:t>
            </a:r>
          </a:p>
          <a:p>
            <a:pPr lvl="1"/>
            <a:r>
              <a:rPr lang="zh-CN" altLang="en-US" dirty="0" smtClean="0"/>
              <a:t>文件和网络传输中多以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编码字符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内容简介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en-US" altLang="zh-CN" dirty="0" smtClean="0"/>
          </a:p>
          <a:p>
            <a:r>
              <a:rPr lang="en-US" altLang="zh-CN" dirty="0" err="1" smtClean="0"/>
              <a:t>Wirte</a:t>
            </a:r>
            <a:r>
              <a:rPr lang="en-US" altLang="zh-CN" dirty="0" smtClean="0"/>
              <a:t> Once Run Anywhere</a:t>
            </a:r>
          </a:p>
          <a:p>
            <a:r>
              <a:rPr lang="en-US" altLang="zh-CN" dirty="0" smtClean="0"/>
              <a:t>JVM</a:t>
            </a:r>
          </a:p>
          <a:p>
            <a:r>
              <a:rPr lang="en-US" altLang="zh-CN" dirty="0" smtClean="0"/>
              <a:t>JSE/JEE</a:t>
            </a:r>
          </a:p>
          <a:p>
            <a:r>
              <a:rPr lang="zh-CN" altLang="en-US" dirty="0" smtClean="0"/>
              <a:t>基本类型和控制结构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66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自动类型的</a:t>
            </a:r>
            <a:r>
              <a:rPr lang="zh-CN" altLang="en-US" dirty="0" smtClean="0"/>
              <a:t>转换</a:t>
            </a:r>
            <a:endParaRPr lang="en-US" altLang="zh-CN" dirty="0"/>
          </a:p>
          <a:p>
            <a:pPr lvl="1"/>
            <a:r>
              <a:rPr lang="zh-CN" altLang="en-US" dirty="0" smtClean="0"/>
              <a:t>数值类型之前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子类与父类之前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强制类型转换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(</a:t>
            </a:r>
            <a:r>
              <a:rPr lang="zh-CN" altLang="en-US" dirty="0" smtClean="0"/>
              <a:t>类型名</a:t>
            </a:r>
            <a:r>
              <a:rPr lang="en-US" altLang="zh-CN" dirty="0" smtClean="0"/>
              <a:t>)</a:t>
            </a:r>
            <a:r>
              <a:rPr lang="zh-CN" altLang="en-US" dirty="0" smtClean="0"/>
              <a:t>值，例如</a:t>
            </a:r>
            <a:r>
              <a:rPr lang="en-US" altLang="zh-CN" dirty="0" smtClean="0">
                <a:sym typeface="Wingdings" panose="05000000000000000000" pitchFamily="2" charset="2"/>
              </a:rPr>
              <a:t>: (</a:t>
            </a:r>
            <a:r>
              <a:rPr lang="en-US" altLang="zh-CN" dirty="0" err="1" smtClean="0">
                <a:sym typeface="Wingdings" panose="05000000000000000000" pitchFamily="2" charset="2"/>
              </a:rPr>
              <a:t>int</a:t>
            </a:r>
            <a:r>
              <a:rPr lang="en-US" altLang="zh-CN" dirty="0" smtClean="0">
                <a:sym typeface="Wingdings" panose="05000000000000000000" pitchFamily="2" charset="2"/>
              </a:rPr>
              <a:t>)2.3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1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:</a:t>
            </a:r>
            <a:r>
              <a:rPr lang="zh-CN" altLang="en-US" dirty="0" smtClean="0"/>
              <a:t>　</a:t>
            </a:r>
            <a:r>
              <a:rPr lang="en-US" altLang="zh-CN" dirty="0" smtClean="0"/>
              <a:t>true, false</a:t>
            </a:r>
          </a:p>
          <a:p>
            <a:r>
              <a:rPr lang="zh-CN" altLang="en-US" dirty="0" smtClean="0"/>
              <a:t>整数：</a:t>
            </a:r>
            <a:r>
              <a:rPr lang="en-US" altLang="zh-CN" dirty="0" smtClean="0"/>
              <a:t>2, (byte)2, 2L</a:t>
            </a:r>
          </a:p>
          <a:p>
            <a:r>
              <a:rPr lang="zh-CN" altLang="en-US" dirty="0" smtClean="0"/>
              <a:t>浮点数：</a:t>
            </a:r>
            <a:r>
              <a:rPr lang="en-US" altLang="zh-CN" dirty="0" smtClean="0"/>
              <a:t>2..1, 2.1F, 2.2L</a:t>
            </a:r>
          </a:p>
          <a:p>
            <a:r>
              <a:rPr lang="zh-CN" altLang="en-US" dirty="0" smtClean="0"/>
              <a:t>字符</a:t>
            </a:r>
            <a:r>
              <a:rPr lang="en-US" altLang="zh-CN" dirty="0" smtClean="0"/>
              <a:t>:  ‘a’, ‘</a:t>
            </a:r>
            <a:r>
              <a:rPr lang="zh-CN" altLang="en-US" dirty="0" smtClean="0"/>
              <a:t>国</a:t>
            </a:r>
            <a:r>
              <a:rPr lang="en-US" altLang="zh-CN" dirty="0" smtClean="0"/>
              <a:t>’, ‘\’’</a:t>
            </a:r>
          </a:p>
          <a:p>
            <a:r>
              <a:rPr lang="zh-CN" altLang="en-US" dirty="0" smtClean="0"/>
              <a:t>字符串</a:t>
            </a:r>
            <a:r>
              <a:rPr lang="zh-CN" altLang="en-US" dirty="0"/>
              <a:t>： 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</a:t>
            </a:r>
          </a:p>
          <a:p>
            <a:pPr lvl="1"/>
            <a:r>
              <a:rPr lang="zh-CN" altLang="en-US" dirty="0" smtClean="0">
                <a:solidFill>
                  <a:srgbClr val="00B0F0"/>
                </a:solidFill>
              </a:rPr>
              <a:t>字符串的类型是</a:t>
            </a:r>
            <a:r>
              <a:rPr lang="en-US" altLang="zh-CN" dirty="0" smtClean="0">
                <a:solidFill>
                  <a:srgbClr val="00B0F0"/>
                </a:solidFill>
              </a:rPr>
              <a:t>String</a:t>
            </a:r>
            <a:r>
              <a:rPr lang="zh-CN" altLang="en-US" dirty="0" smtClean="0">
                <a:solidFill>
                  <a:srgbClr val="00B0F0"/>
                </a:solidFill>
              </a:rPr>
              <a:t>类型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空值</a:t>
            </a:r>
            <a:r>
              <a:rPr lang="en-US" altLang="zh-CN" dirty="0" smtClean="0"/>
              <a:t>: null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32 ;</a:t>
            </a:r>
          </a:p>
          <a:p>
            <a:r>
              <a:rPr lang="en-US" altLang="zh-CN" dirty="0" smtClean="0"/>
              <a:t>String s = </a:t>
            </a:r>
            <a:r>
              <a:rPr lang="zh-CN" altLang="en-US" dirty="0"/>
              <a:t>”农村也要来个</a:t>
            </a:r>
            <a:r>
              <a:rPr lang="en-US" altLang="zh-CN" dirty="0"/>
              <a:t>\"</a:t>
            </a:r>
            <a:r>
              <a:rPr lang="zh-CN" altLang="en-US" dirty="0"/>
              <a:t>厕所革命</a:t>
            </a:r>
            <a:r>
              <a:rPr lang="en-US" altLang="zh-CN" dirty="0" smtClean="0"/>
              <a:t>\"“ ;</a:t>
            </a:r>
          </a:p>
          <a:p>
            <a:r>
              <a:rPr lang="en-US" altLang="zh-CN" dirty="0" smtClean="0"/>
              <a:t>String t = new (</a:t>
            </a:r>
            <a:r>
              <a:rPr lang="zh-CN" altLang="en-US" dirty="0" smtClean="0"/>
              <a:t>”怎样学</a:t>
            </a:r>
            <a:r>
              <a:rPr lang="en-US" altLang="zh-CN" dirty="0" smtClean="0"/>
              <a:t>Java“ ) ;</a:t>
            </a:r>
          </a:p>
          <a:p>
            <a:r>
              <a:rPr lang="en-US" altLang="zh-CN" dirty="0" smtClean="0"/>
              <a:t>String u(“</a:t>
            </a:r>
            <a:r>
              <a:rPr lang="zh-CN" altLang="en-US" dirty="0"/>
              <a:t>怎样学</a:t>
            </a:r>
            <a:r>
              <a:rPr lang="en-US" altLang="zh-CN" dirty="0"/>
              <a:t>Java</a:t>
            </a:r>
            <a:r>
              <a:rPr lang="en-US" altLang="zh-CN" dirty="0" smtClean="0"/>
              <a:t>”) ;  // </a:t>
            </a:r>
            <a:r>
              <a:rPr lang="zh-CN" altLang="en-US" dirty="0" smtClean="0"/>
              <a:t>语法错误</a:t>
            </a:r>
            <a:endParaRPr lang="en-US" altLang="zh-CN" dirty="0" smtClean="0"/>
          </a:p>
          <a:p>
            <a:r>
              <a:rPr lang="zh-CN" altLang="en-US" dirty="0" smtClean="0"/>
              <a:t>测试变量的类型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String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5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未初始化的变量的初始值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在方法内部声明的变量的初始值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未定义</a:t>
            </a:r>
            <a:endParaRPr lang="en-US" altLang="zh-CN" dirty="0" smtClean="0"/>
          </a:p>
          <a:p>
            <a:r>
              <a:rPr lang="zh-CN" altLang="en-US" dirty="0" smtClean="0"/>
              <a:t>在类中声明的属性和静态变量：</a:t>
            </a:r>
            <a:endParaRPr lang="en-US" altLang="zh-CN" dirty="0" smtClean="0"/>
          </a:p>
          <a:p>
            <a:pPr lvl="1"/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r>
              <a:rPr lang="en-US" altLang="zh-CN" dirty="0" smtClean="0"/>
              <a:t>: false</a:t>
            </a:r>
          </a:p>
          <a:p>
            <a:pPr lvl="1"/>
            <a:r>
              <a:rPr lang="zh-CN" altLang="en-US" dirty="0" smtClean="0"/>
              <a:t>字符和数值， 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dirty="0" smtClean="0"/>
              <a:t>引用类型的值， </a:t>
            </a:r>
            <a:r>
              <a:rPr lang="en-US" altLang="zh-CN" dirty="0" smtClean="0"/>
              <a:t>null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//  </a:t>
            </a:r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r>
              <a:rPr lang="en-US" altLang="zh-CN" dirty="0" smtClean="0"/>
              <a:t>/*   </a:t>
            </a:r>
            <a:r>
              <a:rPr lang="zh-CN" altLang="en-US" dirty="0" smtClean="0"/>
              <a:t>多行注释</a:t>
            </a:r>
            <a:r>
              <a:rPr lang="en-US" altLang="zh-CN" dirty="0" smtClean="0"/>
              <a:t>   */</a:t>
            </a:r>
          </a:p>
          <a:p>
            <a:r>
              <a:rPr lang="en-US" altLang="zh-CN" dirty="0" smtClean="0"/>
              <a:t>/**  </a:t>
            </a:r>
            <a:r>
              <a:rPr lang="zh-CN" altLang="en-US" dirty="0" smtClean="0"/>
              <a:t>类，方法和属性的注释</a:t>
            </a:r>
            <a:r>
              <a:rPr lang="en-US" altLang="zh-CN" dirty="0" smtClean="0"/>
              <a:t>  */</a:t>
            </a:r>
          </a:p>
          <a:p>
            <a:pPr lvl="1"/>
            <a:r>
              <a:rPr lang="zh-CN" altLang="en-US" dirty="0" smtClean="0"/>
              <a:t>这些注释由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命令处理，进入</a:t>
            </a:r>
            <a:r>
              <a:rPr lang="en-US" altLang="zh-CN" dirty="0" err="1" smtClean="0"/>
              <a:t>JavaDoc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(.html)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Wrapper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509596" cy="364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9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if</a:t>
            </a:r>
          </a:p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while</a:t>
            </a:r>
          </a:p>
          <a:p>
            <a:r>
              <a:rPr lang="en-US" altLang="zh-CN" dirty="0" smtClean="0"/>
              <a:t>do while</a:t>
            </a:r>
          </a:p>
          <a:p>
            <a:r>
              <a:rPr lang="en-US" altLang="zh-CN" dirty="0" smtClean="0"/>
              <a:t>switch (</a:t>
            </a:r>
            <a:r>
              <a:rPr lang="zh-CN" altLang="en-US" dirty="0"/>
              <a:t>基本</a:t>
            </a:r>
            <a:r>
              <a:rPr lang="zh-CN" altLang="en-US" dirty="0" smtClean="0"/>
              <a:t>类型和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break, default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eturn</a:t>
            </a:r>
          </a:p>
          <a:p>
            <a:r>
              <a:rPr lang="en-US" altLang="zh-CN" dirty="0"/>
              <a:t>throw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en-US" altLang="zh-CN" dirty="0" err="1" smtClean="0"/>
              <a:t>goto</a:t>
            </a:r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/>
              <a:t> </a:t>
            </a:r>
            <a:r>
              <a:rPr lang="zh-CN" altLang="en-US" dirty="0" smtClean="0"/>
              <a:t>非</a:t>
            </a:r>
            <a:r>
              <a:rPr lang="en-US" altLang="zh-CN" dirty="0"/>
              <a:t>0</a:t>
            </a:r>
            <a:r>
              <a:rPr lang="zh-CN" altLang="en-US" dirty="0"/>
              <a:t>不是</a:t>
            </a:r>
            <a:r>
              <a:rPr lang="en-US" altLang="zh-CN" dirty="0"/>
              <a:t>true, 0</a:t>
            </a:r>
            <a:r>
              <a:rPr lang="zh-CN" altLang="en-US" dirty="0"/>
              <a:t>不是</a:t>
            </a:r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算术运算符：</a:t>
            </a:r>
            <a:r>
              <a:rPr lang="en-US" altLang="zh-CN" dirty="0"/>
              <a:t>+ , -, * / ,% ,++ ,--</a:t>
            </a:r>
          </a:p>
          <a:p>
            <a:pPr>
              <a:lnSpc>
                <a:spcPct val="80000"/>
              </a:lnSpc>
            </a:pPr>
            <a:r>
              <a:rPr lang="zh-CN" altLang="en-US" dirty="0" smtClean="0"/>
              <a:t>赋值</a:t>
            </a:r>
            <a:r>
              <a:rPr lang="zh-CN" altLang="en-US" dirty="0"/>
              <a:t>运算符：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、*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/>
              <a:t>、</a:t>
            </a:r>
            <a:r>
              <a:rPr lang="en-US" altLang="zh-CN" dirty="0"/>
              <a:t>%=;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位运算符：</a:t>
            </a:r>
            <a:r>
              <a:rPr lang="en-US" altLang="zh-CN" dirty="0"/>
              <a:t>&amp;</a:t>
            </a:r>
            <a:r>
              <a:rPr lang="zh-CN" altLang="en-US" dirty="0"/>
              <a:t>、 </a:t>
            </a:r>
            <a:r>
              <a:rPr lang="en-US" altLang="zh-CN" dirty="0"/>
              <a:t>|</a:t>
            </a:r>
            <a:r>
              <a:rPr lang="zh-CN" altLang="en-US" dirty="0"/>
              <a:t>、 </a:t>
            </a:r>
            <a:r>
              <a:rPr lang="en-US" altLang="zh-CN" dirty="0"/>
              <a:t>~ </a:t>
            </a:r>
            <a:r>
              <a:rPr lang="zh-CN" altLang="en-US" dirty="0"/>
              <a:t>、</a:t>
            </a:r>
            <a:r>
              <a:rPr lang="en-US" altLang="zh-CN" dirty="0"/>
              <a:t>^</a:t>
            </a:r>
            <a:r>
              <a:rPr lang="zh-CN" altLang="en-US" dirty="0"/>
              <a:t>、 </a:t>
            </a:r>
            <a:r>
              <a:rPr lang="en-US" altLang="zh-CN" dirty="0"/>
              <a:t>&lt;&lt; 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、 </a:t>
            </a:r>
            <a:r>
              <a:rPr lang="en-US" altLang="zh-CN" dirty="0"/>
              <a:t>&gt;&gt;&gt;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比较运算符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/>
              <a:t>&lt;=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==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&amp;&amp;</a:t>
            </a:r>
            <a:r>
              <a:rPr lang="zh-CN" altLang="en-US" dirty="0"/>
              <a:t>、 </a:t>
            </a:r>
            <a:r>
              <a:rPr lang="en-US" altLang="zh-CN" dirty="0"/>
              <a:t>|| </a:t>
            </a:r>
            <a:r>
              <a:rPr lang="zh-CN" altLang="en-US" dirty="0"/>
              <a:t>、</a:t>
            </a:r>
            <a:r>
              <a:rPr lang="en-US" altLang="zh-CN" dirty="0"/>
              <a:t>!</a:t>
            </a:r>
            <a:r>
              <a:rPr lang="zh-CN" altLang="en-US" dirty="0"/>
              <a:t>、 </a:t>
            </a:r>
            <a:r>
              <a:rPr lang="en-US" altLang="zh-CN" dirty="0"/>
              <a:t>^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三目运算符  条件</a:t>
            </a:r>
            <a:r>
              <a:rPr lang="en-US" altLang="zh-CN" dirty="0"/>
              <a:t>?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9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zh-CN" dirty="0"/>
              <a:t>double[] </a:t>
            </a:r>
            <a:r>
              <a:rPr lang="en-US" altLang="zh-CN" dirty="0" err="1"/>
              <a:t>myList</a:t>
            </a:r>
            <a:r>
              <a:rPr lang="en-US" altLang="zh-CN" dirty="0"/>
              <a:t> = new double[10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myList</a:t>
            </a:r>
            <a:r>
              <a:rPr lang="en-US" altLang="zh-CN" dirty="0" smtClean="0"/>
              <a:t>[5] = 34.33 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6840761" cy="362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3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/>
              <a:t>for (int i = 0; i &lt; myList.</a:t>
            </a:r>
            <a:r>
              <a:rPr lang="nn-NO" altLang="zh-CN" dirty="0">
                <a:solidFill>
                  <a:srgbClr val="FFC000"/>
                </a:solidFill>
              </a:rPr>
              <a:t>length</a:t>
            </a:r>
            <a:r>
              <a:rPr lang="nn-NO" altLang="zh-CN" dirty="0"/>
              <a:t>; i++) {</a:t>
            </a:r>
          </a:p>
          <a:p>
            <a:pPr marL="0" indent="0">
              <a:buNone/>
            </a:pPr>
            <a:r>
              <a:rPr lang="nn-NO" altLang="zh-CN" dirty="0"/>
              <a:t>      System.out.</a:t>
            </a:r>
            <a:r>
              <a:rPr lang="nn-NO" altLang="zh-CN" dirty="0">
                <a:solidFill>
                  <a:srgbClr val="FFC000"/>
                </a:solidFill>
              </a:rPr>
              <a:t>print</a:t>
            </a:r>
            <a:r>
              <a:rPr lang="nn-NO" altLang="zh-CN" dirty="0"/>
              <a:t>(myList[i] + " ");</a:t>
            </a:r>
          </a:p>
          <a:p>
            <a:pPr marL="0" indent="0">
              <a:buNone/>
            </a:pPr>
            <a:r>
              <a:rPr lang="nn-NO" altLang="zh-CN" dirty="0" smtClean="0"/>
              <a:t>}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>
                <a:solidFill>
                  <a:srgbClr val="FFC000"/>
                </a:solidFill>
              </a:rPr>
              <a:t>double element: </a:t>
            </a:r>
            <a:r>
              <a:rPr lang="en-US" altLang="zh-CN" dirty="0" err="1">
                <a:solidFill>
                  <a:srgbClr val="FFC000"/>
                </a:solidFill>
              </a:rPr>
              <a:t>myList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System.out.</a:t>
            </a:r>
            <a:r>
              <a:rPr lang="en-US" altLang="zh-CN" dirty="0" err="1">
                <a:solidFill>
                  <a:srgbClr val="FFC000"/>
                </a:solidFill>
              </a:rPr>
              <a:t>println</a:t>
            </a:r>
            <a:r>
              <a:rPr lang="en-US" altLang="zh-CN" dirty="0"/>
              <a:t>(element);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6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面向对象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平台性</a:t>
            </a:r>
            <a:endParaRPr lang="en-US" altLang="zh-CN" dirty="0" smtClean="0"/>
          </a:p>
          <a:p>
            <a:r>
              <a:rPr lang="zh-TW" altLang="en-US" dirty="0" smtClean="0"/>
              <a:t>自</a:t>
            </a:r>
            <a:r>
              <a:rPr lang="zh-CN" altLang="en-US" dirty="0" smtClean="0"/>
              <a:t>动</a:t>
            </a:r>
            <a:r>
              <a:rPr lang="zh-TW" altLang="en-US" dirty="0" smtClean="0"/>
              <a:t>垃圾回收</a:t>
            </a:r>
            <a:endParaRPr lang="en-US" altLang="zh-TW" dirty="0" smtClean="0"/>
          </a:p>
          <a:p>
            <a:r>
              <a:rPr lang="zh-CN" altLang="en-US" dirty="0" smtClean="0"/>
              <a:t>在传统企业和互联网企业广泛应用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IoT</a:t>
            </a:r>
            <a:r>
              <a:rPr lang="zh-CN" altLang="en-US" dirty="0" smtClean="0"/>
              <a:t>的服务器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及终端设备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语法简单，但生态丰富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2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{ </a:t>
            </a:r>
            <a:r>
              <a:rPr lang="en-US" altLang="zh-CN" dirty="0" smtClean="0">
                <a:solidFill>
                  <a:srgbClr val="FFC000"/>
                </a:solidFill>
              </a:rPr>
              <a:t>// </a:t>
            </a:r>
            <a:r>
              <a:rPr lang="zh-CN" altLang="en-US" dirty="0" smtClean="0">
                <a:solidFill>
                  <a:srgbClr val="FFC000"/>
                </a:solidFill>
              </a:rPr>
              <a:t>元素是引用类型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“Monday”,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“Tuesday”} ;</a:t>
            </a:r>
          </a:p>
          <a:p>
            <a:pPr marL="0" indent="0">
              <a:buNone/>
            </a:pPr>
            <a:r>
              <a:rPr lang="zh-CN" altLang="en-US" dirty="0" smtClean="0"/>
              <a:t>等价于：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String[] </a:t>
            </a:r>
            <a:r>
              <a:rPr lang="en-US" altLang="zh-CN" dirty="0" err="1" smtClean="0"/>
              <a:t>strArray</a:t>
            </a:r>
            <a:r>
              <a:rPr lang="en-US" altLang="zh-CN" dirty="0" smtClean="0"/>
              <a:t> = new String[2]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[0] = “Monday” ;</a:t>
            </a:r>
          </a:p>
          <a:p>
            <a:pPr marL="0" indent="0">
              <a:buNone/>
            </a:pPr>
            <a:r>
              <a:rPr lang="en-US" altLang="zh-CN" dirty="0" err="1" smtClean="0"/>
              <a:t>strArray</a:t>
            </a:r>
            <a:r>
              <a:rPr lang="en-US" altLang="zh-CN" dirty="0" smtClean="0"/>
              <a:t>[1] = new String(“Tuesday”) ;</a:t>
            </a:r>
          </a:p>
        </p:txBody>
      </p:sp>
    </p:spTree>
    <p:extLst>
      <p:ext uri="{BB962C8B-B14F-4D97-AF65-F5344CB8AC3E}">
        <p14:creationId xmlns:p14="http://schemas.microsoft.com/office/powerpoint/2010/main" val="11660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数组的操作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拷贝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子数组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898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数组类型和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&lt;T&gt;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数组类型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长度固定</a:t>
            </a:r>
            <a:endParaRPr lang="en-US" altLang="zh-CN" dirty="0" smtClean="0"/>
          </a:p>
          <a:p>
            <a:r>
              <a:rPr lang="en-US" altLang="zh-CN" dirty="0" err="1" smtClean="0"/>
              <a:t>ArrayList</a:t>
            </a:r>
            <a:r>
              <a:rPr lang="en-US" altLang="zh-CN" dirty="0" smtClean="0"/>
              <a:t>&lt;T&gt; - </a:t>
            </a:r>
            <a:r>
              <a:rPr lang="zh-CN" altLang="en-US" dirty="0" smtClean="0"/>
              <a:t>长度任意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72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m = new </a:t>
            </a:r>
            <a:r>
              <a:rPr lang="en-US" altLang="zh-CN" dirty="0" err="1"/>
              <a:t>int</a:t>
            </a:r>
            <a:r>
              <a:rPr lang="en-US" altLang="zh-CN" dirty="0"/>
              <a:t>[2][3] 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m[0</a:t>
            </a:r>
            <a:r>
              <a:rPr lang="en-US" altLang="zh-CN" dirty="0"/>
              <a:t>][1] = 5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[][] n = {</a:t>
            </a:r>
          </a:p>
          <a:p>
            <a:pPr marL="0" indent="0">
              <a:buNone/>
            </a:pPr>
            <a:r>
              <a:rPr lang="en-US" altLang="zh-CN" dirty="0"/>
              <a:t>   { 1, 2},</a:t>
            </a:r>
          </a:p>
          <a:p>
            <a:pPr marL="0" indent="0">
              <a:buNone/>
            </a:pPr>
            <a:r>
              <a:rPr lang="en-US" altLang="zh-CN" dirty="0"/>
              <a:t>   { 3, 4}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问题：</a:t>
            </a:r>
            <a:r>
              <a:rPr lang="en-US" altLang="zh-CN" dirty="0" smtClean="0">
                <a:solidFill>
                  <a:srgbClr val="FFC000"/>
                </a:solidFill>
              </a:rPr>
              <a:t>m[0][0]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</a:t>
            </a: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zh-CN" altLang="en-US" dirty="0" smtClean="0">
                <a:solidFill>
                  <a:srgbClr val="FFC000"/>
                </a:solidFill>
              </a:rPr>
              <a:t>，</a:t>
            </a:r>
            <a:r>
              <a:rPr lang="en-US" altLang="zh-CN" dirty="0" smtClean="0">
                <a:solidFill>
                  <a:srgbClr val="FFC000"/>
                </a:solidFill>
              </a:rPr>
              <a:t>m[0]</a:t>
            </a:r>
            <a:r>
              <a:rPr lang="zh-CN" altLang="en-US" dirty="0" smtClean="0">
                <a:solidFill>
                  <a:srgbClr val="FFC000"/>
                </a:solidFill>
              </a:rPr>
              <a:t>的类型是什么？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m</a:t>
            </a:r>
            <a:r>
              <a:rPr lang="en-US" altLang="zh-CN" smtClean="0"/>
              <a:t>ain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93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13871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Write Once, Run Anywhere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04912"/>
            <a:ext cx="5616624" cy="512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10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字节码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12929"/>
            <a:ext cx="26098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96752"/>
            <a:ext cx="225914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JVM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344816" cy="422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8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ClassLoader</a:t>
            </a:r>
            <a:r>
              <a:rPr lang="zh-CN" altLang="en-US" dirty="0" smtClean="0"/>
              <a:t>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1.bp.blogspot.com/-0gOWex7Pb2E/USTOh2K7zpI/AAAAAAAAAjc/_viQADzxrsk/s1600/Java+classloader+wor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44" y="3501008"/>
            <a:ext cx="5688632" cy="27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ss Loader in Java BootStrap Extension and Appl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560" y="1053443"/>
            <a:ext cx="381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Tomcat </a:t>
            </a:r>
            <a:r>
              <a:rPr lang="en-US" altLang="zh-CN" dirty="0" err="1" smtClean="0"/>
              <a:t>Classloader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“tomcat class loader picture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00655"/>
            <a:ext cx="6264696" cy="501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942</Words>
  <Application>Microsoft Office PowerPoint</Application>
  <PresentationFormat>全屏显示(4:3)</PresentationFormat>
  <Paragraphs>177</Paragraphs>
  <Slides>35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主题​​</vt:lpstr>
      <vt:lpstr>1_Office 主题​​</vt:lpstr>
      <vt:lpstr>Java概述</vt:lpstr>
      <vt:lpstr>内容简介</vt:lpstr>
      <vt:lpstr>特点</vt:lpstr>
      <vt:lpstr>JRE和JDK</vt:lpstr>
      <vt:lpstr>Write Once, Run Anywhere</vt:lpstr>
      <vt:lpstr>字节码</vt:lpstr>
      <vt:lpstr>JVM</vt:lpstr>
      <vt:lpstr>ClassLoader层次</vt:lpstr>
      <vt:lpstr>Tomcat Classloader</vt:lpstr>
      <vt:lpstr>字节码的执行</vt:lpstr>
      <vt:lpstr>垃圾回收器</vt:lpstr>
      <vt:lpstr>Java SE vs Java EE</vt:lpstr>
      <vt:lpstr>Java SE vs Java EE</vt:lpstr>
      <vt:lpstr>Java的最小程序单位是类</vt:lpstr>
      <vt:lpstr>编译Java程序 - javac</vt:lpstr>
      <vt:lpstr>运行Java程序</vt:lpstr>
      <vt:lpstr>其它java工具</vt:lpstr>
      <vt:lpstr>数据类型</vt:lpstr>
      <vt:lpstr>数据类型</vt:lpstr>
      <vt:lpstr>数据类型</vt:lpstr>
      <vt:lpstr>常量</vt:lpstr>
      <vt:lpstr>变量声明</vt:lpstr>
      <vt:lpstr>未初始化的变量的初始值</vt:lpstr>
      <vt:lpstr>注释</vt:lpstr>
      <vt:lpstr>Wrapper类</vt:lpstr>
      <vt:lpstr>控制语句</vt:lpstr>
      <vt:lpstr>运算符</vt:lpstr>
      <vt:lpstr>数组类型</vt:lpstr>
      <vt:lpstr>数组类型</vt:lpstr>
      <vt:lpstr>数组类型 – 初始化</vt:lpstr>
      <vt:lpstr>数组类型 – 数组的操作</vt:lpstr>
      <vt:lpstr>数组类型和ArrayList&lt;T&gt;类</vt:lpstr>
      <vt:lpstr>多维数组</vt:lpstr>
      <vt:lpstr>main()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87</cp:revision>
  <dcterms:created xsi:type="dcterms:W3CDTF">2014-12-19T01:13:30Z</dcterms:created>
  <dcterms:modified xsi:type="dcterms:W3CDTF">2017-12-03T07:29:41Z</dcterms:modified>
</cp:coreProperties>
</file>