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73" r:id="rId4"/>
    <p:sldId id="271" r:id="rId5"/>
    <p:sldId id="272" r:id="rId6"/>
    <p:sldId id="274" r:id="rId7"/>
    <p:sldId id="275" r:id="rId8"/>
    <p:sldId id="276" r:id="rId9"/>
    <p:sldId id="277" r:id="rId10"/>
    <p:sldId id="281" r:id="rId11"/>
    <p:sldId id="278" r:id="rId12"/>
    <p:sldId id="279" r:id="rId13"/>
    <p:sldId id="280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类型擦除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Test&lt;T extends Comparable&lt;T&gt;&gt;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private T data;</a:t>
            </a:r>
          </a:p>
          <a:p>
            <a:pPr marL="0" indent="0">
              <a:buNone/>
            </a:pPr>
            <a:r>
              <a:rPr lang="en-US" altLang="zh-CN" dirty="0"/>
              <a:t>    private Test&lt;T&gt; next;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Test(T d, Test&lt;T&gt; n)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this.data</a:t>
            </a:r>
            <a:r>
              <a:rPr lang="en-US" altLang="zh-CN" dirty="0"/>
              <a:t> = d;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this.next</a:t>
            </a:r>
            <a:r>
              <a:rPr lang="en-US" altLang="zh-CN" dirty="0"/>
              <a:t> = n;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T </a:t>
            </a:r>
            <a:r>
              <a:rPr lang="en-US" altLang="zh-CN" dirty="0" err="1"/>
              <a:t>getData</a:t>
            </a:r>
            <a:r>
              <a:rPr lang="en-US" altLang="zh-CN" dirty="0"/>
              <a:t>() { return </a:t>
            </a:r>
            <a:r>
              <a:rPr lang="en-US" altLang="zh-CN" dirty="0" err="1"/>
              <a:t>this.data</a:t>
            </a:r>
            <a:r>
              <a:rPr lang="en-US" altLang="zh-CN" dirty="0"/>
              <a:t>;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0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类型擦除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1454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class Test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private Comparable data;</a:t>
            </a:r>
          </a:p>
          <a:p>
            <a:pPr marL="0" indent="0">
              <a:buNone/>
            </a:pPr>
            <a:r>
              <a:rPr lang="en-US" altLang="zh-CN" dirty="0"/>
              <a:t>    private Test next;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Node(Comparable d, Test n)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this.data</a:t>
            </a:r>
            <a:r>
              <a:rPr lang="en-US" altLang="zh-CN" dirty="0"/>
              <a:t> = d;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this.next</a:t>
            </a:r>
            <a:r>
              <a:rPr lang="en-US" altLang="zh-CN" dirty="0"/>
              <a:t> = n;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Comparable </a:t>
            </a:r>
            <a:r>
              <a:rPr lang="en-US" altLang="zh-CN" dirty="0" err="1"/>
              <a:t>getData</a:t>
            </a:r>
            <a:r>
              <a:rPr lang="en-US" altLang="zh-CN" dirty="0"/>
              <a:t>() { return data;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类型擦除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在运行时不会因为类型参数化创建新的类</a:t>
            </a:r>
            <a:endParaRPr lang="en-US" altLang="zh-CN" dirty="0"/>
          </a:p>
          <a:p>
            <a:r>
              <a:rPr lang="zh-CN" altLang="en-US" dirty="0"/>
              <a:t>参数化只用在编译时进行类型检查时使用</a:t>
            </a:r>
            <a:endParaRPr lang="en-US" altLang="zh-CN" dirty="0"/>
          </a:p>
          <a:p>
            <a:r>
              <a:rPr lang="en-US" altLang="zh-CN" dirty="0"/>
              <a:t>Test&lt;?&gt;, Test&lt;? extend  T&gt;, Test&lt;T&gt; ==&gt;Test  </a:t>
            </a:r>
            <a:r>
              <a:rPr lang="zh-CN" altLang="en-US" dirty="0"/>
              <a:t>方法重载时</a:t>
            </a:r>
            <a:r>
              <a:rPr lang="zh-CN" altLang="en-US" dirty="0" smtClean="0"/>
              <a:t>注意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600" dirty="0" smtClean="0">
                <a:solidFill>
                  <a:srgbClr val="C00000"/>
                </a:solidFill>
              </a:rPr>
              <a:t>问题： 如果上述的</a:t>
            </a:r>
            <a:r>
              <a:rPr lang="en-US" altLang="zh-CN" sz="2600" dirty="0" smtClean="0">
                <a:solidFill>
                  <a:srgbClr val="C00000"/>
                </a:solidFill>
              </a:rPr>
              <a:t>Test</a:t>
            </a:r>
            <a:r>
              <a:rPr lang="zh-CN" altLang="en-US" sz="2600" dirty="0" smtClean="0">
                <a:solidFill>
                  <a:srgbClr val="C00000"/>
                </a:solidFill>
              </a:rPr>
              <a:t>类改为如下，类型擦除的结果如何？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public class </a:t>
            </a:r>
            <a:r>
              <a:rPr lang="en-US" altLang="zh-CN" sz="2600" dirty="0" smtClean="0">
                <a:solidFill>
                  <a:srgbClr val="C00000"/>
                </a:solidFill>
              </a:rPr>
              <a:t>Test&lt;T&gt; {</a:t>
            </a:r>
          </a:p>
          <a:p>
            <a:pPr marL="0" indent="0">
              <a:buNone/>
            </a:pPr>
            <a:r>
              <a:rPr lang="en-US" altLang="zh-CN" sz="2600" dirty="0" smtClean="0">
                <a:solidFill>
                  <a:srgbClr val="C00000"/>
                </a:solidFill>
              </a:rPr>
              <a:t>…..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1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类型是值的抽象</a:t>
            </a:r>
            <a:endParaRPr lang="en-US" altLang="zh-CN" dirty="0" smtClean="0"/>
          </a:p>
          <a:p>
            <a:r>
              <a:rPr lang="zh-CN" altLang="en-US" dirty="0"/>
              <a:t>泛</a:t>
            </a:r>
            <a:r>
              <a:rPr lang="zh-CN" altLang="en-US" dirty="0" smtClean="0"/>
              <a:t>型是类型的抽象</a:t>
            </a:r>
            <a:endParaRPr lang="en-US" altLang="zh-CN" dirty="0" smtClean="0"/>
          </a:p>
          <a:p>
            <a:r>
              <a:rPr lang="zh-CN" altLang="en-US" dirty="0" smtClean="0"/>
              <a:t>类似与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中的模板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9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方法重载与泛型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重载函数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output( 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float output( float a, float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System.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将类型进行抽象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&gt; T output(T a, T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System.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5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多参数的泛</a:t>
            </a:r>
            <a:r>
              <a:rPr lang="zh-CN" altLang="en-US" dirty="0"/>
              <a:t>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T, U&gt; U </a:t>
            </a:r>
            <a:r>
              <a:rPr lang="en-US" altLang="zh-CN" dirty="0" smtClean="0"/>
              <a:t>multioutput</a:t>
            </a:r>
            <a:r>
              <a:rPr lang="en-US" altLang="zh-CN" dirty="0"/>
              <a:t>( T a, U b) {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b 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66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类型参数的推导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类型参数的类型由调用时传递的实参确定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 = multioutput("</a:t>
            </a:r>
            <a:r>
              <a:rPr lang="en-US" altLang="zh-CN" dirty="0" err="1"/>
              <a:t>hahaha</a:t>
            </a:r>
            <a:r>
              <a:rPr lang="en-US" altLang="zh-CN" dirty="0"/>
              <a:t>", 3)) ;	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7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类是容器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600" dirty="0" smtClean="0"/>
              <a:t>容器中的元素的参数化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GenericRectanble</a:t>
            </a:r>
            <a:r>
              <a:rPr lang="en-US" altLang="zh-CN" dirty="0"/>
              <a:t>&lt;T </a:t>
            </a:r>
            <a:r>
              <a:rPr lang="en-US" altLang="zh-CN" dirty="0" smtClean="0"/>
              <a:t>&gt; {</a:t>
            </a:r>
          </a:p>
          <a:p>
            <a:pPr marL="0" indent="0">
              <a:buNone/>
            </a:pPr>
            <a:r>
              <a:rPr lang="en-US" altLang="zh-CN" dirty="0" smtClean="0"/>
              <a:t>  private T height ;</a:t>
            </a:r>
          </a:p>
          <a:p>
            <a:pPr marL="0" indent="0">
              <a:buNone/>
            </a:pPr>
            <a:r>
              <a:rPr lang="en-US" altLang="zh-CN" dirty="0" smtClean="0"/>
              <a:t>  private </a:t>
            </a:r>
            <a:r>
              <a:rPr lang="en-US" altLang="zh-CN" dirty="0"/>
              <a:t>T width 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 err="1"/>
              <a:t>GenericRectanble</a:t>
            </a:r>
            <a:r>
              <a:rPr lang="en-US" altLang="zh-CN" dirty="0"/>
              <a:t>(T h, T w 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this.height</a:t>
            </a:r>
            <a:r>
              <a:rPr lang="en-US" altLang="zh-CN" dirty="0" smtClean="0"/>
              <a:t> </a:t>
            </a:r>
            <a:r>
              <a:rPr lang="en-US" altLang="zh-CN" dirty="0"/>
              <a:t>= h 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this.width</a:t>
            </a:r>
            <a:r>
              <a:rPr lang="en-US" altLang="zh-CN" dirty="0" smtClean="0"/>
              <a:t> </a:t>
            </a:r>
            <a:r>
              <a:rPr lang="en-US" altLang="zh-CN" dirty="0"/>
              <a:t>= w ;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/>
              <a:t>T </a:t>
            </a:r>
            <a:r>
              <a:rPr lang="en-US" altLang="zh-CN" dirty="0" err="1"/>
              <a:t>getHeight</a:t>
            </a:r>
            <a:r>
              <a:rPr lang="en-US" altLang="zh-CN" dirty="0"/>
              <a:t>() { return height ; }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/>
              <a:t>T area()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      // The operator * is undefined for the argument type(s) T, T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FF00"/>
                </a:solidFill>
              </a:rPr>
              <a:t>return </a:t>
            </a:r>
            <a:r>
              <a:rPr lang="en-US" altLang="zh-CN" dirty="0">
                <a:solidFill>
                  <a:srgbClr val="FFFF00"/>
                </a:solidFill>
              </a:rPr>
              <a:t>height * width ;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5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类型边界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上界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GenericRectanble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T extends Number</a:t>
            </a:r>
            <a:r>
              <a:rPr lang="en-US" altLang="zh-CN" dirty="0"/>
              <a:t>&gt; {</a:t>
            </a:r>
          </a:p>
          <a:p>
            <a:pPr marL="0" indent="0">
              <a:buNone/>
            </a:pPr>
            <a:r>
              <a:rPr lang="en-US" altLang="zh-CN" dirty="0"/>
              <a:t>	private T height ;</a:t>
            </a:r>
          </a:p>
          <a:p>
            <a:pPr marL="0" indent="0">
              <a:buNone/>
            </a:pPr>
            <a:r>
              <a:rPr lang="en-US" altLang="zh-CN" dirty="0"/>
              <a:t>	private T width 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GenericRectanble</a:t>
            </a:r>
            <a:r>
              <a:rPr lang="en-US" altLang="zh-CN" dirty="0"/>
              <a:t>(T h, T w 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this.height</a:t>
            </a:r>
            <a:r>
              <a:rPr lang="en-US" altLang="zh-CN" dirty="0"/>
              <a:t> = h 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this.width</a:t>
            </a:r>
            <a:r>
              <a:rPr lang="en-US" altLang="zh-CN" dirty="0"/>
              <a:t> = w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T </a:t>
            </a:r>
            <a:r>
              <a:rPr lang="en-US" altLang="zh-CN" dirty="0" err="1"/>
              <a:t>getHeight</a:t>
            </a:r>
            <a:r>
              <a:rPr lang="en-US" altLang="zh-CN" dirty="0"/>
              <a:t>() { return height ; }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double area()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FFFF00"/>
                </a:solidFill>
              </a:rPr>
              <a:t>return </a:t>
            </a:r>
            <a:r>
              <a:rPr lang="en-US" altLang="zh-CN" dirty="0" err="1">
                <a:solidFill>
                  <a:srgbClr val="FFFF00"/>
                </a:solidFill>
              </a:rPr>
              <a:t>height.doubleValue</a:t>
            </a:r>
            <a:r>
              <a:rPr lang="en-US" altLang="zh-CN" dirty="0">
                <a:solidFill>
                  <a:srgbClr val="FFFF00"/>
                </a:solidFill>
              </a:rPr>
              <a:t>() * </a:t>
            </a:r>
            <a:r>
              <a:rPr lang="en-US" altLang="zh-CN" dirty="0" err="1">
                <a:solidFill>
                  <a:srgbClr val="FFFF00"/>
                </a:solidFill>
              </a:rPr>
              <a:t>width.doubleValue</a:t>
            </a:r>
            <a:r>
              <a:rPr lang="en-US" altLang="zh-CN" dirty="0">
                <a:solidFill>
                  <a:srgbClr val="FFFF00"/>
                </a:solidFill>
              </a:rPr>
              <a:t>()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GenericRectanble</a:t>
            </a:r>
            <a:r>
              <a:rPr lang="en-US" altLang="zh-CN" dirty="0" smtClean="0"/>
              <a:t>&lt;Integer&gt; r = new </a:t>
            </a:r>
            <a:r>
              <a:rPr lang="en-US" altLang="zh-CN" dirty="0" err="1"/>
              <a:t>GenericRectanble</a:t>
            </a:r>
            <a:r>
              <a:rPr lang="en-US" altLang="zh-CN" dirty="0"/>
              <a:t>&lt;Integer</a:t>
            </a:r>
            <a:r>
              <a:rPr lang="en-US" altLang="zh-CN" dirty="0" smtClean="0"/>
              <a:t>&gt;(5, 8) 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上界可以是一个类和多个接口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&lt;T extends </a:t>
            </a:r>
            <a:r>
              <a:rPr lang="en-US" altLang="zh-CN" dirty="0" err="1"/>
              <a:t>ClassA</a:t>
            </a:r>
            <a:r>
              <a:rPr lang="en-US" altLang="zh-CN" dirty="0"/>
              <a:t> &amp; </a:t>
            </a:r>
            <a:r>
              <a:rPr lang="en-US" altLang="zh-CN" dirty="0" err="1" smtClean="0"/>
              <a:t>InterfaceB</a:t>
            </a:r>
            <a:r>
              <a:rPr lang="en-US" altLang="zh-CN" dirty="0" smtClean="0"/>
              <a:t>&amp;….&amp;</a:t>
            </a:r>
            <a:r>
              <a:rPr lang="en-US" altLang="zh-CN" dirty="0" err="1" smtClean="0"/>
              <a:t>InterfaceN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340768"/>
            <a:ext cx="221009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6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类型边界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 </a:t>
            </a:r>
            <a:r>
              <a:rPr lang="en-US" altLang="zh-CN" dirty="0" smtClean="0">
                <a:solidFill>
                  <a:srgbClr val="FF0000"/>
                </a:solidFill>
              </a:rPr>
              <a:t>super</a:t>
            </a:r>
            <a:r>
              <a:rPr lang="en-US" altLang="zh-CN" dirty="0" smtClean="0"/>
              <a:t> Integer</a:t>
            </a:r>
          </a:p>
          <a:p>
            <a:pPr marL="0" indent="0">
              <a:buNone/>
            </a:pPr>
            <a:r>
              <a:rPr lang="zh-CN" altLang="en-US" dirty="0" smtClean="0"/>
              <a:t>但是下界不能用于参类型参数中。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GenericsExample.java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2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类型边界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边界类型不能是基本类型或数组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&lt;T extend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&lt;T extend Number[]&gt;</a:t>
            </a:r>
          </a:p>
        </p:txBody>
      </p:sp>
    </p:spTree>
    <p:extLst>
      <p:ext uri="{BB962C8B-B14F-4D97-AF65-F5344CB8AC3E}">
        <p14:creationId xmlns:p14="http://schemas.microsoft.com/office/powerpoint/2010/main" val="356900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379</Words>
  <Application>Microsoft Office PowerPoint</Application>
  <PresentationFormat>全屏显示(4:3)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主题​​</vt:lpstr>
      <vt:lpstr>1_Office 主题​​</vt:lpstr>
      <vt:lpstr>泛型</vt:lpstr>
      <vt:lpstr>基本概念</vt:lpstr>
      <vt:lpstr>方法重载与泛型</vt:lpstr>
      <vt:lpstr>多参数的泛型</vt:lpstr>
      <vt:lpstr>类型参数的推导</vt:lpstr>
      <vt:lpstr>类是容器</vt:lpstr>
      <vt:lpstr>类型边界 – 上界</vt:lpstr>
      <vt:lpstr>类型边界 – 下界</vt:lpstr>
      <vt:lpstr>类型边界</vt:lpstr>
      <vt:lpstr>类型擦除</vt:lpstr>
      <vt:lpstr>类型擦除</vt:lpstr>
      <vt:lpstr>类型擦除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136</cp:revision>
  <dcterms:created xsi:type="dcterms:W3CDTF">2014-12-19T01:13:30Z</dcterms:created>
  <dcterms:modified xsi:type="dcterms:W3CDTF">2017-12-04T14:51:03Z</dcterms:modified>
</cp:coreProperties>
</file>