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62" r:id="rId4"/>
    <p:sldId id="273" r:id="rId5"/>
    <p:sldId id="264" r:id="rId6"/>
    <p:sldId id="265" r:id="rId7"/>
    <p:sldId id="269" r:id="rId8"/>
    <p:sldId id="266" r:id="rId9"/>
    <p:sldId id="270" r:id="rId10"/>
    <p:sldId id="271" r:id="rId11"/>
    <p:sldId id="272" r:id="rId12"/>
    <p:sldId id="267" r:id="rId13"/>
    <p:sldId id="274" r:id="rId14"/>
    <p:sldId id="275" r:id="rId15"/>
    <p:sldId id="276" r:id="rId16"/>
    <p:sldId id="285" r:id="rId17"/>
    <p:sldId id="277" r:id="rId18"/>
    <p:sldId id="280" r:id="rId19"/>
    <p:sldId id="286" r:id="rId20"/>
    <p:sldId id="282" r:id="rId21"/>
    <p:sldId id="283" r:id="rId22"/>
    <p:sldId id="287" r:id="rId23"/>
    <p:sldId id="284" r:id="rId24"/>
    <p:sldId id="281" r:id="rId25"/>
    <p:sldId id="278" r:id="rId26"/>
    <p:sldId id="279" r:id="rId27"/>
    <p:sldId id="288" r:id="rId28"/>
    <p:sldId id="289" r:id="rId29"/>
    <p:sldId id="290" r:id="rId30"/>
    <p:sldId id="291" r:id="rId31"/>
    <p:sldId id="292" r:id="rId32"/>
    <p:sldId id="293" r:id="rId33"/>
    <p:sldId id="26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</a:p>
          <a:p>
            <a:pPr lvl="1"/>
            <a:r>
              <a:rPr lang="en-US" altLang="zh-CN" dirty="0" smtClean="0"/>
              <a:t>JVM (JRE) +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rt.jar) + 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JDK)</a:t>
            </a:r>
          </a:p>
          <a:p>
            <a:pPr lvl="1"/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Java EE: </a:t>
            </a:r>
            <a:r>
              <a:rPr lang="zh-CN" altLang="en-US" dirty="0" smtClean="0"/>
              <a:t>一系列规范定义的企业扩展</a:t>
            </a:r>
            <a:endParaRPr lang="en-US" altLang="zh-CN" dirty="0" smtClean="0"/>
          </a:p>
          <a:p>
            <a:pPr lvl="1"/>
            <a:r>
              <a:rPr lang="en-US" altLang="zh-CN" dirty="0"/>
              <a:t>Enterprise Java Beans (EJBs</a:t>
            </a:r>
            <a:r>
              <a:rPr lang="en-US" altLang="zh-CN" dirty="0" smtClean="0"/>
              <a:t>) 3.1, JSR-000318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smtClean="0"/>
              <a:t>Servlet 3.1, JSR-000340 </a:t>
            </a:r>
          </a:p>
          <a:p>
            <a:pPr lvl="1"/>
            <a:r>
              <a:rPr lang="en-US" altLang="zh-CN" dirty="0" smtClean="0"/>
              <a:t>Java Server Page</a:t>
            </a:r>
          </a:p>
          <a:p>
            <a:pPr lvl="1"/>
            <a:r>
              <a:rPr lang="en-US" altLang="zh-CN" dirty="0"/>
              <a:t>Rest API (JAX-RS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Contexts and Dependency Injection (CDI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Java Architecture for XML </a:t>
            </a:r>
            <a:r>
              <a:rPr lang="en-US" altLang="zh-CN" dirty="0" smtClean="0"/>
              <a:t>Binding (JAXB) </a:t>
            </a:r>
          </a:p>
          <a:p>
            <a:pPr lvl="1"/>
            <a:r>
              <a:rPr lang="en-US" altLang="zh-CN" dirty="0" smtClean="0"/>
              <a:t>Many more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4963"/>
            <a:ext cx="6192688" cy="45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的最小程序单位是类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publicprotected|private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C000"/>
                </a:solidFill>
              </a:rPr>
              <a:t>class</a:t>
            </a:r>
            <a:r>
              <a:rPr lang="en-US" altLang="zh-CN" dirty="0"/>
              <a:t> [</a:t>
            </a:r>
            <a:r>
              <a:rPr lang="en-US" altLang="zh-CN" dirty="0" err="1"/>
              <a:t>ClassName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// field, constructor, and</a:t>
            </a:r>
          </a:p>
          <a:p>
            <a:pPr marL="0" indent="0">
              <a:buNone/>
            </a:pPr>
            <a:r>
              <a:rPr lang="en-US" altLang="zh-CN" dirty="0"/>
              <a:t>    // method declarations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所有的声明和定义必须在某个类</a:t>
            </a:r>
            <a:r>
              <a:rPr lang="zh-CN" altLang="en-US" dirty="0" smtClean="0">
                <a:solidFill>
                  <a:srgbClr val="FFC000"/>
                </a:solidFill>
              </a:rPr>
              <a:t>中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方法只能定义在类中，方法名可以重载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没有全局变量。可以使用类中声明的静态变量</a:t>
            </a:r>
            <a:r>
              <a:rPr lang="zh-CN" altLang="en-US" dirty="0" smtClean="0">
                <a:solidFill>
                  <a:srgbClr val="FFC000"/>
                </a:solidFill>
              </a:rPr>
              <a:t>取代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ClassName</a:t>
            </a:r>
            <a:r>
              <a:rPr lang="zh-CN" altLang="en-US" dirty="0" smtClean="0"/>
              <a:t>是</a:t>
            </a:r>
            <a:r>
              <a:rPr lang="zh-CN" altLang="en-US" dirty="0"/>
              <a:t>一个或多个有意义的单词连缀而成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每个</a:t>
            </a:r>
            <a:r>
              <a:rPr lang="zh-CN" altLang="en-US" dirty="0">
                <a:solidFill>
                  <a:srgbClr val="FFC000"/>
                </a:solidFill>
              </a:rPr>
              <a:t>单词的首字母要大写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en-US" altLang="zh-CN" dirty="0"/>
              <a:t>Java</a:t>
            </a:r>
            <a:r>
              <a:rPr lang="zh-CN" altLang="en-US" dirty="0"/>
              <a:t>源文件可以包含多个</a:t>
            </a:r>
            <a:r>
              <a:rPr lang="zh-CN" altLang="en-US" dirty="0" smtClean="0"/>
              <a:t>类，但只能有一个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的类。每个类生成一个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源文件的名字必须与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的类名同名，且扩展名是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一般一个源文件只定义一个类。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Java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- </a:t>
            </a:r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en-US" altLang="zh-CN" dirty="0"/>
              <a:t> -d [</a:t>
            </a:r>
            <a:r>
              <a:rPr lang="zh-CN" altLang="en-US" dirty="0"/>
              <a:t>目录</a:t>
            </a:r>
            <a:r>
              <a:rPr lang="en-US" altLang="zh-CN" dirty="0"/>
              <a:t>] [Java</a:t>
            </a:r>
            <a:r>
              <a:rPr lang="zh-CN" altLang="en-US" dirty="0"/>
              <a:t>源文件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目录</a:t>
            </a:r>
            <a:r>
              <a:rPr lang="zh-CN" altLang="en-US" dirty="0"/>
              <a:t>指定将生成二进制文件放到哪个目录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Intellj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NetBean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en-US" altLang="zh-CN" dirty="0"/>
              <a:t>(build)</a:t>
            </a:r>
            <a:r>
              <a:rPr lang="zh-CN" altLang="en-US" dirty="0"/>
              <a:t>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Maven, Grade, </a:t>
            </a:r>
            <a:r>
              <a:rPr lang="en-US" altLang="zh-CN" dirty="0" err="1" smtClean="0"/>
              <a:t>Sbt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编译、运行测试、打包</a:t>
            </a:r>
            <a:r>
              <a:rPr lang="en-US" altLang="zh-CN" dirty="0" smtClean="0"/>
              <a:t>(jar, war, etc.)</a:t>
            </a:r>
            <a:r>
              <a:rPr lang="zh-CN" altLang="en-US" dirty="0" smtClean="0"/>
              <a:t>，自动部署，生成</a:t>
            </a:r>
            <a:r>
              <a:rPr lang="en-US" altLang="zh-CN" dirty="0" err="1" smtClean="0"/>
              <a:t>JavaDoc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-</a:t>
            </a:r>
            <a:r>
              <a:rPr lang="en-US" altLang="zh-CN" dirty="0" err="1"/>
              <a:t>claspath</a:t>
            </a:r>
            <a:r>
              <a:rPr lang="en-US" altLang="zh-CN" dirty="0"/>
              <a:t> [</a:t>
            </a:r>
            <a:r>
              <a:rPr lang="zh-CN" altLang="en-US" dirty="0"/>
              <a:t>目录列表</a:t>
            </a:r>
            <a:r>
              <a:rPr lang="en-US" altLang="zh-CN" dirty="0"/>
              <a:t>] [Java</a:t>
            </a:r>
            <a:r>
              <a:rPr lang="zh-CN" altLang="en-US" dirty="0"/>
              <a:t>类名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目录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Linux: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/d1:/opt/d2</a:t>
            </a:r>
          </a:p>
          <a:p>
            <a:pPr lvl="2"/>
            <a:r>
              <a:rPr lang="en-US" altLang="zh-CN" dirty="0" smtClean="0"/>
              <a:t>Windows: d:\usr\d1;c:\opt\d2</a:t>
            </a:r>
          </a:p>
          <a:p>
            <a:pPr lvl="1"/>
            <a:r>
              <a:rPr lang="zh-CN" altLang="en-US" dirty="0" smtClean="0"/>
              <a:t>注：关于在程序中的夸平台处理问题，参见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zh-CN" dirty="0" smtClean="0"/>
              <a:t>CLASSPATH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2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jar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480720" cy="464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long</a:t>
            </a:r>
            <a:r>
              <a:rPr lang="zh-CN" altLang="en-US" dirty="0"/>
              <a:t>各</a:t>
            </a:r>
            <a:r>
              <a:rPr lang="zh-CN" altLang="en-US" dirty="0" smtClean="0"/>
              <a:t>占</a:t>
            </a:r>
            <a:r>
              <a:rPr lang="en-US" altLang="zh-CN" dirty="0" smtClean="0"/>
              <a:t>1,2,4,8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各大占有</a:t>
            </a:r>
            <a:r>
              <a:rPr lang="en-US" altLang="zh-CN" dirty="0"/>
              <a:t>4</a:t>
            </a:r>
            <a:r>
              <a:rPr lang="zh-CN" altLang="en-US" dirty="0"/>
              <a:t>个字节和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占两个字节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字符在内存中都按</a:t>
            </a:r>
            <a:r>
              <a:rPr lang="en-US" altLang="zh-CN" dirty="0" smtClean="0"/>
              <a:t>Unicode-16</a:t>
            </a:r>
            <a:r>
              <a:rPr lang="zh-CN" altLang="en-US" dirty="0" smtClean="0"/>
              <a:t>编码存储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Unicode</a:t>
            </a:r>
            <a:r>
              <a:rPr lang="zh-CN" altLang="en-US" dirty="0" smtClean="0"/>
              <a:t>编码标准：</a:t>
            </a:r>
            <a:r>
              <a:rPr lang="en-US" altLang="zh-CN" dirty="0" smtClean="0"/>
              <a:t>UTF-8, UFT-16, UTF-32</a:t>
            </a:r>
          </a:p>
          <a:p>
            <a:pPr lvl="1"/>
            <a:r>
              <a:rPr lang="zh-CN" altLang="en-US" dirty="0" smtClean="0"/>
              <a:t>文件和网络传输中多以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自动类型的</a:t>
            </a:r>
            <a:r>
              <a:rPr lang="zh-CN" altLang="en-US" dirty="0" smtClean="0"/>
              <a:t>转换</a:t>
            </a:r>
            <a:endParaRPr lang="en-US" altLang="zh-CN" dirty="0"/>
          </a:p>
          <a:p>
            <a:pPr lvl="1"/>
            <a:r>
              <a:rPr lang="zh-CN" altLang="en-US" dirty="0" smtClean="0"/>
              <a:t>数值类型之前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子类与父类之前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值，例如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)2.3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true, false</a:t>
            </a:r>
          </a:p>
          <a:p>
            <a:r>
              <a:rPr lang="zh-CN" altLang="en-US" dirty="0" smtClean="0"/>
              <a:t>整数：</a:t>
            </a:r>
            <a:r>
              <a:rPr lang="en-US" altLang="zh-CN" dirty="0" smtClean="0"/>
              <a:t>2, (byte)2, 2L</a:t>
            </a:r>
          </a:p>
          <a:p>
            <a:r>
              <a:rPr lang="zh-CN" altLang="en-US" dirty="0" smtClean="0"/>
              <a:t>浮点数：</a:t>
            </a:r>
            <a:r>
              <a:rPr lang="en-US" altLang="zh-CN" dirty="0" smtClean="0"/>
              <a:t>2..1, 2.1F, 2.2L</a:t>
            </a:r>
          </a:p>
          <a:p>
            <a:r>
              <a:rPr lang="zh-CN" altLang="en-US" dirty="0" smtClean="0"/>
              <a:t>字符</a:t>
            </a:r>
            <a:r>
              <a:rPr lang="en-US" altLang="zh-CN" dirty="0" smtClean="0"/>
              <a:t>:  ‘a’, ‘</a:t>
            </a:r>
            <a:r>
              <a:rPr lang="zh-CN" altLang="en-US" dirty="0" smtClean="0"/>
              <a:t>国</a:t>
            </a:r>
            <a:r>
              <a:rPr lang="en-US" altLang="zh-CN" dirty="0" smtClean="0"/>
              <a:t>’, ‘\’’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： 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字符串的类型是</a:t>
            </a:r>
            <a:r>
              <a:rPr lang="en-US" altLang="zh-CN" dirty="0" smtClean="0">
                <a:solidFill>
                  <a:srgbClr val="00B0F0"/>
                </a:solidFill>
              </a:rPr>
              <a:t>String</a:t>
            </a:r>
            <a:r>
              <a:rPr lang="zh-CN" altLang="en-US" dirty="0" smtClean="0">
                <a:solidFill>
                  <a:srgbClr val="00B0F0"/>
                </a:solidFill>
              </a:rPr>
              <a:t>类型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空值</a:t>
            </a:r>
            <a:r>
              <a:rPr lang="en-US" altLang="zh-CN" dirty="0" smtClean="0"/>
              <a:t>: null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r>
              <a:rPr lang="en-US" altLang="zh-CN" dirty="0" err="1" smtClean="0"/>
              <a:t>Wirte</a:t>
            </a:r>
            <a:r>
              <a:rPr lang="en-US" altLang="zh-CN" dirty="0" smtClean="0"/>
              <a:t> Once Run Anywhere</a:t>
            </a:r>
          </a:p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JSE/JEE</a:t>
            </a:r>
          </a:p>
        </p:txBody>
      </p:sp>
    </p:spTree>
    <p:extLst>
      <p:ext uri="{BB962C8B-B14F-4D97-AF65-F5344CB8AC3E}">
        <p14:creationId xmlns:p14="http://schemas.microsoft.com/office/powerpoint/2010/main" val="2206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32 ;</a:t>
            </a:r>
          </a:p>
          <a:p>
            <a:r>
              <a:rPr lang="en-US" altLang="zh-CN" dirty="0" smtClean="0"/>
              <a:t>String s = </a:t>
            </a:r>
            <a:r>
              <a:rPr lang="zh-CN" altLang="en-US" dirty="0"/>
              <a:t>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 ;</a:t>
            </a:r>
          </a:p>
          <a:p>
            <a:r>
              <a:rPr lang="en-US" altLang="zh-CN" dirty="0" smtClean="0"/>
              <a:t>String t = new (</a:t>
            </a:r>
            <a:r>
              <a:rPr lang="zh-CN" altLang="en-US" dirty="0" smtClean="0"/>
              <a:t>”怎样学</a:t>
            </a:r>
            <a:r>
              <a:rPr lang="en-US" altLang="zh-CN" dirty="0" smtClean="0"/>
              <a:t>Java“ ) ;</a:t>
            </a:r>
          </a:p>
          <a:p>
            <a:r>
              <a:rPr lang="en-US" altLang="zh-CN" dirty="0" smtClean="0"/>
              <a:t>String u(“</a:t>
            </a:r>
            <a:r>
              <a:rPr lang="zh-CN" altLang="en-US" dirty="0"/>
              <a:t>怎样学</a:t>
            </a:r>
            <a:r>
              <a:rPr lang="en-US" altLang="zh-CN" dirty="0"/>
              <a:t>Java</a:t>
            </a:r>
            <a:r>
              <a:rPr lang="en-US" altLang="zh-CN" dirty="0" smtClean="0"/>
              <a:t>”) ;  //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zh-CN" altLang="en-US" dirty="0" smtClean="0"/>
              <a:t>测试变量的类型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未初始化的变量的初始值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在方法内部声明的变量的初始值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未定义</a:t>
            </a:r>
            <a:endParaRPr lang="en-US" altLang="zh-CN" dirty="0" smtClean="0"/>
          </a:p>
          <a:p>
            <a:r>
              <a:rPr lang="zh-CN" altLang="en-US" dirty="0" smtClean="0"/>
              <a:t>在类中声明的属性和静态变量：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: false</a:t>
            </a:r>
          </a:p>
          <a:p>
            <a:pPr lvl="1"/>
            <a:r>
              <a:rPr lang="zh-CN" altLang="en-US" dirty="0" smtClean="0"/>
              <a:t>字符和数值，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引用类型的值， </a:t>
            </a:r>
            <a:r>
              <a:rPr lang="en-US" altLang="zh-CN" dirty="0" smtClean="0"/>
              <a:t>null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  </a:t>
            </a: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r>
              <a:rPr lang="en-US" altLang="zh-CN" dirty="0" smtClean="0"/>
              <a:t>/*  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  */</a:t>
            </a:r>
          </a:p>
          <a:p>
            <a:r>
              <a:rPr lang="en-US" altLang="zh-CN" dirty="0" smtClean="0"/>
              <a:t>/**  </a:t>
            </a:r>
            <a:r>
              <a:rPr lang="zh-CN" altLang="en-US" dirty="0" smtClean="0"/>
              <a:t>类，方法和属性的注释</a:t>
            </a:r>
            <a:r>
              <a:rPr lang="en-US" altLang="zh-CN" dirty="0" smtClean="0"/>
              <a:t>  */</a:t>
            </a:r>
          </a:p>
          <a:p>
            <a:pPr lvl="1"/>
            <a:r>
              <a:rPr lang="zh-CN" altLang="en-US" dirty="0" smtClean="0"/>
              <a:t>这些注释由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命令处理，进入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(.html)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09596" cy="36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 while</a:t>
            </a:r>
          </a:p>
          <a:p>
            <a:r>
              <a:rPr lang="en-US" altLang="zh-CN" dirty="0" smtClean="0"/>
              <a:t>switch (</a:t>
            </a:r>
            <a:r>
              <a:rPr lang="zh-CN" altLang="en-US" dirty="0"/>
              <a:t>基本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break, default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</a:p>
          <a:p>
            <a:r>
              <a:rPr lang="en-US" altLang="zh-CN" dirty="0"/>
              <a:t>throw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/>
              <a:t> </a:t>
            </a:r>
            <a:r>
              <a:rPr lang="zh-CN" altLang="en-US" dirty="0" smtClean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不是</a:t>
            </a:r>
            <a:r>
              <a:rPr lang="en-US" altLang="zh-CN" dirty="0"/>
              <a:t>true, 0</a:t>
            </a:r>
            <a:r>
              <a:rPr lang="zh-CN" altLang="en-US" dirty="0"/>
              <a:t>不是</a:t>
            </a:r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算术运算符：</a:t>
            </a:r>
            <a:r>
              <a:rPr lang="en-US" altLang="zh-CN" dirty="0"/>
              <a:t>+ , -, * / ,% ,++ ,--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赋值</a:t>
            </a:r>
            <a:r>
              <a:rPr lang="zh-CN" altLang="en-US" dirty="0"/>
              <a:t>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%=;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、 </a:t>
            </a:r>
            <a:r>
              <a:rPr lang="en-US" altLang="zh-CN" dirty="0"/>
              <a:t>|</a:t>
            </a:r>
            <a:r>
              <a:rPr lang="zh-CN" altLang="en-US" dirty="0"/>
              <a:t>、 </a:t>
            </a:r>
            <a:r>
              <a:rPr lang="en-US" altLang="zh-CN" dirty="0"/>
              <a:t>~ 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 </a:t>
            </a:r>
            <a:r>
              <a:rPr lang="en-US" altLang="zh-CN" dirty="0"/>
              <a:t>&gt;&gt;&gt;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&amp;&amp;</a:t>
            </a:r>
            <a:r>
              <a:rPr lang="zh-CN" altLang="en-US" dirty="0"/>
              <a:t>、 </a:t>
            </a:r>
            <a:r>
              <a:rPr lang="en-US" altLang="zh-CN" dirty="0"/>
              <a:t>|| </a:t>
            </a:r>
            <a:r>
              <a:rPr lang="zh-CN" altLang="en-US" dirty="0"/>
              <a:t>、</a:t>
            </a:r>
            <a:r>
              <a:rPr lang="en-US" altLang="zh-CN" dirty="0"/>
              <a:t>!</a:t>
            </a:r>
            <a:r>
              <a:rPr lang="zh-CN" altLang="en-US" dirty="0"/>
              <a:t>、 </a:t>
            </a:r>
            <a:r>
              <a:rPr lang="en-US" altLang="zh-CN" dirty="0"/>
              <a:t>^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三目运算符  条件</a:t>
            </a:r>
            <a:r>
              <a:rPr lang="en-US" altLang="zh-CN" dirty="0"/>
              <a:t>?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double[] </a:t>
            </a:r>
            <a:r>
              <a:rPr lang="en-US" altLang="zh-CN" dirty="0" err="1"/>
              <a:t>myList</a:t>
            </a:r>
            <a:r>
              <a:rPr lang="en-US" altLang="zh-CN" dirty="0"/>
              <a:t> = new double[10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myList</a:t>
            </a:r>
            <a:r>
              <a:rPr lang="en-US" altLang="zh-CN" dirty="0" smtClean="0"/>
              <a:t>[5] = 34.33 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40761" cy="362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for (int i = 0; i &lt; myList.</a:t>
            </a:r>
            <a:r>
              <a:rPr lang="nn-NO" altLang="zh-CN" dirty="0">
                <a:solidFill>
                  <a:srgbClr val="FFC000"/>
                </a:solidFill>
              </a:rPr>
              <a:t>length</a:t>
            </a:r>
            <a:r>
              <a:rPr lang="nn-NO" altLang="zh-CN" dirty="0"/>
              <a:t>; i++) {</a:t>
            </a:r>
          </a:p>
          <a:p>
            <a:pPr marL="0" indent="0">
              <a:buNone/>
            </a:pPr>
            <a:r>
              <a:rPr lang="nn-NO" altLang="zh-CN" dirty="0"/>
              <a:t>      System.out.</a:t>
            </a:r>
            <a:r>
              <a:rPr lang="nn-NO" altLang="zh-CN" dirty="0">
                <a:solidFill>
                  <a:srgbClr val="FFC000"/>
                </a:solidFill>
              </a:rPr>
              <a:t>print</a:t>
            </a:r>
            <a:r>
              <a:rPr lang="nn-NO" altLang="zh-CN" dirty="0"/>
              <a:t>(myList[i] + " ");</a:t>
            </a:r>
          </a:p>
          <a:p>
            <a:pPr marL="0" indent="0">
              <a:buNone/>
            </a:pPr>
            <a:r>
              <a:rPr lang="nn-NO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C000"/>
                </a:solidFill>
              </a:rPr>
              <a:t>double element: </a:t>
            </a:r>
            <a:r>
              <a:rPr lang="en-US" altLang="zh-CN" dirty="0" err="1">
                <a:solidFill>
                  <a:srgbClr val="FFC000"/>
                </a:solidFill>
              </a:rPr>
              <a:t>myList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</a:t>
            </a:r>
            <a:r>
              <a:rPr lang="en-US" altLang="zh-CN" dirty="0" err="1">
                <a:solidFill>
                  <a:srgbClr val="FFC000"/>
                </a:solidFill>
              </a:rPr>
              <a:t>println</a:t>
            </a:r>
            <a:r>
              <a:rPr lang="en-US" altLang="zh-CN" dirty="0"/>
              <a:t>(element);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{ </a:t>
            </a:r>
            <a:r>
              <a:rPr lang="en-US" altLang="zh-CN" dirty="0" smtClean="0">
                <a:solidFill>
                  <a:srgbClr val="FFC000"/>
                </a:solidFill>
              </a:rPr>
              <a:t>// </a:t>
            </a:r>
            <a:r>
              <a:rPr lang="zh-CN" altLang="en-US" dirty="0" smtClean="0">
                <a:solidFill>
                  <a:srgbClr val="FFC000"/>
                </a:solidFill>
              </a:rPr>
              <a:t>元素是引用类型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“Monday”,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“Tuesday”} ;</a:t>
            </a:r>
          </a:p>
          <a:p>
            <a:pPr marL="0" indent="0">
              <a:buNone/>
            </a:pP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new String[2]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[0] = “Monday”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[1] = new String(“Tuesday”) ;</a:t>
            </a:r>
          </a:p>
        </p:txBody>
      </p:sp>
    </p:spTree>
    <p:extLst>
      <p:ext uri="{BB962C8B-B14F-4D97-AF65-F5344CB8AC3E}">
        <p14:creationId xmlns:p14="http://schemas.microsoft.com/office/powerpoint/2010/main" val="1166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98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平台性</a:t>
            </a:r>
            <a:endParaRPr lang="en-US" altLang="zh-CN" dirty="0" smtClean="0"/>
          </a:p>
          <a:p>
            <a:r>
              <a:rPr lang="zh-TW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TW" altLang="en-US" dirty="0" smtClean="0"/>
              <a:t>垃圾回收</a:t>
            </a:r>
            <a:endParaRPr lang="en-US" altLang="zh-TW" dirty="0" smtClean="0"/>
          </a:p>
          <a:p>
            <a:r>
              <a:rPr lang="zh-CN" altLang="en-US" dirty="0" smtClean="0"/>
              <a:t>在传统企业和互联网企业广泛应用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IoT</a:t>
            </a:r>
            <a:r>
              <a:rPr lang="zh-CN" altLang="en-US" dirty="0" smtClean="0"/>
              <a:t>的服务器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及终端设备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数组类型和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长度固定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&lt;T&gt; - </a:t>
            </a:r>
            <a:r>
              <a:rPr lang="zh-CN" altLang="en-US" dirty="0" smtClean="0"/>
              <a:t>长度任意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m = new </a:t>
            </a:r>
            <a:r>
              <a:rPr lang="en-US" altLang="zh-CN" dirty="0" err="1"/>
              <a:t>int</a:t>
            </a:r>
            <a:r>
              <a:rPr lang="en-US" altLang="zh-CN" dirty="0"/>
              <a:t>[2][3]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m[0</a:t>
            </a:r>
            <a:r>
              <a:rPr lang="en-US" altLang="zh-CN" dirty="0"/>
              <a:t>][1] = 5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n = {</a:t>
            </a:r>
          </a:p>
          <a:p>
            <a:pPr marL="0" indent="0">
              <a:buNone/>
            </a:pPr>
            <a:r>
              <a:rPr lang="en-US" altLang="zh-CN" dirty="0"/>
              <a:t>   { 1, 2},</a:t>
            </a:r>
          </a:p>
          <a:p>
            <a:pPr marL="0" indent="0">
              <a:buNone/>
            </a:pPr>
            <a:r>
              <a:rPr lang="en-US" altLang="zh-CN" dirty="0"/>
              <a:t>   { 3, 4}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问题：</a:t>
            </a:r>
            <a:r>
              <a:rPr lang="en-US" altLang="zh-CN" dirty="0" smtClean="0">
                <a:solidFill>
                  <a:srgbClr val="FFC000"/>
                </a:solidFill>
              </a:rPr>
              <a:t>m[0][0]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m[0]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的类型是什么？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1387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Write Once, Run Anywhere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4912"/>
            <a:ext cx="5616624" cy="5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2929"/>
            <a:ext cx="2609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591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344816" cy="42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256584" cy="44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垃圾回收器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roots</a:t>
            </a:r>
            <a:r>
              <a:rPr lang="zh-CN" altLang="en-US" dirty="0" smtClean="0"/>
              <a:t>指的是被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引用的对象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070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901</Words>
  <Application>Microsoft Office PowerPoint</Application>
  <PresentationFormat>全屏显示(4:3)</PresentationFormat>
  <Paragraphs>167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1_Office 主题​​</vt:lpstr>
      <vt:lpstr>Java概述</vt:lpstr>
      <vt:lpstr>内容简介</vt:lpstr>
      <vt:lpstr>特点</vt:lpstr>
      <vt:lpstr>JRE和JDK</vt:lpstr>
      <vt:lpstr>Write Once, Run Anywhere</vt:lpstr>
      <vt:lpstr>字节码</vt:lpstr>
      <vt:lpstr>JVM</vt:lpstr>
      <vt:lpstr>字节码的执行</vt:lpstr>
      <vt:lpstr>垃圾回收器</vt:lpstr>
      <vt:lpstr>Java SE vs Java EE</vt:lpstr>
      <vt:lpstr>Java SE vs Java EE</vt:lpstr>
      <vt:lpstr>Java的最小程序单位是类</vt:lpstr>
      <vt:lpstr>编译Java程序 - javac</vt:lpstr>
      <vt:lpstr>运行Java程序</vt:lpstr>
      <vt:lpstr>其它java工具</vt:lpstr>
      <vt:lpstr>数据类型</vt:lpstr>
      <vt:lpstr>数据类型</vt:lpstr>
      <vt:lpstr>数据类型</vt:lpstr>
      <vt:lpstr>常量</vt:lpstr>
      <vt:lpstr>变量声明</vt:lpstr>
      <vt:lpstr>未初始化的变量的初始值</vt:lpstr>
      <vt:lpstr>注释</vt:lpstr>
      <vt:lpstr>Wrapper类</vt:lpstr>
      <vt:lpstr>控制语句</vt:lpstr>
      <vt:lpstr>运算符</vt:lpstr>
      <vt:lpstr>数组类型</vt:lpstr>
      <vt:lpstr>数组类型</vt:lpstr>
      <vt:lpstr>数组类型 – 初始化</vt:lpstr>
      <vt:lpstr>数组类型 – 数组的操作</vt:lpstr>
      <vt:lpstr>数组类型和ArrayList&lt;T&gt;类</vt:lpstr>
      <vt:lpstr>多维数组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80</cp:revision>
  <dcterms:created xsi:type="dcterms:W3CDTF">2014-12-19T01:13:30Z</dcterms:created>
  <dcterms:modified xsi:type="dcterms:W3CDTF">2017-11-30T15:08:54Z</dcterms:modified>
</cp:coreProperties>
</file>