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事物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数据库事务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一个数据库事务通常包含了一个序列的对数据库的读</a:t>
            </a:r>
            <a:r>
              <a:rPr lang="en-US" altLang="zh-CN" dirty="0"/>
              <a:t>/</a:t>
            </a:r>
            <a:r>
              <a:rPr lang="zh-CN" altLang="en-US" dirty="0"/>
              <a:t>写操作。它的存在包含有以下两个目的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为数据库操作序列提供了一个从失败中恢复到正常状态的方法，同时提供了数据库即使在异常状态下仍能保持一致性的方法。</a:t>
            </a:r>
          </a:p>
          <a:p>
            <a:pPr lvl="1"/>
            <a:r>
              <a:rPr lang="zh-CN" altLang="en-US" dirty="0"/>
              <a:t>当多个应用程序在并发访问数据库时，可以在这些应用程序之间提供一个隔离方法，以防止彼此的操作互相干扰。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49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数据库事务的</a:t>
            </a:r>
            <a:r>
              <a:rPr lang="zh-CN" altLang="en-US" dirty="0" smtClean="0">
                <a:effectLst/>
              </a:rPr>
              <a:t>特性 </a:t>
            </a:r>
            <a:r>
              <a:rPr lang="en-US" altLang="zh-CN" dirty="0" smtClean="0">
                <a:effectLst/>
              </a:rPr>
              <a:t>- ACID</a:t>
            </a:r>
            <a:r>
              <a:rPr lang="zh-CN" altLang="en-US" dirty="0" smtClean="0">
                <a:effectLst/>
              </a:rPr>
              <a:t>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原子</a:t>
            </a:r>
            <a:r>
              <a:rPr lang="zh-CN" altLang="en-US" dirty="0"/>
              <a:t>性（</a:t>
            </a:r>
            <a:r>
              <a:rPr lang="en-US" altLang="zh-CN" dirty="0"/>
              <a:t>Atomicity</a:t>
            </a:r>
            <a:r>
              <a:rPr lang="zh-CN" altLang="en-US" dirty="0"/>
              <a:t>）：事务作为一个整体被执行，包含在其中的对数据库的操作要么全部被执行，要么都不执行</a:t>
            </a:r>
            <a:r>
              <a:rPr lang="en-US" altLang="zh-CN" dirty="0"/>
              <a:t>[3]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）：事务应确保数据库的状态从一个一致状态转变为另一个一致状态。一致状态的含义是数据库中的数据应满足</a:t>
            </a:r>
            <a:r>
              <a:rPr lang="zh-CN" altLang="en-US" dirty="0" smtClean="0"/>
              <a:t>完整性约束。</a:t>
            </a:r>
            <a:endParaRPr lang="zh-CN" altLang="en-US" dirty="0"/>
          </a:p>
          <a:p>
            <a:r>
              <a:rPr lang="zh-CN" altLang="en-US" dirty="0"/>
              <a:t>隔离性（</a:t>
            </a:r>
            <a:r>
              <a:rPr lang="en-US" altLang="zh-CN" dirty="0"/>
              <a:t>Isolation</a:t>
            </a:r>
            <a:r>
              <a:rPr lang="zh-CN" altLang="en-US" dirty="0"/>
              <a:t>）：当多个用户并发访问数据库时，比如操作同一张表时，数据库为每一个用户开启的事务，不能被其他事务的操作所干扰，多个并发事务之间要相互隔离。</a:t>
            </a:r>
          </a:p>
          <a:p>
            <a:r>
              <a:rPr lang="zh-CN" altLang="en-US" dirty="0"/>
              <a:t>持久性（</a:t>
            </a:r>
            <a:r>
              <a:rPr lang="en-US" altLang="zh-CN" dirty="0"/>
              <a:t>Durability</a:t>
            </a:r>
            <a:r>
              <a:rPr lang="zh-CN" altLang="en-US" dirty="0"/>
              <a:t>）：已被提交的事务对数据库的修改应该永久保存在数据库中</a:t>
            </a:r>
            <a:r>
              <a:rPr lang="en-US" altLang="zh-CN" dirty="0"/>
              <a:t>[3]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750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不考虑事务的隔离</a:t>
            </a:r>
            <a:r>
              <a:rPr lang="zh-CN" altLang="en-US" dirty="0" smtClean="0"/>
              <a:t>性的问题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3650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脏</a:t>
            </a:r>
            <a:r>
              <a:rPr lang="zh-CN" altLang="en-US" dirty="0" smtClean="0"/>
              <a:t>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一个事务处理过程里读取了另一个未提交的事务中的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不可重</a:t>
            </a:r>
            <a:r>
              <a:rPr lang="zh-CN" altLang="en-US" dirty="0" smtClean="0"/>
              <a:t>复读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数据库中的某个数据，一个事务范围内多次查询却返回了不同的数据值，这是由于在查询间隔，被另一个事务修改并提交了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虚读</a:t>
            </a:r>
            <a:r>
              <a:rPr lang="en-US" altLang="zh-CN" dirty="0"/>
              <a:t>(</a:t>
            </a:r>
            <a:r>
              <a:rPr lang="zh-CN" altLang="en-US" dirty="0"/>
              <a:t>幻读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幻</a:t>
            </a:r>
            <a:r>
              <a:rPr lang="zh-CN" altLang="en-US" dirty="0"/>
              <a:t>读是事务非独立执行时发生的一种现象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zh-CN" altLang="en-US" dirty="0"/>
              <a:t>事务</a:t>
            </a:r>
            <a:r>
              <a:rPr lang="en-US" altLang="zh-CN" dirty="0"/>
              <a:t>T1</a:t>
            </a:r>
            <a:r>
              <a:rPr lang="zh-CN" altLang="en-US" dirty="0"/>
              <a:t>对一个表中所有的行的某个数据项做了从“</a:t>
            </a:r>
            <a:r>
              <a:rPr lang="en-US" altLang="zh-CN" dirty="0"/>
              <a:t>1”</a:t>
            </a:r>
            <a:r>
              <a:rPr lang="zh-CN" altLang="en-US" dirty="0"/>
              <a:t>修改为“</a:t>
            </a:r>
            <a:r>
              <a:rPr lang="en-US" altLang="zh-CN" dirty="0"/>
              <a:t>2”</a:t>
            </a:r>
            <a:r>
              <a:rPr lang="zh-CN" altLang="en-US" dirty="0"/>
              <a:t>的操作，这时事务</a:t>
            </a:r>
            <a:r>
              <a:rPr lang="en-US" altLang="zh-CN" dirty="0"/>
              <a:t>T2</a:t>
            </a:r>
            <a:r>
              <a:rPr lang="zh-CN" altLang="en-US" dirty="0"/>
              <a:t>又对这个表中插入了一行数据项，而这个数据项的数值还是为“</a:t>
            </a:r>
            <a:r>
              <a:rPr lang="en-US" altLang="zh-CN" dirty="0"/>
              <a:t>1”</a:t>
            </a:r>
            <a:r>
              <a:rPr lang="zh-CN" altLang="en-US" dirty="0"/>
              <a:t>并且提交给数据库。而操作事务</a:t>
            </a:r>
            <a:r>
              <a:rPr lang="en-US" altLang="zh-CN" dirty="0"/>
              <a:t>T1</a:t>
            </a:r>
            <a:r>
              <a:rPr lang="zh-CN" altLang="en-US" dirty="0"/>
              <a:t>的用户如果再查看刚刚修改的数据，会发现还有一行没有修改，其实这行是从事务</a:t>
            </a:r>
            <a:r>
              <a:rPr lang="en-US" altLang="zh-CN" dirty="0"/>
              <a:t>T2</a:t>
            </a:r>
            <a:r>
              <a:rPr lang="zh-CN" altLang="en-US" dirty="0"/>
              <a:t>中添加的，就好像产生幻觉一样，这就是发生了幻读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0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四种隔离级别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Serializabl</a:t>
            </a:r>
            <a:r>
              <a:rPr lang="en-US" altLang="zh-CN" dirty="0"/>
              <a:t>(</a:t>
            </a:r>
            <a:r>
              <a:rPr lang="zh-CN" altLang="en-US" dirty="0"/>
              <a:t>串行化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避免脏读、不可重复读、幻读的发生。</a:t>
            </a:r>
          </a:p>
          <a:p>
            <a:r>
              <a:rPr lang="en-US" altLang="zh-CN" dirty="0"/>
              <a:t>Repeatable read (</a:t>
            </a:r>
            <a:r>
              <a:rPr lang="zh-CN" altLang="en-US" dirty="0"/>
              <a:t>可重复读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避免脏读、不可重复读的发生。</a:t>
            </a:r>
          </a:p>
          <a:p>
            <a:r>
              <a:rPr lang="en-US" altLang="zh-CN" dirty="0"/>
              <a:t>Read committed (</a:t>
            </a:r>
            <a:r>
              <a:rPr lang="zh-CN" altLang="en-US" dirty="0"/>
              <a:t>读已提交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避免脏读的发生。</a:t>
            </a:r>
          </a:p>
          <a:p>
            <a:r>
              <a:rPr lang="en-US" altLang="zh-CN" dirty="0"/>
              <a:t>Read uncommitted (</a:t>
            </a:r>
            <a:r>
              <a:rPr lang="zh-CN" altLang="en-US" dirty="0"/>
              <a:t>读未提交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最低</a:t>
            </a:r>
            <a:r>
              <a:rPr lang="zh-CN" altLang="en-US" dirty="0"/>
              <a:t>级别，任何情况都无法保证。</a:t>
            </a:r>
          </a:p>
        </p:txBody>
      </p:sp>
    </p:spTree>
    <p:extLst>
      <p:ext uri="{BB962C8B-B14F-4D97-AF65-F5344CB8AC3E}">
        <p14:creationId xmlns:p14="http://schemas.microsoft.com/office/powerpoint/2010/main" val="124841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@Transactional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/>
              <a:t>isolation=</a:t>
            </a:r>
            <a:r>
              <a:rPr lang="en-US" altLang="zh-CN" dirty="0" err="1"/>
              <a:t>Isolation.READ_COMMITTED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DEFAULT</a:t>
            </a:r>
          </a:p>
          <a:p>
            <a:pPr lvl="1"/>
            <a:r>
              <a:rPr lang="zh-CN" altLang="en-US" dirty="0"/>
              <a:t>使用数据库的缺省隔绝级</a:t>
            </a:r>
          </a:p>
          <a:p>
            <a:r>
              <a:rPr lang="en-US" altLang="zh-CN" dirty="0"/>
              <a:t>READ_COMMITTED</a:t>
            </a:r>
          </a:p>
          <a:p>
            <a:pPr lvl="1"/>
            <a:r>
              <a:rPr lang="zh-CN" altLang="en-US" dirty="0"/>
              <a:t>可以避免脏读，但会发生不可重复读和幻读</a:t>
            </a:r>
          </a:p>
          <a:p>
            <a:r>
              <a:rPr lang="en-US" altLang="zh-CN" dirty="0"/>
              <a:t>READ_UNCOMMITTED</a:t>
            </a:r>
          </a:p>
          <a:p>
            <a:pPr lvl="1"/>
            <a:r>
              <a:rPr lang="zh-CN" altLang="en-US" dirty="0"/>
              <a:t>一个事务可以读取其它事务未提交的数据</a:t>
            </a:r>
          </a:p>
          <a:p>
            <a:r>
              <a:rPr lang="en-US" altLang="zh-CN" dirty="0"/>
              <a:t>REPEATABLE_READ</a:t>
            </a:r>
          </a:p>
          <a:p>
            <a:pPr lvl="1"/>
            <a:r>
              <a:rPr lang="zh-CN" altLang="en-US" dirty="0"/>
              <a:t>可以避免脏读和不可重复读，但会发生幻读</a:t>
            </a:r>
          </a:p>
          <a:p>
            <a:r>
              <a:rPr lang="en-US" altLang="zh-CN" dirty="0"/>
              <a:t>SERIALIZABLE</a:t>
            </a:r>
          </a:p>
          <a:p>
            <a:pPr lvl="1"/>
            <a:r>
              <a:rPr lang="zh-CN" altLang="en-US" dirty="0"/>
              <a:t>脏读、不可重复读和幻读都可以避免</a:t>
            </a:r>
          </a:p>
        </p:txBody>
      </p:sp>
    </p:spTree>
    <p:extLst>
      <p:ext uri="{BB962C8B-B14F-4D97-AF65-F5344CB8AC3E}">
        <p14:creationId xmlns:p14="http://schemas.microsoft.com/office/powerpoint/2010/main" val="365742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@Transactional</a:t>
            </a:r>
            <a:r>
              <a:rPr lang="en-US" altLang="zh-CN" dirty="0" smtClean="0"/>
              <a:t>(</a:t>
            </a:r>
            <a:br>
              <a:rPr lang="en-US" altLang="zh-CN" dirty="0" smtClean="0"/>
            </a:br>
            <a:r>
              <a:rPr lang="en-US" altLang="zh-CN" dirty="0" smtClean="0"/>
              <a:t>propagation=</a:t>
            </a:r>
            <a:r>
              <a:rPr lang="en-US" altLang="zh-CN" dirty="0" err="1" smtClean="0"/>
              <a:t>Propagation.REQUIRED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REQUIRED</a:t>
            </a:r>
            <a:endParaRPr lang="en-US" altLang="zh-CN" dirty="0"/>
          </a:p>
          <a:p>
            <a:pPr lvl="1"/>
            <a:r>
              <a:rPr lang="zh-CN" altLang="en-US" dirty="0" smtClean="0"/>
              <a:t>当前</a:t>
            </a:r>
            <a:r>
              <a:rPr lang="zh-CN" altLang="en-US" dirty="0"/>
              <a:t>方法必须在事务中执行。如果当前有事务，则使用这个事务；否则，开启一个新的事务</a:t>
            </a:r>
          </a:p>
          <a:p>
            <a:r>
              <a:rPr lang="en-US" altLang="zh-CN" dirty="0" smtClean="0"/>
              <a:t>REQUIRES_NEW</a:t>
            </a:r>
          </a:p>
          <a:p>
            <a:pPr lvl="1"/>
            <a:r>
              <a:rPr lang="zh-CN" altLang="en-US" dirty="0" smtClean="0"/>
              <a:t>当前</a:t>
            </a:r>
            <a:r>
              <a:rPr lang="zh-CN" altLang="en-US" dirty="0"/>
              <a:t>方法必须在一个新的事务中执行。如果当前已有事务，则挂起当前事务，开启一个新的事务。</a:t>
            </a:r>
          </a:p>
          <a:p>
            <a:r>
              <a:rPr lang="en-US" altLang="zh-CN" dirty="0" smtClean="0"/>
              <a:t>MANDATORY  </a:t>
            </a:r>
          </a:p>
          <a:p>
            <a:pPr lvl="1"/>
            <a:r>
              <a:rPr lang="zh-CN" altLang="en-US" dirty="0" smtClean="0"/>
              <a:t>当前</a:t>
            </a:r>
            <a:r>
              <a:rPr lang="zh-CN" altLang="en-US" dirty="0"/>
              <a:t>方法必须在一个已开启的事务中执行。如果当前没有事务，则失败。</a:t>
            </a:r>
          </a:p>
          <a:p>
            <a:r>
              <a:rPr lang="en-US" altLang="zh-CN" dirty="0" smtClean="0"/>
              <a:t>SUPPORTS</a:t>
            </a:r>
          </a:p>
          <a:p>
            <a:pPr lvl="1"/>
            <a:r>
              <a:rPr lang="zh-CN" altLang="en-US" dirty="0" smtClean="0"/>
              <a:t>不管有无事务，当前方法都能执行。</a:t>
            </a:r>
            <a:r>
              <a:rPr lang="en-US" altLang="zh-CN" dirty="0" smtClean="0"/>
              <a:t>·</a:t>
            </a:r>
            <a:r>
              <a:rPr lang="zh-CN" altLang="en-US" dirty="0" smtClean="0"/>
              <a:t>例如，从数据库中读取数据的操作。</a:t>
            </a:r>
          </a:p>
          <a:p>
            <a:r>
              <a:rPr lang="en-US" altLang="zh-CN" dirty="0" smtClean="0"/>
              <a:t>NOT_SUPPORTED</a:t>
            </a:r>
          </a:p>
          <a:p>
            <a:pPr lvl="1"/>
            <a:r>
              <a:rPr lang="zh-CN" altLang="en-US" dirty="0" smtClean="0"/>
              <a:t>只作在内存中进行计算，但不转播事务。</a:t>
            </a:r>
          </a:p>
          <a:p>
            <a:r>
              <a:rPr lang="en-US" altLang="zh-CN" dirty="0" smtClean="0"/>
              <a:t>NEVER</a:t>
            </a:r>
          </a:p>
          <a:p>
            <a:pPr lvl="1"/>
            <a:r>
              <a:rPr lang="zh-CN" altLang="en-US" dirty="0" smtClean="0"/>
              <a:t>如果在事务中执行，则出错。一般不使用。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15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事务回滚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@Transactional(</a:t>
            </a:r>
            <a:r>
              <a:rPr lang="en-US" altLang="zh-CN" dirty="0" err="1"/>
              <a:t>rollbackFor</a:t>
            </a:r>
            <a:r>
              <a:rPr lang="en-US" altLang="zh-CN" dirty="0"/>
              <a:t>=</a:t>
            </a:r>
            <a:r>
              <a:rPr lang="en-US" altLang="zh-CN" dirty="0" err="1"/>
              <a:t>Exception.class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出错时回滚事务。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中，如果一个方法抛出异常而被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框架捕获，则事务被回滚。</a:t>
            </a:r>
            <a:endParaRPr lang="en-US" altLang="zh-CN" dirty="0" smtClean="0"/>
          </a:p>
          <a:p>
            <a:r>
              <a:rPr lang="en-US" altLang="zh-CN" dirty="0"/>
              <a:t>@Transactional (</a:t>
            </a:r>
            <a:r>
              <a:rPr lang="en-US" altLang="zh-CN" dirty="0" err="1"/>
              <a:t>noRollbackFor</a:t>
            </a:r>
            <a:r>
              <a:rPr lang="en-US" altLang="zh-CN" dirty="0"/>
              <a:t>=</a:t>
            </a:r>
            <a:r>
              <a:rPr lang="en-US" altLang="zh-CN" dirty="0" err="1"/>
              <a:t>IllegalStateException.class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出错时不回滚事务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程序中控制事务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ServiceImpl</a:t>
            </a:r>
            <a:r>
              <a:rPr lang="en-US" altLang="zh-CN" sz="1400" dirty="0"/>
              <a:t> implements Service</a:t>
            </a:r>
          </a:p>
          <a:p>
            <a:pPr marL="0" indent="0">
              <a:buNone/>
            </a:pPr>
            <a:r>
              <a:rPr lang="en-US" altLang="zh-CN" sz="1400" dirty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 @</a:t>
            </a:r>
            <a:r>
              <a:rPr lang="en-US" altLang="zh-CN" sz="1400" dirty="0" err="1"/>
              <a:t>AutoWired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private </a:t>
            </a:r>
            <a:r>
              <a:rPr lang="en-US" altLang="zh-CN" sz="1400" dirty="0" err="1"/>
              <a:t>PlatformTransactionManager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txManager</a:t>
            </a:r>
            <a:r>
              <a:rPr lang="en-US" altLang="zh-CN" sz="1400" dirty="0"/>
              <a:t>;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public void </a:t>
            </a:r>
            <a:r>
              <a:rPr lang="en-US" altLang="zh-CN" sz="1400" dirty="0" err="1"/>
              <a:t>doSomething</a:t>
            </a:r>
            <a:r>
              <a:rPr lang="en-US" altLang="zh-CN" sz="1400" dirty="0"/>
              <a:t>() {</a:t>
            </a:r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en-US" altLang="zh-CN" sz="1400" dirty="0" err="1"/>
              <a:t>DefaultTransactionDefinition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DefaultTransactionDefinition</a:t>
            </a:r>
            <a:r>
              <a:rPr lang="en-US" altLang="zh-CN" sz="1400" dirty="0"/>
              <a:t>();</a:t>
            </a:r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en-US" altLang="zh-CN" sz="1400" dirty="0" err="1"/>
              <a:t>def.setName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SomeTxName</a:t>
            </a:r>
            <a:r>
              <a:rPr lang="en-US" altLang="zh-CN" sz="1400" dirty="0"/>
              <a:t>");</a:t>
            </a:r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en-US" altLang="zh-CN" sz="1400" dirty="0" err="1"/>
              <a:t>def.setPropagationBehavior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TransactionDefinition.PROPAGATION_REQUIRED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en-US" altLang="zh-CN" sz="1400" dirty="0" err="1"/>
              <a:t>TransactionStatus</a:t>
            </a:r>
            <a:r>
              <a:rPr lang="en-US" altLang="zh-CN" sz="1400" dirty="0"/>
              <a:t> status = </a:t>
            </a:r>
            <a:r>
              <a:rPr lang="en-US" altLang="zh-CN" sz="1400" dirty="0" err="1"/>
              <a:t>txManager.getTransaction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r>
              <a:rPr lang="en-US" altLang="zh-CN" sz="1400" dirty="0"/>
              <a:t>     try {    </a:t>
            </a:r>
          </a:p>
          <a:p>
            <a:pPr marL="0" indent="0">
              <a:buNone/>
            </a:pPr>
            <a:r>
              <a:rPr lang="en-US" altLang="zh-CN" sz="1400" dirty="0"/>
              <a:t>        // execute your business logic here</a:t>
            </a:r>
          </a:p>
          <a:p>
            <a:pPr marL="0" indent="0">
              <a:buNone/>
            </a:pPr>
            <a:r>
              <a:rPr lang="en-US" altLang="zh-CN" sz="1400" dirty="0"/>
              <a:t>     } catch (Exception ex)</a:t>
            </a:r>
          </a:p>
          <a:p>
            <a:pPr marL="0" indent="0">
              <a:buNone/>
            </a:pPr>
            <a:r>
              <a:rPr lang="en-US" altLang="zh-CN" sz="1400" dirty="0"/>
              <a:t>     {    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txManager.rollback</a:t>
            </a:r>
            <a:r>
              <a:rPr lang="en-US" altLang="zh-CN" sz="1400" dirty="0"/>
              <a:t>(status);   </a:t>
            </a:r>
          </a:p>
          <a:p>
            <a:pPr marL="0" indent="0">
              <a:buNone/>
            </a:pPr>
            <a:r>
              <a:rPr lang="en-US" altLang="zh-CN" sz="1400" dirty="0"/>
              <a:t>        throw ex;</a:t>
            </a:r>
          </a:p>
          <a:p>
            <a:pPr marL="0" indent="0">
              <a:buNone/>
            </a:pPr>
            <a:r>
              <a:rPr lang="en-US" altLang="zh-CN" sz="1400" dirty="0"/>
              <a:t>     }</a:t>
            </a:r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en-US" altLang="zh-CN" sz="1400" dirty="0" err="1"/>
              <a:t>txManager.commit</a:t>
            </a:r>
            <a:r>
              <a:rPr lang="en-US" altLang="zh-CN" sz="1400" dirty="0"/>
              <a:t>(status);</a:t>
            </a:r>
          </a:p>
          <a:p>
            <a:pPr marL="0" indent="0">
              <a:buNone/>
            </a:pPr>
            <a:r>
              <a:rPr lang="en-US" altLang="zh-CN" sz="1400" dirty="0"/>
              <a:t>  }</a:t>
            </a:r>
          </a:p>
          <a:p>
            <a:pPr marL="0" indent="0"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557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831</Words>
  <Application>Microsoft Office PowerPoint</Application>
  <PresentationFormat>全屏显示(4:3)</PresentationFormat>
  <Paragraphs>80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主题​​</vt:lpstr>
      <vt:lpstr>1_Office 主题​​</vt:lpstr>
      <vt:lpstr>Spring事物</vt:lpstr>
      <vt:lpstr>数据库事务</vt:lpstr>
      <vt:lpstr>数据库事务的特性 - ACID性质</vt:lpstr>
      <vt:lpstr>不考虑事务的隔离性的问题</vt:lpstr>
      <vt:lpstr>四种隔离级别</vt:lpstr>
      <vt:lpstr>@Transactional  (isolation=Isolation.READ_COMMITTED)</vt:lpstr>
      <vt:lpstr>@Transactional( propagation=Propagation.REQUIRED)</vt:lpstr>
      <vt:lpstr>事务回滚</vt:lpstr>
      <vt:lpstr>程序中控制事务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66</cp:revision>
  <dcterms:created xsi:type="dcterms:W3CDTF">2014-12-19T01:13:30Z</dcterms:created>
  <dcterms:modified xsi:type="dcterms:W3CDTF">2017-12-21T15:38:32Z</dcterms:modified>
</cp:coreProperties>
</file>