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62" r:id="rId4"/>
    <p:sldId id="267" r:id="rId5"/>
    <p:sldId id="264" r:id="rId6"/>
    <p:sldId id="265" r:id="rId7"/>
    <p:sldId id="268" r:id="rId8"/>
    <p:sldId id="279" r:id="rId9"/>
    <p:sldId id="280" r:id="rId10"/>
    <p:sldId id="274" r:id="rId11"/>
    <p:sldId id="275" r:id="rId12"/>
    <p:sldId id="281" r:id="rId13"/>
    <p:sldId id="278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6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38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线程同步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synchronized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synchronized void add(</a:t>
            </a:r>
            <a:r>
              <a:rPr lang="en-US" altLang="zh-CN" dirty="0" err="1"/>
              <a:t>int</a:t>
            </a:r>
            <a:r>
              <a:rPr lang="en-US" altLang="zh-CN" dirty="0"/>
              <a:t> value){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this.count</a:t>
            </a:r>
            <a:r>
              <a:rPr lang="en-US" altLang="zh-CN" dirty="0"/>
              <a:t> += value;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public static synchronized void add(</a:t>
            </a:r>
            <a:r>
              <a:rPr lang="en-US" altLang="zh-CN" dirty="0" err="1"/>
              <a:t>int</a:t>
            </a:r>
            <a:r>
              <a:rPr lang="en-US" altLang="zh-CN" dirty="0"/>
              <a:t> value){</a:t>
            </a:r>
          </a:p>
          <a:p>
            <a:pPr marL="0" indent="0">
              <a:buNone/>
            </a:pPr>
            <a:r>
              <a:rPr lang="en-US" altLang="zh-CN" dirty="0"/>
              <a:t>      count += value;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public void add(</a:t>
            </a:r>
            <a:r>
              <a:rPr lang="en-US" altLang="zh-CN" dirty="0" err="1"/>
              <a:t>int</a:t>
            </a:r>
            <a:r>
              <a:rPr lang="en-US" altLang="zh-CN" dirty="0"/>
              <a:t> value){</a:t>
            </a:r>
          </a:p>
          <a:p>
            <a:pPr marL="0" indent="0">
              <a:buNone/>
            </a:pPr>
            <a:r>
              <a:rPr lang="en-US" altLang="zh-CN" dirty="0"/>
              <a:t>    synchronized(this){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this.count</a:t>
            </a:r>
            <a:r>
              <a:rPr lang="en-US" altLang="zh-CN" dirty="0"/>
              <a:t> += value;   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82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线程同步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semaphore</a:t>
            </a:r>
            <a:r>
              <a:rPr lang="zh-CN" altLang="en-US" sz="2000" dirty="0"/>
              <a:t>（信号量）</a:t>
            </a:r>
            <a:endParaRPr lang="en-US" altLang="zh-CN" sz="2000" dirty="0"/>
          </a:p>
          <a:p>
            <a:pPr lvl="1"/>
            <a:r>
              <a:rPr lang="en-US" altLang="zh-CN" sz="2000" dirty="0"/>
              <a:t>semaphore</a:t>
            </a:r>
            <a:r>
              <a:rPr lang="zh-CN" altLang="en-US" sz="2000" dirty="0"/>
              <a:t>有多个值</a:t>
            </a:r>
            <a:r>
              <a:rPr lang="en-US" altLang="zh-CN" sz="2000" dirty="0"/>
              <a:t>(</a:t>
            </a:r>
            <a:r>
              <a:rPr lang="zh-CN" altLang="en-US" sz="2000" dirty="0"/>
              <a:t>量</a:t>
            </a:r>
            <a:r>
              <a:rPr lang="en-US" altLang="zh-CN" sz="2000" dirty="0"/>
              <a:t>).</a:t>
            </a:r>
            <a:endParaRPr lang="zh-CN" altLang="en-US" sz="2000" dirty="0"/>
          </a:p>
          <a:p>
            <a:pPr lvl="1"/>
            <a:r>
              <a:rPr lang="zh-CN" altLang="en-US" sz="2000" dirty="0"/>
              <a:t>二元信号量：即只存在是与否，</a:t>
            </a:r>
            <a:r>
              <a:rPr lang="en-US" altLang="zh-CN" sz="2000" dirty="0"/>
              <a:t>0</a:t>
            </a:r>
            <a:r>
              <a:rPr lang="zh-CN" altLang="en-US" sz="2000" dirty="0"/>
              <a:t>与</a:t>
            </a:r>
            <a:r>
              <a:rPr lang="en-US" altLang="zh-CN" sz="2000" dirty="0"/>
              <a:t>1</a:t>
            </a:r>
            <a:r>
              <a:rPr lang="zh-CN" altLang="en-US" sz="2000" dirty="0"/>
              <a:t>两种状态。</a:t>
            </a:r>
            <a:endParaRPr lang="en-US" altLang="zh-CN" sz="2000" dirty="0"/>
          </a:p>
          <a:p>
            <a:r>
              <a:rPr lang="en-US" altLang="zh-CN" sz="2000" dirty="0" err="1"/>
              <a:t>mutex</a:t>
            </a:r>
            <a:r>
              <a:rPr lang="zh-CN" altLang="en-US" sz="2000" dirty="0"/>
              <a:t>（互斥量）</a:t>
            </a:r>
            <a:endParaRPr lang="en-US" altLang="zh-CN" sz="2000" dirty="0"/>
          </a:p>
          <a:p>
            <a:pPr lvl="1"/>
            <a:r>
              <a:rPr lang="zh-CN" altLang="en-US" sz="2000" dirty="0"/>
              <a:t>二元锁机制，只有是（</a:t>
            </a:r>
            <a:r>
              <a:rPr lang="en-US" altLang="zh-CN" sz="2000" dirty="0"/>
              <a:t>1</a:t>
            </a:r>
            <a:r>
              <a:rPr lang="zh-CN" altLang="en-US" sz="2000" dirty="0"/>
              <a:t>）和否（</a:t>
            </a:r>
            <a:r>
              <a:rPr lang="en-US" altLang="zh-CN" sz="2000" dirty="0"/>
              <a:t>0</a:t>
            </a:r>
            <a:r>
              <a:rPr lang="zh-CN" altLang="en-US" sz="2000" dirty="0"/>
              <a:t>）的两个值</a:t>
            </a:r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的支持：</a:t>
            </a:r>
            <a:endParaRPr lang="en-US" altLang="zh-CN" sz="2000" dirty="0"/>
          </a:p>
          <a:p>
            <a:pPr lvl="1"/>
            <a:r>
              <a:rPr lang="en-US" altLang="zh-CN" sz="2000" dirty="0"/>
              <a:t>Semaphore(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permits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sz="2000" dirty="0" err="1"/>
              <a:t>ReentrantLock</a:t>
            </a:r>
            <a:endParaRPr lang="en-US" altLang="zh-CN" sz="2000" dirty="0"/>
          </a:p>
          <a:p>
            <a:pPr lvl="1"/>
            <a:r>
              <a:rPr lang="en-US" altLang="zh-CN" sz="1600" dirty="0" err="1"/>
              <a:t>ReadWriteLock</a:t>
            </a:r>
            <a:endParaRPr lang="en-US" altLang="zh-CN" sz="16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76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Lock</a:t>
            </a:r>
            <a:r>
              <a:rPr lang="zh-CN" altLang="en-US" b="1" dirty="0" smtClean="0"/>
              <a:t>和</a:t>
            </a:r>
            <a:r>
              <a:rPr lang="en-US" altLang="zh-CN" b="1" dirty="0" err="1" smtClean="0">
                <a:effectLst/>
              </a:rPr>
              <a:t>ReentrantLock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Lock</a:t>
            </a:r>
            <a:r>
              <a:rPr lang="zh-CN" altLang="en-US" dirty="0" smtClean="0"/>
              <a:t>类，定义了方法</a:t>
            </a:r>
            <a:r>
              <a:rPr lang="en-US" altLang="zh-CN" dirty="0" smtClean="0"/>
              <a:t>lock()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unlock()</a:t>
            </a:r>
          </a:p>
          <a:p>
            <a:r>
              <a:rPr lang="en-US" altLang="zh-CN" dirty="0" err="1" smtClean="0"/>
              <a:t>ReentrantLock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 </a:t>
            </a:r>
            <a:r>
              <a:rPr lang="en-US" altLang="zh-CN" dirty="0"/>
              <a:t>synchronized </a:t>
            </a:r>
            <a:r>
              <a:rPr lang="zh-CN" altLang="en-US" dirty="0"/>
              <a:t>相同的并发性和内存</a:t>
            </a:r>
            <a:r>
              <a:rPr lang="zh-CN" altLang="en-US" dirty="0" smtClean="0"/>
              <a:t>语义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zh-CN" altLang="en-US" dirty="0"/>
              <a:t>了类似锁投票、定时锁等候和可中断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</a:t>
            </a:r>
            <a:r>
              <a:rPr lang="zh-CN" altLang="en-US" dirty="0"/>
              <a:t>佳的</a:t>
            </a:r>
            <a:r>
              <a:rPr lang="zh-CN" altLang="en-US" dirty="0" smtClean="0"/>
              <a:t>性能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47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线程死锁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4026"/>
            <a:ext cx="6109713" cy="374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474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线程优先级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Thread.setDaemon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boolean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on)</a:t>
            </a:r>
          </a:p>
          <a:p>
            <a:r>
              <a:rPr lang="en-US" altLang="zh-CN" sz="2800" dirty="0" err="1" smtClean="0"/>
              <a:t>Thread.setPriority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newPriority</a:t>
            </a:r>
            <a:r>
              <a:rPr lang="en-US" altLang="zh-CN" sz="2800" dirty="0"/>
              <a:t>)</a:t>
            </a:r>
          </a:p>
          <a:p>
            <a:pPr lvl="2"/>
            <a:r>
              <a:rPr lang="en-US" altLang="zh-CN" sz="2000" dirty="0"/>
              <a:t>MIN_PRIORITY|NORM_PRIORITY|MAX_PRIORITY</a:t>
            </a:r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76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线程组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ThreadGroup</a:t>
            </a:r>
            <a:r>
              <a:rPr lang="en-US" altLang="zh-CN" dirty="0"/>
              <a:t>(String name)</a:t>
            </a:r>
          </a:p>
          <a:p>
            <a:r>
              <a:rPr lang="en-US" altLang="zh-CN" dirty="0" err="1"/>
              <a:t>ThreadGroup</a:t>
            </a:r>
            <a:r>
              <a:rPr lang="en-US" altLang="zh-CN" dirty="0"/>
              <a:t>(</a:t>
            </a:r>
            <a:r>
              <a:rPr lang="en-US" altLang="zh-CN" dirty="0" err="1"/>
              <a:t>ThreadGroup</a:t>
            </a:r>
            <a:r>
              <a:rPr lang="en-US" altLang="zh-CN" dirty="0"/>
              <a:t> parent, String name)</a:t>
            </a:r>
          </a:p>
          <a:p>
            <a:endParaRPr lang="en-US" altLang="zh-CN" dirty="0"/>
          </a:p>
          <a:p>
            <a:r>
              <a:rPr lang="en-US" altLang="zh-CN" dirty="0"/>
              <a:t>Thread(</a:t>
            </a:r>
            <a:r>
              <a:rPr lang="en-US" altLang="zh-CN" dirty="0" err="1"/>
              <a:t>ThreadGroup</a:t>
            </a:r>
            <a:r>
              <a:rPr lang="en-US" altLang="zh-CN" dirty="0"/>
              <a:t> group, Runnable target)</a:t>
            </a:r>
          </a:p>
          <a:p>
            <a:r>
              <a:rPr lang="en-US" altLang="zh-CN" dirty="0"/>
              <a:t>Thread(</a:t>
            </a:r>
            <a:r>
              <a:rPr lang="en-US" altLang="zh-CN" dirty="0" err="1"/>
              <a:t>ThreadGroup</a:t>
            </a:r>
            <a:r>
              <a:rPr lang="en-US" altLang="zh-CN" dirty="0"/>
              <a:t> group, Runnable target, String name)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0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线程池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zh-CN" altLang="en-US" dirty="0"/>
              <a:t>一组等待处理执行任务的工作线程</a:t>
            </a:r>
            <a:endParaRPr lang="en-US" altLang="zh-CN" dirty="0"/>
          </a:p>
          <a:p>
            <a:r>
              <a:rPr lang="en-US" altLang="zh-CN" dirty="0" err="1"/>
              <a:t>ThreadPoolExecutor</a:t>
            </a:r>
            <a:endParaRPr lang="en-US" altLang="zh-CN" dirty="0"/>
          </a:p>
          <a:p>
            <a:r>
              <a:rPr lang="en-US" altLang="zh-CN" dirty="0" err="1"/>
              <a:t>ScheduledThreadPoolExecutor</a:t>
            </a:r>
            <a:endParaRPr lang="en-US" altLang="zh-CN" dirty="0"/>
          </a:p>
          <a:p>
            <a:r>
              <a:rPr lang="en-US" altLang="zh-CN" dirty="0" err="1" smtClean="0"/>
              <a:t>ForkJoinPool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564904"/>
            <a:ext cx="363288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1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Executors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static </a:t>
            </a:r>
            <a:r>
              <a:rPr lang="en-US" altLang="zh-CN" sz="2400" dirty="0" err="1"/>
              <a:t>ExecutorService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newCachedThreadPool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static </a:t>
            </a:r>
            <a:r>
              <a:rPr lang="en-US" altLang="zh-CN" sz="2400" dirty="0" err="1"/>
              <a:t>ExecutorService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newFixedThreadPool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nThreads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static </a:t>
            </a:r>
            <a:r>
              <a:rPr lang="en-US" altLang="zh-CN" sz="2400" dirty="0" err="1"/>
              <a:t>ScheduledExecutorService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newScheduledThreadPool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corePoolSize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static </a:t>
            </a:r>
            <a:r>
              <a:rPr lang="en-US" altLang="zh-CN" sz="2400" dirty="0" err="1"/>
              <a:t>ScheduledExecutorService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newSingleThreadScheduledExecutor</a:t>
            </a:r>
            <a:r>
              <a:rPr lang="en-US" altLang="zh-CN" sz="2400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264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ExecutorService</a:t>
            </a:r>
            <a:r>
              <a:rPr lang="zh-CN" altLang="en-US" dirty="0"/>
              <a:t>用法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提交任务</a:t>
            </a:r>
            <a:endParaRPr lang="en-US" altLang="zh-CN" sz="2400" dirty="0"/>
          </a:p>
          <a:p>
            <a:pPr lvl="1"/>
            <a:r>
              <a:rPr lang="en-US" altLang="zh-CN" sz="2000" dirty="0"/>
              <a:t>Future&lt;?&gt; submit(Runnable task) </a:t>
            </a:r>
          </a:p>
          <a:p>
            <a:pPr lvl="1"/>
            <a:r>
              <a:rPr lang="en-US" altLang="zh-CN" sz="2000" dirty="0"/>
              <a:t>&lt;T&gt; Future&lt;T&gt; submit(Callable&lt;T&gt; task)</a:t>
            </a:r>
            <a:endParaRPr lang="en-US" altLang="zh-CN" sz="3200" dirty="0"/>
          </a:p>
          <a:p>
            <a:r>
              <a:rPr lang="en-US" altLang="zh-CN" sz="2400" dirty="0"/>
              <a:t>Future&lt;T&gt; </a:t>
            </a:r>
            <a:r>
              <a:rPr lang="zh-CN" altLang="en-US" sz="2400" dirty="0"/>
              <a:t>在需要时调用</a:t>
            </a:r>
            <a:r>
              <a:rPr lang="en-US" altLang="zh-CN" sz="2400" dirty="0"/>
              <a:t>get()</a:t>
            </a:r>
            <a:r>
              <a:rPr lang="zh-CN" altLang="en-US" sz="2400" dirty="0"/>
              <a:t>用于获取任务的执行结果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84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ScheduledExecutorService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延迟或周期地执行任务</a:t>
            </a:r>
            <a:endParaRPr lang="en-US" altLang="zh-CN" sz="2400" dirty="0"/>
          </a:p>
          <a:p>
            <a:pPr lvl="2"/>
            <a:r>
              <a:rPr lang="en-US" altLang="zh-CN" sz="2000" dirty="0" err="1"/>
              <a:t>ScheduledFuture</a:t>
            </a:r>
            <a:r>
              <a:rPr lang="en-US" altLang="zh-CN" sz="2000" dirty="0"/>
              <a:t>&lt;?&gt; schedule(Runnable command, long delay, </a:t>
            </a:r>
            <a:r>
              <a:rPr lang="en-US" altLang="zh-CN" sz="2000" dirty="0" err="1"/>
              <a:t>TimeUnit</a:t>
            </a:r>
            <a:r>
              <a:rPr lang="en-US" altLang="zh-CN" sz="2000" dirty="0"/>
              <a:t> unit)</a:t>
            </a:r>
          </a:p>
          <a:p>
            <a:pPr lvl="2"/>
            <a:r>
              <a:rPr lang="en-US" altLang="zh-CN" sz="2000" dirty="0" err="1"/>
              <a:t>ScheduledFuture</a:t>
            </a:r>
            <a:r>
              <a:rPr lang="en-US" altLang="zh-CN" sz="2000" dirty="0"/>
              <a:t>&lt;?&gt; </a:t>
            </a:r>
            <a:r>
              <a:rPr lang="en-US" altLang="zh-CN" sz="2000" dirty="0" err="1"/>
              <a:t>scheduleAtFixedRate</a:t>
            </a:r>
            <a:r>
              <a:rPr lang="en-US" altLang="zh-CN" sz="2000" dirty="0"/>
              <a:t>(Runnable command, long </a:t>
            </a:r>
            <a:r>
              <a:rPr lang="en-US" altLang="zh-CN" sz="2000" dirty="0" err="1"/>
              <a:t>initialDelay</a:t>
            </a:r>
            <a:r>
              <a:rPr lang="en-US" altLang="zh-CN" sz="2000" dirty="0"/>
              <a:t>, long period, </a:t>
            </a:r>
            <a:r>
              <a:rPr lang="en-US" altLang="zh-CN" sz="2000" dirty="0" err="1"/>
              <a:t>TimeUnit</a:t>
            </a:r>
            <a:r>
              <a:rPr lang="en-US" altLang="zh-CN" sz="2000" dirty="0"/>
              <a:t> unit)</a:t>
            </a:r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52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zh-CN" altLang="en-US" dirty="0" smtClean="0"/>
              <a:t>一个运行的程序有多个执行线索</a:t>
            </a:r>
            <a:endParaRPr lang="en-US" altLang="zh-CN" dirty="0" smtClean="0"/>
          </a:p>
          <a:p>
            <a:r>
              <a:rPr lang="en-US" altLang="zh-CN" dirty="0" smtClean="0"/>
              <a:t>Delegator</a:t>
            </a:r>
            <a:r>
              <a:rPr lang="zh-CN" altLang="en-US" dirty="0" smtClean="0"/>
              <a:t>将计算任务分解之后，给多个</a:t>
            </a:r>
            <a:r>
              <a:rPr lang="en-US" altLang="zh-CN" dirty="0" smtClean="0"/>
              <a:t>Worker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20888"/>
            <a:ext cx="4896544" cy="3828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5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ForkJoinPool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7930004" cy="311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18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Atomic</a:t>
            </a:r>
            <a:r>
              <a:rPr lang="zh-CN" altLang="en-US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AtomicBoolean</a:t>
            </a:r>
            <a:endParaRPr lang="en-US" altLang="zh-CN" dirty="0"/>
          </a:p>
          <a:p>
            <a:r>
              <a:rPr lang="en-US" altLang="zh-CN" dirty="0" err="1"/>
              <a:t>AtomicInteger</a:t>
            </a:r>
            <a:endParaRPr lang="en-US" altLang="zh-CN" dirty="0"/>
          </a:p>
          <a:p>
            <a:r>
              <a:rPr lang="en-US" altLang="zh-CN" dirty="0" err="1"/>
              <a:t>AtomicLong</a:t>
            </a:r>
            <a:endParaRPr lang="en-US" altLang="zh-CN" dirty="0"/>
          </a:p>
          <a:p>
            <a:r>
              <a:rPr lang="en-US" altLang="zh-CN" dirty="0" err="1"/>
              <a:t>AtomicReference</a:t>
            </a:r>
            <a:endParaRPr lang="en-US" altLang="zh-CN" dirty="0"/>
          </a:p>
          <a:p>
            <a:r>
              <a:rPr lang="en-US" altLang="zh-CN" dirty="0" err="1"/>
              <a:t>AtomicStampedReference</a:t>
            </a:r>
            <a:endParaRPr lang="en-US" altLang="zh-CN" dirty="0"/>
          </a:p>
          <a:p>
            <a:r>
              <a:rPr lang="en-US" altLang="zh-CN" dirty="0" err="1"/>
              <a:t>AtomicIntegerArray</a:t>
            </a:r>
            <a:endParaRPr lang="en-US" altLang="zh-CN" dirty="0"/>
          </a:p>
          <a:p>
            <a:r>
              <a:rPr lang="en-US" altLang="zh-CN" dirty="0" err="1"/>
              <a:t>AtomicLongArray</a:t>
            </a:r>
            <a:endParaRPr lang="en-US" altLang="zh-CN" dirty="0"/>
          </a:p>
          <a:p>
            <a:r>
              <a:rPr lang="en-US" altLang="zh-CN" dirty="0" err="1"/>
              <a:t>AtomicReferenceArray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365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线程安全的</a:t>
            </a:r>
            <a:r>
              <a:rPr lang="en-US" altLang="zh-CN" dirty="0"/>
              <a:t>Collection</a:t>
            </a:r>
            <a:r>
              <a:rPr lang="zh-CN" altLang="en-US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BlockingQueue</a:t>
            </a:r>
            <a:endParaRPr lang="en-US" altLang="zh-CN" dirty="0"/>
          </a:p>
          <a:p>
            <a:r>
              <a:rPr lang="en-US" altLang="zh-CN" dirty="0" err="1"/>
              <a:t>ArrayBlockingQueue</a:t>
            </a:r>
            <a:endParaRPr lang="en-US" altLang="zh-CN" dirty="0"/>
          </a:p>
          <a:p>
            <a:r>
              <a:rPr lang="en-US" altLang="zh-CN" dirty="0" err="1"/>
              <a:t>DelayQueue</a:t>
            </a:r>
            <a:endParaRPr lang="en-US" altLang="zh-CN" dirty="0"/>
          </a:p>
          <a:p>
            <a:r>
              <a:rPr lang="en-US" altLang="zh-CN" dirty="0" err="1"/>
              <a:t>LinkedBlockingQueue</a:t>
            </a:r>
            <a:endParaRPr lang="en-US" altLang="zh-CN" dirty="0"/>
          </a:p>
          <a:p>
            <a:r>
              <a:rPr lang="en-US" altLang="zh-CN" dirty="0" err="1"/>
              <a:t>PriorityBlockingQueue</a:t>
            </a:r>
            <a:endParaRPr lang="en-US" altLang="zh-CN" dirty="0"/>
          </a:p>
          <a:p>
            <a:r>
              <a:rPr lang="en-US" altLang="zh-CN" dirty="0" err="1"/>
              <a:t>SynchronousQueue</a:t>
            </a:r>
            <a:endParaRPr lang="en-US" altLang="zh-CN" dirty="0"/>
          </a:p>
          <a:p>
            <a:r>
              <a:rPr lang="en-US" altLang="zh-CN" dirty="0" err="1"/>
              <a:t>BlockingDeque</a:t>
            </a:r>
            <a:endParaRPr lang="en-US" altLang="zh-CN" dirty="0"/>
          </a:p>
          <a:p>
            <a:r>
              <a:rPr lang="en-US" altLang="zh-CN" dirty="0" err="1"/>
              <a:t>LinkedBlockingDeque</a:t>
            </a:r>
            <a:endParaRPr lang="en-US" altLang="zh-CN" dirty="0"/>
          </a:p>
          <a:p>
            <a:r>
              <a:rPr lang="en-US" altLang="zh-CN" dirty="0" err="1"/>
              <a:t>ConcurrentMap</a:t>
            </a:r>
            <a:endParaRPr lang="en-US" altLang="zh-CN" dirty="0"/>
          </a:p>
          <a:p>
            <a:r>
              <a:rPr lang="en-US" altLang="zh-CN" dirty="0" err="1"/>
              <a:t>ConcurrentNavigableMap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261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线程池多大合适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计算任务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CPU</a:t>
            </a:r>
            <a:r>
              <a:rPr lang="zh-CN" altLang="en-US" dirty="0"/>
              <a:t>的核数相同</a:t>
            </a:r>
            <a:endParaRPr lang="en-US" altLang="zh-CN" dirty="0"/>
          </a:p>
          <a:p>
            <a:r>
              <a:rPr lang="en-US" altLang="zh-CN" dirty="0"/>
              <a:t>I/O</a:t>
            </a:r>
            <a:r>
              <a:rPr lang="zh-CN" altLang="en-US" dirty="0"/>
              <a:t>频繁的任务</a:t>
            </a:r>
            <a:endParaRPr lang="en-US" altLang="zh-CN" dirty="0"/>
          </a:p>
          <a:p>
            <a:pPr lvl="1"/>
            <a:r>
              <a:rPr lang="zh-CN" altLang="en-US" dirty="0"/>
              <a:t>核数 </a:t>
            </a:r>
            <a:r>
              <a:rPr lang="en-US" altLang="zh-CN" dirty="0"/>
              <a:t>* (1 ~ 60)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395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多线程的问题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程序是不确定的</a:t>
            </a:r>
            <a:endParaRPr lang="en-US" altLang="zh-CN" sz="2800" dirty="0"/>
          </a:p>
          <a:p>
            <a:r>
              <a:rPr lang="zh-CN" altLang="en-US" sz="2800" dirty="0"/>
              <a:t>死锁</a:t>
            </a:r>
            <a:endParaRPr lang="en-US" altLang="zh-CN" sz="2800" dirty="0"/>
          </a:p>
          <a:p>
            <a:r>
              <a:rPr lang="en-US" altLang="zh-CN" sz="2800" dirty="0"/>
              <a:t>Lock</a:t>
            </a:r>
            <a:r>
              <a:rPr lang="zh-CN" altLang="en-US" sz="2800" dirty="0"/>
              <a:t>及执行性能</a:t>
            </a:r>
            <a:endParaRPr lang="en-US" altLang="zh-CN" sz="2800" dirty="0"/>
          </a:p>
          <a:p>
            <a:pPr lvl="1"/>
            <a:r>
              <a:rPr lang="zh-CN" altLang="en-US" sz="2400" dirty="0"/>
              <a:t>过多的线程导致程序性能急剧下降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589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优点和缺点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4741987"/>
          </a:xfrm>
        </p:spPr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充分发挥多核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的计算能力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在多个线程要操作同一个资源的情况下，会导致数据不一致</a:t>
            </a:r>
            <a:endParaRPr lang="en-US" altLang="zh-CN" dirty="0" smtClean="0"/>
          </a:p>
          <a:p>
            <a:pPr lvl="1"/>
            <a:r>
              <a:rPr lang="zh-CN" altLang="en-US" dirty="0"/>
              <a:t>死锁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878" y="3645025"/>
            <a:ext cx="503256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1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Thread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Runnable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java.lang</a:t>
            </a:r>
            <a:r>
              <a:rPr lang="zh-CN" altLang="en-US" dirty="0"/>
              <a:t>包</a:t>
            </a:r>
            <a:endParaRPr lang="en-US" altLang="zh-CN" dirty="0" smtClean="0"/>
          </a:p>
          <a:p>
            <a:r>
              <a:rPr lang="en-US" altLang="zh-CN" dirty="0" smtClean="0"/>
              <a:t>Thread</a:t>
            </a:r>
          </a:p>
          <a:p>
            <a:pPr marL="0" indent="0">
              <a:buNone/>
            </a:pPr>
            <a:r>
              <a:rPr lang="en-US" altLang="zh-CN" dirty="0" smtClean="0"/>
              <a:t>Thread(Runnable </a:t>
            </a:r>
            <a:r>
              <a:rPr lang="en-US" altLang="zh-CN" dirty="0"/>
              <a:t>target)</a:t>
            </a:r>
          </a:p>
          <a:p>
            <a:pPr marL="0" indent="0">
              <a:buNone/>
            </a:pPr>
            <a:r>
              <a:rPr lang="en-US" altLang="zh-CN" dirty="0"/>
              <a:t>Thread(Runnable target, String name)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Runnable</a:t>
            </a:r>
          </a:p>
          <a:p>
            <a:pPr marL="0" indent="0">
              <a:buNone/>
            </a:pPr>
            <a:r>
              <a:rPr lang="en-US" altLang="zh-CN" dirty="0"/>
              <a:t>public Interface Runnable {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void run</a:t>
            </a:r>
            <a:r>
              <a:rPr lang="en-US" altLang="zh-CN" dirty="0"/>
              <a:t>() 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r>
              <a:rPr lang="zh-CN" altLang="en-US" dirty="0" smtClean="0"/>
              <a:t>获取当前线程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Thread </a:t>
            </a:r>
            <a:r>
              <a:rPr lang="en-US" altLang="zh-CN" dirty="0" err="1"/>
              <a:t>thread</a:t>
            </a:r>
            <a:r>
              <a:rPr lang="en-US" altLang="zh-CN" dirty="0"/>
              <a:t> = </a:t>
            </a:r>
            <a:r>
              <a:rPr lang="en-US" altLang="zh-CN" dirty="0" err="1"/>
              <a:t>Thread.currentThread</a:t>
            </a:r>
            <a:r>
              <a:rPr lang="en-US" altLang="zh-CN" dirty="0"/>
              <a:t>() 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3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Thread</a:t>
            </a:r>
            <a:r>
              <a:rPr lang="zh-CN" altLang="en-US" dirty="0"/>
              <a:t>和</a:t>
            </a:r>
            <a:r>
              <a:rPr lang="en-US" altLang="zh-CN" dirty="0"/>
              <a:t>Runnable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 public class </a:t>
            </a:r>
            <a:r>
              <a:rPr lang="en-US" altLang="zh-CN" dirty="0" err="1"/>
              <a:t>MyRunnable</a:t>
            </a:r>
            <a:r>
              <a:rPr lang="en-US" altLang="zh-CN" dirty="0"/>
              <a:t> implements Runnable {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void run(){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MyRunnable</a:t>
            </a:r>
            <a:r>
              <a:rPr lang="en-US" altLang="zh-CN" dirty="0"/>
              <a:t> running");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Thread </a:t>
            </a:r>
            <a:r>
              <a:rPr lang="en-US" altLang="zh-CN" dirty="0" err="1"/>
              <a:t>thread</a:t>
            </a:r>
            <a:r>
              <a:rPr lang="en-US" altLang="zh-CN" dirty="0"/>
              <a:t> = new Thread(new </a:t>
            </a:r>
            <a:r>
              <a:rPr lang="en-US" altLang="zh-CN" dirty="0" err="1"/>
              <a:t>MyRunnable</a:t>
            </a:r>
            <a:r>
              <a:rPr lang="en-US" altLang="zh-CN" dirty="0"/>
              <a:t>()); </a:t>
            </a:r>
            <a:r>
              <a:rPr lang="en-US" altLang="zh-CN" dirty="0" err="1"/>
              <a:t>thread.start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7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线程状态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2501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5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结束一个线程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Thread. interrupt()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29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等待一个线程结束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Thread.join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86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线程同步：临界区互斥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，</a:t>
            </a:r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980728"/>
            <a:ext cx="5472607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762" y="1484784"/>
            <a:ext cx="3077344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2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510</Words>
  <Application>Microsoft Office PowerPoint</Application>
  <PresentationFormat>全屏显示(4:3)</PresentationFormat>
  <Paragraphs>133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主题​​</vt:lpstr>
      <vt:lpstr>1_Office 主题​​</vt:lpstr>
      <vt:lpstr>线程</vt:lpstr>
      <vt:lpstr>多线程</vt:lpstr>
      <vt:lpstr>优点和缺点</vt:lpstr>
      <vt:lpstr>Thread和Runnable</vt:lpstr>
      <vt:lpstr>Thread和Runnable</vt:lpstr>
      <vt:lpstr>线程状态</vt:lpstr>
      <vt:lpstr>结束一个线程</vt:lpstr>
      <vt:lpstr>等待一个线程结束</vt:lpstr>
      <vt:lpstr>线程同步：临界区互斥</vt:lpstr>
      <vt:lpstr>线程同步</vt:lpstr>
      <vt:lpstr>线程同步</vt:lpstr>
      <vt:lpstr>Lock和ReentrantLock</vt:lpstr>
      <vt:lpstr>线程死锁</vt:lpstr>
      <vt:lpstr>线程优先级</vt:lpstr>
      <vt:lpstr>线程组</vt:lpstr>
      <vt:lpstr>线程池</vt:lpstr>
      <vt:lpstr>Executors类</vt:lpstr>
      <vt:lpstr>ExecutorService用法 </vt:lpstr>
      <vt:lpstr>ScheduledExecutorService用法</vt:lpstr>
      <vt:lpstr>ForkJoinPool</vt:lpstr>
      <vt:lpstr>Atomic类型</vt:lpstr>
      <vt:lpstr>线程安全的Collection类型</vt:lpstr>
      <vt:lpstr>线程池多大合适</vt:lpstr>
      <vt:lpstr>多线程的问题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68</cp:revision>
  <dcterms:created xsi:type="dcterms:W3CDTF">2014-12-19T01:13:30Z</dcterms:created>
  <dcterms:modified xsi:type="dcterms:W3CDTF">2017-12-06T13:30:32Z</dcterms:modified>
</cp:coreProperties>
</file>