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5" r:id="rId10"/>
    <p:sldId id="266" r:id="rId11"/>
    <p:sldId id="267" r:id="rId12"/>
    <p:sldId id="268" r:id="rId13"/>
    <p:sldId id="269" r:id="rId14"/>
    <p:sldId id="26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6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10160"/>
            <a:ext cx="12192000" cy="6878320"/>
          </a:xfrm>
          <a:prstGeom prst="rect">
            <a:avLst/>
          </a:prstGeom>
        </p:spPr>
      </p:pic>
      <p:sp>
        <p:nvSpPr>
          <p:cNvPr id="4" name="KSO_FD"/>
          <p:cNvSpPr>
            <a:spLocks noGrp="1"/>
          </p:cNvSpPr>
          <p:nvPr>
            <p:ph type="dt" sz="half" idx="10"/>
          </p:nvPr>
        </p:nvSpPr>
        <p:spPr/>
        <p:txBody>
          <a:bodyPr/>
          <a:lstStyle/>
          <a:p>
            <a:fld id="{DA203D87-A655-454D-9D75-164E521EA3E1}" type="datetimeFigureOut">
              <a:rPr lang="zh-CN" altLang="en-US" smtClean="0"/>
              <a:t>2014/12/22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127C025B-00BE-44A9-812E-AC57640FF51B}" type="slidenum">
              <a:rPr lang="zh-CN" altLang="en-US" smtClean="0"/>
              <a:t>‹#›</a:t>
            </a:fld>
            <a:endParaRPr lang="zh-CN" altLang="en-US"/>
          </a:p>
        </p:txBody>
      </p:sp>
      <p:sp>
        <p:nvSpPr>
          <p:cNvPr id="3" name="KSO_CT2"/>
          <p:cNvSpPr>
            <a:spLocks noGrp="1"/>
          </p:cNvSpPr>
          <p:nvPr>
            <p:ph type="subTitle" idx="1" hasCustomPrompt="1"/>
          </p:nvPr>
        </p:nvSpPr>
        <p:spPr>
          <a:xfrm>
            <a:off x="1549801" y="1577411"/>
            <a:ext cx="9092404" cy="467211"/>
          </a:xfrm>
          <a:noFill/>
        </p:spPr>
        <p:txBody>
          <a:bodyPr>
            <a:noAutofit/>
          </a:bodyPr>
          <a:lstStyle>
            <a:lvl1pPr marL="0" indent="0" algn="ctr">
              <a:buNone/>
              <a:defRPr sz="1800">
                <a:solidFill>
                  <a:schemeClr val="tx1">
                    <a:lumMod val="65000"/>
                    <a:lumOff val="35000"/>
                  </a:schemeClr>
                </a:solidFill>
                <a:effectLs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1487931" y="703061"/>
            <a:ext cx="9216143" cy="762404"/>
          </a:xfrm>
        </p:spPr>
        <p:txBody>
          <a:bodyPr>
            <a:noAutofit/>
          </a:bodyPr>
          <a:lstStyle>
            <a:lvl1pPr algn="ctr">
              <a:defRPr sz="4200">
                <a:solidFill>
                  <a:schemeClr val="accent1">
                    <a:lumMod val="75000"/>
                  </a:schemeClr>
                </a:solidFill>
                <a:effectLst/>
              </a:defRPr>
            </a:lvl1pPr>
          </a:lstStyle>
          <a:p>
            <a:r>
              <a:rPr lang="zh-CN" altLang="en-US" dirty="0" smtClean="0"/>
              <a:t>单击此处添加您的标题文字</a:t>
            </a:r>
            <a:endParaRPr lang="zh-CN" altLang="en-US" dirty="0"/>
          </a:p>
        </p:txBody>
      </p:sp>
    </p:spTree>
    <p:extLst>
      <p:ext uri="{BB962C8B-B14F-4D97-AF65-F5344CB8AC3E}">
        <p14:creationId xmlns:p14="http://schemas.microsoft.com/office/powerpoint/2010/main" val="420915016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1620">
          <p15:clr>
            <a:srgbClr val="FBAE40"/>
          </p15:clr>
        </p15:guide>
        <p15:guide id="3"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A203D87-A655-454D-9D75-164E521EA3E1}" type="datetimeFigureOut">
              <a:rPr lang="zh-CN" altLang="en-US" smtClean="0"/>
              <a:t>2014/12/22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127C025B-00BE-44A9-812E-AC57640FF51B}" type="slidenum">
              <a:rPr lang="zh-CN" altLang="en-US" smtClean="0"/>
              <a:t>‹#›</a:t>
            </a:fld>
            <a:endParaRPr lang="zh-CN" altLang="en-US"/>
          </a:p>
        </p:txBody>
      </p:sp>
    </p:spTree>
    <p:extLst>
      <p:ext uri="{BB962C8B-B14F-4D97-AF65-F5344CB8AC3E}">
        <p14:creationId xmlns:p14="http://schemas.microsoft.com/office/powerpoint/2010/main" val="60226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6"/>
            <a:ext cx="7933269" cy="5811839"/>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A203D87-A655-454D-9D75-164E521EA3E1}" type="datetimeFigureOut">
              <a:rPr lang="zh-CN" altLang="en-US" smtClean="0"/>
              <a:t>2014/12/22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127C025B-00BE-44A9-812E-AC57640FF51B}" type="slidenum">
              <a:rPr lang="zh-CN" altLang="en-US" smtClean="0"/>
              <a:t>‹#›</a:t>
            </a:fld>
            <a:endParaRPr lang="zh-CN" altLang="en-US"/>
          </a:p>
        </p:txBody>
      </p:sp>
    </p:spTree>
    <p:extLst>
      <p:ext uri="{BB962C8B-B14F-4D97-AF65-F5344CB8AC3E}">
        <p14:creationId xmlns:p14="http://schemas.microsoft.com/office/powerpoint/2010/main" val="3114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A203D87-A655-454D-9D75-164E521EA3E1}" type="datetimeFigureOut">
              <a:rPr lang="zh-CN" altLang="en-US" smtClean="0"/>
              <a:t>2014/12/22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127C025B-00BE-44A9-812E-AC57640FF51B}" type="slidenum">
              <a:rPr lang="zh-CN" altLang="en-US" smtClean="0"/>
              <a:t>‹#›</a:t>
            </a:fld>
            <a:endParaRPr lang="zh-CN" altLang="en-US"/>
          </a:p>
        </p:txBody>
      </p:sp>
    </p:spTree>
    <p:extLst>
      <p:ext uri="{BB962C8B-B14F-4D97-AF65-F5344CB8AC3E}">
        <p14:creationId xmlns:p14="http://schemas.microsoft.com/office/powerpoint/2010/main" val="128022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4"/>
            <a:ext cx="4090217" cy="357479"/>
          </a:xfrm>
          <a:prstGeom prst="roundRect">
            <a:avLst>
              <a:gd name="adj" fmla="val 50000"/>
            </a:avLst>
          </a:prstGeom>
          <a:solidFill>
            <a:schemeClr val="accent1">
              <a:lumMod val="75000"/>
            </a:schemeClr>
          </a:solidFill>
        </p:spPr>
        <p:txBody>
          <a:bodyPr anchor="ctr">
            <a:normAutofit/>
          </a:bodyPr>
          <a:lstStyle>
            <a:lvl1pPr marL="0" indent="0" algn="ctr">
              <a:buNone/>
              <a:defRPr sz="160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DA203D87-A655-454D-9D75-164E521EA3E1}" type="datetimeFigureOut">
              <a:rPr lang="zh-CN" altLang="en-US" smtClean="0"/>
              <a:t>2014/12/22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127C025B-00BE-44A9-812E-AC57640FF51B}" type="slidenum">
              <a:rPr lang="zh-CN" altLang="en-US" smtClean="0"/>
              <a:t>‹#›</a:t>
            </a:fld>
            <a:endParaRPr lang="zh-CN" altLang="en-US"/>
          </a:p>
        </p:txBody>
      </p:sp>
    </p:spTree>
    <p:extLst>
      <p:ext uri="{BB962C8B-B14F-4D97-AF65-F5344CB8AC3E}">
        <p14:creationId xmlns:p14="http://schemas.microsoft.com/office/powerpoint/2010/main" val="34162412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1"/>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DA203D87-A655-454D-9D75-164E521EA3E1}" type="datetimeFigureOut">
              <a:rPr lang="zh-CN" altLang="en-US" smtClean="0"/>
              <a:t>2014/12/22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127C025B-00BE-44A9-812E-AC57640FF51B}" type="slidenum">
              <a:rPr lang="zh-CN" altLang="en-US" smtClean="0"/>
              <a:t>‹#›</a:t>
            </a:fld>
            <a:endParaRPr lang="zh-CN" altLang="en-US"/>
          </a:p>
        </p:txBody>
      </p:sp>
    </p:spTree>
    <p:extLst>
      <p:ext uri="{BB962C8B-B14F-4D97-AF65-F5344CB8AC3E}">
        <p14:creationId xmlns:p14="http://schemas.microsoft.com/office/powerpoint/2010/main" val="113187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1099435" y="2200275"/>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3"/>
            <a:ext cx="5183188" cy="823912"/>
          </a:xfrm>
        </p:spPr>
        <p:txBody>
          <a:bodyPr anchor="b">
            <a:normAutofit/>
          </a:bodyPr>
          <a:lstStyle>
            <a:lvl1pPr marL="0" indent="0">
              <a:buNone/>
              <a:defRPr sz="1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6431847" y="2200275"/>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DA203D87-A655-454D-9D75-164E521EA3E1}" type="datetimeFigureOut">
              <a:rPr lang="zh-CN" altLang="en-US" smtClean="0"/>
              <a:t>2014/12/22</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127C025B-00BE-44A9-812E-AC57640FF51B}" type="slidenum">
              <a:rPr lang="zh-CN" altLang="en-US" smtClean="0"/>
              <a:t>‹#›</a:t>
            </a:fld>
            <a:endParaRPr lang="zh-CN" altLang="en-US"/>
          </a:p>
        </p:txBody>
      </p:sp>
    </p:spTree>
    <p:extLst>
      <p:ext uri="{BB962C8B-B14F-4D97-AF65-F5344CB8AC3E}">
        <p14:creationId xmlns:p14="http://schemas.microsoft.com/office/powerpoint/2010/main" val="155238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A203D87-A655-454D-9D75-164E521EA3E1}" type="datetimeFigureOut">
              <a:rPr lang="zh-CN" altLang="en-US" smtClean="0"/>
              <a:t>2014/12/22</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127C025B-00BE-44A9-812E-AC57640FF51B}" type="slidenum">
              <a:rPr lang="zh-CN" altLang="en-US" smtClean="0"/>
              <a:t>‹#›</a:t>
            </a:fld>
            <a:endParaRPr lang="zh-CN" altLang="en-US"/>
          </a:p>
        </p:txBody>
      </p:sp>
    </p:spTree>
    <p:extLst>
      <p:ext uri="{BB962C8B-B14F-4D97-AF65-F5344CB8AC3E}">
        <p14:creationId xmlns:p14="http://schemas.microsoft.com/office/powerpoint/2010/main" val="202292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DA203D87-A655-454D-9D75-164E521EA3E1}" type="datetimeFigureOut">
              <a:rPr lang="zh-CN" altLang="en-US" smtClean="0"/>
              <a:t>2014/12/22</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127C025B-00BE-44A9-812E-AC57640FF51B}" type="slidenum">
              <a:rPr lang="zh-CN" altLang="en-US" smtClean="0"/>
              <a:t>‹#›</a:t>
            </a:fld>
            <a:endParaRPr lang="zh-CN" altLang="en-US"/>
          </a:p>
        </p:txBody>
      </p:sp>
    </p:spTree>
    <p:extLst>
      <p:ext uri="{BB962C8B-B14F-4D97-AF65-F5344CB8AC3E}">
        <p14:creationId xmlns:p14="http://schemas.microsoft.com/office/powerpoint/2010/main" val="217406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0" y="2133603"/>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A203D87-A655-454D-9D75-164E521EA3E1}" type="datetimeFigureOut">
              <a:rPr lang="zh-CN" altLang="en-US" smtClean="0"/>
              <a:t>2014/12/22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127C025B-00BE-44A9-812E-AC57640FF51B}" type="slidenum">
              <a:rPr lang="zh-CN" altLang="en-US" smtClean="0"/>
              <a:t>‹#›</a:t>
            </a:fld>
            <a:endParaRPr lang="zh-CN" altLang="en-US"/>
          </a:p>
        </p:txBody>
      </p:sp>
    </p:spTree>
    <p:extLst>
      <p:ext uri="{BB962C8B-B14F-4D97-AF65-F5344CB8AC3E}">
        <p14:creationId xmlns:p14="http://schemas.microsoft.com/office/powerpoint/2010/main" val="303105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8"/>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A203D87-A655-454D-9D75-164E521EA3E1}" type="datetimeFigureOut">
              <a:rPr lang="zh-CN" altLang="en-US" smtClean="0"/>
              <a:t>2014/12/22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127C025B-00BE-44A9-812E-AC57640FF51B}" type="slidenum">
              <a:rPr lang="zh-CN" altLang="en-US" smtClean="0"/>
              <a:t>‹#›</a:t>
            </a:fld>
            <a:endParaRPr lang="zh-CN" altLang="en-US"/>
          </a:p>
        </p:txBody>
      </p:sp>
    </p:spTree>
    <p:extLst>
      <p:ext uri="{BB962C8B-B14F-4D97-AF65-F5344CB8AC3E}">
        <p14:creationId xmlns:p14="http://schemas.microsoft.com/office/powerpoint/2010/main" val="237835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stretch>
            <a:fillRect/>
          </a:stretch>
        </p:blipFill>
        <p:spPr>
          <a:xfrm>
            <a:off x="0" y="0"/>
            <a:ext cx="12192000" cy="894080"/>
          </a:xfrm>
          <a:prstGeom prst="rect">
            <a:avLst/>
          </a:prstGeom>
        </p:spPr>
      </p:pic>
      <p:sp>
        <p:nvSpPr>
          <p:cNvPr id="2" name="KSO_BT1"/>
          <p:cNvSpPr>
            <a:spLocks noGrp="1"/>
          </p:cNvSpPr>
          <p:nvPr>
            <p:ph type="title"/>
          </p:nvPr>
        </p:nvSpPr>
        <p:spPr>
          <a:xfrm>
            <a:off x="558799" y="40093"/>
            <a:ext cx="11056060" cy="69959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03D87-A655-454D-9D75-164E521EA3E1}" type="datetimeFigureOut">
              <a:rPr lang="zh-CN" altLang="en-US" smtClean="0"/>
              <a:t>2014/12/22</a:t>
            </a:fld>
            <a:endParaRPr lang="zh-CN" altLang="en-US"/>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C025B-00BE-44A9-812E-AC57640FF51B}" type="slidenum">
              <a:rPr lang="zh-CN" altLang="en-US" smtClean="0"/>
              <a:t>‹#›</a:t>
            </a:fld>
            <a:endParaRPr lang="zh-CN" altLang="en-US"/>
          </a:p>
        </p:txBody>
      </p:sp>
      <p:sp>
        <p:nvSpPr>
          <p:cNvPr id="3" name="KSO_BC1"/>
          <p:cNvSpPr>
            <a:spLocks noGrp="1"/>
          </p:cNvSpPr>
          <p:nvPr>
            <p:ph type="body" idx="1"/>
          </p:nvPr>
        </p:nvSpPr>
        <p:spPr>
          <a:xfrm>
            <a:off x="558801" y="1026615"/>
            <a:ext cx="11056060" cy="51932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3817978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3200" b="1" i="0" kern="1200" baseline="0">
          <a:solidFill>
            <a:schemeClr val="accent1">
              <a:lumMod val="75000"/>
            </a:schemeClr>
          </a:solidFill>
          <a:effectLst/>
          <a:latin typeface="Arial Black" panose="020B0A04020102020204" pitchFamily="34" charset="0"/>
          <a:ea typeface="微软雅黑" panose="020B0503020204020204" pitchFamily="34" charset="-122"/>
          <a:cs typeface="+mj-cs"/>
        </a:defRPr>
      </a:lvl1pPr>
    </p:titleStyle>
    <p:bodyStyle>
      <a:lvl1pPr marL="357179" indent="-357179" algn="just" defTabSz="914377" rtl="0" eaLnBrk="1" latinLnBrk="0" hangingPunct="1">
        <a:lnSpc>
          <a:spcPct val="110000"/>
        </a:lnSpc>
        <a:spcBef>
          <a:spcPts val="1800"/>
        </a:spcBef>
        <a:spcAft>
          <a:spcPts val="0"/>
        </a:spcAft>
        <a:buClr>
          <a:schemeClr val="accent1">
            <a:lumMod val="75000"/>
          </a:schemeClr>
        </a:buClr>
        <a:buSzPct val="100000"/>
        <a:buFont typeface="Arial" panose="020B0604020202020204" pitchFamily="34" charset="0"/>
        <a:buChar char="O"/>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179" indent="-357179"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幼圆" panose="02010509060101010101" pitchFamily="49" charset="-122"/>
          <a:ea typeface="幼圆" panose="02010509060101010101" pitchFamily="49"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93713" y="1818711"/>
            <a:ext cx="9092404" cy="467211"/>
          </a:xfrm>
        </p:spPr>
        <p:txBody>
          <a:bodyPr/>
          <a:lstStyle/>
          <a:p>
            <a:r>
              <a:rPr lang="en-US" altLang="zh-CN" dirty="0" smtClean="0"/>
              <a:t>——</a:t>
            </a:r>
            <a:r>
              <a:rPr lang="zh-CN" altLang="en-US" dirty="0" smtClean="0"/>
              <a:t>数据集数据挖掘任务</a:t>
            </a:r>
            <a:endParaRPr lang="zh-CN" altLang="en-US" dirty="0"/>
          </a:p>
        </p:txBody>
      </p:sp>
      <p:sp>
        <p:nvSpPr>
          <p:cNvPr id="2" name="标题 1"/>
          <p:cNvSpPr>
            <a:spLocks noGrp="1"/>
          </p:cNvSpPr>
          <p:nvPr>
            <p:ph type="title"/>
          </p:nvPr>
        </p:nvSpPr>
        <p:spPr>
          <a:xfrm>
            <a:off x="1246631" y="804661"/>
            <a:ext cx="10386569" cy="874350"/>
          </a:xfrm>
        </p:spPr>
        <p:txBody>
          <a:bodyPr/>
          <a:lstStyle/>
          <a:p>
            <a:r>
              <a:rPr lang="en-US" altLang="zh-CN" dirty="0"/>
              <a:t>Annual Retail Trade Survey—2012</a:t>
            </a:r>
            <a:endParaRPr lang="zh-CN" altLang="en-US" dirty="0"/>
          </a:p>
        </p:txBody>
      </p:sp>
      <p:sp>
        <p:nvSpPr>
          <p:cNvPr id="4" name="文本框 3"/>
          <p:cNvSpPr txBox="1"/>
          <p:nvPr/>
        </p:nvSpPr>
        <p:spPr>
          <a:xfrm>
            <a:off x="9531967" y="5194300"/>
            <a:ext cx="2908300" cy="372410"/>
          </a:xfrm>
          <a:prstGeom prst="rect">
            <a:avLst/>
          </a:prstGeom>
          <a:noFill/>
        </p:spPr>
        <p:txBody>
          <a:bodyPr wrap="squar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郭富坤，韩嘉阳，李亚旭</a:t>
            </a:r>
          </a:p>
        </p:txBody>
      </p:sp>
    </p:spTree>
    <p:extLst>
      <p:ext uri="{BB962C8B-B14F-4D97-AF65-F5344CB8AC3E}">
        <p14:creationId xmlns:p14="http://schemas.microsoft.com/office/powerpoint/2010/main" val="2167966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灰度融合预测</a:t>
            </a:r>
            <a:endParaRPr lang="zh-CN" altLang="en-US" dirty="0"/>
          </a:p>
        </p:txBody>
      </p:sp>
      <p:sp>
        <p:nvSpPr>
          <p:cNvPr id="4" name="文本框 3"/>
          <p:cNvSpPr txBox="1"/>
          <p:nvPr/>
        </p:nvSpPr>
        <p:spPr>
          <a:xfrm>
            <a:off x="558799" y="1143000"/>
            <a:ext cx="2311400" cy="344710"/>
          </a:xfrm>
          <a:prstGeom prst="rect">
            <a:avLst/>
          </a:prstGeom>
          <a:noFill/>
        </p:spPr>
        <p:txBody>
          <a:bodyPr wrap="square" rtlCol="0">
            <a:spAutoFit/>
          </a:bodyPr>
          <a:lstStyle/>
          <a:p>
            <a:pPr>
              <a:lnSpc>
                <a:spcPct val="130000"/>
              </a:lnSpc>
            </a:pPr>
            <a:r>
              <a:rPr lang="zh-CN" altLang="en-US" sz="1400" dirty="0" smtClean="0">
                <a:solidFill>
                  <a:srgbClr val="1486AF"/>
                </a:solidFill>
                <a:latin typeface="Arial" panose="020B0604020202020204" pitchFamily="34" charset="0"/>
                <a:ea typeface="微软雅黑" panose="020B0503020204020204" pitchFamily="34" charset="-122"/>
              </a:rPr>
              <a:t>程序</a:t>
            </a:r>
            <a:endParaRPr lang="zh-CN" altLang="en-US" sz="1400" dirty="0" smtClean="0">
              <a:solidFill>
                <a:srgbClr val="1486AF"/>
              </a:solidFill>
              <a:latin typeface="Arial" panose="020B0604020202020204" pitchFamily="34" charset="0"/>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558799" y="2127250"/>
            <a:ext cx="7313686" cy="2520950"/>
          </a:xfrm>
          <a:prstGeom prst="rect">
            <a:avLst/>
          </a:prstGeom>
        </p:spPr>
      </p:pic>
    </p:spTree>
    <p:extLst>
      <p:ext uri="{BB962C8B-B14F-4D97-AF65-F5344CB8AC3E}">
        <p14:creationId xmlns:p14="http://schemas.microsoft.com/office/powerpoint/2010/main" val="7094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灰度融合预测</a:t>
            </a:r>
            <a:endParaRPr lang="zh-CN" altLang="en-US" dirty="0"/>
          </a:p>
        </p:txBody>
      </p:sp>
      <p:sp>
        <p:nvSpPr>
          <p:cNvPr id="4" name="文本框 3"/>
          <p:cNvSpPr txBox="1"/>
          <p:nvPr/>
        </p:nvSpPr>
        <p:spPr>
          <a:xfrm>
            <a:off x="749299" y="1088759"/>
            <a:ext cx="2311400" cy="344710"/>
          </a:xfrm>
          <a:prstGeom prst="rect">
            <a:avLst/>
          </a:prstGeom>
          <a:noFill/>
        </p:spPr>
        <p:txBody>
          <a:bodyPr wrap="square" rtlCol="0">
            <a:spAutoFit/>
          </a:bodyPr>
          <a:lstStyle/>
          <a:p>
            <a:pPr>
              <a:lnSpc>
                <a:spcPct val="130000"/>
              </a:lnSpc>
            </a:pPr>
            <a:r>
              <a:rPr lang="zh-CN" altLang="en-US" sz="1400" dirty="0" smtClean="0">
                <a:solidFill>
                  <a:srgbClr val="1486AF"/>
                </a:solidFill>
                <a:latin typeface="Arial" panose="020B0604020202020204" pitchFamily="34" charset="0"/>
                <a:ea typeface="微软雅黑" panose="020B0503020204020204" pitchFamily="34" charset="-122"/>
              </a:rPr>
              <a:t>运行结果：</a:t>
            </a:r>
            <a:endParaRPr lang="zh-CN" altLang="en-US" sz="1400" dirty="0" smtClean="0">
              <a:solidFill>
                <a:srgbClr val="1486AF"/>
              </a:solidFill>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16328" y="1782540"/>
            <a:ext cx="10541001" cy="857610"/>
          </a:xfrm>
          <a:prstGeom prst="rect">
            <a:avLst/>
          </a:prstGeom>
        </p:spPr>
      </p:pic>
    </p:spTree>
    <p:extLst>
      <p:ext uri="{BB962C8B-B14F-4D97-AF65-F5344CB8AC3E}">
        <p14:creationId xmlns:p14="http://schemas.microsoft.com/office/powerpoint/2010/main" val="426225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灰度融合预测</a:t>
            </a:r>
            <a:endParaRPr lang="zh-CN" altLang="en-US" dirty="0"/>
          </a:p>
        </p:txBody>
      </p:sp>
      <p:sp>
        <p:nvSpPr>
          <p:cNvPr id="4" name="文本框 3"/>
          <p:cNvSpPr txBox="1"/>
          <p:nvPr/>
        </p:nvSpPr>
        <p:spPr>
          <a:xfrm>
            <a:off x="749299" y="1088759"/>
            <a:ext cx="2311400" cy="344710"/>
          </a:xfrm>
          <a:prstGeom prst="rect">
            <a:avLst/>
          </a:prstGeom>
          <a:noFill/>
        </p:spPr>
        <p:txBody>
          <a:bodyPr wrap="square" rtlCol="0">
            <a:spAutoFit/>
          </a:bodyPr>
          <a:lstStyle/>
          <a:p>
            <a:pPr>
              <a:lnSpc>
                <a:spcPct val="130000"/>
              </a:lnSpc>
            </a:pPr>
            <a:r>
              <a:rPr lang="zh-CN" altLang="en-US" sz="1400" dirty="0" smtClean="0">
                <a:solidFill>
                  <a:srgbClr val="1486AF"/>
                </a:solidFill>
                <a:latin typeface="Arial" panose="020B0604020202020204" pitchFamily="34" charset="0"/>
                <a:ea typeface="微软雅黑" panose="020B0503020204020204" pitchFamily="34" charset="-122"/>
              </a:rPr>
              <a:t>可视化</a:t>
            </a:r>
            <a:endParaRPr lang="zh-CN" altLang="en-US" sz="1400" dirty="0" smtClean="0">
              <a:solidFill>
                <a:srgbClr val="1486AF"/>
              </a:solidFill>
              <a:latin typeface="Arial" panose="020B0604020202020204" pitchFamily="34" charset="0"/>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334963" y="1433469"/>
            <a:ext cx="10764838" cy="5267325"/>
          </a:xfrm>
          <a:prstGeom prst="rect">
            <a:avLst/>
          </a:prstGeom>
        </p:spPr>
      </p:pic>
      <p:sp>
        <p:nvSpPr>
          <p:cNvPr id="9" name="文本框 8"/>
          <p:cNvSpPr txBox="1"/>
          <p:nvPr/>
        </p:nvSpPr>
        <p:spPr>
          <a:xfrm>
            <a:off x="10083800" y="3383052"/>
            <a:ext cx="889000" cy="215900"/>
          </a:xfrm>
          <a:prstGeom prst="rect">
            <a:avLst/>
          </a:prstGeom>
          <a:noFill/>
          <a:ln>
            <a:solidFill>
              <a:srgbClr val="FF0000"/>
            </a:solidFill>
          </a:ln>
        </p:spPr>
        <p:txBody>
          <a:bodyPr wrap="square" rtlCol="0">
            <a:spAutoFit/>
          </a:bodyPr>
          <a:lstStyle/>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
        <p:nvSpPr>
          <p:cNvPr id="10" name="文本框 9"/>
          <p:cNvSpPr txBox="1"/>
          <p:nvPr/>
        </p:nvSpPr>
        <p:spPr>
          <a:xfrm>
            <a:off x="10083800" y="1336675"/>
            <a:ext cx="889000" cy="215900"/>
          </a:xfrm>
          <a:prstGeom prst="rect">
            <a:avLst/>
          </a:prstGeom>
          <a:noFill/>
          <a:ln>
            <a:solidFill>
              <a:srgbClr val="FF0000"/>
            </a:solidFill>
          </a:ln>
        </p:spPr>
        <p:txBody>
          <a:bodyPr wrap="square" rtlCol="0">
            <a:spAutoFit/>
          </a:bodyPr>
          <a:lstStyle/>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
        <p:nvSpPr>
          <p:cNvPr id="11" name="文本框 10"/>
          <p:cNvSpPr txBox="1"/>
          <p:nvPr/>
        </p:nvSpPr>
        <p:spPr>
          <a:xfrm>
            <a:off x="10083800" y="3010805"/>
            <a:ext cx="889000" cy="215900"/>
          </a:xfrm>
          <a:prstGeom prst="rect">
            <a:avLst/>
          </a:prstGeom>
          <a:noFill/>
          <a:ln>
            <a:solidFill>
              <a:srgbClr val="FF0000"/>
            </a:solidFill>
          </a:ln>
        </p:spPr>
        <p:txBody>
          <a:bodyPr wrap="square" rtlCol="0">
            <a:spAutoFit/>
          </a:bodyPr>
          <a:lstStyle/>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68891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灰度融合预测</a:t>
            </a:r>
            <a:endParaRPr lang="zh-CN" altLang="en-US" dirty="0"/>
          </a:p>
        </p:txBody>
      </p:sp>
      <p:sp>
        <p:nvSpPr>
          <p:cNvPr id="4" name="文本框 3"/>
          <p:cNvSpPr txBox="1"/>
          <p:nvPr/>
        </p:nvSpPr>
        <p:spPr>
          <a:xfrm>
            <a:off x="558799" y="1088759"/>
            <a:ext cx="2311400" cy="344710"/>
          </a:xfrm>
          <a:prstGeom prst="rect">
            <a:avLst/>
          </a:prstGeom>
          <a:noFill/>
        </p:spPr>
        <p:txBody>
          <a:bodyPr wrap="square" rtlCol="0">
            <a:spAutoFit/>
          </a:bodyPr>
          <a:lstStyle/>
          <a:p>
            <a:pPr>
              <a:lnSpc>
                <a:spcPct val="130000"/>
              </a:lnSpc>
            </a:pPr>
            <a:r>
              <a:rPr lang="zh-CN" altLang="en-US" sz="1400" dirty="0" smtClean="0">
                <a:solidFill>
                  <a:srgbClr val="1486AF"/>
                </a:solidFill>
                <a:latin typeface="Arial" panose="020B0604020202020204" pitchFamily="34" charset="0"/>
                <a:ea typeface="微软雅黑" panose="020B0503020204020204" pitchFamily="34" charset="-122"/>
              </a:rPr>
              <a:t>结论</a:t>
            </a:r>
            <a:endParaRPr lang="zh-CN" altLang="en-US" sz="1400" dirty="0" smtClean="0">
              <a:solidFill>
                <a:srgbClr val="1486AF"/>
              </a:solidFill>
              <a:latin typeface="Arial" panose="020B0604020202020204" pitchFamily="34" charset="0"/>
              <a:ea typeface="微软雅黑" panose="020B0503020204020204" pitchFamily="34" charset="-122"/>
            </a:endParaRPr>
          </a:p>
        </p:txBody>
      </p:sp>
      <p:sp>
        <p:nvSpPr>
          <p:cNvPr id="3" name="文本框 2"/>
          <p:cNvSpPr txBox="1"/>
          <p:nvPr/>
        </p:nvSpPr>
        <p:spPr>
          <a:xfrm>
            <a:off x="1523999" y="3167745"/>
            <a:ext cx="7861301" cy="372410"/>
          </a:xfrm>
          <a:prstGeom prst="rect">
            <a:avLst/>
          </a:prstGeom>
          <a:noFill/>
        </p:spPr>
        <p:txBody>
          <a:bodyPr wrap="squar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Drugs, health aids, and beauty </a:t>
            </a:r>
            <a:r>
              <a:rPr lang="en-US" altLang="zh-CN" sz="1400" dirty="0" smtClean="0">
                <a:latin typeface="Arial" panose="020B0604020202020204" pitchFamily="34" charset="0"/>
                <a:ea typeface="微软雅黑" panose="020B0503020204020204" pitchFamily="34" charset="-122"/>
              </a:rPr>
              <a:t>aids</a:t>
            </a:r>
            <a:r>
              <a:rPr lang="zh-CN" altLang="en-US" sz="1400" dirty="0" smtClean="0">
                <a:latin typeface="Arial" panose="020B0604020202020204" pitchFamily="34" charset="0"/>
                <a:ea typeface="微软雅黑" panose="020B0503020204020204" pitchFamily="34" charset="-122"/>
              </a:rPr>
              <a:t>分类在未来电子购物中占主要地位</a:t>
            </a:r>
            <a:endParaRPr lang="zh-CN" altLang="en-US" sz="14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1523999" y="2473964"/>
            <a:ext cx="6616701"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未来的消费方式越来越靠近电子购物</a:t>
            </a: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6747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THANKS!!!</a:t>
            </a:r>
            <a:endParaRPr lang="zh-CN" altLang="en-US" dirty="0"/>
          </a:p>
        </p:txBody>
      </p:sp>
      <p:sp>
        <p:nvSpPr>
          <p:cNvPr id="4" name="矩形 3"/>
          <p:cNvSpPr/>
          <p:nvPr/>
        </p:nvSpPr>
        <p:spPr>
          <a:xfrm>
            <a:off x="1220248" y="2967335"/>
            <a:ext cx="9751517" cy="923330"/>
          </a:xfrm>
          <a:prstGeom prst="rect">
            <a:avLst/>
          </a:prstGeom>
          <a:noFill/>
        </p:spPr>
        <p:txBody>
          <a:bodyPr wrap="none" lIns="91440" tIns="45720" rIns="91440" bIns="45720">
            <a:spAutoFit/>
          </a:bodyPr>
          <a:lstStyle/>
          <a:p>
            <a:pPr algn="ctr"/>
            <a:r>
              <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FOR WATCHING</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6027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a:t>
            </a:r>
            <a:r>
              <a:rPr lang="en-US" altLang="zh-CN" dirty="0"/>
              <a:t>Annual Retail Trade Survey—2012</a:t>
            </a:r>
            <a:endParaRPr lang="zh-CN" altLang="en-US" dirty="0"/>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866687"/>
            <a:ext cx="9080500" cy="5563127"/>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9334500" y="1422400"/>
            <a:ext cx="2032000"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数据来源：</a:t>
            </a:r>
            <a:r>
              <a:rPr lang="en-US" altLang="zh-CN" sz="1400" dirty="0" smtClean="0">
                <a:latin typeface="Arial" panose="020B0604020202020204" pitchFamily="34" charset="0"/>
                <a:ea typeface="微软雅黑" panose="020B0503020204020204" pitchFamily="34" charset="-122"/>
              </a:rPr>
              <a:t>Data.gov</a:t>
            </a:r>
            <a:endParaRPr lang="zh-CN" altLang="en-US" sz="1400" dirty="0" smtClean="0">
              <a:latin typeface="Arial" panose="020B0604020202020204" pitchFamily="34" charset="0"/>
              <a:ea typeface="微软雅黑" panose="020B0503020204020204" pitchFamily="34" charset="-122"/>
            </a:endParaRPr>
          </a:p>
        </p:txBody>
      </p:sp>
      <p:sp>
        <p:nvSpPr>
          <p:cNvPr id="8" name="文本框 7"/>
          <p:cNvSpPr txBox="1"/>
          <p:nvPr/>
        </p:nvSpPr>
        <p:spPr>
          <a:xfrm>
            <a:off x="9334500" y="1794810"/>
            <a:ext cx="1625600"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数据格式：</a:t>
            </a:r>
            <a:r>
              <a:rPr lang="en-US" altLang="zh-CN" sz="1400" dirty="0" err="1" smtClean="0">
                <a:latin typeface="Arial" panose="020B0604020202020204" pitchFamily="34" charset="0"/>
                <a:ea typeface="微软雅黑" panose="020B0503020204020204" pitchFamily="34" charset="-122"/>
              </a:rPr>
              <a:t>xls</a:t>
            </a:r>
            <a:endParaRPr lang="zh-CN" altLang="en-US" sz="1400" dirty="0" smtClean="0">
              <a:latin typeface="Arial" panose="020B0604020202020204" pitchFamily="34" charset="0"/>
              <a:ea typeface="微软雅黑" panose="020B0503020204020204" pitchFamily="34" charset="-122"/>
            </a:endParaRPr>
          </a:p>
        </p:txBody>
      </p:sp>
      <p:sp>
        <p:nvSpPr>
          <p:cNvPr id="9" name="文本框 8"/>
          <p:cNvSpPr txBox="1"/>
          <p:nvPr/>
        </p:nvSpPr>
        <p:spPr>
          <a:xfrm>
            <a:off x="9334500" y="3146250"/>
            <a:ext cx="2565400" cy="93256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内容：</a:t>
            </a:r>
            <a:r>
              <a:rPr lang="en-US" altLang="zh-CN" sz="1400" dirty="0" smtClean="0"/>
              <a:t>Total and E-commerce Sales by Merchandise Line (1999-2012)</a:t>
            </a:r>
            <a:endParaRPr lang="zh-CN" altLang="en-US" sz="1400" dirty="0" smtClean="0">
              <a:latin typeface="Arial" panose="020B0604020202020204" pitchFamily="34" charset="0"/>
              <a:ea typeface="微软雅黑" panose="020B0503020204020204" pitchFamily="34" charset="-122"/>
            </a:endParaRPr>
          </a:p>
        </p:txBody>
      </p:sp>
      <p:sp>
        <p:nvSpPr>
          <p:cNvPr id="10" name="文本框 9"/>
          <p:cNvSpPr txBox="1"/>
          <p:nvPr/>
        </p:nvSpPr>
        <p:spPr>
          <a:xfrm>
            <a:off x="9334500" y="4084991"/>
            <a:ext cx="2857500" cy="93256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商品分类：</a:t>
            </a:r>
            <a:r>
              <a:rPr lang="en-US" altLang="zh-CN" sz="1400" dirty="0" smtClean="0">
                <a:latin typeface="Arial" panose="020B0604020202020204" pitchFamily="34" charset="0"/>
                <a:ea typeface="微软雅黑" panose="020B0503020204020204" pitchFamily="34" charset="-122"/>
              </a:rPr>
              <a:t>Books and magazines</a:t>
            </a:r>
            <a:r>
              <a:rPr lang="zh-CN" altLang="en-US" sz="1400" dirty="0" smtClean="0">
                <a:latin typeface="Arial" panose="020B0604020202020204" pitchFamily="34" charset="0"/>
                <a:ea typeface="微软雅黑" panose="020B0503020204020204" pitchFamily="34" charset="-122"/>
              </a:rPr>
              <a:t>；    </a:t>
            </a:r>
            <a:r>
              <a:rPr lang="en-US" altLang="zh-CN" sz="1400" dirty="0" smtClean="0">
                <a:latin typeface="Arial" panose="020B0604020202020204" pitchFamily="34" charset="0"/>
                <a:ea typeface="微软雅黑" panose="020B0503020204020204" pitchFamily="34" charset="-122"/>
              </a:rPr>
              <a:t>Computer hardware</a:t>
            </a:r>
            <a:r>
              <a:rPr lang="zh-CN" altLang="en-US" sz="1400" dirty="0" smtClean="0">
                <a:latin typeface="Arial" panose="020B0604020202020204" pitchFamily="34" charset="0"/>
                <a:ea typeface="微软雅黑" panose="020B0503020204020204" pitchFamily="34" charset="-122"/>
              </a:rPr>
              <a:t>；</a:t>
            </a:r>
            <a:r>
              <a:rPr lang="en-US" altLang="zh-CN" sz="1400" dirty="0" smtClean="0">
                <a:latin typeface="Arial" panose="020B0604020202020204" pitchFamily="34" charset="0"/>
                <a:ea typeface="微软雅黑" panose="020B0503020204020204" pitchFamily="34" charset="-122"/>
              </a:rPr>
              <a:t>Computer software</a:t>
            </a:r>
            <a:endParaRPr lang="zh-CN" altLang="en-US" sz="1400" dirty="0" smtClean="0">
              <a:latin typeface="Arial" panose="020B0604020202020204" pitchFamily="34" charset="0"/>
              <a:ea typeface="微软雅黑" panose="020B0503020204020204" pitchFamily="34" charset="-122"/>
            </a:endParaRPr>
          </a:p>
        </p:txBody>
      </p:sp>
      <p:sp>
        <p:nvSpPr>
          <p:cNvPr id="11" name="文本框 10"/>
          <p:cNvSpPr txBox="1"/>
          <p:nvPr/>
        </p:nvSpPr>
        <p:spPr>
          <a:xfrm>
            <a:off x="9347200" y="5005197"/>
            <a:ext cx="2590800" cy="121264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数据完整性：</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en-US" altLang="zh-CN" sz="1400" dirty="0" smtClean="0">
                <a:latin typeface="Arial" panose="020B0604020202020204" pitchFamily="34" charset="0"/>
                <a:ea typeface="微软雅黑" panose="020B0503020204020204" pitchFamily="34" charset="-122"/>
              </a:rPr>
              <a:t>       S</a:t>
            </a:r>
            <a:r>
              <a:rPr lang="zh-CN" altLang="en-US" sz="1400" dirty="0" smtClean="0">
                <a:latin typeface="Arial" panose="020B0604020202020204" pitchFamily="34" charset="0"/>
                <a:ea typeface="微软雅黑" panose="020B0503020204020204" pitchFamily="34" charset="-122"/>
              </a:rPr>
              <a:t>：样本抽样变异性较大，       变异系数大于</a:t>
            </a:r>
            <a:r>
              <a:rPr lang="en-US" altLang="zh-CN" sz="1400" dirty="0" smtClean="0">
                <a:latin typeface="Arial" panose="020B0604020202020204" pitchFamily="34" charset="0"/>
                <a:ea typeface="微软雅黑" panose="020B0503020204020204" pitchFamily="34" charset="-122"/>
              </a:rPr>
              <a:t>30%</a:t>
            </a:r>
            <a:r>
              <a:rPr lang="zh-CN" altLang="en-US" sz="1400" dirty="0" smtClean="0">
                <a:latin typeface="Arial" panose="020B0604020202020204" pitchFamily="34" charset="0"/>
                <a:ea typeface="微软雅黑" panose="020B0503020204020204" pitchFamily="34" charset="-122"/>
              </a:rPr>
              <a:t>。</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en-US" altLang="zh-CN" sz="1400" dirty="0" smtClean="0">
                <a:latin typeface="Arial" panose="020B0604020202020204" pitchFamily="34" charset="0"/>
                <a:ea typeface="微软雅黑" panose="020B0503020204020204" pitchFamily="34" charset="-122"/>
              </a:rPr>
              <a:t>       NA</a:t>
            </a:r>
            <a:r>
              <a:rPr lang="zh-CN" altLang="en-US" sz="1400" dirty="0" smtClean="0">
                <a:latin typeface="Arial" panose="020B0604020202020204" pitchFamily="34" charset="0"/>
                <a:ea typeface="微软雅黑" panose="020B0503020204020204" pitchFamily="34" charset="-122"/>
              </a:rPr>
              <a:t>：缺失值 。</a:t>
            </a:r>
          </a:p>
        </p:txBody>
      </p:sp>
      <p:sp>
        <p:nvSpPr>
          <p:cNvPr id="12" name="文本框 11"/>
          <p:cNvSpPr txBox="1"/>
          <p:nvPr/>
        </p:nvSpPr>
        <p:spPr>
          <a:xfrm>
            <a:off x="9347200" y="2061744"/>
            <a:ext cx="2590800" cy="1492716"/>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对象：</a:t>
            </a:r>
            <a:r>
              <a:rPr lang="en-US" altLang="zh-CN" sz="1400" dirty="0" smtClean="0"/>
              <a:t>U.S. Electronic Shopping and Mail-Order Houses </a:t>
            </a:r>
            <a:r>
              <a:rPr lang="zh-CN" altLang="en-US" sz="1400" dirty="0" smtClean="0"/>
              <a:t>美国电子购物和邮购公司</a:t>
            </a: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2427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a:t>Annual Retail Trade Survey—2012</a:t>
            </a:r>
            <a:endParaRPr lang="zh-CN" altLang="en-US" dirty="0"/>
          </a:p>
        </p:txBody>
      </p:sp>
      <p:sp>
        <p:nvSpPr>
          <p:cNvPr id="3" name="内容占位符 2"/>
          <p:cNvSpPr>
            <a:spLocks noGrp="1"/>
          </p:cNvSpPr>
          <p:nvPr>
            <p:ph idx="1"/>
          </p:nvPr>
        </p:nvSpPr>
        <p:spPr>
          <a:xfrm>
            <a:off x="850901" y="1445715"/>
            <a:ext cx="11074399" cy="852985"/>
          </a:xfrm>
        </p:spPr>
        <p:txBody>
          <a:bodyPr>
            <a:normAutofit/>
          </a:bodyPr>
          <a:lstStyle/>
          <a:p>
            <a:r>
              <a:rPr lang="zh-CN" altLang="en-US" dirty="0" smtClean="0"/>
              <a:t>电子商务（</a:t>
            </a:r>
            <a:r>
              <a:rPr lang="en-US" altLang="zh-CN" dirty="0"/>
              <a:t> Electronic Shopping </a:t>
            </a:r>
            <a:r>
              <a:rPr lang="zh-CN" altLang="en-US" dirty="0" smtClean="0"/>
              <a:t>）发展迅速，比传统邮购（</a:t>
            </a:r>
            <a:r>
              <a:rPr lang="en-US" altLang="zh-CN" dirty="0"/>
              <a:t> Mail-Order </a:t>
            </a:r>
            <a:r>
              <a:rPr lang="en-US" altLang="zh-CN" dirty="0" smtClean="0"/>
              <a:t> Shopping</a:t>
            </a:r>
            <a:r>
              <a:rPr lang="zh-CN" altLang="en-US" dirty="0" smtClean="0"/>
              <a:t>）更便捷，可靠</a:t>
            </a:r>
            <a:endParaRPr lang="en-US" altLang="zh-CN" dirty="0" smtClean="0"/>
          </a:p>
          <a:p>
            <a:endParaRPr lang="zh-CN" altLang="en-US" dirty="0"/>
          </a:p>
        </p:txBody>
      </p:sp>
      <p:sp>
        <p:nvSpPr>
          <p:cNvPr id="4" name="文本框 3"/>
          <p:cNvSpPr txBox="1"/>
          <p:nvPr/>
        </p:nvSpPr>
        <p:spPr>
          <a:xfrm>
            <a:off x="1917700" y="2438400"/>
            <a:ext cx="6858000"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电子购物：</a:t>
            </a:r>
            <a:r>
              <a:rPr lang="zh-CN" altLang="en-US" sz="1400" dirty="0" smtClean="0"/>
              <a:t>通过</a:t>
            </a:r>
            <a:r>
              <a:rPr lang="zh-CN" altLang="en-US" sz="1400" i="1" dirty="0" smtClean="0"/>
              <a:t>电子</a:t>
            </a:r>
            <a:r>
              <a:rPr lang="zh-CN" altLang="en-US" sz="1400" dirty="0" smtClean="0"/>
              <a:t>订单发出购物请求</a:t>
            </a:r>
            <a:r>
              <a:rPr lang="en-US" altLang="zh-CN" sz="1400" dirty="0" smtClean="0"/>
              <a:t>,</a:t>
            </a:r>
            <a:r>
              <a:rPr lang="zh-CN" altLang="en-US" sz="1400" dirty="0" smtClean="0"/>
              <a:t>然后通过网络支付</a:t>
            </a:r>
            <a:r>
              <a:rPr lang="en-US" altLang="zh-CN" sz="1400" dirty="0" smtClean="0"/>
              <a:t>,</a:t>
            </a:r>
            <a:r>
              <a:rPr lang="zh-CN" altLang="en-US" sz="1400" dirty="0" smtClean="0"/>
              <a:t>再</a:t>
            </a:r>
            <a:r>
              <a:rPr lang="zh-CN" altLang="en-US" sz="1400" i="1" dirty="0" smtClean="0"/>
              <a:t>邮寄</a:t>
            </a:r>
            <a:r>
              <a:rPr lang="zh-CN" altLang="en-US" sz="1400" dirty="0" smtClean="0"/>
              <a:t>到客户的购物</a:t>
            </a:r>
            <a:endParaRPr lang="zh-CN" altLang="en-US" sz="1400" dirty="0" smtClean="0">
              <a:latin typeface="Arial" panose="020B0604020202020204" pitchFamily="34" charset="0"/>
              <a:ea typeface="微软雅黑" panose="020B0503020204020204" pitchFamily="34" charset="-122"/>
            </a:endParaRPr>
          </a:p>
        </p:txBody>
      </p:sp>
      <p:sp>
        <p:nvSpPr>
          <p:cNvPr id="5" name="文本框 4"/>
          <p:cNvSpPr txBox="1"/>
          <p:nvPr/>
        </p:nvSpPr>
        <p:spPr>
          <a:xfrm>
            <a:off x="1917700" y="2783110"/>
            <a:ext cx="7772400"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邮购：</a:t>
            </a:r>
            <a:r>
              <a:rPr lang="zh-CN" altLang="en-US" sz="1400" dirty="0" smtClean="0"/>
              <a:t>顾客根据商店的订货单或广告，将所需购买商品的数量和款项用信函汇寄给商店</a:t>
            </a:r>
            <a:endParaRPr lang="zh-CN" altLang="en-US" sz="1400" dirty="0" smtClean="0">
              <a:latin typeface="Arial" panose="020B0604020202020204" pitchFamily="34" charset="0"/>
              <a:ea typeface="微软雅黑" panose="020B0503020204020204" pitchFamily="34" charset="-122"/>
            </a:endParaRPr>
          </a:p>
        </p:txBody>
      </p:sp>
      <p:sp>
        <p:nvSpPr>
          <p:cNvPr id="6" name="内容占位符 2"/>
          <p:cNvSpPr txBox="1">
            <a:spLocks/>
          </p:cNvSpPr>
          <p:nvPr/>
        </p:nvSpPr>
        <p:spPr>
          <a:xfrm>
            <a:off x="1371601" y="3998415"/>
            <a:ext cx="11074399" cy="852985"/>
          </a:xfrm>
          <a:prstGeom prst="rect">
            <a:avLst/>
          </a:prstGeom>
        </p:spPr>
        <p:txBody>
          <a:bodyPr vert="horz" lIns="91440" tIns="45720" rIns="91440" bIns="45720" rtlCol="0">
            <a:normAutofit/>
          </a:bodyPr>
          <a:lstStyle>
            <a:lvl1pPr marL="357179" indent="-357179" algn="just" defTabSz="914377" rtl="0" eaLnBrk="1" latinLnBrk="0" hangingPunct="1">
              <a:lnSpc>
                <a:spcPct val="110000"/>
              </a:lnSpc>
              <a:spcBef>
                <a:spcPts val="1800"/>
              </a:spcBef>
              <a:spcAft>
                <a:spcPts val="0"/>
              </a:spcAft>
              <a:buClr>
                <a:schemeClr val="accent1">
                  <a:lumMod val="75000"/>
                </a:schemeClr>
              </a:buClr>
              <a:buSzPct val="100000"/>
              <a:buFont typeface="Arial" panose="020B0604020202020204" pitchFamily="34" charset="0"/>
              <a:buChar char="O"/>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179" indent="-357179"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lumMod val="65000"/>
                    <a:lumOff val="35000"/>
                  </a:schemeClr>
                </a:solidFill>
                <a:latin typeface="幼圆" panose="02010509060101010101" pitchFamily="49" charset="-122"/>
                <a:ea typeface="幼圆" panose="02010509060101010101" pitchFamily="49"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可研究性（暂）：</a:t>
            </a:r>
            <a:endParaRPr lang="zh-CN" altLang="en-US" dirty="0"/>
          </a:p>
        </p:txBody>
      </p:sp>
      <p:sp>
        <p:nvSpPr>
          <p:cNvPr id="7" name="文本框 6"/>
          <p:cNvSpPr txBox="1"/>
          <p:nvPr/>
        </p:nvSpPr>
        <p:spPr>
          <a:xfrm>
            <a:off x="2171700" y="4673600"/>
            <a:ext cx="7518400" cy="344710"/>
          </a:xfrm>
          <a:prstGeom prst="rect">
            <a:avLst/>
          </a:prstGeom>
          <a:noFill/>
        </p:spPr>
        <p:txBody>
          <a:bodyPr wrap="squar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关联</a:t>
            </a:r>
            <a:r>
              <a:rPr lang="zh-CN" altLang="en-US" sz="1400" dirty="0" smtClean="0">
                <a:latin typeface="Arial" panose="020B0604020202020204" pitchFamily="34" charset="0"/>
                <a:ea typeface="微软雅黑" panose="020B0503020204020204" pitchFamily="34" charset="-122"/>
              </a:rPr>
              <a:t>度发掘：通过找出与总销售额密切相关的条目，为公司的业务结构起参考作用</a:t>
            </a:r>
          </a:p>
        </p:txBody>
      </p:sp>
      <p:sp>
        <p:nvSpPr>
          <p:cNvPr id="8" name="文本框 7"/>
          <p:cNvSpPr txBox="1"/>
          <p:nvPr/>
        </p:nvSpPr>
        <p:spPr>
          <a:xfrm>
            <a:off x="2171700" y="5181875"/>
            <a:ext cx="6819900" cy="652486"/>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销售额预测：预测下一年或连续几年的销售额，提前做好业务相关准备：原料供给，</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     营销渠道，仓库量的控制等。</a:t>
            </a:r>
          </a:p>
        </p:txBody>
      </p:sp>
    </p:spTree>
    <p:extLst>
      <p:ext uri="{BB962C8B-B14F-4D97-AF65-F5344CB8AC3E}">
        <p14:creationId xmlns:p14="http://schemas.microsoft.com/office/powerpoint/2010/main" val="956323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数据集初期处理</a:t>
            </a:r>
            <a:r>
              <a:rPr lang="zh-CN" altLang="en-US" dirty="0" smtClean="0"/>
              <a:t>：整理为基于时间变化的列向量</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8406" y="1862740"/>
            <a:ext cx="8991079" cy="2772759"/>
          </a:xfrm>
        </p:spPr>
      </p:pic>
      <p:sp>
        <p:nvSpPr>
          <p:cNvPr id="5" name="文本框 4"/>
          <p:cNvSpPr txBox="1"/>
          <p:nvPr/>
        </p:nvSpPr>
        <p:spPr>
          <a:xfrm>
            <a:off x="3911600" y="3644900"/>
            <a:ext cx="825499" cy="190500"/>
          </a:xfrm>
          <a:prstGeom prst="rect">
            <a:avLst/>
          </a:prstGeom>
          <a:noFill/>
          <a:ln>
            <a:solidFill>
              <a:srgbClr val="FF0000"/>
            </a:solidFill>
          </a:ln>
        </p:spPr>
        <p:txBody>
          <a:bodyPr wrap="square" rtlCol="0">
            <a:spAutoFit/>
          </a:bodyPr>
          <a:lstStyle/>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5372100" y="3492500"/>
            <a:ext cx="783174" cy="152400"/>
          </a:xfrm>
          <a:prstGeom prst="rect">
            <a:avLst/>
          </a:prstGeom>
          <a:noFill/>
          <a:ln>
            <a:solidFill>
              <a:srgbClr val="FF0000"/>
            </a:solidFill>
          </a:ln>
        </p:spPr>
        <p:txBody>
          <a:bodyPr wrap="square" rtlCol="0">
            <a:spAutoFit/>
          </a:bodyPr>
          <a:lstStyle/>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
        <p:nvSpPr>
          <p:cNvPr id="7" name="文本框 6"/>
          <p:cNvSpPr txBox="1"/>
          <p:nvPr/>
        </p:nvSpPr>
        <p:spPr>
          <a:xfrm>
            <a:off x="812800" y="5082350"/>
            <a:ext cx="4559300" cy="34471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1400" dirty="0" smtClean="0">
                <a:latin typeface="Arial" panose="020B0604020202020204" pitchFamily="34" charset="0"/>
                <a:ea typeface="微软雅黑" panose="020B0503020204020204" pitchFamily="34" charset="-122"/>
              </a:rPr>
              <a:t>方便导入</a:t>
            </a:r>
            <a:r>
              <a:rPr lang="en-US" altLang="zh-CN" sz="1400" dirty="0" err="1" smtClean="0">
                <a:latin typeface="Arial" panose="020B0604020202020204" pitchFamily="34" charset="0"/>
                <a:ea typeface="微软雅黑" panose="020B0503020204020204" pitchFamily="34" charset="-122"/>
              </a:rPr>
              <a:t>matlab</a:t>
            </a:r>
            <a:r>
              <a:rPr lang="zh-CN" altLang="en-US" sz="1400" dirty="0" smtClean="0">
                <a:latin typeface="Arial" panose="020B0604020202020204" pitchFamily="34" charset="0"/>
                <a:ea typeface="微软雅黑" panose="020B0503020204020204" pitchFamily="34" charset="-122"/>
              </a:rPr>
              <a:t>进行处理</a:t>
            </a:r>
          </a:p>
        </p:txBody>
      </p:sp>
      <p:sp>
        <p:nvSpPr>
          <p:cNvPr id="8" name="文本框 7"/>
          <p:cNvSpPr txBox="1"/>
          <p:nvPr/>
        </p:nvSpPr>
        <p:spPr>
          <a:xfrm>
            <a:off x="812800" y="5617560"/>
            <a:ext cx="3225800" cy="34471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1400" dirty="0" smtClean="0">
                <a:latin typeface="Arial" panose="020B0604020202020204" pitchFamily="34" charset="0"/>
                <a:ea typeface="微软雅黑" panose="020B0503020204020204" pitchFamily="34" charset="-122"/>
              </a:rPr>
              <a:t>方便列向量分别合并处理</a:t>
            </a:r>
          </a:p>
        </p:txBody>
      </p:sp>
    </p:spTree>
    <p:extLst>
      <p:ext uri="{BB962C8B-B14F-4D97-AF65-F5344CB8AC3E}">
        <p14:creationId xmlns:p14="http://schemas.microsoft.com/office/powerpoint/2010/main" val="394425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数据集初期处理：缺失值替换</a:t>
            </a:r>
            <a:endParaRPr lang="zh-CN" altLang="en-US" dirty="0"/>
          </a:p>
        </p:txBody>
      </p:sp>
      <p:sp>
        <p:nvSpPr>
          <p:cNvPr id="3" name="内容占位符 2"/>
          <p:cNvSpPr>
            <a:spLocks noGrp="1"/>
          </p:cNvSpPr>
          <p:nvPr>
            <p:ph idx="1"/>
          </p:nvPr>
        </p:nvSpPr>
        <p:spPr>
          <a:xfrm>
            <a:off x="558801" y="1026615"/>
            <a:ext cx="9918699" cy="497385"/>
          </a:xfrm>
        </p:spPr>
        <p:txBody>
          <a:bodyPr/>
          <a:lstStyle/>
          <a:p>
            <a:r>
              <a:rPr lang="zh-CN" altLang="en-US" dirty="0" smtClean="0"/>
              <a:t>基于</a:t>
            </a:r>
            <a:r>
              <a:rPr lang="en-US" altLang="zh-CN" dirty="0" smtClean="0"/>
              <a:t>SPSS</a:t>
            </a:r>
            <a:r>
              <a:rPr lang="zh-CN" altLang="en-US" dirty="0"/>
              <a:t>点</a:t>
            </a:r>
            <a:r>
              <a:rPr lang="zh-CN" altLang="en-US" dirty="0" smtClean="0"/>
              <a:t>处的线性趋势插入缺失值</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899" y="1524001"/>
            <a:ext cx="7996436" cy="4495800"/>
          </a:xfrm>
          <a:prstGeom prst="rect">
            <a:avLst/>
          </a:prstGeom>
        </p:spPr>
      </p:pic>
      <p:sp>
        <p:nvSpPr>
          <p:cNvPr id="6" name="文本框 5"/>
          <p:cNvSpPr txBox="1"/>
          <p:nvPr/>
        </p:nvSpPr>
        <p:spPr>
          <a:xfrm>
            <a:off x="9105900" y="2019300"/>
            <a:ext cx="2508959" cy="34471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1400" dirty="0" smtClean="0">
                <a:latin typeface="Arial" panose="020B0604020202020204" pitchFamily="34" charset="0"/>
                <a:ea typeface="微软雅黑" panose="020B0503020204020204" pitchFamily="34" charset="-122"/>
              </a:rPr>
              <a:t>避免</a:t>
            </a:r>
            <a:r>
              <a:rPr lang="en-US" altLang="zh-CN" sz="1400" dirty="0" err="1" smtClean="0">
                <a:latin typeface="Arial" panose="020B0604020202020204" pitchFamily="34" charset="0"/>
                <a:ea typeface="微软雅黑" panose="020B0503020204020204" pitchFamily="34" charset="-122"/>
              </a:rPr>
              <a:t>matlab</a:t>
            </a:r>
            <a:r>
              <a:rPr lang="zh-CN" altLang="en-US" sz="1400" dirty="0" smtClean="0">
                <a:latin typeface="Arial" panose="020B0604020202020204" pitchFamily="34" charset="0"/>
                <a:ea typeface="微软雅黑" panose="020B0503020204020204" pitchFamily="34" charset="-122"/>
              </a:rPr>
              <a:t>识别错误</a:t>
            </a:r>
          </a:p>
        </p:txBody>
      </p:sp>
      <p:sp>
        <p:nvSpPr>
          <p:cNvPr id="7" name="文本框 6"/>
          <p:cNvSpPr txBox="1"/>
          <p:nvPr/>
        </p:nvSpPr>
        <p:spPr>
          <a:xfrm>
            <a:off x="9105900" y="2771471"/>
            <a:ext cx="2768600" cy="932563"/>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1400" dirty="0" smtClean="0">
                <a:latin typeface="Arial" panose="020B0604020202020204" pitchFamily="34" charset="0"/>
                <a:ea typeface="微软雅黑" panose="020B0503020204020204" pitchFamily="34" charset="-122"/>
              </a:rPr>
              <a:t>由于是插入值，不一定十分符合实际情况，需后期验证并寻求更优缺失值估计方法</a:t>
            </a:r>
          </a:p>
        </p:txBody>
      </p:sp>
    </p:spTree>
    <p:extLst>
      <p:ext uri="{BB962C8B-B14F-4D97-AF65-F5344CB8AC3E}">
        <p14:creationId xmlns:p14="http://schemas.microsoft.com/office/powerpoint/2010/main" val="327758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当前已完成工作：关联度计算</a:t>
            </a:r>
            <a:endParaRPr lang="zh-CN" altLang="en-US" dirty="0"/>
          </a:p>
        </p:txBody>
      </p:sp>
      <p:sp>
        <p:nvSpPr>
          <p:cNvPr id="3" name="内容占位符 2"/>
          <p:cNvSpPr>
            <a:spLocks noGrp="1"/>
          </p:cNvSpPr>
          <p:nvPr>
            <p:ph idx="1"/>
          </p:nvPr>
        </p:nvSpPr>
        <p:spPr>
          <a:xfrm>
            <a:off x="558801" y="1026615"/>
            <a:ext cx="11633200" cy="1500685"/>
          </a:xfrm>
        </p:spPr>
        <p:txBody>
          <a:bodyPr/>
          <a:lstStyle/>
          <a:p>
            <a:r>
              <a:rPr lang="zh-CN" altLang="en-US" dirty="0" smtClean="0"/>
              <a:t>灰色关联度：</a:t>
            </a:r>
            <a:endParaRPr lang="en-US" altLang="zh-CN" dirty="0" smtClean="0"/>
          </a:p>
        </p:txBody>
      </p:sp>
      <p:sp>
        <p:nvSpPr>
          <p:cNvPr id="4" name="文本框 3"/>
          <p:cNvSpPr txBox="1"/>
          <p:nvPr/>
        </p:nvSpPr>
        <p:spPr>
          <a:xfrm>
            <a:off x="2501437" y="1026615"/>
            <a:ext cx="8077663" cy="932563"/>
          </a:xfrm>
          <a:prstGeom prst="rect">
            <a:avLst/>
          </a:prstGeom>
          <a:noFill/>
        </p:spPr>
        <p:txBody>
          <a:bodyPr wrap="square" rtlCol="0">
            <a:spAutoFit/>
          </a:bodyPr>
          <a:lstStyle/>
          <a:p>
            <a:pPr>
              <a:lnSpc>
                <a:spcPct val="130000"/>
              </a:lnSpc>
            </a:pPr>
            <a:r>
              <a:rPr lang="zh-CN" altLang="en-US" sz="1400" dirty="0"/>
              <a:t>灰色关联度分析法是将研究对象及影响因素的因子值视为一条线上的点</a:t>
            </a:r>
            <a:r>
              <a:rPr lang="en-US" altLang="zh-CN" sz="1400" dirty="0" smtClean="0"/>
              <a:t>,</a:t>
            </a:r>
            <a:r>
              <a:rPr lang="zh-CN" altLang="en-US" sz="1400" dirty="0"/>
              <a:t>与待识别对象及影响因素的因子值所绘制的曲线进行比较</a:t>
            </a:r>
            <a:r>
              <a:rPr lang="en-US" altLang="zh-CN" sz="1400" dirty="0" smtClean="0"/>
              <a:t>,</a:t>
            </a:r>
            <a:r>
              <a:rPr lang="zh-CN" altLang="en-US" sz="1400" dirty="0"/>
              <a:t>比较它们之间的贴近度</a:t>
            </a:r>
            <a:r>
              <a:rPr lang="en-US" altLang="zh-CN" sz="1400" dirty="0" smtClean="0"/>
              <a:t>,</a:t>
            </a:r>
            <a:r>
              <a:rPr lang="zh-CN" altLang="en-US" sz="1400" dirty="0"/>
              <a:t>并分别量化</a:t>
            </a:r>
            <a:r>
              <a:rPr lang="en-US" altLang="zh-CN" sz="1400" dirty="0" smtClean="0"/>
              <a:t>,</a:t>
            </a:r>
            <a:r>
              <a:rPr lang="zh-CN" altLang="en-US" sz="1400" dirty="0"/>
              <a:t>计算出研究对象与待识别对象各影响因素之间的贴近程度的关联度</a:t>
            </a:r>
            <a:r>
              <a:rPr lang="en-US" altLang="zh-CN" sz="1400" dirty="0" smtClean="0"/>
              <a:t>,</a:t>
            </a:r>
            <a:r>
              <a:rPr lang="zh-CN" altLang="en-US" sz="1400" dirty="0"/>
              <a:t>通过比较各关联度的大小来判断待识别对象对研究对象的影响程度。</a:t>
            </a:r>
            <a:endParaRPr lang="zh-CN" altLang="en-US" sz="1400" dirty="0" smtClean="0">
              <a:latin typeface="Arial" panose="020B0604020202020204" pitchFamily="34" charset="0"/>
              <a:ea typeface="微软雅黑" panose="020B0503020204020204" pitchFamily="34" charset="-122"/>
            </a:endParaRPr>
          </a:p>
        </p:txBody>
      </p:sp>
      <p:sp>
        <p:nvSpPr>
          <p:cNvPr id="6" name="文本框 5"/>
          <p:cNvSpPr txBox="1"/>
          <p:nvPr/>
        </p:nvSpPr>
        <p:spPr>
          <a:xfrm>
            <a:off x="1038860" y="2527300"/>
            <a:ext cx="7990840" cy="624786"/>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1400" dirty="0" smtClean="0">
                <a:latin typeface="Arial" panose="020B0604020202020204" pitchFamily="34" charset="0"/>
                <a:ea typeface="微软雅黑" panose="020B0503020204020204" pitchFamily="34" charset="-122"/>
              </a:rPr>
              <a:t>灰色相对关联度</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研究事物之间，因素之间关联性的一种方法。它是根据食物或因素的时间曲线的相似程度来判断其关联程度的，若两条曲线的形状彼此想死，则关联度越大</a:t>
            </a:r>
          </a:p>
        </p:txBody>
      </p:sp>
      <p:sp>
        <p:nvSpPr>
          <p:cNvPr id="7" name="文本框 6"/>
          <p:cNvSpPr txBox="1"/>
          <p:nvPr/>
        </p:nvSpPr>
        <p:spPr>
          <a:xfrm>
            <a:off x="1038860" y="3613911"/>
            <a:ext cx="7406640" cy="624786"/>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1400" dirty="0" smtClean="0">
                <a:latin typeface="Arial" panose="020B0604020202020204" pitchFamily="34" charset="0"/>
                <a:ea typeface="微软雅黑" panose="020B0503020204020204" pitchFamily="34" charset="-122"/>
              </a:rPr>
              <a:t>灰色绝对相关度按照因素的时间序列曲线的变化势态的接近程度来计算关联度的。对于离散数据列，若两曲线在各时段上曲线斜率相等或相差较小，则</a:t>
            </a:r>
            <a:r>
              <a:rPr lang="en-US" altLang="zh-CN" sz="1400" dirty="0" smtClean="0">
                <a:latin typeface="Arial" panose="020B0604020202020204" pitchFamily="34" charset="0"/>
                <a:ea typeface="微软雅黑" panose="020B0503020204020204" pitchFamily="34" charset="-122"/>
              </a:rPr>
              <a:t>2</a:t>
            </a:r>
            <a:r>
              <a:rPr lang="zh-CN" altLang="en-US" sz="1400" dirty="0" smtClean="0">
                <a:latin typeface="Arial" panose="020B0604020202020204" pitchFamily="34" charset="0"/>
                <a:ea typeface="微软雅黑" panose="020B0503020204020204" pitchFamily="34" charset="-122"/>
              </a:rPr>
              <a:t>者之间的关联系数大</a:t>
            </a:r>
          </a:p>
        </p:txBody>
      </p:sp>
    </p:spTree>
    <p:extLst>
      <p:ext uri="{BB962C8B-B14F-4D97-AF65-F5344CB8AC3E}">
        <p14:creationId xmlns:p14="http://schemas.microsoft.com/office/powerpoint/2010/main" val="11467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关联度计算</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6238" y="1513237"/>
            <a:ext cx="4552061" cy="2152044"/>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737" y="3757178"/>
            <a:ext cx="8857363" cy="1363303"/>
          </a:xfrm>
          <a:prstGeom prst="rect">
            <a:avLst/>
          </a:prstGeom>
          <a:ln>
            <a:noFill/>
          </a:ln>
          <a:effectLst>
            <a:outerShdw blurRad="292100" dist="139700" dir="2700000" algn="tl" rotWithShape="0">
              <a:srgbClr val="333333">
                <a:alpha val="65000"/>
              </a:srgbClr>
            </a:outerShdw>
          </a:effectLst>
        </p:spPr>
      </p:pic>
      <p:sp>
        <p:nvSpPr>
          <p:cNvPr id="6" name="文本框 5"/>
          <p:cNvSpPr txBox="1"/>
          <p:nvPr/>
        </p:nvSpPr>
        <p:spPr>
          <a:xfrm>
            <a:off x="896239" y="5334001"/>
            <a:ext cx="7561962" cy="1212640"/>
          </a:xfrm>
          <a:prstGeom prst="rect">
            <a:avLst/>
          </a:prstGeom>
          <a:noFill/>
        </p:spPr>
        <p:txBody>
          <a:bodyPr wrap="squar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Clothing and clothing accessories (includes footwear)</a:t>
            </a:r>
          </a:p>
          <a:p>
            <a:pPr>
              <a:lnSpc>
                <a:spcPct val="130000"/>
              </a:lnSpc>
            </a:pPr>
            <a:r>
              <a:rPr lang="zh-CN" altLang="en-US" sz="1400" dirty="0" smtClean="0">
                <a:latin typeface="Arial" panose="020B0604020202020204" pitchFamily="34" charset="0"/>
                <a:ea typeface="微软雅黑" panose="020B0503020204020204" pitchFamily="34" charset="-122"/>
              </a:rPr>
              <a:t> </a:t>
            </a:r>
            <a:r>
              <a:rPr lang="en-US" altLang="zh-CN" sz="1400" dirty="0" smtClean="0">
                <a:latin typeface="Arial" panose="020B0604020202020204" pitchFamily="34" charset="0"/>
                <a:ea typeface="微软雅黑" panose="020B0503020204020204" pitchFamily="34" charset="-122"/>
              </a:rPr>
              <a:t>Other merchandise</a:t>
            </a:r>
            <a:r>
              <a:rPr lang="zh-CN" altLang="en-US" sz="1400" dirty="0" smtClean="0">
                <a:latin typeface="Arial" panose="020B0604020202020204" pitchFamily="34" charset="0"/>
                <a:ea typeface="微软雅黑" panose="020B0503020204020204" pitchFamily="34" charset="-122"/>
              </a:rPr>
              <a:t>所占比重最大</a:t>
            </a:r>
          </a:p>
          <a:p>
            <a:pPr>
              <a:lnSpc>
                <a:spcPct val="130000"/>
              </a:lnSpc>
            </a:pPr>
            <a:r>
              <a:rPr lang="en-US" altLang="zh-CN" sz="1400" dirty="0" smtClean="0">
                <a:latin typeface="Arial" panose="020B0604020202020204" pitchFamily="34" charset="0"/>
                <a:ea typeface="微软雅黑" panose="020B0503020204020204" pitchFamily="34" charset="-122"/>
              </a:rPr>
              <a:t>Electronics and appliances</a:t>
            </a:r>
          </a:p>
          <a:p>
            <a:pPr>
              <a:lnSpc>
                <a:spcPct val="130000"/>
              </a:lnSpc>
            </a:pPr>
            <a:r>
              <a:rPr lang="en-US" altLang="zh-CN" sz="1400" dirty="0" smtClean="0">
                <a:latin typeface="Arial" panose="020B0604020202020204" pitchFamily="34" charset="0"/>
                <a:ea typeface="微软雅黑" panose="020B0503020204020204" pitchFamily="34" charset="-122"/>
              </a:rPr>
              <a:t>Furniture and home furnishings</a:t>
            </a:r>
            <a:r>
              <a:rPr lang="zh-CN" altLang="en-US" sz="1400" dirty="0" smtClean="0">
                <a:latin typeface="Arial" panose="020B0604020202020204" pitchFamily="34" charset="0"/>
                <a:ea typeface="微软雅黑" panose="020B0503020204020204" pitchFamily="34" charset="-122"/>
              </a:rPr>
              <a:t>发展趋势最符合整体发展</a:t>
            </a:r>
          </a:p>
        </p:txBody>
      </p:sp>
    </p:spTree>
    <p:extLst>
      <p:ext uri="{BB962C8B-B14F-4D97-AF65-F5344CB8AC3E}">
        <p14:creationId xmlns:p14="http://schemas.microsoft.com/office/powerpoint/2010/main" val="117560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后期发展</a:t>
            </a:r>
            <a:endParaRPr lang="zh-CN" altLang="en-US" dirty="0"/>
          </a:p>
        </p:txBody>
      </p:sp>
      <p:sp>
        <p:nvSpPr>
          <p:cNvPr id="3" name="内容占位符 2"/>
          <p:cNvSpPr>
            <a:spLocks noGrp="1"/>
          </p:cNvSpPr>
          <p:nvPr>
            <p:ph idx="1"/>
          </p:nvPr>
        </p:nvSpPr>
        <p:spPr>
          <a:xfrm>
            <a:off x="1473201" y="2017215"/>
            <a:ext cx="9969499" cy="5005885"/>
          </a:xfrm>
        </p:spPr>
        <p:txBody>
          <a:bodyPr/>
          <a:lstStyle/>
          <a:p>
            <a:r>
              <a:rPr lang="zh-CN" altLang="en-US" dirty="0" smtClean="0"/>
              <a:t>灰度预测：预测接下来几年的销售总额</a:t>
            </a:r>
            <a:endParaRPr lang="en-US" altLang="zh-CN" dirty="0" smtClean="0"/>
          </a:p>
          <a:p>
            <a:pPr marL="0" indent="0">
              <a:buNone/>
            </a:pPr>
            <a:r>
              <a:rPr lang="en-US" altLang="zh-CN" dirty="0" smtClean="0"/>
              <a:t>                       </a:t>
            </a:r>
            <a:r>
              <a:rPr lang="zh-CN" altLang="en-US" dirty="0" smtClean="0"/>
              <a:t>预测单个分类销售趋势</a:t>
            </a:r>
            <a:endParaRPr lang="en-US" altLang="zh-CN" dirty="0" smtClean="0"/>
          </a:p>
          <a:p>
            <a:r>
              <a:rPr lang="zh-CN" altLang="en-US" dirty="0" smtClean="0"/>
              <a:t>聚类（？）：一类商品与总销售额的影响，指导公司业务结构（将多个商品捆绑在一个‘篮子’里），提高销售份额</a:t>
            </a:r>
            <a:endParaRPr lang="en-US" altLang="zh-CN" dirty="0"/>
          </a:p>
          <a:p>
            <a:endParaRPr lang="en-US" altLang="zh-CN" dirty="0" smtClean="0"/>
          </a:p>
          <a:p>
            <a:r>
              <a:rPr lang="en-US" altLang="zh-CN" dirty="0" smtClean="0"/>
              <a:t>MORE…….</a:t>
            </a:r>
            <a:endParaRPr lang="zh-CN" altLang="en-US" dirty="0"/>
          </a:p>
        </p:txBody>
      </p:sp>
    </p:spTree>
    <p:extLst>
      <p:ext uri="{BB962C8B-B14F-4D97-AF65-F5344CB8AC3E}">
        <p14:creationId xmlns:p14="http://schemas.microsoft.com/office/powerpoint/2010/main" val="109306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后期工作</a:t>
            </a:r>
            <a:endParaRPr lang="zh-CN" altLang="en-US" dirty="0"/>
          </a:p>
        </p:txBody>
      </p:sp>
      <p:pic>
        <p:nvPicPr>
          <p:cNvPr id="4" name="图片 3"/>
          <p:cNvPicPr>
            <a:picLocks noChangeAspect="1"/>
          </p:cNvPicPr>
          <p:nvPr/>
        </p:nvPicPr>
        <p:blipFill>
          <a:blip r:embed="rId2"/>
          <a:stretch>
            <a:fillRect/>
          </a:stretch>
        </p:blipFill>
        <p:spPr>
          <a:xfrm>
            <a:off x="558799" y="1068387"/>
            <a:ext cx="7308850" cy="5548082"/>
          </a:xfrm>
          <a:prstGeom prst="rect">
            <a:avLst/>
          </a:prstGeom>
        </p:spPr>
      </p:pic>
      <p:sp>
        <p:nvSpPr>
          <p:cNvPr id="5" name="文本框 4"/>
          <p:cNvSpPr txBox="1"/>
          <p:nvPr/>
        </p:nvSpPr>
        <p:spPr>
          <a:xfrm>
            <a:off x="8737600" y="2286000"/>
            <a:ext cx="2781300" cy="597215"/>
          </a:xfrm>
          <a:prstGeom prst="rect">
            <a:avLst/>
          </a:prstGeom>
          <a:noFill/>
        </p:spPr>
        <p:txBody>
          <a:bodyPr wrap="square" rtlCol="0">
            <a:spAutoFit/>
          </a:bodyPr>
          <a:lstStyle/>
          <a:p>
            <a:pPr>
              <a:lnSpc>
                <a:spcPct val="130000"/>
              </a:lnSpc>
            </a:pPr>
            <a:r>
              <a:rPr lang="zh-CN" altLang="en-US" sz="2800" dirty="0" smtClean="0">
                <a:solidFill>
                  <a:srgbClr val="1486AF"/>
                </a:solidFill>
                <a:latin typeface="Arial" panose="020B0604020202020204" pitchFamily="34" charset="0"/>
                <a:ea typeface="微软雅黑" panose="020B0503020204020204" pitchFamily="34" charset="-122"/>
              </a:rPr>
              <a:t>灰度融合预测</a:t>
            </a:r>
            <a:endParaRPr lang="zh-CN" altLang="en-US" sz="2800" dirty="0" smtClean="0">
              <a:solidFill>
                <a:srgbClr val="1486AF"/>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481528963"/>
      </p:ext>
    </p:extLst>
  </p:cSld>
  <p:clrMapOvr>
    <a:masterClrMapping/>
  </p:clrMapOvr>
</p:sld>
</file>

<file path=ppt/theme/theme1.xml><?xml version="1.0" encoding="utf-8"?>
<a:theme xmlns:a="http://schemas.openxmlformats.org/drawingml/2006/main" name="A000120140530A99PPBG">
  <a:themeElements>
    <a:clrScheme name="自定义 1">
      <a:dk1>
        <a:sysClr val="windowText" lastClr="000000"/>
      </a:dk1>
      <a:lt1>
        <a:sysClr val="window" lastClr="FFFFFF"/>
      </a:lt1>
      <a:dk2>
        <a:srgbClr val="292929"/>
      </a:dk2>
      <a:lt2>
        <a:srgbClr val="E5DEDB"/>
      </a:lt2>
      <a:accent1>
        <a:srgbClr val="1FB1E5"/>
      </a:accent1>
      <a:accent2>
        <a:srgbClr val="4283D2"/>
      </a:accent2>
      <a:accent3>
        <a:srgbClr val="5E65A6"/>
      </a:accent3>
      <a:accent4>
        <a:srgbClr val="97659F"/>
      </a:accent4>
      <a:accent5>
        <a:srgbClr val="AD5389"/>
      </a:accent5>
      <a:accent6>
        <a:srgbClr val="77CB59"/>
      </a:accent6>
      <a:hlink>
        <a:srgbClr val="FFC000"/>
      </a:hlink>
      <a:folHlink>
        <a:srgbClr val="D6522E"/>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5440d1b479609</Template>
  <TotalTime>161</TotalTime>
  <Words>617</Words>
  <Application>Microsoft Office PowerPoint</Application>
  <PresentationFormat>宽屏</PresentationFormat>
  <Paragraphs>57</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微软雅黑</vt:lpstr>
      <vt:lpstr>幼圆</vt:lpstr>
      <vt:lpstr>Arial</vt:lpstr>
      <vt:lpstr>Arial Black</vt:lpstr>
      <vt:lpstr>A000120140530A99PPBG</vt:lpstr>
      <vt:lpstr>Annual Retail Trade Survey—2012</vt:lpstr>
      <vt:lpstr>数据集：Annual Retail Trade Survey—2012</vt:lpstr>
      <vt:lpstr>数据集：Annual Retail Trade Survey—2012</vt:lpstr>
      <vt:lpstr>数据集初期处理：整理为基于时间变化的列向量</vt:lpstr>
      <vt:lpstr>数据集初期处理：缺失值替换</vt:lpstr>
      <vt:lpstr>当前已完成工作：关联度计算</vt:lpstr>
      <vt:lpstr>关联度计算</vt:lpstr>
      <vt:lpstr>后期发展</vt:lpstr>
      <vt:lpstr>后期工作</vt:lpstr>
      <vt:lpstr>灰度融合预测</vt:lpstr>
      <vt:lpstr>灰度融合预测</vt:lpstr>
      <vt:lpstr>灰度融合预测</vt:lpstr>
      <vt:lpstr>灰度融合预测</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Retail Trade Survey—2012</dc:title>
  <dc:creator>Windows 用户</dc:creator>
  <cp:lastModifiedBy>郭富坤</cp:lastModifiedBy>
  <cp:revision>16</cp:revision>
  <dcterms:created xsi:type="dcterms:W3CDTF">2014-11-24T04:27:52Z</dcterms:created>
  <dcterms:modified xsi:type="dcterms:W3CDTF">2014-12-22T05:33:30Z</dcterms:modified>
</cp:coreProperties>
</file>