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0" r:id="rId1"/>
  </p:sldMasterIdLst>
  <p:notesMasterIdLst>
    <p:notesMasterId r:id="rId21"/>
  </p:notesMasterIdLst>
  <p:handoutMasterIdLst>
    <p:handoutMasterId r:id="rId22"/>
  </p:handoutMasterIdLst>
  <p:sldIdLst>
    <p:sldId id="963" r:id="rId2"/>
    <p:sldId id="1401" r:id="rId3"/>
    <p:sldId id="1388" r:id="rId4"/>
    <p:sldId id="1389" r:id="rId5"/>
    <p:sldId id="1403" r:id="rId6"/>
    <p:sldId id="1404" r:id="rId7"/>
    <p:sldId id="1390" r:id="rId8"/>
    <p:sldId id="1405" r:id="rId9"/>
    <p:sldId id="1391" r:id="rId10"/>
    <p:sldId id="1392" r:id="rId11"/>
    <p:sldId id="1406" r:id="rId12"/>
    <p:sldId id="1393" r:id="rId13"/>
    <p:sldId id="1407" r:id="rId14"/>
    <p:sldId id="1394" r:id="rId15"/>
    <p:sldId id="1395" r:id="rId16"/>
    <p:sldId id="1408" r:id="rId17"/>
    <p:sldId id="1398" r:id="rId18"/>
    <p:sldId id="1399" r:id="rId19"/>
    <p:sldId id="1366" r:id="rId20"/>
  </p:sldIdLst>
  <p:sldSz cx="9906000" cy="6858000" type="A4"/>
  <p:notesSz cx="9934575" cy="68024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微软雅黑" charset="0"/>
        <a:cs typeface="微软雅黑" charset="0"/>
      </a:defRPr>
    </a:lvl1pPr>
    <a:lvl2pPr marL="536433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微软雅黑" charset="0"/>
        <a:cs typeface="微软雅黑" charset="0"/>
      </a:defRPr>
    </a:lvl2pPr>
    <a:lvl3pPr marL="1072866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微软雅黑" charset="0"/>
        <a:cs typeface="微软雅黑" charset="0"/>
      </a:defRPr>
    </a:lvl3pPr>
    <a:lvl4pPr marL="1609298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微软雅黑" charset="0"/>
        <a:cs typeface="微软雅黑" charset="0"/>
      </a:defRPr>
    </a:lvl4pPr>
    <a:lvl5pPr marL="2145731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微软雅黑" charset="0"/>
        <a:cs typeface="微软雅黑" charset="0"/>
      </a:defRPr>
    </a:lvl5pPr>
    <a:lvl6pPr marL="2682164" algn="l" defTabSz="536433" rtl="0" eaLnBrk="1" latinLnBrk="0" hangingPunct="1">
      <a:defRPr sz="1900" kern="1200">
        <a:solidFill>
          <a:schemeClr val="tx1"/>
        </a:solidFill>
        <a:latin typeface="Arial" charset="0"/>
        <a:ea typeface="微软雅黑" charset="0"/>
        <a:cs typeface="微软雅黑" charset="0"/>
      </a:defRPr>
    </a:lvl6pPr>
    <a:lvl7pPr marL="3218597" algn="l" defTabSz="536433" rtl="0" eaLnBrk="1" latinLnBrk="0" hangingPunct="1">
      <a:defRPr sz="1900" kern="1200">
        <a:solidFill>
          <a:schemeClr val="tx1"/>
        </a:solidFill>
        <a:latin typeface="Arial" charset="0"/>
        <a:ea typeface="微软雅黑" charset="0"/>
        <a:cs typeface="微软雅黑" charset="0"/>
      </a:defRPr>
    </a:lvl7pPr>
    <a:lvl8pPr marL="3755029" algn="l" defTabSz="536433" rtl="0" eaLnBrk="1" latinLnBrk="0" hangingPunct="1">
      <a:defRPr sz="1900" kern="1200">
        <a:solidFill>
          <a:schemeClr val="tx1"/>
        </a:solidFill>
        <a:latin typeface="Arial" charset="0"/>
        <a:ea typeface="微软雅黑" charset="0"/>
        <a:cs typeface="微软雅黑" charset="0"/>
      </a:defRPr>
    </a:lvl8pPr>
    <a:lvl9pPr marL="4291462" algn="l" defTabSz="536433" rtl="0" eaLnBrk="1" latinLnBrk="0" hangingPunct="1">
      <a:defRPr sz="1900" kern="1200">
        <a:solidFill>
          <a:schemeClr val="tx1"/>
        </a:solidFill>
        <a:latin typeface="Arial" charset="0"/>
        <a:ea typeface="微软雅黑" charset="0"/>
        <a:cs typeface="微软雅黑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15">
          <p15:clr>
            <a:srgbClr val="A4A3A4"/>
          </p15:clr>
        </p15:guide>
        <p15:guide id="2" orient="horz" pos="619">
          <p15:clr>
            <a:srgbClr val="A4A3A4"/>
          </p15:clr>
        </p15:guide>
        <p15:guide id="3" pos="3121">
          <p15:clr>
            <a:srgbClr val="A4A3A4"/>
          </p15:clr>
        </p15:guide>
        <p15:guide id="4" pos="270">
          <p15:clr>
            <a:srgbClr val="A4A3A4"/>
          </p15:clr>
        </p15:guide>
        <p15:guide id="5" pos="59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0">
          <p15:clr>
            <a:srgbClr val="A4A3A4"/>
          </p15:clr>
        </p15:guide>
        <p15:guide id="2" pos="3127">
          <p15:clr>
            <a:srgbClr val="A4A3A4"/>
          </p15:clr>
        </p15:guide>
        <p15:guide id="3" orient="horz" pos="2141">
          <p15:clr>
            <a:srgbClr val="A4A3A4"/>
          </p15:clr>
        </p15:guide>
        <p15:guide id="4" pos="312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D99A9"/>
    <a:srgbClr val="339966"/>
    <a:srgbClr val="DE4226"/>
    <a:srgbClr val="CC3305"/>
    <a:srgbClr val="FD9966"/>
    <a:srgbClr val="FF9966"/>
    <a:srgbClr val="EFA841"/>
    <a:srgbClr val="CA7F11"/>
    <a:srgbClr val="0099FF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9" autoAdjust="0"/>
    <p:restoredTop sz="88070" autoAdjust="0"/>
  </p:normalViewPr>
  <p:slideViewPr>
    <p:cSldViewPr>
      <p:cViewPr varScale="1">
        <p:scale>
          <a:sx n="92" d="100"/>
          <a:sy n="92" d="100"/>
        </p:scale>
        <p:origin x="966" y="84"/>
      </p:cViewPr>
      <p:guideLst>
        <p:guide orient="horz" pos="2115"/>
        <p:guide orient="horz" pos="619"/>
        <p:guide pos="3121"/>
        <p:guide pos="270"/>
        <p:guide pos="59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88"/>
    </p:cViewPr>
  </p:sorterViewPr>
  <p:notesViewPr>
    <p:cSldViewPr>
      <p:cViewPr varScale="1">
        <p:scale>
          <a:sx n="50" d="100"/>
          <a:sy n="50" d="100"/>
        </p:scale>
        <p:origin x="-1920" y="-102"/>
      </p:cViewPr>
      <p:guideLst>
        <p:guide orient="horz" pos="2140"/>
        <p:guide pos="3127"/>
        <p:guide orient="horz" pos="2141"/>
        <p:guide pos="312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9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4303746" cy="340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7" tIns="45839" rIns="91677" bIns="45839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FontTx/>
              <a:buNone/>
              <a:defRPr sz="1200" b="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8512" y="0"/>
            <a:ext cx="4303746" cy="340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7" tIns="45839" rIns="91677" bIns="45839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 b="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6460902"/>
            <a:ext cx="4303746" cy="340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7" tIns="45839" rIns="91677" bIns="45839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FontTx/>
              <a:buNone/>
              <a:defRPr sz="1200" b="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8512" y="6460902"/>
            <a:ext cx="4303746" cy="340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7" tIns="45839" rIns="91677" bIns="4583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charset="0"/>
                <a:cs typeface="宋体" charset="0"/>
              </a:defRPr>
            </a:lvl1pPr>
          </a:lstStyle>
          <a:p>
            <a:fld id="{F3A2DE4E-3D96-114A-B362-C6314216C9C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71573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4303746" cy="340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7" tIns="45839" rIns="91677" bIns="45839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FontTx/>
              <a:buNone/>
              <a:defRPr sz="1200" b="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8512" y="0"/>
            <a:ext cx="4303746" cy="340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7" tIns="45839" rIns="91677" bIns="45839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 b="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0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28963" y="509588"/>
            <a:ext cx="3681412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995" y="3230451"/>
            <a:ext cx="7948588" cy="3061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7" tIns="45839" rIns="91677" bIns="458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6460902"/>
            <a:ext cx="4303746" cy="340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7" tIns="45839" rIns="91677" bIns="45839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FontTx/>
              <a:buNone/>
              <a:defRPr sz="1200" b="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8512" y="6460902"/>
            <a:ext cx="4303746" cy="340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7" tIns="45839" rIns="91677" bIns="4583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charset="0"/>
                <a:cs typeface="宋体" charset="0"/>
              </a:defRPr>
            </a:lvl1pPr>
          </a:lstStyle>
          <a:p>
            <a:fld id="{66D5C9CD-7F11-B849-8EA6-20583794730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65510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536433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1072866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609298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2145731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682164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28963" y="509588"/>
            <a:ext cx="3681412" cy="2549525"/>
          </a:xfrm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766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28963" y="509588"/>
            <a:ext cx="3681412" cy="2549525"/>
          </a:xfrm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570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35"/>
          <p:cNvSpPr/>
          <p:nvPr userDrawn="1"/>
        </p:nvSpPr>
        <p:spPr>
          <a:xfrm rot="2700000">
            <a:off x="5000149" y="-1330726"/>
            <a:ext cx="2661451" cy="2661451"/>
          </a:xfrm>
          <a:custGeom>
            <a:avLst/>
            <a:gdLst>
              <a:gd name="connsiteX0" fmla="*/ 0 w 3177271"/>
              <a:gd name="connsiteY0" fmla="*/ 3166723 h 3177271"/>
              <a:gd name="connsiteX1" fmla="*/ 3166723 w 3177271"/>
              <a:gd name="connsiteY1" fmla="*/ 0 h 3177271"/>
              <a:gd name="connsiteX2" fmla="*/ 3177271 w 3177271"/>
              <a:gd name="connsiteY2" fmla="*/ 0 h 3177271"/>
              <a:gd name="connsiteX3" fmla="*/ 3177271 w 3177271"/>
              <a:gd name="connsiteY3" fmla="*/ 3177271 h 3177271"/>
              <a:gd name="connsiteX4" fmla="*/ 0 w 3177271"/>
              <a:gd name="connsiteY4" fmla="*/ 3177271 h 317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3177271">
                <a:moveTo>
                  <a:pt x="0" y="3166723"/>
                </a:moveTo>
                <a:lnTo>
                  <a:pt x="3166723" y="0"/>
                </a:lnTo>
                <a:lnTo>
                  <a:pt x="3177271" y="0"/>
                </a:lnTo>
                <a:lnTo>
                  <a:pt x="3177271" y="3177271"/>
                </a:lnTo>
                <a:lnTo>
                  <a:pt x="0" y="3177271"/>
                </a:lnTo>
                <a:close/>
              </a:path>
            </a:pathLst>
          </a:custGeom>
          <a:gradFill>
            <a:gsLst>
              <a:gs pos="0">
                <a:srgbClr val="71BE9E"/>
              </a:gs>
              <a:gs pos="100000">
                <a:srgbClr val="40A58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6" name="直接连接符 28"/>
          <p:cNvCxnSpPr/>
          <p:nvPr userDrawn="1"/>
        </p:nvCxnSpPr>
        <p:spPr>
          <a:xfrm>
            <a:off x="4160912" y="-34543"/>
            <a:ext cx="5745088" cy="5682752"/>
          </a:xfrm>
          <a:prstGeom prst="line">
            <a:avLst/>
          </a:prstGeom>
          <a:ln>
            <a:solidFill>
              <a:srgbClr val="77BE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任意形状 10"/>
          <p:cNvSpPr/>
          <p:nvPr userDrawn="1"/>
        </p:nvSpPr>
        <p:spPr>
          <a:xfrm>
            <a:off x="-4262" y="5389032"/>
            <a:ext cx="1474580" cy="1478779"/>
          </a:xfrm>
          <a:custGeom>
            <a:avLst/>
            <a:gdLst>
              <a:gd name="connsiteX0" fmla="*/ 0 w 1474580"/>
              <a:gd name="connsiteY0" fmla="*/ 0 h 1478779"/>
              <a:gd name="connsiteX1" fmla="*/ 0 w 1474580"/>
              <a:gd name="connsiteY1" fmla="*/ 430423 h 1478779"/>
              <a:gd name="connsiteX2" fmla="*/ 1039877 w 1474580"/>
              <a:gd name="connsiteY2" fmla="*/ 1478779 h 1478779"/>
              <a:gd name="connsiteX3" fmla="*/ 1474580 w 1474580"/>
              <a:gd name="connsiteY3" fmla="*/ 1470256 h 1478779"/>
              <a:gd name="connsiteX4" fmla="*/ 0 w 1474580"/>
              <a:gd name="connsiteY4" fmla="*/ 0 h 1478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4580" h="1478779">
                <a:moveTo>
                  <a:pt x="0" y="0"/>
                </a:moveTo>
                <a:lnTo>
                  <a:pt x="0" y="430423"/>
                </a:lnTo>
                <a:lnTo>
                  <a:pt x="1039877" y="1478779"/>
                </a:lnTo>
                <a:lnTo>
                  <a:pt x="1474580" y="14702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任意多边形 48"/>
          <p:cNvSpPr/>
          <p:nvPr userDrawn="1"/>
        </p:nvSpPr>
        <p:spPr>
          <a:xfrm rot="2700000">
            <a:off x="-341670" y="6412306"/>
            <a:ext cx="1055593" cy="527796"/>
          </a:xfrm>
          <a:custGeom>
            <a:avLst/>
            <a:gdLst>
              <a:gd name="connsiteX0" fmla="*/ 0 w 925070"/>
              <a:gd name="connsiteY0" fmla="*/ 0 h 462535"/>
              <a:gd name="connsiteX1" fmla="*/ 925070 w 925070"/>
              <a:gd name="connsiteY1" fmla="*/ 0 h 462535"/>
              <a:gd name="connsiteX2" fmla="*/ 462535 w 925070"/>
              <a:gd name="connsiteY2" fmla="*/ 462535 h 462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070" h="462535">
                <a:moveTo>
                  <a:pt x="0" y="0"/>
                </a:moveTo>
                <a:lnTo>
                  <a:pt x="925070" y="0"/>
                </a:lnTo>
                <a:lnTo>
                  <a:pt x="462535" y="462535"/>
                </a:lnTo>
                <a:close/>
              </a:path>
            </a:pathLst>
          </a:custGeom>
          <a:gradFill>
            <a:gsLst>
              <a:gs pos="0">
                <a:srgbClr val="71BE9E"/>
              </a:gs>
              <a:gs pos="100000">
                <a:srgbClr val="77BEC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任意多边形 48"/>
          <p:cNvSpPr/>
          <p:nvPr userDrawn="1"/>
        </p:nvSpPr>
        <p:spPr>
          <a:xfrm rot="18900000">
            <a:off x="9470220" y="6582767"/>
            <a:ext cx="655441" cy="327720"/>
          </a:xfrm>
          <a:custGeom>
            <a:avLst/>
            <a:gdLst>
              <a:gd name="connsiteX0" fmla="*/ 0 w 925070"/>
              <a:gd name="connsiteY0" fmla="*/ 0 h 462535"/>
              <a:gd name="connsiteX1" fmla="*/ 925070 w 925070"/>
              <a:gd name="connsiteY1" fmla="*/ 0 h 462535"/>
              <a:gd name="connsiteX2" fmla="*/ 462535 w 925070"/>
              <a:gd name="connsiteY2" fmla="*/ 462535 h 462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070" h="462535">
                <a:moveTo>
                  <a:pt x="0" y="0"/>
                </a:moveTo>
                <a:lnTo>
                  <a:pt x="925070" y="0"/>
                </a:lnTo>
                <a:lnTo>
                  <a:pt x="462535" y="462535"/>
                </a:lnTo>
                <a:close/>
              </a:path>
            </a:pathLst>
          </a:custGeom>
          <a:solidFill>
            <a:schemeClr val="accent3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剪去单角的矩形 13"/>
          <p:cNvSpPr>
            <a:spLocks noChangeAspect="1"/>
          </p:cNvSpPr>
          <p:nvPr userDrawn="1"/>
        </p:nvSpPr>
        <p:spPr bwMode="auto">
          <a:xfrm rot="2700000">
            <a:off x="7054179" y="572052"/>
            <a:ext cx="2844000" cy="2844000"/>
          </a:xfrm>
          <a:prstGeom prst="snip1Rect">
            <a:avLst>
              <a:gd name="adj" fmla="val 28526"/>
            </a:avLst>
          </a:prstGeom>
          <a:gradFill>
            <a:gsLst>
              <a:gs pos="0">
                <a:srgbClr val="3997A7"/>
              </a:gs>
              <a:gs pos="100000">
                <a:srgbClr val="77BEC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直角三角形 14"/>
          <p:cNvSpPr>
            <a:spLocks noChangeAspect="1"/>
          </p:cNvSpPr>
          <p:nvPr userDrawn="1"/>
        </p:nvSpPr>
        <p:spPr bwMode="auto">
          <a:xfrm rot="2700000">
            <a:off x="8985661" y="3196640"/>
            <a:ext cx="1836000" cy="1836000"/>
          </a:xfrm>
          <a:prstGeom prst="rtTriangle">
            <a:avLst/>
          </a:prstGeom>
          <a:gradFill>
            <a:gsLst>
              <a:gs pos="0">
                <a:srgbClr val="EFA63E"/>
              </a:gs>
              <a:gs pos="100000">
                <a:srgbClr val="F0BD6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16" name="直角三角形 15"/>
          <p:cNvSpPr>
            <a:spLocks noChangeAspect="1"/>
          </p:cNvSpPr>
          <p:nvPr userDrawn="1"/>
        </p:nvSpPr>
        <p:spPr bwMode="auto">
          <a:xfrm rot="10800000">
            <a:off x="8733960" y="0"/>
            <a:ext cx="1188000" cy="1188000"/>
          </a:xfrm>
          <a:prstGeom prst="rtTriangle">
            <a:avLst/>
          </a:prstGeom>
          <a:gradFill>
            <a:gsLst>
              <a:gs pos="0">
                <a:srgbClr val="D53320"/>
              </a:gs>
              <a:gs pos="100000">
                <a:srgbClr val="E24F2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136278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版式2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48"/>
          <p:cNvSpPr/>
          <p:nvPr userDrawn="1"/>
        </p:nvSpPr>
        <p:spPr>
          <a:xfrm>
            <a:off x="272480" y="0"/>
            <a:ext cx="1296144" cy="764704"/>
          </a:xfrm>
          <a:custGeom>
            <a:avLst/>
            <a:gdLst>
              <a:gd name="connsiteX0" fmla="*/ 0 w 925070"/>
              <a:gd name="connsiteY0" fmla="*/ 0 h 462535"/>
              <a:gd name="connsiteX1" fmla="*/ 925070 w 925070"/>
              <a:gd name="connsiteY1" fmla="*/ 0 h 462535"/>
              <a:gd name="connsiteX2" fmla="*/ 462535 w 925070"/>
              <a:gd name="connsiteY2" fmla="*/ 462535 h 462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070" h="462535">
                <a:moveTo>
                  <a:pt x="0" y="0"/>
                </a:moveTo>
                <a:lnTo>
                  <a:pt x="925070" y="0"/>
                </a:lnTo>
                <a:lnTo>
                  <a:pt x="462535" y="462535"/>
                </a:lnTo>
                <a:close/>
              </a:path>
            </a:pathLst>
          </a:custGeom>
          <a:solidFill>
            <a:srgbClr val="40A5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5" name="任意形状 4"/>
          <p:cNvSpPr/>
          <p:nvPr userDrawn="1"/>
        </p:nvSpPr>
        <p:spPr>
          <a:xfrm>
            <a:off x="9296678" y="250955"/>
            <a:ext cx="615976" cy="802294"/>
          </a:xfrm>
          <a:custGeom>
            <a:avLst/>
            <a:gdLst>
              <a:gd name="connsiteX0" fmla="*/ 3802 w 615976"/>
              <a:gd name="connsiteY0" fmla="*/ 0 h 802294"/>
              <a:gd name="connsiteX1" fmla="*/ 0 w 615976"/>
              <a:gd name="connsiteY1" fmla="*/ 193919 h 802294"/>
              <a:gd name="connsiteX2" fmla="*/ 615976 w 615976"/>
              <a:gd name="connsiteY2" fmla="*/ 802294 h 802294"/>
              <a:gd name="connsiteX3" fmla="*/ 608371 w 615976"/>
              <a:gd name="connsiteY3" fmla="*/ 604572 h 802294"/>
              <a:gd name="connsiteX4" fmla="*/ 3802 w 615976"/>
              <a:gd name="connsiteY4" fmla="*/ 0 h 80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5976" h="802294">
                <a:moveTo>
                  <a:pt x="3802" y="0"/>
                </a:moveTo>
                <a:cubicBezTo>
                  <a:pt x="2535" y="64640"/>
                  <a:pt x="1267" y="129279"/>
                  <a:pt x="0" y="193919"/>
                </a:cubicBezTo>
                <a:lnTo>
                  <a:pt x="615976" y="802294"/>
                </a:lnTo>
                <a:lnTo>
                  <a:pt x="608371" y="604572"/>
                </a:lnTo>
                <a:lnTo>
                  <a:pt x="3802" y="0"/>
                </a:lnTo>
                <a:close/>
              </a:path>
            </a:pathLst>
          </a:custGeom>
          <a:solidFill>
            <a:srgbClr val="70B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6" name="任意形状 5"/>
          <p:cNvSpPr/>
          <p:nvPr userDrawn="1"/>
        </p:nvSpPr>
        <p:spPr>
          <a:xfrm>
            <a:off x="8631271" y="-3802"/>
            <a:ext cx="669209" cy="665410"/>
          </a:xfrm>
          <a:custGeom>
            <a:avLst/>
            <a:gdLst>
              <a:gd name="connsiteX0" fmla="*/ 669209 w 669209"/>
              <a:gd name="connsiteY0" fmla="*/ 498107 h 665410"/>
              <a:gd name="connsiteX1" fmla="*/ 669209 w 669209"/>
              <a:gd name="connsiteY1" fmla="*/ 665410 h 665410"/>
              <a:gd name="connsiteX2" fmla="*/ 0 w 669209"/>
              <a:gd name="connsiteY2" fmla="*/ 0 h 665410"/>
              <a:gd name="connsiteX3" fmla="*/ 171105 w 669209"/>
              <a:gd name="connsiteY3" fmla="*/ 0 h 665410"/>
              <a:gd name="connsiteX4" fmla="*/ 669209 w 669209"/>
              <a:gd name="connsiteY4" fmla="*/ 498107 h 665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209" h="665410">
                <a:moveTo>
                  <a:pt x="669209" y="498107"/>
                </a:moveTo>
                <a:lnTo>
                  <a:pt x="669209" y="665410"/>
                </a:lnTo>
                <a:lnTo>
                  <a:pt x="0" y="0"/>
                </a:lnTo>
                <a:lnTo>
                  <a:pt x="171105" y="0"/>
                </a:lnTo>
                <a:lnTo>
                  <a:pt x="669209" y="49810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0" name="组 9"/>
          <p:cNvGrpSpPr/>
          <p:nvPr userDrawn="1"/>
        </p:nvGrpSpPr>
        <p:grpSpPr>
          <a:xfrm>
            <a:off x="7493150" y="6453336"/>
            <a:ext cx="2068362" cy="307777"/>
            <a:chOff x="6825208" y="5517232"/>
            <a:chExt cx="2068362" cy="307777"/>
          </a:xfrm>
        </p:grpSpPr>
        <p:sp>
          <p:nvSpPr>
            <p:cNvPr id="11" name="文本框 10"/>
            <p:cNvSpPr txBox="1"/>
            <p:nvPr userDrawn="1"/>
          </p:nvSpPr>
          <p:spPr>
            <a:xfrm>
              <a:off x="7113240" y="5517232"/>
              <a:ext cx="17803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DE4226"/>
                  </a:solidFill>
                </a:rPr>
                <a:t>创新</a:t>
              </a:r>
              <a:r>
                <a:rPr kumimoji="1" lang="en-US" altLang="zh-CN" sz="1400" dirty="0">
                  <a:solidFill>
                    <a:srgbClr val="DE4226"/>
                  </a:solidFill>
                </a:rPr>
                <a:t> </a:t>
              </a:r>
              <a:r>
                <a:rPr kumimoji="1" lang="zh-CN" altLang="en-US" sz="1400" dirty="0">
                  <a:solidFill>
                    <a:srgbClr val="46A885"/>
                  </a:solidFill>
                </a:rPr>
                <a:t>服务</a:t>
              </a:r>
              <a:r>
                <a:rPr kumimoji="1" lang="en-US" altLang="zh-CN" sz="1400" dirty="0"/>
                <a:t> </a:t>
              </a:r>
              <a:r>
                <a:rPr kumimoji="1" lang="zh-CN" altLang="en-US" sz="1400" dirty="0">
                  <a:solidFill>
                    <a:srgbClr val="3D9AA9"/>
                  </a:solidFill>
                </a:rPr>
                <a:t>品质</a:t>
              </a:r>
              <a:r>
                <a:rPr kumimoji="1" lang="en-US" altLang="zh-CN" sz="1400" dirty="0"/>
                <a:t> </a:t>
              </a:r>
              <a:r>
                <a:rPr kumimoji="1" lang="zh-CN" altLang="en-US" sz="1400" dirty="0">
                  <a:solidFill>
                    <a:srgbClr val="EFA740"/>
                  </a:solidFill>
                </a:rPr>
                <a:t>成长</a:t>
              </a:r>
            </a:p>
          </p:txBody>
        </p:sp>
        <p:pic>
          <p:nvPicPr>
            <p:cNvPr id="12" name="图片 11" descr="小金文化logo  定稿.png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825208" y="5555716"/>
              <a:ext cx="306514" cy="247690"/>
            </a:xfrm>
            <a:prstGeom prst="rect">
              <a:avLst/>
            </a:prstGeom>
          </p:spPr>
        </p:pic>
      </p:grpSp>
      <p:cxnSp>
        <p:nvCxnSpPr>
          <p:cNvPr id="13" name="直线连接符 12"/>
          <p:cNvCxnSpPr/>
          <p:nvPr userDrawn="1"/>
        </p:nvCxnSpPr>
        <p:spPr bwMode="auto">
          <a:xfrm flipH="1">
            <a:off x="7070668" y="6381328"/>
            <a:ext cx="28353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70BE9E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7" name="组合 16"/>
          <p:cNvGrpSpPr/>
          <p:nvPr userDrawn="1"/>
        </p:nvGrpSpPr>
        <p:grpSpPr>
          <a:xfrm>
            <a:off x="0" y="6369496"/>
            <a:ext cx="2764233" cy="488504"/>
            <a:chOff x="0" y="6380711"/>
            <a:chExt cx="2764233" cy="488504"/>
          </a:xfrm>
        </p:grpSpPr>
        <p:sp>
          <p:nvSpPr>
            <p:cNvPr id="18" name="任意多边形 93"/>
            <p:cNvSpPr/>
            <p:nvPr userDrawn="1"/>
          </p:nvSpPr>
          <p:spPr>
            <a:xfrm>
              <a:off x="0" y="6380711"/>
              <a:ext cx="488504" cy="488504"/>
            </a:xfrm>
            <a:custGeom>
              <a:avLst/>
              <a:gdLst>
                <a:gd name="connsiteX0" fmla="*/ 0 w 4343400"/>
                <a:gd name="connsiteY0" fmla="*/ 0 h 4343400"/>
                <a:gd name="connsiteX1" fmla="*/ 4343400 w 4343400"/>
                <a:gd name="connsiteY1" fmla="*/ 4343400 h 4343400"/>
                <a:gd name="connsiteX2" fmla="*/ 3486149 w 4343400"/>
                <a:gd name="connsiteY2" fmla="*/ 4343400 h 4343400"/>
                <a:gd name="connsiteX3" fmla="*/ 0 w 4343400"/>
                <a:gd name="connsiteY3" fmla="*/ 857251 h 4343400"/>
                <a:gd name="connsiteX4" fmla="*/ 0 w 4343400"/>
                <a:gd name="connsiteY4" fmla="*/ 0 h 434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43400" h="4343400">
                  <a:moveTo>
                    <a:pt x="0" y="0"/>
                  </a:moveTo>
                  <a:lnTo>
                    <a:pt x="4343400" y="4343400"/>
                  </a:lnTo>
                  <a:lnTo>
                    <a:pt x="3486149" y="4343400"/>
                  </a:lnTo>
                  <a:lnTo>
                    <a:pt x="0" y="8572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9" name="图片 18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88504" y="6439497"/>
              <a:ext cx="2275729" cy="3216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347082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版式2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48"/>
          <p:cNvSpPr/>
          <p:nvPr userDrawn="1"/>
        </p:nvSpPr>
        <p:spPr>
          <a:xfrm>
            <a:off x="272480" y="0"/>
            <a:ext cx="1296144" cy="764704"/>
          </a:xfrm>
          <a:custGeom>
            <a:avLst/>
            <a:gdLst>
              <a:gd name="connsiteX0" fmla="*/ 0 w 925070"/>
              <a:gd name="connsiteY0" fmla="*/ 0 h 462535"/>
              <a:gd name="connsiteX1" fmla="*/ 925070 w 925070"/>
              <a:gd name="connsiteY1" fmla="*/ 0 h 462535"/>
              <a:gd name="connsiteX2" fmla="*/ 462535 w 925070"/>
              <a:gd name="connsiteY2" fmla="*/ 462535 h 462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070" h="462535">
                <a:moveTo>
                  <a:pt x="0" y="0"/>
                </a:moveTo>
                <a:lnTo>
                  <a:pt x="925070" y="0"/>
                </a:lnTo>
                <a:lnTo>
                  <a:pt x="462535" y="462535"/>
                </a:lnTo>
                <a:close/>
              </a:path>
            </a:pathLst>
          </a:custGeom>
          <a:solidFill>
            <a:srgbClr val="40A5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4" name="直角三角形 3"/>
          <p:cNvSpPr/>
          <p:nvPr userDrawn="1"/>
        </p:nvSpPr>
        <p:spPr>
          <a:xfrm flipH="1" flipV="1">
            <a:off x="8379036" y="1222"/>
            <a:ext cx="1526964" cy="1526964"/>
          </a:xfrm>
          <a:prstGeom prst="rtTriangle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 userDrawn="1"/>
        </p:nvSpPr>
        <p:spPr>
          <a:xfrm>
            <a:off x="0" y="6380711"/>
            <a:ext cx="486584" cy="486584"/>
          </a:xfrm>
          <a:prstGeom prst="rtTriangle">
            <a:avLst/>
          </a:prstGeom>
          <a:solidFill>
            <a:srgbClr val="40A5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/>
          </a:p>
        </p:txBody>
      </p:sp>
      <p:grpSp>
        <p:nvGrpSpPr>
          <p:cNvPr id="9" name="组 8"/>
          <p:cNvGrpSpPr/>
          <p:nvPr userDrawn="1"/>
        </p:nvGrpSpPr>
        <p:grpSpPr>
          <a:xfrm>
            <a:off x="7493150" y="6453336"/>
            <a:ext cx="2068362" cy="307777"/>
            <a:chOff x="6825208" y="5517232"/>
            <a:chExt cx="2068362" cy="307777"/>
          </a:xfrm>
        </p:grpSpPr>
        <p:sp>
          <p:nvSpPr>
            <p:cNvPr id="10" name="文本框 9"/>
            <p:cNvSpPr txBox="1"/>
            <p:nvPr userDrawn="1"/>
          </p:nvSpPr>
          <p:spPr>
            <a:xfrm>
              <a:off x="7113240" y="5517232"/>
              <a:ext cx="17803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DE4226"/>
                  </a:solidFill>
                </a:rPr>
                <a:t>创新</a:t>
              </a:r>
              <a:r>
                <a:rPr kumimoji="1" lang="en-US" altLang="zh-CN" sz="1400" dirty="0">
                  <a:solidFill>
                    <a:srgbClr val="DE4226"/>
                  </a:solidFill>
                </a:rPr>
                <a:t> </a:t>
              </a:r>
              <a:r>
                <a:rPr kumimoji="1" lang="zh-CN" altLang="en-US" sz="1400" dirty="0">
                  <a:solidFill>
                    <a:srgbClr val="46A885"/>
                  </a:solidFill>
                </a:rPr>
                <a:t>服务</a:t>
              </a:r>
              <a:r>
                <a:rPr kumimoji="1" lang="en-US" altLang="zh-CN" sz="1400" dirty="0"/>
                <a:t> </a:t>
              </a:r>
              <a:r>
                <a:rPr kumimoji="1" lang="zh-CN" altLang="en-US" sz="1400" dirty="0">
                  <a:solidFill>
                    <a:srgbClr val="3D9AA9"/>
                  </a:solidFill>
                </a:rPr>
                <a:t>品质</a:t>
              </a:r>
              <a:r>
                <a:rPr kumimoji="1" lang="en-US" altLang="zh-CN" sz="1400" dirty="0"/>
                <a:t> </a:t>
              </a:r>
              <a:r>
                <a:rPr kumimoji="1" lang="zh-CN" altLang="en-US" sz="1400" dirty="0">
                  <a:solidFill>
                    <a:srgbClr val="EFA740"/>
                  </a:solidFill>
                </a:rPr>
                <a:t>成长</a:t>
              </a:r>
            </a:p>
          </p:txBody>
        </p:sp>
        <p:pic>
          <p:nvPicPr>
            <p:cNvPr id="11" name="图片 10" descr="小金文化logo  定稿.png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825208" y="5555716"/>
              <a:ext cx="306514" cy="247690"/>
            </a:xfrm>
            <a:prstGeom prst="rect">
              <a:avLst/>
            </a:prstGeom>
          </p:spPr>
        </p:pic>
      </p:grpSp>
      <p:cxnSp>
        <p:nvCxnSpPr>
          <p:cNvPr id="12" name="直线连接符 11"/>
          <p:cNvCxnSpPr/>
          <p:nvPr userDrawn="1"/>
        </p:nvCxnSpPr>
        <p:spPr bwMode="auto">
          <a:xfrm flipH="1">
            <a:off x="7070668" y="6381328"/>
            <a:ext cx="28353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70BE9E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8504" y="6428282"/>
            <a:ext cx="2275729" cy="32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141868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版式2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48"/>
          <p:cNvSpPr/>
          <p:nvPr userDrawn="1"/>
        </p:nvSpPr>
        <p:spPr>
          <a:xfrm>
            <a:off x="272480" y="0"/>
            <a:ext cx="1296144" cy="764704"/>
          </a:xfrm>
          <a:custGeom>
            <a:avLst/>
            <a:gdLst>
              <a:gd name="connsiteX0" fmla="*/ 0 w 925070"/>
              <a:gd name="connsiteY0" fmla="*/ 0 h 462535"/>
              <a:gd name="connsiteX1" fmla="*/ 925070 w 925070"/>
              <a:gd name="connsiteY1" fmla="*/ 0 h 462535"/>
              <a:gd name="connsiteX2" fmla="*/ 462535 w 925070"/>
              <a:gd name="connsiteY2" fmla="*/ 462535 h 462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070" h="462535">
                <a:moveTo>
                  <a:pt x="0" y="0"/>
                </a:moveTo>
                <a:lnTo>
                  <a:pt x="925070" y="0"/>
                </a:lnTo>
                <a:lnTo>
                  <a:pt x="462535" y="462535"/>
                </a:lnTo>
                <a:close/>
              </a:path>
            </a:pathLst>
          </a:custGeom>
          <a:solidFill>
            <a:srgbClr val="40A5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7493150" y="6453336"/>
            <a:ext cx="2068362" cy="307777"/>
            <a:chOff x="6825208" y="5517232"/>
            <a:chExt cx="2068362" cy="307777"/>
          </a:xfrm>
        </p:grpSpPr>
        <p:sp>
          <p:nvSpPr>
            <p:cNvPr id="8" name="文本框 7"/>
            <p:cNvSpPr txBox="1"/>
            <p:nvPr userDrawn="1"/>
          </p:nvSpPr>
          <p:spPr>
            <a:xfrm>
              <a:off x="7113240" y="5517232"/>
              <a:ext cx="17803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DE4226"/>
                  </a:solidFill>
                </a:rPr>
                <a:t>创新</a:t>
              </a:r>
              <a:r>
                <a:rPr kumimoji="1" lang="en-US" altLang="zh-CN" sz="1400" dirty="0">
                  <a:solidFill>
                    <a:srgbClr val="DE4226"/>
                  </a:solidFill>
                </a:rPr>
                <a:t> </a:t>
              </a:r>
              <a:r>
                <a:rPr kumimoji="1" lang="zh-CN" altLang="en-US" sz="1400" dirty="0">
                  <a:solidFill>
                    <a:srgbClr val="46A885"/>
                  </a:solidFill>
                </a:rPr>
                <a:t>服务</a:t>
              </a:r>
              <a:r>
                <a:rPr kumimoji="1" lang="en-US" altLang="zh-CN" sz="1400" dirty="0"/>
                <a:t> </a:t>
              </a:r>
              <a:r>
                <a:rPr kumimoji="1" lang="zh-CN" altLang="en-US" sz="1400" dirty="0">
                  <a:solidFill>
                    <a:srgbClr val="3D9AA9"/>
                  </a:solidFill>
                </a:rPr>
                <a:t>品质</a:t>
              </a:r>
              <a:r>
                <a:rPr kumimoji="1" lang="en-US" altLang="zh-CN" sz="1400" dirty="0"/>
                <a:t> </a:t>
              </a:r>
              <a:r>
                <a:rPr kumimoji="1" lang="zh-CN" altLang="en-US" sz="1400" dirty="0">
                  <a:solidFill>
                    <a:srgbClr val="EFA740"/>
                  </a:solidFill>
                </a:rPr>
                <a:t>成长</a:t>
              </a:r>
            </a:p>
          </p:txBody>
        </p:sp>
        <p:pic>
          <p:nvPicPr>
            <p:cNvPr id="9" name="图片 8" descr="小金文化logo  定稿.png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825208" y="5555716"/>
              <a:ext cx="306514" cy="247690"/>
            </a:xfrm>
            <a:prstGeom prst="rect">
              <a:avLst/>
            </a:prstGeom>
          </p:spPr>
        </p:pic>
      </p:grpSp>
      <p:cxnSp>
        <p:nvCxnSpPr>
          <p:cNvPr id="10" name="直线连接符 9"/>
          <p:cNvCxnSpPr/>
          <p:nvPr userDrawn="1"/>
        </p:nvCxnSpPr>
        <p:spPr bwMode="auto">
          <a:xfrm flipH="1">
            <a:off x="7070668" y="6381328"/>
            <a:ext cx="28353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70BE9E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4" name="组合 13"/>
          <p:cNvGrpSpPr/>
          <p:nvPr userDrawn="1"/>
        </p:nvGrpSpPr>
        <p:grpSpPr>
          <a:xfrm>
            <a:off x="0" y="6369496"/>
            <a:ext cx="2764233" cy="488504"/>
            <a:chOff x="0" y="6380711"/>
            <a:chExt cx="2764233" cy="488504"/>
          </a:xfrm>
        </p:grpSpPr>
        <p:sp>
          <p:nvSpPr>
            <p:cNvPr id="15" name="任意多边形 93"/>
            <p:cNvSpPr/>
            <p:nvPr userDrawn="1"/>
          </p:nvSpPr>
          <p:spPr>
            <a:xfrm>
              <a:off x="0" y="6380711"/>
              <a:ext cx="488504" cy="488504"/>
            </a:xfrm>
            <a:custGeom>
              <a:avLst/>
              <a:gdLst>
                <a:gd name="connsiteX0" fmla="*/ 0 w 4343400"/>
                <a:gd name="connsiteY0" fmla="*/ 0 h 4343400"/>
                <a:gd name="connsiteX1" fmla="*/ 4343400 w 4343400"/>
                <a:gd name="connsiteY1" fmla="*/ 4343400 h 4343400"/>
                <a:gd name="connsiteX2" fmla="*/ 3486149 w 4343400"/>
                <a:gd name="connsiteY2" fmla="*/ 4343400 h 4343400"/>
                <a:gd name="connsiteX3" fmla="*/ 0 w 4343400"/>
                <a:gd name="connsiteY3" fmla="*/ 857251 h 4343400"/>
                <a:gd name="connsiteX4" fmla="*/ 0 w 4343400"/>
                <a:gd name="connsiteY4" fmla="*/ 0 h 434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43400" h="4343400">
                  <a:moveTo>
                    <a:pt x="0" y="0"/>
                  </a:moveTo>
                  <a:lnTo>
                    <a:pt x="4343400" y="4343400"/>
                  </a:lnTo>
                  <a:lnTo>
                    <a:pt x="3486149" y="4343400"/>
                  </a:lnTo>
                  <a:lnTo>
                    <a:pt x="0" y="8572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图片 15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88504" y="6439497"/>
              <a:ext cx="2275729" cy="3216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399884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48"/>
          <p:cNvSpPr/>
          <p:nvPr userDrawn="1"/>
        </p:nvSpPr>
        <p:spPr>
          <a:xfrm rot="5400000">
            <a:off x="7351185" y="2668240"/>
            <a:ext cx="4176464" cy="945456"/>
          </a:xfrm>
          <a:custGeom>
            <a:avLst/>
            <a:gdLst>
              <a:gd name="connsiteX0" fmla="*/ 0 w 925070"/>
              <a:gd name="connsiteY0" fmla="*/ 0 h 462535"/>
              <a:gd name="connsiteX1" fmla="*/ 925070 w 925070"/>
              <a:gd name="connsiteY1" fmla="*/ 0 h 462535"/>
              <a:gd name="connsiteX2" fmla="*/ 462535 w 925070"/>
              <a:gd name="connsiteY2" fmla="*/ 462535 h 462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070" h="462535">
                <a:moveTo>
                  <a:pt x="0" y="0"/>
                </a:moveTo>
                <a:lnTo>
                  <a:pt x="925070" y="0"/>
                </a:lnTo>
                <a:lnTo>
                  <a:pt x="462535" y="462535"/>
                </a:lnTo>
                <a:close/>
              </a:path>
            </a:pathLst>
          </a:custGeom>
          <a:gradFill>
            <a:gsLst>
              <a:gs pos="0">
                <a:srgbClr val="77BEC6"/>
              </a:gs>
              <a:gs pos="100000">
                <a:srgbClr val="3D99A9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dirty="0"/>
          </a:p>
        </p:txBody>
      </p:sp>
      <p:sp>
        <p:nvSpPr>
          <p:cNvPr id="8" name="任意多边形 2"/>
          <p:cNvSpPr/>
          <p:nvPr userDrawn="1"/>
        </p:nvSpPr>
        <p:spPr>
          <a:xfrm rot="16200000" flipV="1">
            <a:off x="-2417556" y="2408598"/>
            <a:ext cx="6260239" cy="1443042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gradFill>
            <a:gsLst>
              <a:gs pos="0">
                <a:srgbClr val="77BEC6"/>
              </a:gs>
              <a:gs pos="100000">
                <a:srgbClr val="3D99A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/>
              <a:t>       </a:t>
            </a:r>
            <a:endParaRPr lang="zh-CN" altLang="en-US" dirty="0"/>
          </a:p>
        </p:txBody>
      </p:sp>
      <p:sp>
        <p:nvSpPr>
          <p:cNvPr id="12" name="任意多边形 3"/>
          <p:cNvSpPr/>
          <p:nvPr userDrawn="1"/>
        </p:nvSpPr>
        <p:spPr>
          <a:xfrm rot="16200000" flipV="1">
            <a:off x="-2485696" y="2938221"/>
            <a:ext cx="6396518" cy="1443041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4"/>
          <p:cNvCxnSpPr/>
          <p:nvPr userDrawn="1"/>
        </p:nvCxnSpPr>
        <p:spPr>
          <a:xfrm rot="16200000" flipV="1">
            <a:off x="-457492" y="638885"/>
            <a:ext cx="2419074" cy="1103204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3"/>
          <p:cNvCxnSpPr/>
          <p:nvPr userDrawn="1"/>
        </p:nvCxnSpPr>
        <p:spPr>
          <a:xfrm flipH="1" flipV="1">
            <a:off x="9190217" y="4053099"/>
            <a:ext cx="731390" cy="1492354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52901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版式3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48"/>
          <p:cNvSpPr/>
          <p:nvPr userDrawn="1"/>
        </p:nvSpPr>
        <p:spPr>
          <a:xfrm>
            <a:off x="272480" y="0"/>
            <a:ext cx="1296144" cy="764704"/>
          </a:xfrm>
          <a:custGeom>
            <a:avLst/>
            <a:gdLst>
              <a:gd name="connsiteX0" fmla="*/ 0 w 925070"/>
              <a:gd name="connsiteY0" fmla="*/ 0 h 462535"/>
              <a:gd name="connsiteX1" fmla="*/ 925070 w 925070"/>
              <a:gd name="connsiteY1" fmla="*/ 0 h 462535"/>
              <a:gd name="connsiteX2" fmla="*/ 462535 w 925070"/>
              <a:gd name="connsiteY2" fmla="*/ 462535 h 462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070" h="462535">
                <a:moveTo>
                  <a:pt x="0" y="0"/>
                </a:moveTo>
                <a:lnTo>
                  <a:pt x="925070" y="0"/>
                </a:lnTo>
                <a:lnTo>
                  <a:pt x="462535" y="462535"/>
                </a:lnTo>
                <a:close/>
              </a:path>
            </a:pathLst>
          </a:custGeom>
          <a:solidFill>
            <a:srgbClr val="77B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5" name="任意形状 4"/>
          <p:cNvSpPr/>
          <p:nvPr userDrawn="1"/>
        </p:nvSpPr>
        <p:spPr>
          <a:xfrm>
            <a:off x="9296678" y="250955"/>
            <a:ext cx="615976" cy="802294"/>
          </a:xfrm>
          <a:custGeom>
            <a:avLst/>
            <a:gdLst>
              <a:gd name="connsiteX0" fmla="*/ 3802 w 615976"/>
              <a:gd name="connsiteY0" fmla="*/ 0 h 802294"/>
              <a:gd name="connsiteX1" fmla="*/ 0 w 615976"/>
              <a:gd name="connsiteY1" fmla="*/ 193919 h 802294"/>
              <a:gd name="connsiteX2" fmla="*/ 615976 w 615976"/>
              <a:gd name="connsiteY2" fmla="*/ 802294 h 802294"/>
              <a:gd name="connsiteX3" fmla="*/ 608371 w 615976"/>
              <a:gd name="connsiteY3" fmla="*/ 604572 h 802294"/>
              <a:gd name="connsiteX4" fmla="*/ 3802 w 615976"/>
              <a:gd name="connsiteY4" fmla="*/ 0 h 80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5976" h="802294">
                <a:moveTo>
                  <a:pt x="3802" y="0"/>
                </a:moveTo>
                <a:cubicBezTo>
                  <a:pt x="2535" y="64640"/>
                  <a:pt x="1267" y="129279"/>
                  <a:pt x="0" y="193919"/>
                </a:cubicBezTo>
                <a:lnTo>
                  <a:pt x="615976" y="802294"/>
                </a:lnTo>
                <a:lnTo>
                  <a:pt x="608371" y="604572"/>
                </a:lnTo>
                <a:lnTo>
                  <a:pt x="3802" y="0"/>
                </a:lnTo>
                <a:close/>
              </a:path>
            </a:pathLst>
          </a:custGeom>
          <a:solidFill>
            <a:srgbClr val="77B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6" name="任意形状 5"/>
          <p:cNvSpPr/>
          <p:nvPr userDrawn="1"/>
        </p:nvSpPr>
        <p:spPr>
          <a:xfrm>
            <a:off x="8631271" y="-3802"/>
            <a:ext cx="669209" cy="665410"/>
          </a:xfrm>
          <a:custGeom>
            <a:avLst/>
            <a:gdLst>
              <a:gd name="connsiteX0" fmla="*/ 669209 w 669209"/>
              <a:gd name="connsiteY0" fmla="*/ 498107 h 665410"/>
              <a:gd name="connsiteX1" fmla="*/ 669209 w 669209"/>
              <a:gd name="connsiteY1" fmla="*/ 665410 h 665410"/>
              <a:gd name="connsiteX2" fmla="*/ 0 w 669209"/>
              <a:gd name="connsiteY2" fmla="*/ 0 h 665410"/>
              <a:gd name="connsiteX3" fmla="*/ 171105 w 669209"/>
              <a:gd name="connsiteY3" fmla="*/ 0 h 665410"/>
              <a:gd name="connsiteX4" fmla="*/ 669209 w 669209"/>
              <a:gd name="connsiteY4" fmla="*/ 498107 h 665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209" h="665410">
                <a:moveTo>
                  <a:pt x="669209" y="498107"/>
                </a:moveTo>
                <a:lnTo>
                  <a:pt x="669209" y="665410"/>
                </a:lnTo>
                <a:lnTo>
                  <a:pt x="0" y="0"/>
                </a:lnTo>
                <a:lnTo>
                  <a:pt x="171105" y="0"/>
                </a:lnTo>
                <a:lnTo>
                  <a:pt x="669209" y="49810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4" name="组 13"/>
          <p:cNvGrpSpPr/>
          <p:nvPr userDrawn="1"/>
        </p:nvGrpSpPr>
        <p:grpSpPr>
          <a:xfrm>
            <a:off x="7493150" y="6453336"/>
            <a:ext cx="2068362" cy="307777"/>
            <a:chOff x="6825208" y="5517232"/>
            <a:chExt cx="2068362" cy="307777"/>
          </a:xfrm>
        </p:grpSpPr>
        <p:sp>
          <p:nvSpPr>
            <p:cNvPr id="15" name="文本框 14"/>
            <p:cNvSpPr txBox="1"/>
            <p:nvPr userDrawn="1"/>
          </p:nvSpPr>
          <p:spPr>
            <a:xfrm>
              <a:off x="7113240" y="5517232"/>
              <a:ext cx="17803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DE4226"/>
                  </a:solidFill>
                </a:rPr>
                <a:t>创新</a:t>
              </a:r>
              <a:r>
                <a:rPr kumimoji="1" lang="en-US" altLang="zh-CN" sz="1400" dirty="0">
                  <a:solidFill>
                    <a:srgbClr val="DE4226"/>
                  </a:solidFill>
                </a:rPr>
                <a:t> </a:t>
              </a:r>
              <a:r>
                <a:rPr kumimoji="1" lang="zh-CN" altLang="en-US" sz="1400" dirty="0">
                  <a:solidFill>
                    <a:srgbClr val="46A885"/>
                  </a:solidFill>
                </a:rPr>
                <a:t>服务</a:t>
              </a:r>
              <a:r>
                <a:rPr kumimoji="1" lang="en-US" altLang="zh-CN" sz="1400" dirty="0"/>
                <a:t> </a:t>
              </a:r>
              <a:r>
                <a:rPr kumimoji="1" lang="zh-CN" altLang="en-US" sz="1400" dirty="0">
                  <a:solidFill>
                    <a:srgbClr val="3D9AA9"/>
                  </a:solidFill>
                </a:rPr>
                <a:t>品质</a:t>
              </a:r>
              <a:r>
                <a:rPr kumimoji="1" lang="en-US" altLang="zh-CN" sz="1400" dirty="0"/>
                <a:t> </a:t>
              </a:r>
              <a:r>
                <a:rPr kumimoji="1" lang="zh-CN" altLang="en-US" sz="1400" dirty="0">
                  <a:solidFill>
                    <a:srgbClr val="EFA740"/>
                  </a:solidFill>
                </a:rPr>
                <a:t>成长</a:t>
              </a:r>
            </a:p>
          </p:txBody>
        </p:sp>
        <p:pic>
          <p:nvPicPr>
            <p:cNvPr id="16" name="图片 15" descr="小金文化logo  定稿.png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825208" y="5555716"/>
              <a:ext cx="306514" cy="247690"/>
            </a:xfrm>
            <a:prstGeom prst="rect">
              <a:avLst/>
            </a:prstGeom>
          </p:spPr>
        </p:pic>
      </p:grpSp>
      <p:cxnSp>
        <p:nvCxnSpPr>
          <p:cNvPr id="17" name="直线连接符 16"/>
          <p:cNvCxnSpPr/>
          <p:nvPr userDrawn="1"/>
        </p:nvCxnSpPr>
        <p:spPr bwMode="auto">
          <a:xfrm flipH="1">
            <a:off x="7070668" y="6381328"/>
            <a:ext cx="28353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77BEC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3" name="组合 12"/>
          <p:cNvGrpSpPr/>
          <p:nvPr userDrawn="1"/>
        </p:nvGrpSpPr>
        <p:grpSpPr>
          <a:xfrm>
            <a:off x="0" y="6369496"/>
            <a:ext cx="2764233" cy="488504"/>
            <a:chOff x="0" y="6380711"/>
            <a:chExt cx="2764233" cy="488504"/>
          </a:xfrm>
        </p:grpSpPr>
        <p:sp>
          <p:nvSpPr>
            <p:cNvPr id="18" name="任意多边形 93"/>
            <p:cNvSpPr/>
            <p:nvPr userDrawn="1"/>
          </p:nvSpPr>
          <p:spPr>
            <a:xfrm>
              <a:off x="0" y="6380711"/>
              <a:ext cx="488504" cy="488504"/>
            </a:xfrm>
            <a:custGeom>
              <a:avLst/>
              <a:gdLst>
                <a:gd name="connsiteX0" fmla="*/ 0 w 4343400"/>
                <a:gd name="connsiteY0" fmla="*/ 0 h 4343400"/>
                <a:gd name="connsiteX1" fmla="*/ 4343400 w 4343400"/>
                <a:gd name="connsiteY1" fmla="*/ 4343400 h 4343400"/>
                <a:gd name="connsiteX2" fmla="*/ 3486149 w 4343400"/>
                <a:gd name="connsiteY2" fmla="*/ 4343400 h 4343400"/>
                <a:gd name="connsiteX3" fmla="*/ 0 w 4343400"/>
                <a:gd name="connsiteY3" fmla="*/ 857251 h 4343400"/>
                <a:gd name="connsiteX4" fmla="*/ 0 w 4343400"/>
                <a:gd name="connsiteY4" fmla="*/ 0 h 434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43400" h="4343400">
                  <a:moveTo>
                    <a:pt x="0" y="0"/>
                  </a:moveTo>
                  <a:lnTo>
                    <a:pt x="4343400" y="4343400"/>
                  </a:lnTo>
                  <a:lnTo>
                    <a:pt x="3486149" y="4343400"/>
                  </a:lnTo>
                  <a:lnTo>
                    <a:pt x="0" y="8572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9" name="图片 18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88504" y="6439497"/>
              <a:ext cx="2275729" cy="3216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4663091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版式3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48"/>
          <p:cNvSpPr/>
          <p:nvPr userDrawn="1"/>
        </p:nvSpPr>
        <p:spPr>
          <a:xfrm>
            <a:off x="272480" y="0"/>
            <a:ext cx="1296144" cy="764704"/>
          </a:xfrm>
          <a:custGeom>
            <a:avLst/>
            <a:gdLst>
              <a:gd name="connsiteX0" fmla="*/ 0 w 925070"/>
              <a:gd name="connsiteY0" fmla="*/ 0 h 462535"/>
              <a:gd name="connsiteX1" fmla="*/ 925070 w 925070"/>
              <a:gd name="connsiteY1" fmla="*/ 0 h 462535"/>
              <a:gd name="connsiteX2" fmla="*/ 462535 w 925070"/>
              <a:gd name="connsiteY2" fmla="*/ 462535 h 462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070" h="462535">
                <a:moveTo>
                  <a:pt x="0" y="0"/>
                </a:moveTo>
                <a:lnTo>
                  <a:pt x="925070" y="0"/>
                </a:lnTo>
                <a:lnTo>
                  <a:pt x="462535" y="462535"/>
                </a:lnTo>
                <a:close/>
              </a:path>
            </a:pathLst>
          </a:custGeom>
          <a:solidFill>
            <a:srgbClr val="77B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4" name="直角三角形 3"/>
          <p:cNvSpPr/>
          <p:nvPr userDrawn="1"/>
        </p:nvSpPr>
        <p:spPr>
          <a:xfrm flipH="1" flipV="1">
            <a:off x="8379036" y="1222"/>
            <a:ext cx="1526964" cy="1526964"/>
          </a:xfrm>
          <a:prstGeom prst="rtTriangle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 userDrawn="1"/>
        </p:nvSpPr>
        <p:spPr>
          <a:xfrm>
            <a:off x="-1" y="6378790"/>
            <a:ext cx="488505" cy="488505"/>
          </a:xfrm>
          <a:prstGeom prst="rtTriangle">
            <a:avLst/>
          </a:prstGeom>
          <a:solidFill>
            <a:srgbClr val="77B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/>
          </a:p>
        </p:txBody>
      </p:sp>
      <p:grpSp>
        <p:nvGrpSpPr>
          <p:cNvPr id="9" name="组 8"/>
          <p:cNvGrpSpPr/>
          <p:nvPr userDrawn="1"/>
        </p:nvGrpSpPr>
        <p:grpSpPr>
          <a:xfrm>
            <a:off x="7493150" y="6453336"/>
            <a:ext cx="2068362" cy="307777"/>
            <a:chOff x="6825208" y="5517232"/>
            <a:chExt cx="2068362" cy="307777"/>
          </a:xfrm>
        </p:grpSpPr>
        <p:sp>
          <p:nvSpPr>
            <p:cNvPr id="10" name="文本框 9"/>
            <p:cNvSpPr txBox="1"/>
            <p:nvPr userDrawn="1"/>
          </p:nvSpPr>
          <p:spPr>
            <a:xfrm>
              <a:off x="7113240" y="5517232"/>
              <a:ext cx="17803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DE4226"/>
                  </a:solidFill>
                </a:rPr>
                <a:t>创新</a:t>
              </a:r>
              <a:r>
                <a:rPr kumimoji="1" lang="en-US" altLang="zh-CN" sz="1400" dirty="0">
                  <a:solidFill>
                    <a:srgbClr val="DE4226"/>
                  </a:solidFill>
                </a:rPr>
                <a:t> </a:t>
              </a:r>
              <a:r>
                <a:rPr kumimoji="1" lang="zh-CN" altLang="en-US" sz="1400" dirty="0">
                  <a:solidFill>
                    <a:srgbClr val="46A885"/>
                  </a:solidFill>
                </a:rPr>
                <a:t>服务</a:t>
              </a:r>
              <a:r>
                <a:rPr kumimoji="1" lang="en-US" altLang="zh-CN" sz="1400" dirty="0"/>
                <a:t> </a:t>
              </a:r>
              <a:r>
                <a:rPr kumimoji="1" lang="zh-CN" altLang="en-US" sz="1400" dirty="0">
                  <a:solidFill>
                    <a:srgbClr val="3D9AA9"/>
                  </a:solidFill>
                </a:rPr>
                <a:t>品质</a:t>
              </a:r>
              <a:r>
                <a:rPr kumimoji="1" lang="en-US" altLang="zh-CN" sz="1400" dirty="0"/>
                <a:t> </a:t>
              </a:r>
              <a:r>
                <a:rPr kumimoji="1" lang="zh-CN" altLang="en-US" sz="1400" dirty="0">
                  <a:solidFill>
                    <a:srgbClr val="EFA740"/>
                  </a:solidFill>
                </a:rPr>
                <a:t>成长</a:t>
              </a:r>
            </a:p>
          </p:txBody>
        </p:sp>
        <p:pic>
          <p:nvPicPr>
            <p:cNvPr id="11" name="图片 10" descr="小金文化logo  定稿.png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825208" y="5555716"/>
              <a:ext cx="306514" cy="247690"/>
            </a:xfrm>
            <a:prstGeom prst="rect">
              <a:avLst/>
            </a:prstGeom>
          </p:spPr>
        </p:pic>
      </p:grpSp>
      <p:cxnSp>
        <p:nvCxnSpPr>
          <p:cNvPr id="12" name="直线连接符 11"/>
          <p:cNvCxnSpPr/>
          <p:nvPr userDrawn="1"/>
        </p:nvCxnSpPr>
        <p:spPr bwMode="auto">
          <a:xfrm flipH="1">
            <a:off x="7070668" y="6381328"/>
            <a:ext cx="28353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77BEC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8504" y="6428282"/>
            <a:ext cx="2275729" cy="32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116588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版式3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48"/>
          <p:cNvSpPr/>
          <p:nvPr userDrawn="1"/>
        </p:nvSpPr>
        <p:spPr>
          <a:xfrm>
            <a:off x="272480" y="0"/>
            <a:ext cx="1296144" cy="764704"/>
          </a:xfrm>
          <a:custGeom>
            <a:avLst/>
            <a:gdLst>
              <a:gd name="connsiteX0" fmla="*/ 0 w 925070"/>
              <a:gd name="connsiteY0" fmla="*/ 0 h 462535"/>
              <a:gd name="connsiteX1" fmla="*/ 925070 w 925070"/>
              <a:gd name="connsiteY1" fmla="*/ 0 h 462535"/>
              <a:gd name="connsiteX2" fmla="*/ 462535 w 925070"/>
              <a:gd name="connsiteY2" fmla="*/ 462535 h 462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070" h="462535">
                <a:moveTo>
                  <a:pt x="0" y="0"/>
                </a:moveTo>
                <a:lnTo>
                  <a:pt x="925070" y="0"/>
                </a:lnTo>
                <a:lnTo>
                  <a:pt x="462535" y="462535"/>
                </a:lnTo>
                <a:close/>
              </a:path>
            </a:pathLst>
          </a:custGeom>
          <a:solidFill>
            <a:srgbClr val="77B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7493150" y="6453336"/>
            <a:ext cx="2068362" cy="307777"/>
            <a:chOff x="6825208" y="5517232"/>
            <a:chExt cx="2068362" cy="307777"/>
          </a:xfrm>
        </p:grpSpPr>
        <p:sp>
          <p:nvSpPr>
            <p:cNvPr id="8" name="文本框 7"/>
            <p:cNvSpPr txBox="1"/>
            <p:nvPr userDrawn="1"/>
          </p:nvSpPr>
          <p:spPr>
            <a:xfrm>
              <a:off x="7113240" y="5517232"/>
              <a:ext cx="17803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DE4226"/>
                  </a:solidFill>
                </a:rPr>
                <a:t>创新</a:t>
              </a:r>
              <a:r>
                <a:rPr kumimoji="1" lang="en-US" altLang="zh-CN" sz="1400" dirty="0">
                  <a:solidFill>
                    <a:srgbClr val="DE4226"/>
                  </a:solidFill>
                </a:rPr>
                <a:t> </a:t>
              </a:r>
              <a:r>
                <a:rPr kumimoji="1" lang="zh-CN" altLang="en-US" sz="1400" dirty="0">
                  <a:solidFill>
                    <a:srgbClr val="46A885"/>
                  </a:solidFill>
                </a:rPr>
                <a:t>服务</a:t>
              </a:r>
              <a:r>
                <a:rPr kumimoji="1" lang="en-US" altLang="zh-CN" sz="1400" dirty="0"/>
                <a:t> </a:t>
              </a:r>
              <a:r>
                <a:rPr kumimoji="1" lang="zh-CN" altLang="en-US" sz="1400" dirty="0">
                  <a:solidFill>
                    <a:srgbClr val="3D9AA9"/>
                  </a:solidFill>
                </a:rPr>
                <a:t>品质</a:t>
              </a:r>
              <a:r>
                <a:rPr kumimoji="1" lang="en-US" altLang="zh-CN" sz="1400" dirty="0"/>
                <a:t> </a:t>
              </a:r>
              <a:r>
                <a:rPr kumimoji="1" lang="zh-CN" altLang="en-US" sz="1400" dirty="0">
                  <a:solidFill>
                    <a:srgbClr val="EFA740"/>
                  </a:solidFill>
                </a:rPr>
                <a:t>成长</a:t>
              </a:r>
            </a:p>
          </p:txBody>
        </p:sp>
        <p:pic>
          <p:nvPicPr>
            <p:cNvPr id="9" name="图片 8" descr="小金文化logo  定稿.png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825208" y="5555716"/>
              <a:ext cx="306514" cy="247690"/>
            </a:xfrm>
            <a:prstGeom prst="rect">
              <a:avLst/>
            </a:prstGeom>
          </p:spPr>
        </p:pic>
      </p:grpSp>
      <p:cxnSp>
        <p:nvCxnSpPr>
          <p:cNvPr id="10" name="直线连接符 9"/>
          <p:cNvCxnSpPr/>
          <p:nvPr userDrawn="1"/>
        </p:nvCxnSpPr>
        <p:spPr bwMode="auto">
          <a:xfrm flipH="1">
            <a:off x="7070668" y="6381328"/>
            <a:ext cx="28353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77BEC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4" name="组合 13"/>
          <p:cNvGrpSpPr/>
          <p:nvPr userDrawn="1"/>
        </p:nvGrpSpPr>
        <p:grpSpPr>
          <a:xfrm>
            <a:off x="0" y="6369496"/>
            <a:ext cx="2764233" cy="488504"/>
            <a:chOff x="0" y="6380711"/>
            <a:chExt cx="2764233" cy="488504"/>
          </a:xfrm>
        </p:grpSpPr>
        <p:sp>
          <p:nvSpPr>
            <p:cNvPr id="15" name="任意多边形 93"/>
            <p:cNvSpPr/>
            <p:nvPr userDrawn="1"/>
          </p:nvSpPr>
          <p:spPr>
            <a:xfrm>
              <a:off x="0" y="6380711"/>
              <a:ext cx="488504" cy="488504"/>
            </a:xfrm>
            <a:custGeom>
              <a:avLst/>
              <a:gdLst>
                <a:gd name="connsiteX0" fmla="*/ 0 w 4343400"/>
                <a:gd name="connsiteY0" fmla="*/ 0 h 4343400"/>
                <a:gd name="connsiteX1" fmla="*/ 4343400 w 4343400"/>
                <a:gd name="connsiteY1" fmla="*/ 4343400 h 4343400"/>
                <a:gd name="connsiteX2" fmla="*/ 3486149 w 4343400"/>
                <a:gd name="connsiteY2" fmla="*/ 4343400 h 4343400"/>
                <a:gd name="connsiteX3" fmla="*/ 0 w 4343400"/>
                <a:gd name="connsiteY3" fmla="*/ 857251 h 4343400"/>
                <a:gd name="connsiteX4" fmla="*/ 0 w 4343400"/>
                <a:gd name="connsiteY4" fmla="*/ 0 h 434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43400" h="4343400">
                  <a:moveTo>
                    <a:pt x="0" y="0"/>
                  </a:moveTo>
                  <a:lnTo>
                    <a:pt x="4343400" y="4343400"/>
                  </a:lnTo>
                  <a:lnTo>
                    <a:pt x="3486149" y="4343400"/>
                  </a:lnTo>
                  <a:lnTo>
                    <a:pt x="0" y="8572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图片 15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88504" y="6439497"/>
              <a:ext cx="2275729" cy="3216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5385405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页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48"/>
          <p:cNvSpPr/>
          <p:nvPr userDrawn="1"/>
        </p:nvSpPr>
        <p:spPr>
          <a:xfrm rot="5400000">
            <a:off x="7351185" y="2668240"/>
            <a:ext cx="4176464" cy="945456"/>
          </a:xfrm>
          <a:custGeom>
            <a:avLst/>
            <a:gdLst>
              <a:gd name="connsiteX0" fmla="*/ 0 w 925070"/>
              <a:gd name="connsiteY0" fmla="*/ 0 h 462535"/>
              <a:gd name="connsiteX1" fmla="*/ 925070 w 925070"/>
              <a:gd name="connsiteY1" fmla="*/ 0 h 462535"/>
              <a:gd name="connsiteX2" fmla="*/ 462535 w 925070"/>
              <a:gd name="connsiteY2" fmla="*/ 462535 h 462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070" h="462535">
                <a:moveTo>
                  <a:pt x="0" y="0"/>
                </a:moveTo>
                <a:lnTo>
                  <a:pt x="925070" y="0"/>
                </a:lnTo>
                <a:lnTo>
                  <a:pt x="462535" y="462535"/>
                </a:lnTo>
                <a:close/>
              </a:path>
            </a:pathLst>
          </a:custGeom>
          <a:gradFill>
            <a:gsLst>
              <a:gs pos="0">
                <a:srgbClr val="F0BD68"/>
              </a:gs>
              <a:gs pos="100000">
                <a:srgbClr val="EFA84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dirty="0"/>
          </a:p>
        </p:txBody>
      </p:sp>
      <p:sp>
        <p:nvSpPr>
          <p:cNvPr id="8" name="任意多边形 2"/>
          <p:cNvSpPr/>
          <p:nvPr userDrawn="1"/>
        </p:nvSpPr>
        <p:spPr>
          <a:xfrm rot="16200000" flipV="1">
            <a:off x="-2417556" y="2408598"/>
            <a:ext cx="6260239" cy="1443042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gradFill>
            <a:gsLst>
              <a:gs pos="0">
                <a:srgbClr val="F0BD68"/>
              </a:gs>
              <a:gs pos="100000">
                <a:srgbClr val="EFA84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/>
              <a:t>       </a:t>
            </a:r>
            <a:endParaRPr lang="zh-CN" altLang="en-US" dirty="0"/>
          </a:p>
        </p:txBody>
      </p:sp>
      <p:sp>
        <p:nvSpPr>
          <p:cNvPr id="12" name="任意多边形 3"/>
          <p:cNvSpPr/>
          <p:nvPr userDrawn="1"/>
        </p:nvSpPr>
        <p:spPr>
          <a:xfrm rot="16200000" flipV="1">
            <a:off x="-2485696" y="2938221"/>
            <a:ext cx="6396518" cy="1443041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4"/>
          <p:cNvCxnSpPr/>
          <p:nvPr userDrawn="1"/>
        </p:nvCxnSpPr>
        <p:spPr>
          <a:xfrm rot="16200000" flipV="1">
            <a:off x="-457492" y="638885"/>
            <a:ext cx="2419074" cy="1103204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3"/>
          <p:cNvCxnSpPr/>
          <p:nvPr userDrawn="1"/>
        </p:nvCxnSpPr>
        <p:spPr>
          <a:xfrm flipH="1" flipV="1">
            <a:off x="9190217" y="4053099"/>
            <a:ext cx="731390" cy="1492354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368252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版式4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48"/>
          <p:cNvSpPr/>
          <p:nvPr userDrawn="1"/>
        </p:nvSpPr>
        <p:spPr>
          <a:xfrm>
            <a:off x="272480" y="0"/>
            <a:ext cx="1296144" cy="764704"/>
          </a:xfrm>
          <a:custGeom>
            <a:avLst/>
            <a:gdLst>
              <a:gd name="connsiteX0" fmla="*/ 0 w 925070"/>
              <a:gd name="connsiteY0" fmla="*/ 0 h 462535"/>
              <a:gd name="connsiteX1" fmla="*/ 925070 w 925070"/>
              <a:gd name="connsiteY1" fmla="*/ 0 h 462535"/>
              <a:gd name="connsiteX2" fmla="*/ 462535 w 925070"/>
              <a:gd name="connsiteY2" fmla="*/ 462535 h 462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070" h="462535">
                <a:moveTo>
                  <a:pt x="0" y="0"/>
                </a:moveTo>
                <a:lnTo>
                  <a:pt x="925070" y="0"/>
                </a:lnTo>
                <a:lnTo>
                  <a:pt x="462535" y="462535"/>
                </a:lnTo>
                <a:close/>
              </a:path>
            </a:pathLst>
          </a:custGeom>
          <a:solidFill>
            <a:srgbClr val="F0BD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任意形状 4"/>
          <p:cNvSpPr/>
          <p:nvPr userDrawn="1"/>
        </p:nvSpPr>
        <p:spPr>
          <a:xfrm>
            <a:off x="9296678" y="250955"/>
            <a:ext cx="615976" cy="802294"/>
          </a:xfrm>
          <a:custGeom>
            <a:avLst/>
            <a:gdLst>
              <a:gd name="connsiteX0" fmla="*/ 3802 w 615976"/>
              <a:gd name="connsiteY0" fmla="*/ 0 h 802294"/>
              <a:gd name="connsiteX1" fmla="*/ 0 w 615976"/>
              <a:gd name="connsiteY1" fmla="*/ 193919 h 802294"/>
              <a:gd name="connsiteX2" fmla="*/ 615976 w 615976"/>
              <a:gd name="connsiteY2" fmla="*/ 802294 h 802294"/>
              <a:gd name="connsiteX3" fmla="*/ 608371 w 615976"/>
              <a:gd name="connsiteY3" fmla="*/ 604572 h 802294"/>
              <a:gd name="connsiteX4" fmla="*/ 3802 w 615976"/>
              <a:gd name="connsiteY4" fmla="*/ 0 h 80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5976" h="802294">
                <a:moveTo>
                  <a:pt x="3802" y="0"/>
                </a:moveTo>
                <a:cubicBezTo>
                  <a:pt x="2535" y="64640"/>
                  <a:pt x="1267" y="129279"/>
                  <a:pt x="0" y="193919"/>
                </a:cubicBezTo>
                <a:lnTo>
                  <a:pt x="615976" y="802294"/>
                </a:lnTo>
                <a:lnTo>
                  <a:pt x="608371" y="604572"/>
                </a:lnTo>
                <a:lnTo>
                  <a:pt x="3802" y="0"/>
                </a:lnTo>
                <a:close/>
              </a:path>
            </a:pathLst>
          </a:custGeom>
          <a:solidFill>
            <a:srgbClr val="F0BD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任意形状 5"/>
          <p:cNvSpPr/>
          <p:nvPr userDrawn="1"/>
        </p:nvSpPr>
        <p:spPr>
          <a:xfrm>
            <a:off x="8631271" y="-3802"/>
            <a:ext cx="669209" cy="665410"/>
          </a:xfrm>
          <a:custGeom>
            <a:avLst/>
            <a:gdLst>
              <a:gd name="connsiteX0" fmla="*/ 669209 w 669209"/>
              <a:gd name="connsiteY0" fmla="*/ 498107 h 665410"/>
              <a:gd name="connsiteX1" fmla="*/ 669209 w 669209"/>
              <a:gd name="connsiteY1" fmla="*/ 665410 h 665410"/>
              <a:gd name="connsiteX2" fmla="*/ 0 w 669209"/>
              <a:gd name="connsiteY2" fmla="*/ 0 h 665410"/>
              <a:gd name="connsiteX3" fmla="*/ 171105 w 669209"/>
              <a:gd name="connsiteY3" fmla="*/ 0 h 665410"/>
              <a:gd name="connsiteX4" fmla="*/ 669209 w 669209"/>
              <a:gd name="connsiteY4" fmla="*/ 498107 h 665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209" h="665410">
                <a:moveTo>
                  <a:pt x="669209" y="498107"/>
                </a:moveTo>
                <a:lnTo>
                  <a:pt x="669209" y="665410"/>
                </a:lnTo>
                <a:lnTo>
                  <a:pt x="0" y="0"/>
                </a:lnTo>
                <a:lnTo>
                  <a:pt x="171105" y="0"/>
                </a:lnTo>
                <a:lnTo>
                  <a:pt x="669209" y="49810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0" name="组 9"/>
          <p:cNvGrpSpPr/>
          <p:nvPr userDrawn="1"/>
        </p:nvGrpSpPr>
        <p:grpSpPr>
          <a:xfrm>
            <a:off x="7493150" y="6453336"/>
            <a:ext cx="2068362" cy="307777"/>
            <a:chOff x="6825208" y="5517232"/>
            <a:chExt cx="2068362" cy="307777"/>
          </a:xfrm>
        </p:grpSpPr>
        <p:sp>
          <p:nvSpPr>
            <p:cNvPr id="11" name="文本框 10"/>
            <p:cNvSpPr txBox="1"/>
            <p:nvPr userDrawn="1"/>
          </p:nvSpPr>
          <p:spPr>
            <a:xfrm>
              <a:off x="7113240" y="5517232"/>
              <a:ext cx="17803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DE4226"/>
                  </a:solidFill>
                </a:rPr>
                <a:t>创新</a:t>
              </a:r>
              <a:r>
                <a:rPr kumimoji="1" lang="en-US" altLang="zh-CN" sz="1400" dirty="0">
                  <a:solidFill>
                    <a:srgbClr val="DE4226"/>
                  </a:solidFill>
                </a:rPr>
                <a:t> </a:t>
              </a:r>
              <a:r>
                <a:rPr kumimoji="1" lang="zh-CN" altLang="en-US" sz="1400" dirty="0">
                  <a:solidFill>
                    <a:srgbClr val="46A885"/>
                  </a:solidFill>
                </a:rPr>
                <a:t>服务</a:t>
              </a:r>
              <a:r>
                <a:rPr kumimoji="1" lang="en-US" altLang="zh-CN" sz="1400" dirty="0"/>
                <a:t> </a:t>
              </a:r>
              <a:r>
                <a:rPr kumimoji="1" lang="zh-CN" altLang="en-US" sz="1400" dirty="0">
                  <a:solidFill>
                    <a:srgbClr val="3D9AA9"/>
                  </a:solidFill>
                </a:rPr>
                <a:t>品质</a:t>
              </a:r>
              <a:r>
                <a:rPr kumimoji="1" lang="en-US" altLang="zh-CN" sz="1400" dirty="0"/>
                <a:t> </a:t>
              </a:r>
              <a:r>
                <a:rPr kumimoji="1" lang="zh-CN" altLang="en-US" sz="1400" dirty="0">
                  <a:solidFill>
                    <a:srgbClr val="EFA740"/>
                  </a:solidFill>
                </a:rPr>
                <a:t>成长</a:t>
              </a:r>
            </a:p>
          </p:txBody>
        </p:sp>
        <p:pic>
          <p:nvPicPr>
            <p:cNvPr id="12" name="图片 11" descr="小金文化logo  定稿.png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825208" y="5555716"/>
              <a:ext cx="306514" cy="247690"/>
            </a:xfrm>
            <a:prstGeom prst="rect">
              <a:avLst/>
            </a:prstGeom>
          </p:spPr>
        </p:pic>
      </p:grpSp>
      <p:cxnSp>
        <p:nvCxnSpPr>
          <p:cNvPr id="13" name="直线连接符 12"/>
          <p:cNvCxnSpPr/>
          <p:nvPr userDrawn="1"/>
        </p:nvCxnSpPr>
        <p:spPr bwMode="auto">
          <a:xfrm flipH="1">
            <a:off x="7070668" y="6381328"/>
            <a:ext cx="28353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EFA74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7" name="组合 16"/>
          <p:cNvGrpSpPr/>
          <p:nvPr userDrawn="1"/>
        </p:nvGrpSpPr>
        <p:grpSpPr>
          <a:xfrm>
            <a:off x="0" y="6369496"/>
            <a:ext cx="2764233" cy="488504"/>
            <a:chOff x="0" y="6380711"/>
            <a:chExt cx="2764233" cy="488504"/>
          </a:xfrm>
        </p:grpSpPr>
        <p:sp>
          <p:nvSpPr>
            <p:cNvPr id="18" name="任意多边形 93"/>
            <p:cNvSpPr/>
            <p:nvPr userDrawn="1"/>
          </p:nvSpPr>
          <p:spPr>
            <a:xfrm>
              <a:off x="0" y="6380711"/>
              <a:ext cx="488504" cy="488504"/>
            </a:xfrm>
            <a:custGeom>
              <a:avLst/>
              <a:gdLst>
                <a:gd name="connsiteX0" fmla="*/ 0 w 4343400"/>
                <a:gd name="connsiteY0" fmla="*/ 0 h 4343400"/>
                <a:gd name="connsiteX1" fmla="*/ 4343400 w 4343400"/>
                <a:gd name="connsiteY1" fmla="*/ 4343400 h 4343400"/>
                <a:gd name="connsiteX2" fmla="*/ 3486149 w 4343400"/>
                <a:gd name="connsiteY2" fmla="*/ 4343400 h 4343400"/>
                <a:gd name="connsiteX3" fmla="*/ 0 w 4343400"/>
                <a:gd name="connsiteY3" fmla="*/ 857251 h 4343400"/>
                <a:gd name="connsiteX4" fmla="*/ 0 w 4343400"/>
                <a:gd name="connsiteY4" fmla="*/ 0 h 434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43400" h="4343400">
                  <a:moveTo>
                    <a:pt x="0" y="0"/>
                  </a:moveTo>
                  <a:lnTo>
                    <a:pt x="4343400" y="4343400"/>
                  </a:lnTo>
                  <a:lnTo>
                    <a:pt x="3486149" y="4343400"/>
                  </a:lnTo>
                  <a:lnTo>
                    <a:pt x="0" y="8572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9" name="图片 18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88504" y="6439497"/>
              <a:ext cx="2275729" cy="3216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7061680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版式4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48"/>
          <p:cNvSpPr/>
          <p:nvPr userDrawn="1"/>
        </p:nvSpPr>
        <p:spPr>
          <a:xfrm>
            <a:off x="272480" y="0"/>
            <a:ext cx="1296144" cy="764704"/>
          </a:xfrm>
          <a:custGeom>
            <a:avLst/>
            <a:gdLst>
              <a:gd name="connsiteX0" fmla="*/ 0 w 925070"/>
              <a:gd name="connsiteY0" fmla="*/ 0 h 462535"/>
              <a:gd name="connsiteX1" fmla="*/ 925070 w 925070"/>
              <a:gd name="connsiteY1" fmla="*/ 0 h 462535"/>
              <a:gd name="connsiteX2" fmla="*/ 462535 w 925070"/>
              <a:gd name="connsiteY2" fmla="*/ 462535 h 462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070" h="462535">
                <a:moveTo>
                  <a:pt x="0" y="0"/>
                </a:moveTo>
                <a:lnTo>
                  <a:pt x="925070" y="0"/>
                </a:lnTo>
                <a:lnTo>
                  <a:pt x="462535" y="462535"/>
                </a:lnTo>
                <a:close/>
              </a:path>
            </a:pathLst>
          </a:custGeom>
          <a:solidFill>
            <a:srgbClr val="F0BD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直角三角形 10"/>
          <p:cNvSpPr/>
          <p:nvPr userDrawn="1"/>
        </p:nvSpPr>
        <p:spPr>
          <a:xfrm flipH="1" flipV="1">
            <a:off x="8379036" y="1222"/>
            <a:ext cx="1526964" cy="1526964"/>
          </a:xfrm>
          <a:prstGeom prst="rtTriangle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直角三角形 12"/>
          <p:cNvSpPr/>
          <p:nvPr userDrawn="1"/>
        </p:nvSpPr>
        <p:spPr>
          <a:xfrm>
            <a:off x="0" y="6380711"/>
            <a:ext cx="486584" cy="486584"/>
          </a:xfrm>
          <a:prstGeom prst="rtTriangle">
            <a:avLst/>
          </a:prstGeom>
          <a:solidFill>
            <a:srgbClr val="F0BD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grpSp>
        <p:nvGrpSpPr>
          <p:cNvPr id="8" name="组 7"/>
          <p:cNvGrpSpPr/>
          <p:nvPr userDrawn="1"/>
        </p:nvGrpSpPr>
        <p:grpSpPr>
          <a:xfrm>
            <a:off x="7493150" y="6453336"/>
            <a:ext cx="2068362" cy="307777"/>
            <a:chOff x="6825208" y="5517232"/>
            <a:chExt cx="2068362" cy="307777"/>
          </a:xfrm>
        </p:grpSpPr>
        <p:sp>
          <p:nvSpPr>
            <p:cNvPr id="9" name="文本框 8"/>
            <p:cNvSpPr txBox="1"/>
            <p:nvPr userDrawn="1"/>
          </p:nvSpPr>
          <p:spPr>
            <a:xfrm>
              <a:off x="7113240" y="5517232"/>
              <a:ext cx="17803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DE4226"/>
                  </a:solidFill>
                </a:rPr>
                <a:t>创新</a:t>
              </a:r>
              <a:r>
                <a:rPr kumimoji="1" lang="en-US" altLang="zh-CN" sz="1400" dirty="0">
                  <a:solidFill>
                    <a:srgbClr val="DE4226"/>
                  </a:solidFill>
                </a:rPr>
                <a:t> </a:t>
              </a:r>
              <a:r>
                <a:rPr kumimoji="1" lang="zh-CN" altLang="en-US" sz="1400" dirty="0">
                  <a:solidFill>
                    <a:srgbClr val="46A885"/>
                  </a:solidFill>
                </a:rPr>
                <a:t>服务</a:t>
              </a:r>
              <a:r>
                <a:rPr kumimoji="1" lang="en-US" altLang="zh-CN" sz="1400" dirty="0"/>
                <a:t> </a:t>
              </a:r>
              <a:r>
                <a:rPr kumimoji="1" lang="zh-CN" altLang="en-US" sz="1400" dirty="0">
                  <a:solidFill>
                    <a:srgbClr val="3D9AA9"/>
                  </a:solidFill>
                </a:rPr>
                <a:t>品质</a:t>
              </a:r>
              <a:r>
                <a:rPr kumimoji="1" lang="en-US" altLang="zh-CN" sz="1400" dirty="0"/>
                <a:t> </a:t>
              </a:r>
              <a:r>
                <a:rPr kumimoji="1" lang="zh-CN" altLang="en-US" sz="1400" dirty="0">
                  <a:solidFill>
                    <a:srgbClr val="EFA740"/>
                  </a:solidFill>
                </a:rPr>
                <a:t>成长</a:t>
              </a:r>
            </a:p>
          </p:txBody>
        </p:sp>
        <p:pic>
          <p:nvPicPr>
            <p:cNvPr id="12" name="图片 11" descr="小金文化logo  定稿.png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825208" y="5555716"/>
              <a:ext cx="306514" cy="247690"/>
            </a:xfrm>
            <a:prstGeom prst="rect">
              <a:avLst/>
            </a:prstGeom>
          </p:spPr>
        </p:pic>
      </p:grpSp>
      <p:cxnSp>
        <p:nvCxnSpPr>
          <p:cNvPr id="14" name="直线连接符 13"/>
          <p:cNvCxnSpPr/>
          <p:nvPr userDrawn="1"/>
        </p:nvCxnSpPr>
        <p:spPr bwMode="auto">
          <a:xfrm flipH="1">
            <a:off x="7070668" y="6381328"/>
            <a:ext cx="28353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EFA74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8504" y="6428282"/>
            <a:ext cx="2275729" cy="32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98733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版式0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6"/>
          <p:cNvSpPr/>
          <p:nvPr userDrawn="1"/>
        </p:nvSpPr>
        <p:spPr>
          <a:xfrm>
            <a:off x="9296678" y="250955"/>
            <a:ext cx="615976" cy="802294"/>
          </a:xfrm>
          <a:custGeom>
            <a:avLst/>
            <a:gdLst>
              <a:gd name="connsiteX0" fmla="*/ 3802 w 615976"/>
              <a:gd name="connsiteY0" fmla="*/ 0 h 802294"/>
              <a:gd name="connsiteX1" fmla="*/ 0 w 615976"/>
              <a:gd name="connsiteY1" fmla="*/ 193919 h 802294"/>
              <a:gd name="connsiteX2" fmla="*/ 615976 w 615976"/>
              <a:gd name="connsiteY2" fmla="*/ 802294 h 802294"/>
              <a:gd name="connsiteX3" fmla="*/ 608371 w 615976"/>
              <a:gd name="connsiteY3" fmla="*/ 604572 h 802294"/>
              <a:gd name="connsiteX4" fmla="*/ 3802 w 615976"/>
              <a:gd name="connsiteY4" fmla="*/ 0 h 80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5976" h="802294">
                <a:moveTo>
                  <a:pt x="3802" y="0"/>
                </a:moveTo>
                <a:cubicBezTo>
                  <a:pt x="2535" y="64640"/>
                  <a:pt x="1267" y="129279"/>
                  <a:pt x="0" y="193919"/>
                </a:cubicBezTo>
                <a:lnTo>
                  <a:pt x="615976" y="802294"/>
                </a:lnTo>
                <a:lnTo>
                  <a:pt x="608371" y="604572"/>
                </a:lnTo>
                <a:lnTo>
                  <a:pt x="3802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任意形状 7"/>
          <p:cNvSpPr/>
          <p:nvPr userDrawn="1"/>
        </p:nvSpPr>
        <p:spPr>
          <a:xfrm>
            <a:off x="8631271" y="-3802"/>
            <a:ext cx="669209" cy="665410"/>
          </a:xfrm>
          <a:custGeom>
            <a:avLst/>
            <a:gdLst>
              <a:gd name="connsiteX0" fmla="*/ 669209 w 669209"/>
              <a:gd name="connsiteY0" fmla="*/ 498107 h 665410"/>
              <a:gd name="connsiteX1" fmla="*/ 669209 w 669209"/>
              <a:gd name="connsiteY1" fmla="*/ 665410 h 665410"/>
              <a:gd name="connsiteX2" fmla="*/ 0 w 669209"/>
              <a:gd name="connsiteY2" fmla="*/ 0 h 665410"/>
              <a:gd name="connsiteX3" fmla="*/ 171105 w 669209"/>
              <a:gd name="connsiteY3" fmla="*/ 0 h 665410"/>
              <a:gd name="connsiteX4" fmla="*/ 669209 w 669209"/>
              <a:gd name="connsiteY4" fmla="*/ 498107 h 665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209" h="665410">
                <a:moveTo>
                  <a:pt x="669209" y="498107"/>
                </a:moveTo>
                <a:lnTo>
                  <a:pt x="669209" y="665410"/>
                </a:lnTo>
                <a:lnTo>
                  <a:pt x="0" y="0"/>
                </a:lnTo>
                <a:lnTo>
                  <a:pt x="171105" y="0"/>
                </a:lnTo>
                <a:lnTo>
                  <a:pt x="669209" y="49810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任意多边形 48"/>
          <p:cNvSpPr/>
          <p:nvPr userDrawn="1"/>
        </p:nvSpPr>
        <p:spPr>
          <a:xfrm>
            <a:off x="272480" y="0"/>
            <a:ext cx="1296144" cy="764704"/>
          </a:xfrm>
          <a:custGeom>
            <a:avLst/>
            <a:gdLst>
              <a:gd name="connsiteX0" fmla="*/ 0 w 925070"/>
              <a:gd name="connsiteY0" fmla="*/ 0 h 462535"/>
              <a:gd name="connsiteX1" fmla="*/ 925070 w 925070"/>
              <a:gd name="connsiteY1" fmla="*/ 0 h 462535"/>
              <a:gd name="connsiteX2" fmla="*/ 462535 w 925070"/>
              <a:gd name="connsiteY2" fmla="*/ 462535 h 462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070" h="462535">
                <a:moveTo>
                  <a:pt x="0" y="0"/>
                </a:moveTo>
                <a:lnTo>
                  <a:pt x="925070" y="0"/>
                </a:lnTo>
                <a:lnTo>
                  <a:pt x="462535" y="462535"/>
                </a:lnTo>
                <a:close/>
              </a:path>
            </a:pathLst>
          </a:custGeom>
          <a:gradFill>
            <a:gsLst>
              <a:gs pos="0">
                <a:srgbClr val="71BE9E"/>
              </a:gs>
              <a:gs pos="100000">
                <a:srgbClr val="77BEC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/>
          </a:p>
        </p:txBody>
      </p:sp>
      <p:grpSp>
        <p:nvGrpSpPr>
          <p:cNvPr id="4" name="组 3"/>
          <p:cNvGrpSpPr/>
          <p:nvPr userDrawn="1"/>
        </p:nvGrpSpPr>
        <p:grpSpPr>
          <a:xfrm>
            <a:off x="7493150" y="6453336"/>
            <a:ext cx="2068362" cy="307777"/>
            <a:chOff x="6825208" y="5517232"/>
            <a:chExt cx="2068362" cy="307777"/>
          </a:xfrm>
        </p:grpSpPr>
        <p:sp>
          <p:nvSpPr>
            <p:cNvPr id="2" name="文本框 1"/>
            <p:cNvSpPr txBox="1"/>
            <p:nvPr userDrawn="1"/>
          </p:nvSpPr>
          <p:spPr>
            <a:xfrm>
              <a:off x="7113240" y="5517232"/>
              <a:ext cx="17803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DE4226"/>
                  </a:solidFill>
                </a:rPr>
                <a:t>创新</a:t>
              </a:r>
              <a:r>
                <a:rPr kumimoji="1" lang="en-US" altLang="zh-CN" sz="1400" dirty="0">
                  <a:solidFill>
                    <a:srgbClr val="DE4226"/>
                  </a:solidFill>
                </a:rPr>
                <a:t> </a:t>
              </a:r>
              <a:r>
                <a:rPr kumimoji="1" lang="zh-CN" altLang="en-US" sz="1400" dirty="0">
                  <a:solidFill>
                    <a:srgbClr val="46A885"/>
                  </a:solidFill>
                </a:rPr>
                <a:t>服务</a:t>
              </a:r>
              <a:r>
                <a:rPr kumimoji="1" lang="en-US" altLang="zh-CN" sz="1400" dirty="0"/>
                <a:t> </a:t>
              </a:r>
              <a:r>
                <a:rPr kumimoji="1" lang="zh-CN" altLang="en-US" sz="1400" dirty="0">
                  <a:solidFill>
                    <a:srgbClr val="3D9AA9"/>
                  </a:solidFill>
                </a:rPr>
                <a:t>品质</a:t>
              </a:r>
              <a:r>
                <a:rPr kumimoji="1" lang="en-US" altLang="zh-CN" sz="1400" dirty="0"/>
                <a:t> </a:t>
              </a:r>
              <a:r>
                <a:rPr kumimoji="1" lang="zh-CN" altLang="en-US" sz="1400" dirty="0">
                  <a:solidFill>
                    <a:srgbClr val="EFA740"/>
                  </a:solidFill>
                </a:rPr>
                <a:t>成长</a:t>
              </a:r>
            </a:p>
          </p:txBody>
        </p:sp>
        <p:pic>
          <p:nvPicPr>
            <p:cNvPr id="10" name="图片 9" descr="小金文化logo  定稿.png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825208" y="5555716"/>
              <a:ext cx="306514" cy="247690"/>
            </a:xfrm>
            <a:prstGeom prst="rect">
              <a:avLst/>
            </a:prstGeom>
          </p:spPr>
        </p:pic>
      </p:grpSp>
      <p:cxnSp>
        <p:nvCxnSpPr>
          <p:cNvPr id="5" name="直线连接符 4"/>
          <p:cNvCxnSpPr/>
          <p:nvPr userDrawn="1"/>
        </p:nvCxnSpPr>
        <p:spPr bwMode="auto">
          <a:xfrm flipH="1">
            <a:off x="7070668" y="6381328"/>
            <a:ext cx="28353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组合 2"/>
          <p:cNvGrpSpPr/>
          <p:nvPr userDrawn="1"/>
        </p:nvGrpSpPr>
        <p:grpSpPr>
          <a:xfrm>
            <a:off x="0" y="6369496"/>
            <a:ext cx="2764233" cy="488504"/>
            <a:chOff x="0" y="6380711"/>
            <a:chExt cx="2764233" cy="488504"/>
          </a:xfrm>
        </p:grpSpPr>
        <p:sp>
          <p:nvSpPr>
            <p:cNvPr id="6" name="任意多边形 93"/>
            <p:cNvSpPr/>
            <p:nvPr userDrawn="1"/>
          </p:nvSpPr>
          <p:spPr>
            <a:xfrm>
              <a:off x="0" y="6380711"/>
              <a:ext cx="488504" cy="488504"/>
            </a:xfrm>
            <a:custGeom>
              <a:avLst/>
              <a:gdLst>
                <a:gd name="connsiteX0" fmla="*/ 0 w 4343400"/>
                <a:gd name="connsiteY0" fmla="*/ 0 h 4343400"/>
                <a:gd name="connsiteX1" fmla="*/ 4343400 w 4343400"/>
                <a:gd name="connsiteY1" fmla="*/ 4343400 h 4343400"/>
                <a:gd name="connsiteX2" fmla="*/ 3486149 w 4343400"/>
                <a:gd name="connsiteY2" fmla="*/ 4343400 h 4343400"/>
                <a:gd name="connsiteX3" fmla="*/ 0 w 4343400"/>
                <a:gd name="connsiteY3" fmla="*/ 857251 h 4343400"/>
                <a:gd name="connsiteX4" fmla="*/ 0 w 4343400"/>
                <a:gd name="connsiteY4" fmla="*/ 0 h 434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43400" h="4343400">
                  <a:moveTo>
                    <a:pt x="0" y="0"/>
                  </a:moveTo>
                  <a:lnTo>
                    <a:pt x="4343400" y="4343400"/>
                  </a:lnTo>
                  <a:lnTo>
                    <a:pt x="3486149" y="4343400"/>
                  </a:lnTo>
                  <a:lnTo>
                    <a:pt x="0" y="8572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88504" y="6439497"/>
              <a:ext cx="2275729" cy="3216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9548935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版式4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48"/>
          <p:cNvSpPr/>
          <p:nvPr userDrawn="1"/>
        </p:nvSpPr>
        <p:spPr>
          <a:xfrm>
            <a:off x="272480" y="0"/>
            <a:ext cx="1296144" cy="764704"/>
          </a:xfrm>
          <a:custGeom>
            <a:avLst/>
            <a:gdLst>
              <a:gd name="connsiteX0" fmla="*/ 0 w 925070"/>
              <a:gd name="connsiteY0" fmla="*/ 0 h 462535"/>
              <a:gd name="connsiteX1" fmla="*/ 925070 w 925070"/>
              <a:gd name="connsiteY1" fmla="*/ 0 h 462535"/>
              <a:gd name="connsiteX2" fmla="*/ 462535 w 925070"/>
              <a:gd name="connsiteY2" fmla="*/ 462535 h 462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070" h="462535">
                <a:moveTo>
                  <a:pt x="0" y="0"/>
                </a:moveTo>
                <a:lnTo>
                  <a:pt x="925070" y="0"/>
                </a:lnTo>
                <a:lnTo>
                  <a:pt x="462535" y="462535"/>
                </a:lnTo>
                <a:close/>
              </a:path>
            </a:pathLst>
          </a:custGeom>
          <a:solidFill>
            <a:srgbClr val="F0BD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 5"/>
          <p:cNvGrpSpPr/>
          <p:nvPr userDrawn="1"/>
        </p:nvGrpSpPr>
        <p:grpSpPr>
          <a:xfrm>
            <a:off x="7493150" y="6453336"/>
            <a:ext cx="2068362" cy="307777"/>
            <a:chOff x="6825208" y="5517232"/>
            <a:chExt cx="2068362" cy="307777"/>
          </a:xfrm>
        </p:grpSpPr>
        <p:sp>
          <p:nvSpPr>
            <p:cNvPr id="7" name="文本框 6"/>
            <p:cNvSpPr txBox="1"/>
            <p:nvPr userDrawn="1"/>
          </p:nvSpPr>
          <p:spPr>
            <a:xfrm>
              <a:off x="7113240" y="5517232"/>
              <a:ext cx="17803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DE4226"/>
                  </a:solidFill>
                </a:rPr>
                <a:t>创新</a:t>
              </a:r>
              <a:r>
                <a:rPr kumimoji="1" lang="en-US" altLang="zh-CN" sz="1400" dirty="0">
                  <a:solidFill>
                    <a:srgbClr val="DE4226"/>
                  </a:solidFill>
                </a:rPr>
                <a:t> </a:t>
              </a:r>
              <a:r>
                <a:rPr kumimoji="1" lang="zh-CN" altLang="en-US" sz="1400" dirty="0">
                  <a:solidFill>
                    <a:srgbClr val="46A885"/>
                  </a:solidFill>
                </a:rPr>
                <a:t>服务</a:t>
              </a:r>
              <a:r>
                <a:rPr kumimoji="1" lang="en-US" altLang="zh-CN" sz="1400" dirty="0"/>
                <a:t> </a:t>
              </a:r>
              <a:r>
                <a:rPr kumimoji="1" lang="zh-CN" altLang="en-US" sz="1400" dirty="0">
                  <a:solidFill>
                    <a:srgbClr val="3D9AA9"/>
                  </a:solidFill>
                </a:rPr>
                <a:t>品质</a:t>
              </a:r>
              <a:r>
                <a:rPr kumimoji="1" lang="en-US" altLang="zh-CN" sz="1400" dirty="0"/>
                <a:t> </a:t>
              </a:r>
              <a:r>
                <a:rPr kumimoji="1" lang="zh-CN" altLang="en-US" sz="1400" dirty="0">
                  <a:solidFill>
                    <a:srgbClr val="EFA740"/>
                  </a:solidFill>
                </a:rPr>
                <a:t>成长</a:t>
              </a:r>
            </a:p>
          </p:txBody>
        </p:sp>
        <p:pic>
          <p:nvPicPr>
            <p:cNvPr id="8" name="图片 7" descr="小金文化logo  定稿.png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825208" y="5555716"/>
              <a:ext cx="306514" cy="247690"/>
            </a:xfrm>
            <a:prstGeom prst="rect">
              <a:avLst/>
            </a:prstGeom>
          </p:spPr>
        </p:pic>
      </p:grpSp>
      <p:cxnSp>
        <p:nvCxnSpPr>
          <p:cNvPr id="9" name="直线连接符 8"/>
          <p:cNvCxnSpPr/>
          <p:nvPr userDrawn="1"/>
        </p:nvCxnSpPr>
        <p:spPr bwMode="auto">
          <a:xfrm flipH="1">
            <a:off x="7070668" y="6381328"/>
            <a:ext cx="28353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EFA74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4" name="组合 13"/>
          <p:cNvGrpSpPr/>
          <p:nvPr userDrawn="1"/>
        </p:nvGrpSpPr>
        <p:grpSpPr>
          <a:xfrm>
            <a:off x="0" y="6369496"/>
            <a:ext cx="2764233" cy="488504"/>
            <a:chOff x="0" y="6380711"/>
            <a:chExt cx="2764233" cy="488504"/>
          </a:xfrm>
        </p:grpSpPr>
        <p:sp>
          <p:nvSpPr>
            <p:cNvPr id="15" name="任意多边形 93"/>
            <p:cNvSpPr/>
            <p:nvPr userDrawn="1"/>
          </p:nvSpPr>
          <p:spPr>
            <a:xfrm>
              <a:off x="0" y="6380711"/>
              <a:ext cx="488504" cy="488504"/>
            </a:xfrm>
            <a:custGeom>
              <a:avLst/>
              <a:gdLst>
                <a:gd name="connsiteX0" fmla="*/ 0 w 4343400"/>
                <a:gd name="connsiteY0" fmla="*/ 0 h 4343400"/>
                <a:gd name="connsiteX1" fmla="*/ 4343400 w 4343400"/>
                <a:gd name="connsiteY1" fmla="*/ 4343400 h 4343400"/>
                <a:gd name="connsiteX2" fmla="*/ 3486149 w 4343400"/>
                <a:gd name="connsiteY2" fmla="*/ 4343400 h 4343400"/>
                <a:gd name="connsiteX3" fmla="*/ 0 w 4343400"/>
                <a:gd name="connsiteY3" fmla="*/ 857251 h 4343400"/>
                <a:gd name="connsiteX4" fmla="*/ 0 w 4343400"/>
                <a:gd name="connsiteY4" fmla="*/ 0 h 434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43400" h="4343400">
                  <a:moveTo>
                    <a:pt x="0" y="0"/>
                  </a:moveTo>
                  <a:lnTo>
                    <a:pt x="4343400" y="4343400"/>
                  </a:lnTo>
                  <a:lnTo>
                    <a:pt x="3486149" y="4343400"/>
                  </a:lnTo>
                  <a:lnTo>
                    <a:pt x="0" y="8572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图片 15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88504" y="6439497"/>
              <a:ext cx="2275729" cy="3216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5164052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小金文化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小金文化logo  定稿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5504" y="2754373"/>
            <a:ext cx="3859704" cy="103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02123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版式0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48"/>
          <p:cNvSpPr/>
          <p:nvPr userDrawn="1"/>
        </p:nvSpPr>
        <p:spPr>
          <a:xfrm>
            <a:off x="272480" y="0"/>
            <a:ext cx="1296144" cy="764704"/>
          </a:xfrm>
          <a:custGeom>
            <a:avLst/>
            <a:gdLst>
              <a:gd name="connsiteX0" fmla="*/ 0 w 925070"/>
              <a:gd name="connsiteY0" fmla="*/ 0 h 462535"/>
              <a:gd name="connsiteX1" fmla="*/ 925070 w 925070"/>
              <a:gd name="connsiteY1" fmla="*/ 0 h 462535"/>
              <a:gd name="connsiteX2" fmla="*/ 462535 w 925070"/>
              <a:gd name="connsiteY2" fmla="*/ 462535 h 462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070" h="462535">
                <a:moveTo>
                  <a:pt x="0" y="0"/>
                </a:moveTo>
                <a:lnTo>
                  <a:pt x="925070" y="0"/>
                </a:lnTo>
                <a:lnTo>
                  <a:pt x="462535" y="462535"/>
                </a:lnTo>
                <a:close/>
              </a:path>
            </a:pathLst>
          </a:custGeom>
          <a:gradFill>
            <a:gsLst>
              <a:gs pos="0">
                <a:srgbClr val="71BE9E"/>
              </a:gs>
              <a:gs pos="100000">
                <a:srgbClr val="77BEC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4" name="直角三角形 3"/>
          <p:cNvSpPr/>
          <p:nvPr userDrawn="1"/>
        </p:nvSpPr>
        <p:spPr>
          <a:xfrm flipH="1" flipV="1">
            <a:off x="8379036" y="1222"/>
            <a:ext cx="1526964" cy="1526964"/>
          </a:xfrm>
          <a:prstGeom prst="rtTriangle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-1" y="6378790"/>
            <a:ext cx="488505" cy="488505"/>
          </a:xfrm>
          <a:prstGeom prst="rtTriangle">
            <a:avLst/>
          </a:prstGeom>
          <a:gradFill>
            <a:gsLst>
              <a:gs pos="0">
                <a:srgbClr val="71BE9E"/>
              </a:gs>
              <a:gs pos="100000">
                <a:srgbClr val="77BEC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/>
          </a:p>
        </p:txBody>
      </p:sp>
      <p:grpSp>
        <p:nvGrpSpPr>
          <p:cNvPr id="19" name="组 18"/>
          <p:cNvGrpSpPr/>
          <p:nvPr userDrawn="1"/>
        </p:nvGrpSpPr>
        <p:grpSpPr>
          <a:xfrm>
            <a:off x="7493150" y="6453336"/>
            <a:ext cx="2068362" cy="307777"/>
            <a:chOff x="6825208" y="5517232"/>
            <a:chExt cx="2068362" cy="307777"/>
          </a:xfrm>
        </p:grpSpPr>
        <p:sp>
          <p:nvSpPr>
            <p:cNvPr id="20" name="文本框 19"/>
            <p:cNvSpPr txBox="1"/>
            <p:nvPr userDrawn="1"/>
          </p:nvSpPr>
          <p:spPr>
            <a:xfrm>
              <a:off x="7113240" y="5517232"/>
              <a:ext cx="17803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DE4226"/>
                  </a:solidFill>
                </a:rPr>
                <a:t>创新</a:t>
              </a:r>
              <a:r>
                <a:rPr kumimoji="1" lang="en-US" altLang="zh-CN" sz="1400" dirty="0">
                  <a:solidFill>
                    <a:srgbClr val="DE4226"/>
                  </a:solidFill>
                </a:rPr>
                <a:t> </a:t>
              </a:r>
              <a:r>
                <a:rPr kumimoji="1" lang="zh-CN" altLang="en-US" sz="1400" dirty="0">
                  <a:solidFill>
                    <a:srgbClr val="46A885"/>
                  </a:solidFill>
                </a:rPr>
                <a:t>服务</a:t>
              </a:r>
              <a:r>
                <a:rPr kumimoji="1" lang="en-US" altLang="zh-CN" sz="1400" dirty="0"/>
                <a:t> </a:t>
              </a:r>
              <a:r>
                <a:rPr kumimoji="1" lang="zh-CN" altLang="en-US" sz="1400" dirty="0">
                  <a:solidFill>
                    <a:srgbClr val="3D9AA9"/>
                  </a:solidFill>
                </a:rPr>
                <a:t>品质</a:t>
              </a:r>
              <a:r>
                <a:rPr kumimoji="1" lang="en-US" altLang="zh-CN" sz="1400" dirty="0"/>
                <a:t> </a:t>
              </a:r>
              <a:r>
                <a:rPr kumimoji="1" lang="zh-CN" altLang="en-US" sz="1400" dirty="0">
                  <a:solidFill>
                    <a:srgbClr val="EFA740"/>
                  </a:solidFill>
                </a:rPr>
                <a:t>成长</a:t>
              </a:r>
            </a:p>
          </p:txBody>
        </p:sp>
        <p:pic>
          <p:nvPicPr>
            <p:cNvPr id="21" name="图片 20" descr="小金文化logo  定稿.png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825208" y="5555716"/>
              <a:ext cx="306514" cy="247690"/>
            </a:xfrm>
            <a:prstGeom prst="rect">
              <a:avLst/>
            </a:prstGeom>
          </p:spPr>
        </p:pic>
      </p:grpSp>
      <p:cxnSp>
        <p:nvCxnSpPr>
          <p:cNvPr id="22" name="直线连接符 21"/>
          <p:cNvCxnSpPr/>
          <p:nvPr userDrawn="1"/>
        </p:nvCxnSpPr>
        <p:spPr bwMode="auto">
          <a:xfrm flipH="1">
            <a:off x="7070668" y="6381328"/>
            <a:ext cx="28353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B2B2B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8504" y="6428282"/>
            <a:ext cx="2275729" cy="32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053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版式0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48"/>
          <p:cNvSpPr/>
          <p:nvPr userDrawn="1"/>
        </p:nvSpPr>
        <p:spPr>
          <a:xfrm>
            <a:off x="272480" y="0"/>
            <a:ext cx="1296144" cy="764704"/>
          </a:xfrm>
          <a:custGeom>
            <a:avLst/>
            <a:gdLst>
              <a:gd name="connsiteX0" fmla="*/ 0 w 925070"/>
              <a:gd name="connsiteY0" fmla="*/ 0 h 462535"/>
              <a:gd name="connsiteX1" fmla="*/ 925070 w 925070"/>
              <a:gd name="connsiteY1" fmla="*/ 0 h 462535"/>
              <a:gd name="connsiteX2" fmla="*/ 462535 w 925070"/>
              <a:gd name="connsiteY2" fmla="*/ 462535 h 462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070" h="462535">
                <a:moveTo>
                  <a:pt x="0" y="0"/>
                </a:moveTo>
                <a:lnTo>
                  <a:pt x="925070" y="0"/>
                </a:lnTo>
                <a:lnTo>
                  <a:pt x="462535" y="462535"/>
                </a:lnTo>
                <a:close/>
              </a:path>
            </a:pathLst>
          </a:custGeom>
          <a:gradFill>
            <a:gsLst>
              <a:gs pos="0">
                <a:srgbClr val="71BE9E"/>
              </a:gs>
              <a:gs pos="100000">
                <a:srgbClr val="77BEC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7493150" y="6453336"/>
            <a:ext cx="2068362" cy="307777"/>
            <a:chOff x="6825208" y="5517232"/>
            <a:chExt cx="2068362" cy="307777"/>
          </a:xfrm>
        </p:grpSpPr>
        <p:sp>
          <p:nvSpPr>
            <p:cNvPr id="8" name="文本框 7"/>
            <p:cNvSpPr txBox="1"/>
            <p:nvPr userDrawn="1"/>
          </p:nvSpPr>
          <p:spPr>
            <a:xfrm>
              <a:off x="7113240" y="5517232"/>
              <a:ext cx="17803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DE4226"/>
                  </a:solidFill>
                </a:rPr>
                <a:t>创新</a:t>
              </a:r>
              <a:r>
                <a:rPr kumimoji="1" lang="en-US" altLang="zh-CN" sz="1400" dirty="0">
                  <a:solidFill>
                    <a:srgbClr val="DE4226"/>
                  </a:solidFill>
                </a:rPr>
                <a:t> </a:t>
              </a:r>
              <a:r>
                <a:rPr kumimoji="1" lang="zh-CN" altLang="en-US" sz="1400" dirty="0">
                  <a:solidFill>
                    <a:srgbClr val="46A885"/>
                  </a:solidFill>
                </a:rPr>
                <a:t>服务</a:t>
              </a:r>
              <a:r>
                <a:rPr kumimoji="1" lang="en-US" altLang="zh-CN" sz="1400" dirty="0"/>
                <a:t> </a:t>
              </a:r>
              <a:r>
                <a:rPr kumimoji="1" lang="zh-CN" altLang="en-US" sz="1400" dirty="0">
                  <a:solidFill>
                    <a:srgbClr val="3D9AA9"/>
                  </a:solidFill>
                </a:rPr>
                <a:t>品质</a:t>
              </a:r>
              <a:r>
                <a:rPr kumimoji="1" lang="en-US" altLang="zh-CN" sz="1400" dirty="0"/>
                <a:t> </a:t>
              </a:r>
              <a:r>
                <a:rPr kumimoji="1" lang="zh-CN" altLang="en-US" sz="1400" dirty="0">
                  <a:solidFill>
                    <a:srgbClr val="EFA740"/>
                  </a:solidFill>
                </a:rPr>
                <a:t>成长</a:t>
              </a:r>
            </a:p>
          </p:txBody>
        </p:sp>
        <p:pic>
          <p:nvPicPr>
            <p:cNvPr id="9" name="图片 8" descr="小金文化logo  定稿.png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825208" y="5555716"/>
              <a:ext cx="306514" cy="247690"/>
            </a:xfrm>
            <a:prstGeom prst="rect">
              <a:avLst/>
            </a:prstGeom>
          </p:spPr>
        </p:pic>
      </p:grpSp>
      <p:cxnSp>
        <p:nvCxnSpPr>
          <p:cNvPr id="10" name="直线连接符 9"/>
          <p:cNvCxnSpPr/>
          <p:nvPr userDrawn="1"/>
        </p:nvCxnSpPr>
        <p:spPr bwMode="auto">
          <a:xfrm flipH="1">
            <a:off x="7070668" y="6381328"/>
            <a:ext cx="28353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B2B2B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4" name="组合 13"/>
          <p:cNvGrpSpPr/>
          <p:nvPr userDrawn="1"/>
        </p:nvGrpSpPr>
        <p:grpSpPr>
          <a:xfrm>
            <a:off x="0" y="6369496"/>
            <a:ext cx="2764233" cy="488504"/>
            <a:chOff x="0" y="6380711"/>
            <a:chExt cx="2764233" cy="488504"/>
          </a:xfrm>
        </p:grpSpPr>
        <p:sp>
          <p:nvSpPr>
            <p:cNvPr id="15" name="任意多边形 93"/>
            <p:cNvSpPr/>
            <p:nvPr userDrawn="1"/>
          </p:nvSpPr>
          <p:spPr>
            <a:xfrm>
              <a:off x="0" y="6380711"/>
              <a:ext cx="488504" cy="488504"/>
            </a:xfrm>
            <a:custGeom>
              <a:avLst/>
              <a:gdLst>
                <a:gd name="connsiteX0" fmla="*/ 0 w 4343400"/>
                <a:gd name="connsiteY0" fmla="*/ 0 h 4343400"/>
                <a:gd name="connsiteX1" fmla="*/ 4343400 w 4343400"/>
                <a:gd name="connsiteY1" fmla="*/ 4343400 h 4343400"/>
                <a:gd name="connsiteX2" fmla="*/ 3486149 w 4343400"/>
                <a:gd name="connsiteY2" fmla="*/ 4343400 h 4343400"/>
                <a:gd name="connsiteX3" fmla="*/ 0 w 4343400"/>
                <a:gd name="connsiteY3" fmla="*/ 857251 h 4343400"/>
                <a:gd name="connsiteX4" fmla="*/ 0 w 4343400"/>
                <a:gd name="connsiteY4" fmla="*/ 0 h 434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43400" h="4343400">
                  <a:moveTo>
                    <a:pt x="0" y="0"/>
                  </a:moveTo>
                  <a:lnTo>
                    <a:pt x="4343400" y="4343400"/>
                  </a:lnTo>
                  <a:lnTo>
                    <a:pt x="3486149" y="4343400"/>
                  </a:lnTo>
                  <a:lnTo>
                    <a:pt x="0" y="8572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图片 15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88504" y="6439497"/>
              <a:ext cx="2275729" cy="3216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502323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48"/>
          <p:cNvSpPr/>
          <p:nvPr userDrawn="1"/>
        </p:nvSpPr>
        <p:spPr>
          <a:xfrm rot="5400000">
            <a:off x="7351185" y="2668240"/>
            <a:ext cx="4176464" cy="945456"/>
          </a:xfrm>
          <a:custGeom>
            <a:avLst/>
            <a:gdLst>
              <a:gd name="connsiteX0" fmla="*/ 0 w 925070"/>
              <a:gd name="connsiteY0" fmla="*/ 0 h 462535"/>
              <a:gd name="connsiteX1" fmla="*/ 925070 w 925070"/>
              <a:gd name="connsiteY1" fmla="*/ 0 h 462535"/>
              <a:gd name="connsiteX2" fmla="*/ 462535 w 925070"/>
              <a:gd name="connsiteY2" fmla="*/ 462535 h 462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070" h="462535">
                <a:moveTo>
                  <a:pt x="0" y="0"/>
                </a:moveTo>
                <a:lnTo>
                  <a:pt x="925070" y="0"/>
                </a:lnTo>
                <a:lnTo>
                  <a:pt x="462535" y="462535"/>
                </a:lnTo>
                <a:close/>
              </a:path>
            </a:pathLst>
          </a:custGeom>
          <a:gradFill>
            <a:gsLst>
              <a:gs pos="0">
                <a:srgbClr val="E25130"/>
              </a:gs>
              <a:gs pos="100000">
                <a:srgbClr val="D53320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dirty="0"/>
          </a:p>
        </p:txBody>
      </p:sp>
      <p:sp>
        <p:nvSpPr>
          <p:cNvPr id="9" name="任意多边形 2"/>
          <p:cNvSpPr/>
          <p:nvPr userDrawn="1"/>
        </p:nvSpPr>
        <p:spPr>
          <a:xfrm rot="16200000" flipV="1">
            <a:off x="-2417556" y="2408598"/>
            <a:ext cx="6260239" cy="1443042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gradFill>
            <a:gsLst>
              <a:gs pos="0">
                <a:srgbClr val="E25130"/>
              </a:gs>
              <a:gs pos="100000">
                <a:srgbClr val="D5332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</a:t>
            </a:r>
            <a:endParaRPr lang="zh-CN" altLang="en-US" dirty="0"/>
          </a:p>
        </p:txBody>
      </p:sp>
      <p:sp>
        <p:nvSpPr>
          <p:cNvPr id="10" name="任意多边形 3"/>
          <p:cNvSpPr/>
          <p:nvPr userDrawn="1"/>
        </p:nvSpPr>
        <p:spPr>
          <a:xfrm rot="16200000" flipV="1">
            <a:off x="-2485696" y="2938221"/>
            <a:ext cx="6396518" cy="1443041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4"/>
          <p:cNvCxnSpPr/>
          <p:nvPr userDrawn="1"/>
        </p:nvCxnSpPr>
        <p:spPr>
          <a:xfrm rot="16200000" flipV="1">
            <a:off x="-457492" y="638885"/>
            <a:ext cx="2419074" cy="1103204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3"/>
          <p:cNvCxnSpPr/>
          <p:nvPr userDrawn="1"/>
        </p:nvCxnSpPr>
        <p:spPr>
          <a:xfrm flipH="1" flipV="1">
            <a:off x="9190217" y="4053099"/>
            <a:ext cx="731390" cy="1492354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58430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版式1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48"/>
          <p:cNvSpPr/>
          <p:nvPr userDrawn="1"/>
        </p:nvSpPr>
        <p:spPr>
          <a:xfrm>
            <a:off x="272480" y="0"/>
            <a:ext cx="1296144" cy="764704"/>
          </a:xfrm>
          <a:custGeom>
            <a:avLst/>
            <a:gdLst>
              <a:gd name="connsiteX0" fmla="*/ 0 w 925070"/>
              <a:gd name="connsiteY0" fmla="*/ 0 h 462535"/>
              <a:gd name="connsiteX1" fmla="*/ 925070 w 925070"/>
              <a:gd name="connsiteY1" fmla="*/ 0 h 462535"/>
              <a:gd name="connsiteX2" fmla="*/ 462535 w 925070"/>
              <a:gd name="connsiteY2" fmla="*/ 462535 h 462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070" h="462535">
                <a:moveTo>
                  <a:pt x="0" y="0"/>
                </a:moveTo>
                <a:lnTo>
                  <a:pt x="925070" y="0"/>
                </a:lnTo>
                <a:lnTo>
                  <a:pt x="462535" y="462535"/>
                </a:lnTo>
                <a:close/>
              </a:path>
            </a:pathLst>
          </a:custGeom>
          <a:solidFill>
            <a:srgbClr val="E24F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5" name="任意形状 4"/>
          <p:cNvSpPr/>
          <p:nvPr userDrawn="1"/>
        </p:nvSpPr>
        <p:spPr>
          <a:xfrm>
            <a:off x="9296678" y="250955"/>
            <a:ext cx="615976" cy="802294"/>
          </a:xfrm>
          <a:custGeom>
            <a:avLst/>
            <a:gdLst>
              <a:gd name="connsiteX0" fmla="*/ 3802 w 615976"/>
              <a:gd name="connsiteY0" fmla="*/ 0 h 802294"/>
              <a:gd name="connsiteX1" fmla="*/ 0 w 615976"/>
              <a:gd name="connsiteY1" fmla="*/ 193919 h 802294"/>
              <a:gd name="connsiteX2" fmla="*/ 615976 w 615976"/>
              <a:gd name="connsiteY2" fmla="*/ 802294 h 802294"/>
              <a:gd name="connsiteX3" fmla="*/ 608371 w 615976"/>
              <a:gd name="connsiteY3" fmla="*/ 604572 h 802294"/>
              <a:gd name="connsiteX4" fmla="*/ 3802 w 615976"/>
              <a:gd name="connsiteY4" fmla="*/ 0 h 80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5976" h="802294">
                <a:moveTo>
                  <a:pt x="3802" y="0"/>
                </a:moveTo>
                <a:cubicBezTo>
                  <a:pt x="2535" y="64640"/>
                  <a:pt x="1267" y="129279"/>
                  <a:pt x="0" y="193919"/>
                </a:cubicBezTo>
                <a:lnTo>
                  <a:pt x="615976" y="802294"/>
                </a:lnTo>
                <a:lnTo>
                  <a:pt x="608371" y="604572"/>
                </a:lnTo>
                <a:lnTo>
                  <a:pt x="3802" y="0"/>
                </a:lnTo>
                <a:close/>
              </a:path>
            </a:pathLst>
          </a:custGeom>
          <a:solidFill>
            <a:srgbClr val="FD7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6" name="任意形状 5"/>
          <p:cNvSpPr/>
          <p:nvPr userDrawn="1"/>
        </p:nvSpPr>
        <p:spPr>
          <a:xfrm>
            <a:off x="8631271" y="-3802"/>
            <a:ext cx="669209" cy="665410"/>
          </a:xfrm>
          <a:custGeom>
            <a:avLst/>
            <a:gdLst>
              <a:gd name="connsiteX0" fmla="*/ 669209 w 669209"/>
              <a:gd name="connsiteY0" fmla="*/ 498107 h 665410"/>
              <a:gd name="connsiteX1" fmla="*/ 669209 w 669209"/>
              <a:gd name="connsiteY1" fmla="*/ 665410 h 665410"/>
              <a:gd name="connsiteX2" fmla="*/ 0 w 669209"/>
              <a:gd name="connsiteY2" fmla="*/ 0 h 665410"/>
              <a:gd name="connsiteX3" fmla="*/ 171105 w 669209"/>
              <a:gd name="connsiteY3" fmla="*/ 0 h 665410"/>
              <a:gd name="connsiteX4" fmla="*/ 669209 w 669209"/>
              <a:gd name="connsiteY4" fmla="*/ 498107 h 665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209" h="665410">
                <a:moveTo>
                  <a:pt x="669209" y="498107"/>
                </a:moveTo>
                <a:lnTo>
                  <a:pt x="669209" y="665410"/>
                </a:lnTo>
                <a:lnTo>
                  <a:pt x="0" y="0"/>
                </a:lnTo>
                <a:lnTo>
                  <a:pt x="171105" y="0"/>
                </a:lnTo>
                <a:lnTo>
                  <a:pt x="669209" y="49810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0" name="组 9"/>
          <p:cNvGrpSpPr/>
          <p:nvPr userDrawn="1"/>
        </p:nvGrpSpPr>
        <p:grpSpPr>
          <a:xfrm>
            <a:off x="7493150" y="6453336"/>
            <a:ext cx="2068362" cy="307777"/>
            <a:chOff x="6825208" y="5517232"/>
            <a:chExt cx="2068362" cy="307777"/>
          </a:xfrm>
        </p:grpSpPr>
        <p:sp>
          <p:nvSpPr>
            <p:cNvPr id="11" name="文本框 10"/>
            <p:cNvSpPr txBox="1"/>
            <p:nvPr userDrawn="1"/>
          </p:nvSpPr>
          <p:spPr>
            <a:xfrm>
              <a:off x="7113240" y="5517232"/>
              <a:ext cx="17803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DE4226"/>
                  </a:solidFill>
                </a:rPr>
                <a:t>创新</a:t>
              </a:r>
              <a:r>
                <a:rPr kumimoji="1" lang="en-US" altLang="zh-CN" sz="1400" dirty="0">
                  <a:solidFill>
                    <a:srgbClr val="DE4226"/>
                  </a:solidFill>
                </a:rPr>
                <a:t> </a:t>
              </a:r>
              <a:r>
                <a:rPr kumimoji="1" lang="zh-CN" altLang="en-US" sz="1400" dirty="0">
                  <a:solidFill>
                    <a:srgbClr val="46A885"/>
                  </a:solidFill>
                </a:rPr>
                <a:t>服务</a:t>
              </a:r>
              <a:r>
                <a:rPr kumimoji="1" lang="en-US" altLang="zh-CN" sz="1400" dirty="0"/>
                <a:t> </a:t>
              </a:r>
              <a:r>
                <a:rPr kumimoji="1" lang="zh-CN" altLang="en-US" sz="1400" dirty="0">
                  <a:solidFill>
                    <a:srgbClr val="3D9AA9"/>
                  </a:solidFill>
                </a:rPr>
                <a:t>品质</a:t>
              </a:r>
              <a:r>
                <a:rPr kumimoji="1" lang="en-US" altLang="zh-CN" sz="1400" dirty="0"/>
                <a:t> </a:t>
              </a:r>
              <a:r>
                <a:rPr kumimoji="1" lang="zh-CN" altLang="en-US" sz="1400" dirty="0">
                  <a:solidFill>
                    <a:srgbClr val="EFA740"/>
                  </a:solidFill>
                </a:rPr>
                <a:t>成长</a:t>
              </a:r>
            </a:p>
          </p:txBody>
        </p:sp>
        <p:pic>
          <p:nvPicPr>
            <p:cNvPr id="12" name="图片 11" descr="小金文化logo  定稿.png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825208" y="5555716"/>
              <a:ext cx="306514" cy="247690"/>
            </a:xfrm>
            <a:prstGeom prst="rect">
              <a:avLst/>
            </a:prstGeom>
          </p:spPr>
        </p:pic>
      </p:grpSp>
      <p:cxnSp>
        <p:nvCxnSpPr>
          <p:cNvPr id="13" name="直线连接符 12"/>
          <p:cNvCxnSpPr/>
          <p:nvPr userDrawn="1"/>
        </p:nvCxnSpPr>
        <p:spPr bwMode="auto">
          <a:xfrm flipH="1">
            <a:off x="7070668" y="6381328"/>
            <a:ext cx="28353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D764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7" name="组合 16"/>
          <p:cNvGrpSpPr/>
          <p:nvPr userDrawn="1"/>
        </p:nvGrpSpPr>
        <p:grpSpPr>
          <a:xfrm>
            <a:off x="0" y="6369496"/>
            <a:ext cx="2764233" cy="488504"/>
            <a:chOff x="0" y="6380711"/>
            <a:chExt cx="2764233" cy="488504"/>
          </a:xfrm>
        </p:grpSpPr>
        <p:sp>
          <p:nvSpPr>
            <p:cNvPr id="18" name="任意多边形 93"/>
            <p:cNvSpPr/>
            <p:nvPr userDrawn="1"/>
          </p:nvSpPr>
          <p:spPr>
            <a:xfrm>
              <a:off x="0" y="6380711"/>
              <a:ext cx="488504" cy="488504"/>
            </a:xfrm>
            <a:custGeom>
              <a:avLst/>
              <a:gdLst>
                <a:gd name="connsiteX0" fmla="*/ 0 w 4343400"/>
                <a:gd name="connsiteY0" fmla="*/ 0 h 4343400"/>
                <a:gd name="connsiteX1" fmla="*/ 4343400 w 4343400"/>
                <a:gd name="connsiteY1" fmla="*/ 4343400 h 4343400"/>
                <a:gd name="connsiteX2" fmla="*/ 3486149 w 4343400"/>
                <a:gd name="connsiteY2" fmla="*/ 4343400 h 4343400"/>
                <a:gd name="connsiteX3" fmla="*/ 0 w 4343400"/>
                <a:gd name="connsiteY3" fmla="*/ 857251 h 4343400"/>
                <a:gd name="connsiteX4" fmla="*/ 0 w 4343400"/>
                <a:gd name="connsiteY4" fmla="*/ 0 h 434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43400" h="4343400">
                  <a:moveTo>
                    <a:pt x="0" y="0"/>
                  </a:moveTo>
                  <a:lnTo>
                    <a:pt x="4343400" y="4343400"/>
                  </a:lnTo>
                  <a:lnTo>
                    <a:pt x="3486149" y="4343400"/>
                  </a:lnTo>
                  <a:lnTo>
                    <a:pt x="0" y="8572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9" name="图片 18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88504" y="6439497"/>
              <a:ext cx="2275729" cy="3216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9500724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版式1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48"/>
          <p:cNvSpPr/>
          <p:nvPr userDrawn="1"/>
        </p:nvSpPr>
        <p:spPr>
          <a:xfrm>
            <a:off x="272480" y="0"/>
            <a:ext cx="1296144" cy="764704"/>
          </a:xfrm>
          <a:custGeom>
            <a:avLst/>
            <a:gdLst>
              <a:gd name="connsiteX0" fmla="*/ 0 w 925070"/>
              <a:gd name="connsiteY0" fmla="*/ 0 h 462535"/>
              <a:gd name="connsiteX1" fmla="*/ 925070 w 925070"/>
              <a:gd name="connsiteY1" fmla="*/ 0 h 462535"/>
              <a:gd name="connsiteX2" fmla="*/ 462535 w 925070"/>
              <a:gd name="connsiteY2" fmla="*/ 462535 h 462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070" h="462535">
                <a:moveTo>
                  <a:pt x="0" y="0"/>
                </a:moveTo>
                <a:lnTo>
                  <a:pt x="925070" y="0"/>
                </a:lnTo>
                <a:lnTo>
                  <a:pt x="462535" y="462535"/>
                </a:lnTo>
                <a:close/>
              </a:path>
            </a:pathLst>
          </a:custGeom>
          <a:solidFill>
            <a:srgbClr val="E24F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4" name="直角三角形 3"/>
          <p:cNvSpPr/>
          <p:nvPr userDrawn="1"/>
        </p:nvSpPr>
        <p:spPr>
          <a:xfrm flipH="1" flipV="1">
            <a:off x="8379036" y="1222"/>
            <a:ext cx="1526964" cy="1526964"/>
          </a:xfrm>
          <a:prstGeom prst="rtTriangle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>
            <a:off x="0" y="6380711"/>
            <a:ext cx="486584" cy="486584"/>
          </a:xfrm>
          <a:prstGeom prst="rtTriangle">
            <a:avLst/>
          </a:prstGeom>
          <a:solidFill>
            <a:srgbClr val="E24F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/>
          </a:p>
        </p:txBody>
      </p:sp>
      <p:grpSp>
        <p:nvGrpSpPr>
          <p:cNvPr id="9" name="组 8"/>
          <p:cNvGrpSpPr/>
          <p:nvPr userDrawn="1"/>
        </p:nvGrpSpPr>
        <p:grpSpPr>
          <a:xfrm>
            <a:off x="7493150" y="6453336"/>
            <a:ext cx="2068362" cy="307777"/>
            <a:chOff x="6825208" y="5517232"/>
            <a:chExt cx="2068362" cy="307777"/>
          </a:xfrm>
        </p:grpSpPr>
        <p:sp>
          <p:nvSpPr>
            <p:cNvPr id="10" name="文本框 9"/>
            <p:cNvSpPr txBox="1"/>
            <p:nvPr userDrawn="1"/>
          </p:nvSpPr>
          <p:spPr>
            <a:xfrm>
              <a:off x="7113240" y="5517232"/>
              <a:ext cx="17803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DE4226"/>
                  </a:solidFill>
                </a:rPr>
                <a:t>创新</a:t>
              </a:r>
              <a:r>
                <a:rPr kumimoji="1" lang="en-US" altLang="zh-CN" sz="1400" dirty="0">
                  <a:solidFill>
                    <a:srgbClr val="DE4226"/>
                  </a:solidFill>
                </a:rPr>
                <a:t> </a:t>
              </a:r>
              <a:r>
                <a:rPr kumimoji="1" lang="zh-CN" altLang="en-US" sz="1400" dirty="0">
                  <a:solidFill>
                    <a:srgbClr val="46A885"/>
                  </a:solidFill>
                </a:rPr>
                <a:t>服务</a:t>
              </a:r>
              <a:r>
                <a:rPr kumimoji="1" lang="en-US" altLang="zh-CN" sz="1400" dirty="0"/>
                <a:t> </a:t>
              </a:r>
              <a:r>
                <a:rPr kumimoji="1" lang="zh-CN" altLang="en-US" sz="1400" dirty="0">
                  <a:solidFill>
                    <a:srgbClr val="3D9AA9"/>
                  </a:solidFill>
                </a:rPr>
                <a:t>品质</a:t>
              </a:r>
              <a:r>
                <a:rPr kumimoji="1" lang="en-US" altLang="zh-CN" sz="1400" dirty="0"/>
                <a:t> </a:t>
              </a:r>
              <a:r>
                <a:rPr kumimoji="1" lang="zh-CN" altLang="en-US" sz="1400" dirty="0">
                  <a:solidFill>
                    <a:srgbClr val="EFA740"/>
                  </a:solidFill>
                </a:rPr>
                <a:t>成长</a:t>
              </a:r>
            </a:p>
          </p:txBody>
        </p:sp>
        <p:pic>
          <p:nvPicPr>
            <p:cNvPr id="11" name="图片 10" descr="小金文化logo  定稿.png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825208" y="5555716"/>
              <a:ext cx="306514" cy="247690"/>
            </a:xfrm>
            <a:prstGeom prst="rect">
              <a:avLst/>
            </a:prstGeom>
          </p:spPr>
        </p:pic>
      </p:grpSp>
      <p:cxnSp>
        <p:nvCxnSpPr>
          <p:cNvPr id="12" name="直线连接符 11"/>
          <p:cNvCxnSpPr/>
          <p:nvPr userDrawn="1"/>
        </p:nvCxnSpPr>
        <p:spPr bwMode="auto">
          <a:xfrm flipH="1">
            <a:off x="7070668" y="6381328"/>
            <a:ext cx="28353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D764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8504" y="6428282"/>
            <a:ext cx="2275729" cy="32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36471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版式1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48"/>
          <p:cNvSpPr/>
          <p:nvPr userDrawn="1"/>
        </p:nvSpPr>
        <p:spPr>
          <a:xfrm>
            <a:off x="272480" y="0"/>
            <a:ext cx="1296144" cy="764704"/>
          </a:xfrm>
          <a:custGeom>
            <a:avLst/>
            <a:gdLst>
              <a:gd name="connsiteX0" fmla="*/ 0 w 925070"/>
              <a:gd name="connsiteY0" fmla="*/ 0 h 462535"/>
              <a:gd name="connsiteX1" fmla="*/ 925070 w 925070"/>
              <a:gd name="connsiteY1" fmla="*/ 0 h 462535"/>
              <a:gd name="connsiteX2" fmla="*/ 462535 w 925070"/>
              <a:gd name="connsiteY2" fmla="*/ 462535 h 462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070" h="462535">
                <a:moveTo>
                  <a:pt x="0" y="0"/>
                </a:moveTo>
                <a:lnTo>
                  <a:pt x="925070" y="0"/>
                </a:lnTo>
                <a:lnTo>
                  <a:pt x="462535" y="462535"/>
                </a:lnTo>
                <a:close/>
              </a:path>
            </a:pathLst>
          </a:custGeom>
          <a:solidFill>
            <a:srgbClr val="E24F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7493150" y="6453336"/>
            <a:ext cx="2068362" cy="307777"/>
            <a:chOff x="6825208" y="5517232"/>
            <a:chExt cx="2068362" cy="307777"/>
          </a:xfrm>
        </p:grpSpPr>
        <p:sp>
          <p:nvSpPr>
            <p:cNvPr id="8" name="文本框 7"/>
            <p:cNvSpPr txBox="1"/>
            <p:nvPr userDrawn="1"/>
          </p:nvSpPr>
          <p:spPr>
            <a:xfrm>
              <a:off x="7113240" y="5517232"/>
              <a:ext cx="17803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DE4226"/>
                  </a:solidFill>
                </a:rPr>
                <a:t>创新</a:t>
              </a:r>
              <a:r>
                <a:rPr kumimoji="1" lang="en-US" altLang="zh-CN" sz="1400" dirty="0">
                  <a:solidFill>
                    <a:srgbClr val="DE4226"/>
                  </a:solidFill>
                </a:rPr>
                <a:t> </a:t>
              </a:r>
              <a:r>
                <a:rPr kumimoji="1" lang="zh-CN" altLang="en-US" sz="1400" dirty="0">
                  <a:solidFill>
                    <a:srgbClr val="46A885"/>
                  </a:solidFill>
                </a:rPr>
                <a:t>服务</a:t>
              </a:r>
              <a:r>
                <a:rPr kumimoji="1" lang="en-US" altLang="zh-CN" sz="1400" dirty="0"/>
                <a:t> </a:t>
              </a:r>
              <a:r>
                <a:rPr kumimoji="1" lang="zh-CN" altLang="en-US" sz="1400" dirty="0">
                  <a:solidFill>
                    <a:srgbClr val="3D9AA9"/>
                  </a:solidFill>
                </a:rPr>
                <a:t>品质</a:t>
              </a:r>
              <a:r>
                <a:rPr kumimoji="1" lang="en-US" altLang="zh-CN" sz="1400" dirty="0"/>
                <a:t> </a:t>
              </a:r>
              <a:r>
                <a:rPr kumimoji="1" lang="zh-CN" altLang="en-US" sz="1400" dirty="0">
                  <a:solidFill>
                    <a:srgbClr val="EFA740"/>
                  </a:solidFill>
                </a:rPr>
                <a:t>成长</a:t>
              </a:r>
            </a:p>
          </p:txBody>
        </p:sp>
        <p:pic>
          <p:nvPicPr>
            <p:cNvPr id="9" name="图片 8" descr="小金文化logo  定稿.png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825208" y="5555716"/>
              <a:ext cx="306514" cy="247690"/>
            </a:xfrm>
            <a:prstGeom prst="rect">
              <a:avLst/>
            </a:prstGeom>
          </p:spPr>
        </p:pic>
      </p:grpSp>
      <p:cxnSp>
        <p:nvCxnSpPr>
          <p:cNvPr id="10" name="直线连接符 9"/>
          <p:cNvCxnSpPr/>
          <p:nvPr userDrawn="1"/>
        </p:nvCxnSpPr>
        <p:spPr bwMode="auto">
          <a:xfrm flipH="1">
            <a:off x="7070668" y="6381328"/>
            <a:ext cx="28353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D764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4" name="组合 13"/>
          <p:cNvGrpSpPr/>
          <p:nvPr userDrawn="1"/>
        </p:nvGrpSpPr>
        <p:grpSpPr>
          <a:xfrm>
            <a:off x="0" y="6369496"/>
            <a:ext cx="2764233" cy="488504"/>
            <a:chOff x="0" y="6380711"/>
            <a:chExt cx="2764233" cy="488504"/>
          </a:xfrm>
        </p:grpSpPr>
        <p:sp>
          <p:nvSpPr>
            <p:cNvPr id="15" name="任意多边形 93"/>
            <p:cNvSpPr/>
            <p:nvPr userDrawn="1"/>
          </p:nvSpPr>
          <p:spPr>
            <a:xfrm>
              <a:off x="0" y="6380711"/>
              <a:ext cx="488504" cy="488504"/>
            </a:xfrm>
            <a:custGeom>
              <a:avLst/>
              <a:gdLst>
                <a:gd name="connsiteX0" fmla="*/ 0 w 4343400"/>
                <a:gd name="connsiteY0" fmla="*/ 0 h 4343400"/>
                <a:gd name="connsiteX1" fmla="*/ 4343400 w 4343400"/>
                <a:gd name="connsiteY1" fmla="*/ 4343400 h 4343400"/>
                <a:gd name="connsiteX2" fmla="*/ 3486149 w 4343400"/>
                <a:gd name="connsiteY2" fmla="*/ 4343400 h 4343400"/>
                <a:gd name="connsiteX3" fmla="*/ 0 w 4343400"/>
                <a:gd name="connsiteY3" fmla="*/ 857251 h 4343400"/>
                <a:gd name="connsiteX4" fmla="*/ 0 w 4343400"/>
                <a:gd name="connsiteY4" fmla="*/ 0 h 434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43400" h="4343400">
                  <a:moveTo>
                    <a:pt x="0" y="0"/>
                  </a:moveTo>
                  <a:lnTo>
                    <a:pt x="4343400" y="4343400"/>
                  </a:lnTo>
                  <a:lnTo>
                    <a:pt x="3486149" y="4343400"/>
                  </a:lnTo>
                  <a:lnTo>
                    <a:pt x="0" y="8572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图片 15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88504" y="6439497"/>
              <a:ext cx="2275729" cy="3216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958716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任意多边形 48"/>
          <p:cNvSpPr/>
          <p:nvPr userDrawn="1"/>
        </p:nvSpPr>
        <p:spPr>
          <a:xfrm rot="5400000">
            <a:off x="7351185" y="2668240"/>
            <a:ext cx="4176464" cy="945456"/>
          </a:xfrm>
          <a:custGeom>
            <a:avLst/>
            <a:gdLst>
              <a:gd name="connsiteX0" fmla="*/ 0 w 925070"/>
              <a:gd name="connsiteY0" fmla="*/ 0 h 462535"/>
              <a:gd name="connsiteX1" fmla="*/ 925070 w 925070"/>
              <a:gd name="connsiteY1" fmla="*/ 0 h 462535"/>
              <a:gd name="connsiteX2" fmla="*/ 462535 w 925070"/>
              <a:gd name="connsiteY2" fmla="*/ 462535 h 462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070" h="462535">
                <a:moveTo>
                  <a:pt x="0" y="0"/>
                </a:moveTo>
                <a:lnTo>
                  <a:pt x="925070" y="0"/>
                </a:lnTo>
                <a:lnTo>
                  <a:pt x="462535" y="462535"/>
                </a:lnTo>
                <a:close/>
              </a:path>
            </a:pathLst>
          </a:custGeom>
          <a:gradFill>
            <a:gsLst>
              <a:gs pos="0">
                <a:srgbClr val="71BE9E"/>
              </a:gs>
              <a:gs pos="100000">
                <a:srgbClr val="40A58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dirty="0"/>
          </a:p>
        </p:txBody>
      </p:sp>
      <p:sp>
        <p:nvSpPr>
          <p:cNvPr id="23" name="任意多边形 2"/>
          <p:cNvSpPr/>
          <p:nvPr userDrawn="1"/>
        </p:nvSpPr>
        <p:spPr>
          <a:xfrm rot="16200000" flipV="1">
            <a:off x="-2417556" y="2408598"/>
            <a:ext cx="6260239" cy="1443042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gradFill>
            <a:gsLst>
              <a:gs pos="0">
                <a:srgbClr val="71BE9E"/>
              </a:gs>
              <a:gs pos="100000">
                <a:srgbClr val="40A58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/>
              <a:t>       </a:t>
            </a:r>
            <a:endParaRPr lang="zh-CN" altLang="en-US" dirty="0"/>
          </a:p>
        </p:txBody>
      </p:sp>
      <p:sp>
        <p:nvSpPr>
          <p:cNvPr id="24" name="任意多边形 3"/>
          <p:cNvSpPr/>
          <p:nvPr userDrawn="1"/>
        </p:nvSpPr>
        <p:spPr>
          <a:xfrm rot="16200000" flipV="1">
            <a:off x="-2485696" y="2938221"/>
            <a:ext cx="6396518" cy="1443041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4"/>
          <p:cNvCxnSpPr/>
          <p:nvPr userDrawn="1"/>
        </p:nvCxnSpPr>
        <p:spPr>
          <a:xfrm rot="16200000" flipV="1">
            <a:off x="-457492" y="638885"/>
            <a:ext cx="2419074" cy="1103204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13"/>
          <p:cNvCxnSpPr/>
          <p:nvPr userDrawn="1"/>
        </p:nvCxnSpPr>
        <p:spPr>
          <a:xfrm flipH="1" flipV="1">
            <a:off x="9190217" y="4053099"/>
            <a:ext cx="731390" cy="1492354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47191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705" r:id="rId2"/>
    <p:sldLayoutId id="2147483716" r:id="rId3"/>
    <p:sldLayoutId id="2147483717" r:id="rId4"/>
    <p:sldLayoutId id="2147483683" r:id="rId5"/>
    <p:sldLayoutId id="2147483706" r:id="rId6"/>
    <p:sldLayoutId id="2147483710" r:id="rId7"/>
    <p:sldLayoutId id="2147483712" r:id="rId8"/>
    <p:sldLayoutId id="2147483689" r:id="rId9"/>
    <p:sldLayoutId id="2147483700" r:id="rId10"/>
    <p:sldLayoutId id="2147483709" r:id="rId11"/>
    <p:sldLayoutId id="2147483713" r:id="rId12"/>
    <p:sldLayoutId id="2147483690" r:id="rId13"/>
    <p:sldLayoutId id="2147483698" r:id="rId14"/>
    <p:sldLayoutId id="2147483708" r:id="rId15"/>
    <p:sldLayoutId id="2147483714" r:id="rId16"/>
    <p:sldLayoutId id="2147483691" r:id="rId17"/>
    <p:sldLayoutId id="2147483699" r:id="rId18"/>
    <p:sldLayoutId id="2147483711" r:id="rId19"/>
    <p:sldLayoutId id="2147483715" r:id="rId20"/>
    <p:sldLayoutId id="2147483692" r:id="rId21"/>
  </p:sldLayoutIdLst>
  <p:transition spd="med"/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333399"/>
          </a:solidFill>
          <a:latin typeface="+mj-lt"/>
          <a:ea typeface="微软雅黑" pitchFamily="34" charset="-122"/>
          <a:cs typeface="微软雅黑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333399"/>
          </a:solidFill>
          <a:latin typeface="Arial" charset="0"/>
          <a:ea typeface="微软雅黑" pitchFamily="34" charset="-122"/>
          <a:cs typeface="微软雅黑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333399"/>
          </a:solidFill>
          <a:latin typeface="Arial" charset="0"/>
          <a:ea typeface="微软雅黑" pitchFamily="34" charset="-122"/>
          <a:cs typeface="微软雅黑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333399"/>
          </a:solidFill>
          <a:latin typeface="Arial" charset="0"/>
          <a:ea typeface="微软雅黑" pitchFamily="34" charset="-122"/>
          <a:cs typeface="微软雅黑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333399"/>
          </a:solidFill>
          <a:latin typeface="Arial" charset="0"/>
          <a:ea typeface="微软雅黑" pitchFamily="34" charset="-122"/>
          <a:cs typeface="微软雅黑" charset="0"/>
        </a:defRPr>
      </a:lvl5pPr>
      <a:lvl6pPr marL="536433" algn="l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楷体_GB2312" pitchFamily="49" charset="-122"/>
        </a:defRPr>
      </a:lvl6pPr>
      <a:lvl7pPr marL="1072866" algn="l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楷体_GB2312" pitchFamily="49" charset="-122"/>
        </a:defRPr>
      </a:lvl7pPr>
      <a:lvl8pPr marL="1609298" algn="l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楷体_GB2312" pitchFamily="49" charset="-122"/>
        </a:defRPr>
      </a:lvl8pPr>
      <a:lvl9pPr marL="2145731" algn="l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楷体_GB2312" pitchFamily="49" charset="-122"/>
        </a:defRPr>
      </a:lvl9pPr>
    </p:titleStyle>
    <p:bodyStyle>
      <a:lvl1pPr marL="402325" indent="-402325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charset="0"/>
        <a:buChar char="§"/>
        <a:defRPr sz="2800">
          <a:solidFill>
            <a:schemeClr val="tx1"/>
          </a:solidFill>
          <a:latin typeface="+mn-lt"/>
          <a:ea typeface="微软雅黑" pitchFamily="34" charset="-122"/>
          <a:cs typeface="微软雅黑" charset="0"/>
        </a:defRPr>
      </a:lvl1pPr>
      <a:lvl2pPr marL="871703" indent="-33527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Lucida Console" charset="0"/>
        <a:buChar char="-"/>
        <a:defRPr sz="2600">
          <a:solidFill>
            <a:schemeClr val="tx1"/>
          </a:solidFill>
          <a:latin typeface="+mn-lt"/>
          <a:ea typeface="微软雅黑" pitchFamily="34" charset="-122"/>
          <a:cs typeface="微软雅黑" charset="0"/>
        </a:defRPr>
      </a:lvl2pPr>
      <a:lvl3pPr marL="1341082" indent="-268216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Char char="•"/>
        <a:defRPr sz="2800">
          <a:solidFill>
            <a:schemeClr val="tx1"/>
          </a:solidFill>
          <a:latin typeface="+mn-lt"/>
          <a:ea typeface="微软雅黑" pitchFamily="34" charset="-122"/>
          <a:cs typeface="微软雅黑" charset="0"/>
        </a:defRPr>
      </a:lvl3pPr>
      <a:lvl4pPr marL="1877515" indent="-268216" algn="l" rtl="0" eaLnBrk="0" fontAlgn="base" hangingPunct="0">
        <a:spcBef>
          <a:spcPct val="20000"/>
        </a:spcBef>
        <a:spcAft>
          <a:spcPct val="0"/>
        </a:spcAft>
        <a:buChar char="–"/>
        <a:defRPr sz="2300">
          <a:solidFill>
            <a:schemeClr val="tx1"/>
          </a:solidFill>
          <a:latin typeface="+mn-lt"/>
          <a:ea typeface="宋体" pitchFamily="2" charset="-122"/>
          <a:cs typeface="宋体" charset="0"/>
        </a:defRPr>
      </a:lvl4pPr>
      <a:lvl5pPr marL="2413947" indent="-268216" algn="l" rtl="0" eaLnBrk="0" fontAlgn="base" hangingPunct="0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  <a:ea typeface="宋体" pitchFamily="2" charset="-122"/>
        </a:defRPr>
      </a:lvl5pPr>
      <a:lvl6pPr marL="2950380" indent="-268216" algn="l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  <a:ea typeface="宋体" pitchFamily="2" charset="-122"/>
        </a:defRPr>
      </a:lvl6pPr>
      <a:lvl7pPr marL="3486813" indent="-268216" algn="l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  <a:ea typeface="宋体" pitchFamily="2" charset="-122"/>
        </a:defRPr>
      </a:lvl7pPr>
      <a:lvl8pPr marL="4023246" indent="-268216" algn="l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  <a:ea typeface="宋体" pitchFamily="2" charset="-122"/>
        </a:defRPr>
      </a:lvl8pPr>
      <a:lvl9pPr marL="4559678" indent="-268216" algn="l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480" y="202150"/>
            <a:ext cx="3980585" cy="5625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13240" y="5445224"/>
            <a:ext cx="266429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监查系统部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20220602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52600" y="2348880"/>
            <a:ext cx="65527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3D99A9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HYYaKuHeiW Regular"/>
              </a:rPr>
              <a:t>6.3 - 6.4</a:t>
            </a:r>
          </a:p>
          <a:p>
            <a:r>
              <a:rPr lang="en-US" altLang="zh-CN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3D99A9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HYYaKuHeiW Regular"/>
              </a:rPr>
              <a:t>Word 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3D99A9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HYYaKuHeiW Regular"/>
              </a:rPr>
              <a:t>Embedding</a:t>
            </a:r>
            <a:endParaRPr lang="zh-CN" alt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3D99A9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HYYaKuHeiW Regular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5097" y="859918"/>
            <a:ext cx="4794244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实</a:t>
            </a:r>
            <a:r>
              <a:rPr lang="zh-CN" altLang="en-US" dirty="0" smtClean="0"/>
              <a:t>例：采</a:t>
            </a:r>
            <a:r>
              <a:rPr lang="zh-CN" altLang="en-US" dirty="0"/>
              <a:t>用了一个中文的语料库（</a:t>
            </a:r>
            <a:r>
              <a:rPr lang="en-US" altLang="zh-CN" dirty="0"/>
              <a:t>Corpus</a:t>
            </a:r>
            <a:r>
              <a:rPr lang="zh-CN" altLang="en-US" dirty="0"/>
              <a:t>）来生</a:t>
            </a:r>
            <a:r>
              <a:rPr lang="zh-CN" altLang="en-US" dirty="0" smtClean="0"/>
              <a:t>成词</a:t>
            </a:r>
            <a:r>
              <a:rPr lang="zh-CN" altLang="en-US" dirty="0"/>
              <a:t>向量</a:t>
            </a:r>
            <a:r>
              <a:rPr lang="zh-CN" altLang="en-US" dirty="0" smtClean="0"/>
              <a:t>。生</a:t>
            </a:r>
            <a:r>
              <a:rPr lang="zh-CN" altLang="en-US" dirty="0"/>
              <a:t>成词向量后，可以通过查看相似的词来判断实际结果的有</a:t>
            </a:r>
            <a:r>
              <a:rPr lang="zh-CN" altLang="en-US" dirty="0" smtClean="0"/>
              <a:t>效性</a:t>
            </a:r>
            <a:r>
              <a:rPr lang="zh-CN" altLang="en-US" dirty="0"/>
              <a:t>。通过查看，我们可以判断生成的词向量基本达到预期：相似的</a:t>
            </a:r>
            <a:r>
              <a:rPr lang="zh-CN" altLang="en-US" dirty="0" smtClean="0"/>
              <a:t>词可</a:t>
            </a:r>
            <a:r>
              <a:rPr lang="zh-CN" altLang="en-US" dirty="0"/>
              <a:t>以被准确找到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为了进一步展现词向量的结果，可以采用可视化的方法来展示。</a:t>
            </a:r>
            <a:endParaRPr lang="en-US" altLang="zh-CN" dirty="0"/>
          </a:p>
          <a:p>
            <a:r>
              <a:rPr lang="zh-CN" altLang="en-US" dirty="0"/>
              <a:t>由于词向量数量巨大，通过降维后在二维空间看到的词向量分布就比较密集。但是可以通过展开给定区域看到比较详细的词语之间的关系。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688" y="2974678"/>
            <a:ext cx="4199873" cy="353208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79" y="4869453"/>
            <a:ext cx="3028208" cy="146030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7587" y="4560734"/>
            <a:ext cx="2389570" cy="176902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1688" y="467009"/>
            <a:ext cx="3911965" cy="250766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68624" y="116632"/>
            <a:ext cx="698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rgbClr val="40A582"/>
                </a:solidFill>
                <a:latin typeface="微软雅黑"/>
                <a:ea typeface="微软雅黑"/>
                <a:cs typeface="微软雅黑"/>
              </a:rPr>
              <a:t>Word Embedding</a:t>
            </a:r>
            <a:r>
              <a:rPr kumimoji="1" lang="zh-CN" altLang="en-US" sz="2000" dirty="0">
                <a:solidFill>
                  <a:srgbClr val="40A582"/>
                </a:solidFill>
                <a:latin typeface="微软雅黑"/>
                <a:ea typeface="微软雅黑"/>
                <a:cs typeface="微软雅黑"/>
              </a:rPr>
              <a:t>的原理及实</a:t>
            </a:r>
            <a:r>
              <a:rPr kumimoji="1" lang="zh-CN" altLang="en-US" sz="2000" dirty="0" smtClean="0">
                <a:solidFill>
                  <a:srgbClr val="40A582"/>
                </a:solidFill>
                <a:latin typeface="微软雅黑"/>
                <a:ea typeface="微软雅黑"/>
                <a:cs typeface="微软雅黑"/>
              </a:rPr>
              <a:t>现</a:t>
            </a:r>
            <a:r>
              <a:rPr kumimoji="1" lang="en-US" altLang="zh-CN" sz="2000" dirty="0" smtClean="0">
                <a:solidFill>
                  <a:srgbClr val="40A582"/>
                </a:solidFill>
                <a:latin typeface="微软雅黑"/>
                <a:ea typeface="微软雅黑"/>
                <a:cs typeface="微软雅黑"/>
              </a:rPr>
              <a:t>4/5</a:t>
            </a:r>
            <a:endParaRPr kumimoji="1" lang="zh-CN" altLang="en-US" sz="2000" dirty="0">
              <a:solidFill>
                <a:srgbClr val="40A582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6898435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20552" y="1340768"/>
            <a:ext cx="8424936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些限制：</a:t>
            </a:r>
            <a:endParaRPr lang="en-US" altLang="zh-CN" dirty="0" smtClean="0"/>
          </a:p>
          <a:p>
            <a:r>
              <a:rPr lang="zh-CN" altLang="en-US" dirty="0" smtClean="0"/>
              <a:t>不</a:t>
            </a:r>
            <a:r>
              <a:rPr lang="zh-CN" altLang="en-US" dirty="0"/>
              <a:t>同内容的文本，其Word Embedding的结果是不同的。比如，</a:t>
            </a:r>
            <a:r>
              <a:rPr lang="zh-CN" altLang="en-US" dirty="0" smtClean="0"/>
              <a:t>新闻</a:t>
            </a:r>
            <a:r>
              <a:rPr lang="zh-CN" altLang="en-US" dirty="0"/>
              <a:t>类的文本和企业内部的技术文本，由于领域不同而表现出词语</a:t>
            </a:r>
            <a:r>
              <a:rPr lang="zh-CN" altLang="en-US" dirty="0" smtClean="0"/>
              <a:t>搭配</a:t>
            </a:r>
            <a:r>
              <a:rPr lang="zh-CN" altLang="en-US" dirty="0"/>
              <a:t>、专有名词等方面的不同，Word Embedding的结果注定是不同的。</a:t>
            </a:r>
          </a:p>
          <a:p>
            <a:r>
              <a:rPr lang="zh-CN" altLang="en-US" dirty="0"/>
              <a:t>所以，</a:t>
            </a:r>
            <a:r>
              <a:rPr lang="zh-CN" altLang="en-US" b="1" dirty="0"/>
              <a:t>在实际的项目中，大多需要开发者自己做Word Embedding</a:t>
            </a:r>
            <a:r>
              <a:rPr lang="zh-CN" altLang="en-US" dirty="0"/>
              <a:t>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68624" y="116632"/>
            <a:ext cx="698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rgbClr val="40A582"/>
                </a:solidFill>
                <a:latin typeface="微软雅黑"/>
                <a:ea typeface="微软雅黑"/>
                <a:cs typeface="微软雅黑"/>
              </a:rPr>
              <a:t>Word Embedding</a:t>
            </a:r>
            <a:r>
              <a:rPr kumimoji="1" lang="zh-CN" altLang="en-US" sz="2000" dirty="0">
                <a:solidFill>
                  <a:srgbClr val="40A582"/>
                </a:solidFill>
                <a:latin typeface="微软雅黑"/>
                <a:ea typeface="微软雅黑"/>
                <a:cs typeface="微软雅黑"/>
              </a:rPr>
              <a:t>的原理及实</a:t>
            </a:r>
            <a:r>
              <a:rPr kumimoji="1" lang="zh-CN" altLang="en-US" sz="2000" dirty="0" smtClean="0">
                <a:solidFill>
                  <a:srgbClr val="40A582"/>
                </a:solidFill>
                <a:latin typeface="微软雅黑"/>
                <a:ea typeface="微软雅黑"/>
                <a:cs typeface="微软雅黑"/>
              </a:rPr>
              <a:t>现</a:t>
            </a:r>
            <a:r>
              <a:rPr kumimoji="1" lang="en-US" altLang="zh-CN" sz="2000" dirty="0" smtClean="0">
                <a:solidFill>
                  <a:srgbClr val="40A582"/>
                </a:solidFill>
                <a:latin typeface="微软雅黑"/>
                <a:ea typeface="微软雅黑"/>
                <a:cs typeface="微软雅黑"/>
              </a:rPr>
              <a:t>5/5</a:t>
            </a:r>
            <a:endParaRPr kumimoji="1" lang="zh-CN" altLang="en-US" sz="2000" dirty="0">
              <a:solidFill>
                <a:srgbClr val="40A582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11330931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419" y="787671"/>
            <a:ext cx="4733186" cy="289995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92560" y="3905336"/>
            <a:ext cx="8064896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第一种情况：</a:t>
            </a:r>
            <a:r>
              <a:rPr lang="zh-CN" altLang="en-US" dirty="0" smtClean="0"/>
              <a:t>在</a:t>
            </a:r>
            <a:r>
              <a:rPr lang="zh-CN" altLang="en-US" dirty="0"/>
              <a:t>前面的小节中，我们介绍了单纯从给定文本产生词向量空间</a:t>
            </a:r>
            <a:r>
              <a:rPr lang="zh-CN" altLang="en-US" dirty="0" smtClean="0"/>
              <a:t>的方</a:t>
            </a:r>
            <a:r>
              <a:rPr lang="zh-CN" altLang="en-US" dirty="0"/>
              <a:t>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dirty="0" smtClean="0"/>
              <a:t>第</a:t>
            </a:r>
            <a:r>
              <a:rPr lang="zh-CN" altLang="en-US" b="1" dirty="0"/>
              <a:t>二</a:t>
            </a:r>
            <a:r>
              <a:rPr lang="zh-CN" altLang="en-US" b="1" dirty="0" smtClean="0"/>
              <a:t>种情况：</a:t>
            </a:r>
            <a:r>
              <a:rPr lang="zh-CN" altLang="en-US" dirty="0" smtClean="0"/>
              <a:t>Word </a:t>
            </a:r>
            <a:r>
              <a:rPr lang="zh-CN" altLang="en-US" dirty="0"/>
              <a:t>Embedding场景是将不同的语言（如</a:t>
            </a:r>
            <a:r>
              <a:rPr lang="zh-CN" altLang="en-US" dirty="0" smtClean="0"/>
              <a:t>英语</a:t>
            </a:r>
            <a:r>
              <a:rPr lang="zh-CN" altLang="en-US" dirty="0"/>
              <a:t>与中文）共同学习，得出一个Word Embedding的结果，这使得同</a:t>
            </a:r>
            <a:r>
              <a:rPr lang="zh-CN" altLang="en-US" dirty="0" smtClean="0"/>
              <a:t>声机</a:t>
            </a:r>
            <a:r>
              <a:rPr lang="zh-CN" altLang="en-US" dirty="0"/>
              <a:t>器翻译可以有很大的改进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dirty="0"/>
              <a:t>第三种情</a:t>
            </a:r>
            <a:r>
              <a:rPr lang="zh-CN" altLang="en-US" b="1" dirty="0" smtClean="0"/>
              <a:t>况：</a:t>
            </a:r>
            <a:r>
              <a:rPr lang="zh-CN" altLang="en-US" dirty="0" smtClean="0"/>
              <a:t>我</a:t>
            </a:r>
            <a:r>
              <a:rPr lang="zh-CN" altLang="en-US" dirty="0"/>
              <a:t>们将在第7章与LSTM模型</a:t>
            </a:r>
            <a:r>
              <a:rPr lang="zh-CN" altLang="en-US" dirty="0" smtClean="0"/>
              <a:t>一并</a:t>
            </a:r>
            <a:r>
              <a:rPr lang="zh-CN" altLang="en-US" dirty="0"/>
              <a:t>介绍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568624" y="116632"/>
            <a:ext cx="698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rgbClr val="40A582"/>
                </a:solidFill>
                <a:latin typeface="微软雅黑"/>
                <a:ea typeface="微软雅黑"/>
                <a:cs typeface="微软雅黑"/>
              </a:rPr>
              <a:t>利用</a:t>
            </a:r>
            <a:r>
              <a:rPr kumimoji="1" lang="en-US" altLang="zh-CN" sz="2000" dirty="0">
                <a:solidFill>
                  <a:srgbClr val="40A582"/>
                </a:solidFill>
                <a:latin typeface="微软雅黑"/>
                <a:ea typeface="微软雅黑"/>
                <a:cs typeface="微软雅黑"/>
              </a:rPr>
              <a:t>Word Embedding</a:t>
            </a:r>
            <a:r>
              <a:rPr kumimoji="1" lang="zh-CN" altLang="en-US" sz="2000" dirty="0">
                <a:solidFill>
                  <a:srgbClr val="40A582"/>
                </a:solidFill>
                <a:latin typeface="微软雅黑"/>
                <a:ea typeface="微软雅黑"/>
                <a:cs typeface="微软雅黑"/>
              </a:rPr>
              <a:t>实现翻</a:t>
            </a:r>
            <a:r>
              <a:rPr kumimoji="1" lang="zh-CN" altLang="en-US" sz="2000" dirty="0" smtClean="0">
                <a:solidFill>
                  <a:srgbClr val="40A582"/>
                </a:solidFill>
                <a:latin typeface="微软雅黑"/>
                <a:ea typeface="微软雅黑"/>
                <a:cs typeface="微软雅黑"/>
              </a:rPr>
              <a:t>译</a:t>
            </a:r>
            <a:r>
              <a:rPr kumimoji="1" lang="en-US" altLang="zh-CN" sz="2000" dirty="0" smtClean="0">
                <a:solidFill>
                  <a:srgbClr val="40A582"/>
                </a:solidFill>
                <a:latin typeface="微软雅黑"/>
                <a:ea typeface="微软雅黑"/>
                <a:cs typeface="微软雅黑"/>
              </a:rPr>
              <a:t>1/2</a:t>
            </a:r>
            <a:endParaRPr kumimoji="1" lang="zh-CN" altLang="en-US" sz="2000" dirty="0">
              <a:solidFill>
                <a:srgbClr val="40A582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00776450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20552" y="879394"/>
            <a:ext cx="8596111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针对中文和英文分别实现两个</a:t>
            </a:r>
            <a:r>
              <a:rPr lang="en-US" altLang="zh-CN" dirty="0"/>
              <a:t>Word EmbEdding</a:t>
            </a:r>
            <a:r>
              <a:rPr lang="zh-CN" altLang="en-US" dirty="0"/>
              <a:t>的结果，然后根据“词义相同的中英文在同一个空间中应当具有相同的距离”的目标，采用一些优化等手段，将两个</a:t>
            </a:r>
            <a:r>
              <a:rPr lang="en-US" altLang="zh-CN" dirty="0"/>
              <a:t>Word Embedding</a:t>
            </a:r>
            <a:r>
              <a:rPr lang="zh-CN" altLang="en-US" dirty="0"/>
              <a:t>的结果结合起来。结合后对实时翻译的效果</a:t>
            </a:r>
            <a:r>
              <a:rPr lang="zh-CN" altLang="en-US" dirty="0" smtClean="0"/>
              <a:t>具有</a:t>
            </a:r>
            <a:r>
              <a:rPr lang="zh-CN" altLang="en-US" dirty="0"/>
              <a:t>提升作用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我们采用了Wikipedia上的中文与英文信息生成的词向量，并采用了非常简单的中英文词语间的关系，生成了一个初级可用于演示的翻译模型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52" y="5101554"/>
            <a:ext cx="7819048" cy="10857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552" y="3212976"/>
            <a:ext cx="4439128" cy="173927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68624" y="116632"/>
            <a:ext cx="698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rgbClr val="40A582"/>
                </a:solidFill>
                <a:latin typeface="微软雅黑"/>
                <a:ea typeface="微软雅黑"/>
                <a:cs typeface="微软雅黑"/>
              </a:rPr>
              <a:t>利用</a:t>
            </a:r>
            <a:r>
              <a:rPr kumimoji="1" lang="en-US" altLang="zh-CN" sz="2000" dirty="0">
                <a:solidFill>
                  <a:srgbClr val="40A582"/>
                </a:solidFill>
                <a:latin typeface="微软雅黑"/>
                <a:ea typeface="微软雅黑"/>
                <a:cs typeface="微软雅黑"/>
              </a:rPr>
              <a:t>Word Embedding</a:t>
            </a:r>
            <a:r>
              <a:rPr kumimoji="1" lang="zh-CN" altLang="en-US" sz="2000" dirty="0">
                <a:solidFill>
                  <a:srgbClr val="40A582"/>
                </a:solidFill>
                <a:latin typeface="微软雅黑"/>
                <a:ea typeface="微软雅黑"/>
                <a:cs typeface="微软雅黑"/>
              </a:rPr>
              <a:t>实现翻</a:t>
            </a:r>
            <a:r>
              <a:rPr kumimoji="1" lang="zh-CN" altLang="en-US" sz="2000" dirty="0" smtClean="0">
                <a:solidFill>
                  <a:srgbClr val="40A582"/>
                </a:solidFill>
                <a:latin typeface="微软雅黑"/>
                <a:ea typeface="微软雅黑"/>
                <a:cs typeface="微软雅黑"/>
              </a:rPr>
              <a:t>译</a:t>
            </a:r>
            <a:r>
              <a:rPr kumimoji="1" lang="en-US" altLang="zh-CN" sz="2000" dirty="0" smtClean="0">
                <a:solidFill>
                  <a:srgbClr val="40A582"/>
                </a:solidFill>
                <a:latin typeface="微软雅黑"/>
                <a:ea typeface="微软雅黑"/>
                <a:cs typeface="微软雅黑"/>
              </a:rPr>
              <a:t>2/2</a:t>
            </a:r>
            <a:endParaRPr kumimoji="1" lang="zh-CN" altLang="en-US" sz="2000" dirty="0">
              <a:solidFill>
                <a:srgbClr val="40A582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2367512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48544" y="922196"/>
            <a:ext cx="8928992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将低维度的数据转换到高维度，或者将高维度的数据降维到低</a:t>
            </a:r>
            <a:r>
              <a:rPr lang="zh-CN" altLang="en-US" dirty="0" smtClean="0"/>
              <a:t>维度</a:t>
            </a:r>
            <a:r>
              <a:rPr lang="zh-CN" altLang="en-US" dirty="0"/>
              <a:t>，都属于Embedding的范畴，Word Embedding就是将低维度数据转</a:t>
            </a:r>
            <a:r>
              <a:rPr lang="zh-CN" altLang="en-US" dirty="0" smtClean="0"/>
              <a:t>换到</a:t>
            </a:r>
            <a:r>
              <a:rPr lang="zh-CN" altLang="en-US" dirty="0"/>
              <a:t>高维度，而t-SNE则又是将高维度数据降维到低维度。在实际的数</a:t>
            </a:r>
            <a:r>
              <a:rPr lang="zh-CN" altLang="en-US" dirty="0" smtClean="0"/>
              <a:t>据挖</a:t>
            </a:r>
            <a:r>
              <a:rPr lang="zh-CN" altLang="en-US" dirty="0"/>
              <a:t>掘实践中，经常会用到特征转换的技术，目的是实现性能更好的</a:t>
            </a:r>
            <a:r>
              <a:rPr lang="zh-CN" altLang="en-US" dirty="0" smtClean="0"/>
              <a:t>模型。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利用Embedding将输入数据进行转换后，一般采用常见的如逻辑回归等算法进行预测模型的构建。之前人们在构建逻辑回归模型时，经常采用如WOE等方式对输入数据进行转换，而Embedding的做法其实也是类似的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771" y="3645024"/>
            <a:ext cx="5304762" cy="224761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68624" y="116632"/>
            <a:ext cx="698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nl-NL" altLang="zh-CN" sz="2000" dirty="0">
                <a:solidFill>
                  <a:srgbClr val="40A582"/>
                </a:solidFill>
                <a:latin typeface="微软雅黑"/>
                <a:ea typeface="微软雅黑"/>
                <a:cs typeface="微软雅黑"/>
              </a:rPr>
              <a:t>Embedding</a:t>
            </a:r>
            <a:r>
              <a:rPr kumimoji="1" lang="zh-CN" altLang="nl-NL" sz="2000" dirty="0">
                <a:solidFill>
                  <a:srgbClr val="40A582"/>
                </a:solidFill>
                <a:latin typeface="微软雅黑"/>
                <a:ea typeface="微软雅黑"/>
                <a:cs typeface="微软雅黑"/>
              </a:rPr>
              <a:t>的用途不止于</a:t>
            </a:r>
            <a:r>
              <a:rPr kumimoji="1" lang="nl-NL" altLang="zh-CN" sz="2000" dirty="0">
                <a:solidFill>
                  <a:srgbClr val="40A582"/>
                </a:solidFill>
                <a:latin typeface="微软雅黑"/>
                <a:ea typeface="微软雅黑"/>
                <a:cs typeface="微软雅黑"/>
              </a:rPr>
              <a:t>Word Embedding</a:t>
            </a:r>
          </a:p>
        </p:txBody>
      </p:sp>
    </p:spTree>
    <p:extLst>
      <p:ext uri="{BB962C8B-B14F-4D97-AF65-F5344CB8AC3E}">
        <p14:creationId xmlns:p14="http://schemas.microsoft.com/office/powerpoint/2010/main" val="140277989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48544" y="908720"/>
            <a:ext cx="8424936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文本分类是一个典型的机器学习的应用场景，人们利用文本分</a:t>
            </a:r>
            <a:r>
              <a:rPr lang="zh-CN" altLang="en-US" dirty="0" smtClean="0"/>
              <a:t>类技</a:t>
            </a:r>
            <a:r>
              <a:rPr lang="zh-CN" altLang="en-US" dirty="0"/>
              <a:t>术进行情感分析（如正面情绪或负面情绪的判断）、类别划分（</a:t>
            </a:r>
            <a:r>
              <a:rPr lang="zh-CN" altLang="en-US" dirty="0" smtClean="0"/>
              <a:t>如微</a:t>
            </a:r>
            <a:r>
              <a:rPr lang="zh-CN" altLang="en-US" dirty="0"/>
              <a:t>博上的发言属于哪种类型）、人机对话（判断用户问题的类别）</a:t>
            </a:r>
            <a:r>
              <a:rPr lang="zh-CN" altLang="en-US" dirty="0" smtClean="0"/>
              <a:t>等不</a:t>
            </a:r>
            <a:r>
              <a:rPr lang="zh-CN" altLang="en-US" dirty="0"/>
              <a:t>同的场景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b="1" dirty="0"/>
              <a:t>三种方法：</a:t>
            </a:r>
            <a:endParaRPr lang="en-US" altLang="zh-CN" b="1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b="1" dirty="0"/>
              <a:t>采用传统分类模型实现文本分类</a:t>
            </a:r>
            <a:endParaRPr lang="en-US" altLang="zh-CN" b="1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b="1" dirty="0"/>
              <a:t>采用</a:t>
            </a:r>
            <a:r>
              <a:rPr lang="en-US" altLang="zh-CN" b="1" dirty="0"/>
              <a:t>CNN</a:t>
            </a:r>
            <a:r>
              <a:rPr lang="zh-CN" altLang="en-US" b="1" dirty="0"/>
              <a:t>进行文本分类</a:t>
            </a:r>
            <a:endParaRPr lang="en-US" altLang="zh-CN" b="1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b="1" dirty="0"/>
              <a:t>采用</a:t>
            </a:r>
            <a:r>
              <a:rPr lang="en-US" altLang="zh-CN" b="1" dirty="0"/>
              <a:t>FastText</a:t>
            </a:r>
            <a:r>
              <a:rPr lang="zh-CN" altLang="en-US" b="1" dirty="0"/>
              <a:t>进行文本分类</a:t>
            </a:r>
          </a:p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568624" y="116632"/>
            <a:ext cx="698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rgbClr val="40A582"/>
                </a:solidFill>
                <a:latin typeface="微软雅黑"/>
                <a:ea typeface="微软雅黑"/>
                <a:cs typeface="微软雅黑"/>
              </a:rPr>
              <a:t>一个例子：文本分类</a:t>
            </a:r>
          </a:p>
        </p:txBody>
      </p:sp>
    </p:spTree>
    <p:extLst>
      <p:ext uri="{BB962C8B-B14F-4D97-AF65-F5344CB8AC3E}">
        <p14:creationId xmlns:p14="http://schemas.microsoft.com/office/powerpoint/2010/main" val="84800162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84312" y="878233"/>
            <a:ext cx="855340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文本分类的模型构建与其他的分类模型构建过程类似，都需要</a:t>
            </a:r>
            <a:r>
              <a:rPr lang="zh-CN" altLang="en-US" dirty="0" smtClean="0"/>
              <a:t>采用</a:t>
            </a:r>
            <a:r>
              <a:rPr lang="zh-CN" altLang="en-US" dirty="0"/>
              <a:t>特征工程的手段抽取特征。一般情况下，文本分类的特征工程都</a:t>
            </a:r>
            <a:r>
              <a:rPr lang="zh-CN" altLang="en-US" dirty="0" smtClean="0"/>
              <a:t>是将</a:t>
            </a:r>
            <a:r>
              <a:rPr lang="zh-CN" altLang="en-US" dirty="0"/>
              <a:t>其转换为特征向</a:t>
            </a:r>
            <a:r>
              <a:rPr lang="zh-CN" altLang="en-US" dirty="0" smtClean="0"/>
              <a:t>量。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基于TF-IDF构建文本分类模型，比较常用的是多项式朴素贝叶斯（Multinomial Naive Bayes，MultinomialNB），这种算法是基于“所有的词汇都是相对于其他词汇而独立的”的假设，且通过计算句子中的词汇概率来计算整个句子所属的类别</a:t>
            </a:r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89" y="3268685"/>
            <a:ext cx="5472608" cy="156166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568624" y="116632"/>
            <a:ext cx="698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rgbClr val="40A582"/>
                </a:solidFill>
                <a:latin typeface="微软雅黑"/>
                <a:ea typeface="微软雅黑"/>
                <a:cs typeface="微软雅黑"/>
              </a:rPr>
              <a:t>采用传统分类模型实现文本分类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537" y="3268685"/>
            <a:ext cx="2973637" cy="281342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48289" y="5229200"/>
            <a:ext cx="53130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例子：</a:t>
            </a:r>
            <a:r>
              <a:rPr lang="en-US" altLang="zh-CN" dirty="0" smtClean="0"/>
              <a:t>”a </a:t>
            </a:r>
            <a:r>
              <a:rPr lang="en-US" altLang="zh-CN" dirty="0"/>
              <a:t>very close </a:t>
            </a:r>
            <a:r>
              <a:rPr lang="en-US" altLang="zh-CN" dirty="0" smtClean="0"/>
              <a:t>game”</a:t>
            </a:r>
            <a:r>
              <a:rPr lang="zh-CN" altLang="en-US" dirty="0" smtClean="0"/>
              <a:t>是</a:t>
            </a:r>
            <a:r>
              <a:rPr lang="zh-CN" altLang="en-US" dirty="0"/>
              <a:t>否属</a:t>
            </a:r>
            <a:r>
              <a:rPr lang="zh-CN" altLang="en-US" dirty="0" smtClean="0"/>
              <a:t>于某</a:t>
            </a:r>
            <a:r>
              <a:rPr lang="zh-CN" altLang="en-US" dirty="0"/>
              <a:t>一类别</a:t>
            </a:r>
          </a:p>
        </p:txBody>
      </p:sp>
    </p:spTree>
    <p:extLst>
      <p:ext uri="{BB962C8B-B14F-4D97-AF65-F5344CB8AC3E}">
        <p14:creationId xmlns:p14="http://schemas.microsoft.com/office/powerpoint/2010/main" val="405360709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368" y="1157254"/>
            <a:ext cx="5942461" cy="393966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32520" y="1385625"/>
            <a:ext cx="3488455" cy="18466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（1）目标变量向量</a:t>
            </a:r>
            <a:r>
              <a:rPr lang="zh-CN" altLang="en-US" dirty="0" smtClean="0"/>
              <a:t>化</a:t>
            </a:r>
            <a:endParaRPr lang="en-US" altLang="zh-CN" dirty="0" smtClean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）利用词汇表进行字符转</a:t>
            </a:r>
            <a:r>
              <a:rPr lang="zh-CN" altLang="en-US" dirty="0" smtClean="0"/>
              <a:t>换</a:t>
            </a:r>
            <a:endParaRPr lang="en-US" altLang="zh-CN" dirty="0" smtClean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）文本数据补</a:t>
            </a:r>
            <a:r>
              <a:rPr lang="zh-CN" altLang="en-US" dirty="0" smtClean="0"/>
              <a:t>齐</a:t>
            </a:r>
            <a:endParaRPr lang="en-US" altLang="zh-CN" dirty="0" smtClean="0"/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）定义</a:t>
            </a:r>
            <a:r>
              <a:rPr lang="en-US" altLang="zh-CN" dirty="0"/>
              <a:t>CNN</a:t>
            </a:r>
            <a:r>
              <a:rPr lang="zh-CN" altLang="en-US" dirty="0"/>
              <a:t>的结</a:t>
            </a:r>
            <a:r>
              <a:rPr lang="zh-CN" altLang="en-US" dirty="0" smtClean="0"/>
              <a:t>构</a:t>
            </a:r>
            <a:endParaRPr lang="en-US" altLang="zh-CN" dirty="0" smtClean="0"/>
          </a:p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/>
              <a:t>CNN</a:t>
            </a:r>
            <a:r>
              <a:rPr lang="zh-CN" altLang="en-US" dirty="0"/>
              <a:t>的模型训</a:t>
            </a:r>
            <a:r>
              <a:rPr lang="zh-CN" altLang="en-US" dirty="0" smtClean="0"/>
              <a:t>练</a:t>
            </a:r>
            <a:endParaRPr lang="en-US" altLang="zh-CN" dirty="0" smtClean="0"/>
          </a:p>
          <a:p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）模型预测结果的转换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568624" y="116632"/>
            <a:ext cx="698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rgbClr val="40A582"/>
                </a:solidFill>
                <a:latin typeface="微软雅黑"/>
                <a:ea typeface="微软雅黑"/>
                <a:cs typeface="微软雅黑"/>
              </a:rPr>
              <a:t>采用</a:t>
            </a:r>
            <a:r>
              <a:rPr kumimoji="1" lang="en-US" altLang="zh-CN" sz="2000" dirty="0">
                <a:solidFill>
                  <a:srgbClr val="40A582"/>
                </a:solidFill>
                <a:latin typeface="微软雅黑"/>
                <a:ea typeface="微软雅黑"/>
                <a:cs typeface="微软雅黑"/>
              </a:rPr>
              <a:t>CNN</a:t>
            </a:r>
            <a:r>
              <a:rPr kumimoji="1" lang="zh-CN" altLang="en-US" sz="2000" dirty="0">
                <a:solidFill>
                  <a:srgbClr val="40A582"/>
                </a:solidFill>
                <a:latin typeface="微软雅黑"/>
                <a:ea typeface="微软雅黑"/>
                <a:cs typeface="微软雅黑"/>
              </a:rPr>
              <a:t>进行文本分</a:t>
            </a:r>
            <a:r>
              <a:rPr kumimoji="1" lang="zh-CN" altLang="en-US" sz="2000" dirty="0" smtClean="0">
                <a:solidFill>
                  <a:srgbClr val="40A582"/>
                </a:solidFill>
                <a:latin typeface="微软雅黑"/>
                <a:ea typeface="微软雅黑"/>
                <a:cs typeface="微软雅黑"/>
              </a:rPr>
              <a:t>类 </a:t>
            </a:r>
            <a:r>
              <a:rPr kumimoji="1" lang="en-US" altLang="zh-CN" sz="2000" dirty="0" smtClean="0">
                <a:solidFill>
                  <a:srgbClr val="40A582"/>
                </a:solidFill>
                <a:latin typeface="微软雅黑"/>
                <a:ea typeface="微软雅黑"/>
                <a:cs typeface="微软雅黑"/>
              </a:rPr>
              <a:t>(Embedding)</a:t>
            </a:r>
            <a:endParaRPr kumimoji="1" lang="zh-CN" altLang="en-US" sz="2000" dirty="0">
              <a:solidFill>
                <a:srgbClr val="40A582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409" y="3335412"/>
            <a:ext cx="3170668" cy="295103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025685" y="5260374"/>
            <a:ext cx="5739144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注：</a:t>
            </a:r>
            <a:endParaRPr lang="en-US" altLang="zh-CN" sz="1400" dirty="0" smtClean="0"/>
          </a:p>
          <a:p>
            <a:r>
              <a:rPr lang="en-US" altLang="zh-CN" sz="1400" dirty="0" smtClean="0"/>
              <a:t>1. </a:t>
            </a:r>
            <a:r>
              <a:rPr lang="zh-CN" altLang="en-US" sz="1400" dirty="0" smtClean="0"/>
              <a:t>计算耗时较长。</a:t>
            </a:r>
            <a:endParaRPr lang="en-US" altLang="zh-CN" sz="1400" dirty="0" smtClean="0"/>
          </a:p>
          <a:p>
            <a:r>
              <a:rPr lang="en-US" altLang="zh-CN" sz="1400" dirty="0" smtClean="0"/>
              <a:t>2. </a:t>
            </a:r>
            <a:r>
              <a:rPr lang="zh-CN" altLang="en-US" sz="1400" dirty="0" smtClean="0"/>
              <a:t>采</a:t>
            </a:r>
            <a:r>
              <a:rPr lang="zh-CN" altLang="en-US" sz="1400" dirty="0"/>
              <a:t>用何种CNN算法的结构是一种通过训练和验证而得出的总结</a:t>
            </a:r>
            <a:r>
              <a:rPr lang="zh-CN" altLang="en-US" sz="1400" dirty="0" smtClean="0"/>
              <a:t>，在</a:t>
            </a:r>
            <a:r>
              <a:rPr lang="zh-CN" altLang="en-US" sz="1400" dirty="0"/>
              <a:t>实践过程中很难一次性确定一个CNN结构就能达到较好的效果。</a:t>
            </a:r>
          </a:p>
        </p:txBody>
      </p:sp>
      <p:sp>
        <p:nvSpPr>
          <p:cNvPr id="3" name="矩形 2"/>
          <p:cNvSpPr/>
          <p:nvPr/>
        </p:nvSpPr>
        <p:spPr>
          <a:xfrm>
            <a:off x="776536" y="897776"/>
            <a:ext cx="509947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实</a:t>
            </a:r>
            <a:r>
              <a:rPr lang="zh-CN" altLang="en-US" dirty="0" smtClean="0"/>
              <a:t>例：采</a:t>
            </a:r>
            <a:r>
              <a:rPr lang="zh-CN" altLang="en-US" dirty="0"/>
              <a:t>用微博数据训练CNN的文本分类模型</a:t>
            </a:r>
          </a:p>
        </p:txBody>
      </p:sp>
    </p:spTree>
    <p:extLst>
      <p:ext uri="{BB962C8B-B14F-4D97-AF65-F5344CB8AC3E}">
        <p14:creationId xmlns:p14="http://schemas.microsoft.com/office/powerpoint/2010/main" val="17026131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624" y="2636912"/>
            <a:ext cx="6410936" cy="168708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48544" y="4483571"/>
            <a:ext cx="7488832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扩展阅读：</a:t>
            </a:r>
            <a:endParaRPr lang="en-US" altLang="zh-CN" sz="1400" dirty="0" smtClean="0"/>
          </a:p>
          <a:p>
            <a:r>
              <a:rPr lang="en-US" altLang="zh-CN" sz="1400" dirty="0"/>
              <a:t>F</a:t>
            </a:r>
            <a:r>
              <a:rPr lang="en-US" altLang="zh-CN" sz="1400" dirty="0" smtClean="0"/>
              <a:t>astText</a:t>
            </a:r>
            <a:r>
              <a:rPr lang="zh-CN" altLang="en-US" sz="1400" dirty="0"/>
              <a:t>是</a:t>
            </a:r>
            <a:r>
              <a:rPr lang="en-US" altLang="zh-CN" sz="1400" dirty="0"/>
              <a:t>Facebook</a:t>
            </a:r>
            <a:r>
              <a:rPr lang="zh-CN" altLang="en-US" sz="1400" dirty="0"/>
              <a:t>于</a:t>
            </a:r>
            <a:r>
              <a:rPr lang="en-US" altLang="zh-CN" sz="1400" dirty="0"/>
              <a:t>2016</a:t>
            </a:r>
            <a:r>
              <a:rPr lang="zh-CN" altLang="en-US" sz="1400" dirty="0"/>
              <a:t>年开源的一个词向量计算和文本分类工具，在学术上并没有太大创新。但是它的优点也非常明显，在文本分类任务中，</a:t>
            </a:r>
            <a:r>
              <a:rPr lang="en-US" altLang="zh-CN" sz="1400" dirty="0"/>
              <a:t>fastText</a:t>
            </a:r>
            <a:r>
              <a:rPr lang="zh-CN" altLang="en-US" sz="1400" dirty="0"/>
              <a:t>（浅层网络）往往能取得和深度网络相媲美的精度，却在训练时间上比深度网络快许多数量级</a:t>
            </a:r>
            <a:r>
              <a:rPr lang="zh-CN" altLang="en-US" sz="1400" dirty="0" smtClean="0"/>
              <a:t>。在标准的多核</a:t>
            </a:r>
            <a:r>
              <a:rPr lang="en-US" altLang="zh-CN" sz="1400" dirty="0" smtClean="0"/>
              <a:t>CPU</a:t>
            </a:r>
            <a:r>
              <a:rPr lang="zh-CN" altLang="en-US" sz="1400" dirty="0" smtClean="0"/>
              <a:t>上， 能够训练</a:t>
            </a:r>
            <a:r>
              <a:rPr lang="en-US" altLang="zh-CN" sz="1400" dirty="0" smtClean="0"/>
              <a:t>10</a:t>
            </a:r>
            <a:r>
              <a:rPr lang="zh-CN" altLang="en-US" sz="1400" dirty="0" smtClean="0"/>
              <a:t>亿词级别语料库的词向量在</a:t>
            </a:r>
            <a:r>
              <a:rPr lang="en-US" altLang="zh-CN" sz="1400" dirty="0" smtClean="0"/>
              <a:t>10</a:t>
            </a:r>
            <a:r>
              <a:rPr lang="zh-CN" altLang="en-US" sz="1400" dirty="0" smtClean="0"/>
              <a:t>分钟之内，能够分类有</a:t>
            </a:r>
            <a:r>
              <a:rPr lang="zh-CN" altLang="en-US" sz="1400" dirty="0"/>
              <a:t>着</a:t>
            </a:r>
            <a:r>
              <a:rPr lang="en-US" altLang="zh-CN" sz="1400" dirty="0"/>
              <a:t>30</a:t>
            </a:r>
            <a:r>
              <a:rPr lang="zh-CN" altLang="en-US" sz="1400" dirty="0"/>
              <a:t>万多类别的</a:t>
            </a:r>
            <a:r>
              <a:rPr lang="en-US" altLang="zh-CN" sz="1400" dirty="0"/>
              <a:t>50</a:t>
            </a:r>
            <a:r>
              <a:rPr lang="zh-CN" altLang="en-US" sz="1400" dirty="0"/>
              <a:t>多万句子在</a:t>
            </a:r>
            <a:r>
              <a:rPr lang="en-US" altLang="zh-CN" sz="1400" dirty="0"/>
              <a:t>1</a:t>
            </a:r>
            <a:r>
              <a:rPr lang="zh-CN" altLang="en-US" sz="1400" dirty="0"/>
              <a:t>分钟之内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r>
              <a:rPr lang="en-US" altLang="zh-CN" sz="1400" dirty="0" smtClean="0"/>
              <a:t>FastText</a:t>
            </a:r>
            <a:r>
              <a:rPr lang="zh-CN" altLang="en-US" sz="1400" dirty="0"/>
              <a:t>的核心思想就是：</a:t>
            </a:r>
            <a:r>
              <a:rPr lang="zh-CN" altLang="en-US" sz="1400" b="1" dirty="0"/>
              <a:t>将整篇文档的词及</a:t>
            </a:r>
            <a:r>
              <a:rPr lang="en-US" altLang="zh-CN" sz="1400" b="1" dirty="0"/>
              <a:t>n-gram</a:t>
            </a:r>
            <a:r>
              <a:rPr lang="zh-CN" altLang="en-US" sz="1400" b="1" dirty="0"/>
              <a:t>向量叠加平均得到文档向量，然后使用文档向量做</a:t>
            </a:r>
            <a:r>
              <a:rPr lang="en-US" altLang="zh-CN" sz="1400" b="1" dirty="0"/>
              <a:t>softmax</a:t>
            </a:r>
            <a:r>
              <a:rPr lang="zh-CN" altLang="en-US" sz="1400" b="1" dirty="0"/>
              <a:t>多分类</a:t>
            </a:r>
            <a:r>
              <a:rPr lang="zh-CN" altLang="en-US" sz="1400" dirty="0"/>
              <a:t>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568624" y="116632"/>
            <a:ext cx="698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rgbClr val="40A582"/>
                </a:solidFill>
                <a:latin typeface="微软雅黑"/>
                <a:ea typeface="微软雅黑"/>
                <a:cs typeface="微软雅黑"/>
              </a:rPr>
              <a:t>采用</a:t>
            </a:r>
            <a:r>
              <a:rPr kumimoji="1" lang="en-US" altLang="zh-CN" sz="2000" dirty="0">
                <a:solidFill>
                  <a:srgbClr val="40A582"/>
                </a:solidFill>
                <a:latin typeface="微软雅黑"/>
                <a:ea typeface="微软雅黑"/>
                <a:cs typeface="微软雅黑"/>
              </a:rPr>
              <a:t>FastText</a:t>
            </a:r>
            <a:r>
              <a:rPr kumimoji="1" lang="zh-CN" altLang="en-US" sz="2000" dirty="0">
                <a:solidFill>
                  <a:srgbClr val="40A582"/>
                </a:solidFill>
                <a:latin typeface="微软雅黑"/>
                <a:ea typeface="微软雅黑"/>
                <a:cs typeface="微软雅黑"/>
              </a:rPr>
              <a:t>进行文本分类</a:t>
            </a:r>
          </a:p>
        </p:txBody>
      </p:sp>
      <p:sp>
        <p:nvSpPr>
          <p:cNvPr id="3" name="矩形 2"/>
          <p:cNvSpPr/>
          <p:nvPr/>
        </p:nvSpPr>
        <p:spPr>
          <a:xfrm>
            <a:off x="848544" y="908720"/>
            <a:ext cx="8064896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FastTex</a:t>
            </a:r>
            <a:r>
              <a:rPr lang="en-US" altLang="zh-CN" dirty="0" smtClean="0"/>
              <a:t>t</a:t>
            </a:r>
            <a:r>
              <a:rPr lang="zh-CN" altLang="en-US" dirty="0" smtClean="0"/>
              <a:t>是</a:t>
            </a:r>
            <a:r>
              <a:rPr lang="zh-CN" altLang="en-US" dirty="0"/>
              <a:t>近两年出现的可用于Word Embedding和文本分类的</a:t>
            </a:r>
            <a:r>
              <a:rPr lang="zh-CN" altLang="en-US" dirty="0" smtClean="0"/>
              <a:t>开源</a:t>
            </a:r>
            <a:r>
              <a:rPr lang="zh-CN" altLang="en-US" dirty="0"/>
              <a:t>项目，其最大的特点就是运行速度极快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dirty="0" smtClean="0"/>
              <a:t>微</a:t>
            </a:r>
            <a:r>
              <a:rPr lang="zh-CN" altLang="en-US" b="1" dirty="0"/>
              <a:t>博数据，</a:t>
            </a:r>
            <a:r>
              <a:rPr lang="en-US" altLang="zh-CN" b="1" dirty="0"/>
              <a:t>CNN - 11</a:t>
            </a:r>
            <a:r>
              <a:rPr lang="zh-CN" altLang="en-US" b="1" dirty="0"/>
              <a:t>个小时，</a:t>
            </a:r>
            <a:r>
              <a:rPr lang="en-US" altLang="zh-CN" b="1" dirty="0"/>
              <a:t>FastText - 7</a:t>
            </a:r>
            <a:r>
              <a:rPr lang="zh-CN" altLang="en-US" b="1" dirty="0" smtClean="0"/>
              <a:t>秒</a:t>
            </a:r>
            <a:endParaRPr lang="en-US" altLang="zh-CN" b="1" dirty="0" smtClean="0"/>
          </a:p>
          <a:p>
            <a:endParaRPr lang="en-US" altLang="zh-CN" dirty="0"/>
          </a:p>
          <a:p>
            <a:r>
              <a:rPr lang="zh-CN" altLang="en-US" dirty="0"/>
              <a:t>FastText并没有使用深度学习的技术，从未来发展来看，这应该代表了一种技术趋势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57558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6016" y="1823279"/>
            <a:ext cx="5529064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9600" dirty="0">
                <a:solidFill>
                  <a:srgbClr val="052947"/>
                </a:solidFill>
                <a:latin typeface="Impact" pitchFamily="34" charset="0"/>
                <a:ea typeface="微软雅黑" panose="020B0503020204020204" pitchFamily="34" charset="-122"/>
              </a:rPr>
              <a:t>THANKS</a:t>
            </a:r>
            <a:endParaRPr lang="zh-CN" altLang="en-US" sz="9600" dirty="0">
              <a:solidFill>
                <a:srgbClr val="052947"/>
              </a:solidFill>
              <a:latin typeface="Impact" pitchFamily="34" charset="0"/>
              <a:ea typeface="微软雅黑" panose="020B0503020204020204" pitchFamily="34" charset="-122"/>
            </a:endParaRPr>
          </a:p>
        </p:txBody>
      </p:sp>
      <p:pic>
        <p:nvPicPr>
          <p:cNvPr id="5" name="图片 4" descr="中金所技术公司LOGO [转换].ai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235" y="202150"/>
            <a:ext cx="3927709" cy="44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9992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40632" y="1196752"/>
            <a:ext cx="5114285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6.3 Embedding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文本向量化的一般方</a:t>
            </a:r>
            <a:r>
              <a:rPr lang="zh-CN" altLang="en-US" dirty="0" smtClean="0"/>
              <a:t>法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dirty="0"/>
              <a:t>Word Embedding</a:t>
            </a:r>
            <a:r>
              <a:rPr lang="zh-CN" altLang="en-US" dirty="0"/>
              <a:t>的原理及实</a:t>
            </a:r>
            <a:r>
              <a:rPr lang="zh-CN" altLang="en-US" dirty="0" smtClean="0"/>
              <a:t>现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利用</a:t>
            </a:r>
            <a:r>
              <a:rPr lang="en-US" altLang="zh-CN" dirty="0"/>
              <a:t>Word Embedding</a:t>
            </a:r>
            <a:r>
              <a:rPr lang="zh-CN" altLang="en-US" dirty="0"/>
              <a:t>实现翻</a:t>
            </a:r>
            <a:r>
              <a:rPr lang="zh-CN" altLang="en-US" dirty="0" smtClean="0"/>
              <a:t>译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nl-NL" altLang="zh-CN" dirty="0"/>
              <a:t>Embedding</a:t>
            </a:r>
            <a:r>
              <a:rPr lang="zh-CN" altLang="nl-NL" dirty="0"/>
              <a:t>的用途不止于</a:t>
            </a:r>
            <a:r>
              <a:rPr lang="nl-NL" altLang="zh-CN" dirty="0"/>
              <a:t>Word </a:t>
            </a:r>
            <a:r>
              <a:rPr lang="nl-NL" altLang="zh-CN" dirty="0" smtClean="0"/>
              <a:t>Embedding</a:t>
            </a:r>
          </a:p>
          <a:p>
            <a:endParaRPr lang="nl-NL" altLang="zh-CN" dirty="0"/>
          </a:p>
          <a:p>
            <a:r>
              <a:rPr lang="nl-NL" altLang="zh-CN" dirty="0" smtClean="0"/>
              <a:t>6.4 </a:t>
            </a:r>
            <a:r>
              <a:rPr lang="zh-CN" altLang="en-US" dirty="0" smtClean="0"/>
              <a:t>一</a:t>
            </a:r>
            <a:r>
              <a:rPr lang="zh-CN" altLang="en-US" dirty="0"/>
              <a:t>个例子：文本分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采用传统分类模型实现文本分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采用</a:t>
            </a:r>
            <a:r>
              <a:rPr lang="en-US" altLang="zh-CN" dirty="0"/>
              <a:t>CNN</a:t>
            </a:r>
            <a:r>
              <a:rPr lang="zh-CN" altLang="en-US" dirty="0"/>
              <a:t>进行文本分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采用</a:t>
            </a:r>
            <a:r>
              <a:rPr lang="en-US" altLang="zh-CN" dirty="0"/>
              <a:t>FastText</a:t>
            </a:r>
            <a:r>
              <a:rPr lang="zh-CN" altLang="en-US" dirty="0"/>
              <a:t>进行文本分类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68624" y="116632"/>
            <a:ext cx="698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rgbClr val="40A582"/>
                </a:solidFill>
                <a:latin typeface="微软雅黑"/>
                <a:ea typeface="微软雅黑"/>
                <a:cs typeface="微软雅黑"/>
              </a:rPr>
              <a:t>目录：</a:t>
            </a:r>
          </a:p>
        </p:txBody>
      </p:sp>
    </p:spTree>
    <p:extLst>
      <p:ext uri="{BB962C8B-B14F-4D97-AF65-F5344CB8AC3E}">
        <p14:creationId xmlns:p14="http://schemas.microsoft.com/office/powerpoint/2010/main" val="8185642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48544" y="1052736"/>
            <a:ext cx="7776864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Embedding的意思就是指一个数学结构包</a:t>
            </a:r>
            <a:r>
              <a:rPr lang="zh-CN" altLang="en-US" dirty="0" smtClean="0"/>
              <a:t>含另</a:t>
            </a:r>
            <a:r>
              <a:rPr lang="zh-CN" altLang="en-US" dirty="0"/>
              <a:t>一个数学结</a:t>
            </a:r>
            <a:r>
              <a:rPr lang="zh-CN" altLang="en-US" dirty="0" smtClean="0"/>
              <a:t>构。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Word Embedding就是利用机器学习的技术，将稀疏的低维度的字符信息转换为高纬度信息，使得有语义关联的词语在高纬度具有比较紧密的关系。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568624" y="116632"/>
            <a:ext cx="698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rgbClr val="40A582"/>
                </a:solidFill>
                <a:latin typeface="微软雅黑"/>
                <a:ea typeface="微软雅黑"/>
                <a:cs typeface="微软雅黑"/>
              </a:rPr>
              <a:t>Embedding</a:t>
            </a:r>
            <a:endParaRPr kumimoji="1" lang="zh-CN" altLang="en-US" sz="2000" dirty="0">
              <a:solidFill>
                <a:srgbClr val="40A582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1026" name="Picture 2" descr="文本表示将非结构化数据转化为结构化数据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459" y="3068960"/>
            <a:ext cx="5669009" cy="241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5363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48544" y="980728"/>
            <a:ext cx="8082808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文本分析的领域，基本上都需要首先将文本信息向量化，向量化的结果不但包含了原来的词语信息，也最大可能地保留语义信息，为进一步分析准备数据。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b="1" dirty="0"/>
              <a:t>传统的文本向量化方法：</a:t>
            </a:r>
          </a:p>
          <a:p>
            <a:r>
              <a:rPr lang="zh-CN" altLang="en-US" dirty="0"/>
              <a:t>向量转换一般采用Count Vector，就是计量每个文档中的词汇出现的次数，生成的向量中每一行代表一个文档，而列则代表语料库中的一个元素（大多数是词汇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比较经典和常用的文本向量化的做法是</a:t>
            </a:r>
            <a:r>
              <a:rPr lang="en-US" altLang="zh-CN" b="1" dirty="0"/>
              <a:t>TF-IDF</a:t>
            </a:r>
            <a:r>
              <a:rPr lang="zh-CN" altLang="en-US" b="1" dirty="0"/>
              <a:t>算法</a:t>
            </a:r>
            <a:r>
              <a:rPr lang="zh-CN" altLang="en-US" b="1" dirty="0" smtClean="0"/>
              <a:t>。</a:t>
            </a:r>
            <a:endParaRPr lang="zh-CN" altLang="en-US" b="1" dirty="0"/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568624" y="116632"/>
            <a:ext cx="698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rgbClr val="40A582"/>
                </a:solidFill>
                <a:latin typeface="微软雅黑"/>
                <a:ea typeface="微软雅黑"/>
                <a:cs typeface="微软雅黑"/>
              </a:rPr>
              <a:t>文本向量化的一般方</a:t>
            </a:r>
            <a:r>
              <a:rPr kumimoji="1" lang="zh-CN" altLang="en-US" sz="2000" dirty="0" smtClean="0">
                <a:solidFill>
                  <a:srgbClr val="40A582"/>
                </a:solidFill>
                <a:latin typeface="微软雅黑"/>
                <a:ea typeface="微软雅黑"/>
                <a:cs typeface="微软雅黑"/>
              </a:rPr>
              <a:t>法</a:t>
            </a:r>
            <a:r>
              <a:rPr kumimoji="1" lang="en-US" altLang="zh-CN" sz="2000" dirty="0" smtClean="0">
                <a:solidFill>
                  <a:srgbClr val="40A582"/>
                </a:solidFill>
                <a:latin typeface="微软雅黑"/>
                <a:ea typeface="微软雅黑"/>
                <a:cs typeface="微软雅黑"/>
              </a:rPr>
              <a:t>1/3</a:t>
            </a:r>
            <a:endParaRPr kumimoji="1" lang="zh-CN" altLang="en-US" sz="2000" dirty="0">
              <a:solidFill>
                <a:srgbClr val="40A582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6202003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48544" y="962435"/>
            <a:ext cx="8280920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TF-IDF</a:t>
            </a:r>
            <a:r>
              <a:rPr lang="zh-CN" altLang="en-US" dirty="0"/>
              <a:t>算法，</a:t>
            </a:r>
            <a:r>
              <a:rPr lang="zh-CN" altLang="en-US" b="1" dirty="0"/>
              <a:t>基本的</a:t>
            </a:r>
            <a:r>
              <a:rPr lang="zh-CN" altLang="en-US" b="1" dirty="0" smtClean="0"/>
              <a:t>指导</a:t>
            </a:r>
            <a:r>
              <a:rPr lang="zh-CN" altLang="en-US" b="1" dirty="0"/>
              <a:t>思想</a:t>
            </a:r>
            <a:r>
              <a:rPr lang="zh-CN" altLang="en-US" dirty="0"/>
              <a:t>建立在这样一条基本假设之上：在一个文本中出现很多次的</a:t>
            </a:r>
            <a:r>
              <a:rPr lang="zh-CN" altLang="en-US" dirty="0" smtClean="0"/>
              <a:t>单词</a:t>
            </a:r>
            <a:r>
              <a:rPr lang="zh-CN" altLang="en-US" dirty="0"/>
              <a:t>，在另一个同类文本中出现的次数也会很多，反之亦然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TF</a:t>
            </a:r>
            <a:r>
              <a:rPr lang="zh-CN" altLang="en-US" dirty="0"/>
              <a:t>就是词频（</a:t>
            </a:r>
            <a:r>
              <a:rPr lang="en-US" altLang="zh-CN" dirty="0"/>
              <a:t>Term Frequency</a:t>
            </a:r>
            <a:r>
              <a:rPr lang="zh-CN" altLang="en-US" dirty="0"/>
              <a:t>）的意</a:t>
            </a:r>
            <a:r>
              <a:rPr lang="zh-CN" altLang="en-US" dirty="0" smtClean="0"/>
              <a:t>思。</a:t>
            </a:r>
            <a:endParaRPr lang="en-US" altLang="zh-CN" dirty="0" smtClean="0"/>
          </a:p>
          <a:p>
            <a:r>
              <a:rPr lang="en-US" altLang="zh-CN" dirty="0"/>
              <a:t>IDF</a:t>
            </a:r>
            <a:r>
              <a:rPr lang="zh-CN" altLang="en-US" dirty="0"/>
              <a:t>（</a:t>
            </a:r>
            <a:r>
              <a:rPr lang="en-US" altLang="zh-CN" dirty="0"/>
              <a:t>Inverse Document Frequency</a:t>
            </a:r>
            <a:r>
              <a:rPr lang="zh-CN" altLang="en-US" dirty="0"/>
              <a:t>）的值代表了一个词语所代表</a:t>
            </a:r>
            <a:r>
              <a:rPr lang="zh-CN" altLang="en-US" dirty="0" smtClean="0"/>
              <a:t>的信</a:t>
            </a:r>
            <a:r>
              <a:rPr lang="zh-CN" altLang="en-US" dirty="0"/>
              <a:t>息多少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TF-IDF</a:t>
            </a:r>
            <a:r>
              <a:rPr lang="zh-CN" altLang="en-US" dirty="0"/>
              <a:t>的计算很简单，是</a:t>
            </a:r>
            <a:r>
              <a:rPr lang="en-US" altLang="zh-CN" dirty="0"/>
              <a:t>tf</a:t>
            </a:r>
            <a:r>
              <a:rPr lang="zh-CN" altLang="en-US" dirty="0"/>
              <a:t>和</a:t>
            </a:r>
            <a:r>
              <a:rPr lang="en-US" altLang="zh-CN" dirty="0"/>
              <a:t>idf</a:t>
            </a:r>
            <a:r>
              <a:rPr lang="zh-CN" altLang="en-US" dirty="0"/>
              <a:t>的简单乘积。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568624" y="116632"/>
            <a:ext cx="698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rgbClr val="40A582"/>
                </a:solidFill>
                <a:latin typeface="微软雅黑"/>
                <a:ea typeface="微软雅黑"/>
                <a:cs typeface="微软雅黑"/>
              </a:rPr>
              <a:t>文本向量化的一般方</a:t>
            </a:r>
            <a:r>
              <a:rPr kumimoji="1" lang="zh-CN" altLang="en-US" sz="2000" dirty="0" smtClean="0">
                <a:solidFill>
                  <a:srgbClr val="40A582"/>
                </a:solidFill>
                <a:latin typeface="微软雅黑"/>
                <a:ea typeface="微软雅黑"/>
                <a:cs typeface="微软雅黑"/>
              </a:rPr>
              <a:t>法</a:t>
            </a:r>
            <a:r>
              <a:rPr kumimoji="1" lang="en-US" altLang="zh-CN" sz="2000" dirty="0" smtClean="0">
                <a:solidFill>
                  <a:srgbClr val="40A582"/>
                </a:solidFill>
                <a:latin typeface="微软雅黑"/>
                <a:ea typeface="微软雅黑"/>
                <a:cs typeface="微软雅黑"/>
              </a:rPr>
              <a:t>2/3</a:t>
            </a:r>
            <a:endParaRPr kumimoji="1" lang="zh-CN" altLang="en-US" sz="2000" dirty="0">
              <a:solidFill>
                <a:srgbClr val="40A582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04" y="4293096"/>
            <a:ext cx="4400550" cy="8858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20" y="3429000"/>
            <a:ext cx="4838700" cy="90487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5236" y="3101482"/>
            <a:ext cx="3744416" cy="286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969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48544" y="908720"/>
            <a:ext cx="8136904" cy="389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基于</a:t>
            </a:r>
            <a:r>
              <a:rPr lang="en-US" altLang="zh-CN" b="1" dirty="0"/>
              <a:t>TF-IDF</a:t>
            </a:r>
            <a:r>
              <a:rPr lang="zh-CN" altLang="en-US" b="1" dirty="0"/>
              <a:t>的结果，可以计算给定词语在不同文档间的相似性。</a:t>
            </a:r>
          </a:p>
          <a:p>
            <a:r>
              <a:rPr lang="zh-CN" altLang="en-US" dirty="0"/>
              <a:t>计算相似性的原理是基于该矩阵来计算向量间的余弦相似度，即将</a:t>
            </a:r>
            <a:r>
              <a:rPr lang="zh-CN" altLang="en-US" dirty="0" smtClean="0"/>
              <a:t>词语</a:t>
            </a:r>
            <a:r>
              <a:rPr lang="zh-CN" altLang="en-US" dirty="0"/>
              <a:t>的</a:t>
            </a:r>
            <a:r>
              <a:rPr lang="en-US" altLang="zh-CN" dirty="0"/>
              <a:t>TF-IDF</a:t>
            </a:r>
            <a:r>
              <a:rPr lang="zh-CN" altLang="en-US" dirty="0"/>
              <a:t>在矩阵中的取值看作向量，计算给定词语的向量间的夹</a:t>
            </a:r>
            <a:r>
              <a:rPr lang="zh-CN" altLang="en-US" dirty="0" smtClean="0"/>
              <a:t>角的</a:t>
            </a:r>
            <a:r>
              <a:rPr lang="zh-CN" altLang="en-US" dirty="0"/>
              <a:t>余弦值，其值越小，代表相似度越高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b="1" dirty="0"/>
              <a:t>不足：</a:t>
            </a:r>
            <a:endParaRPr lang="en-US" altLang="zh-CN" b="1" dirty="0"/>
          </a:p>
          <a:p>
            <a:r>
              <a:rPr lang="zh-CN" altLang="en-US" dirty="0"/>
              <a:t>TF-IDF提供了一种简单有效的向量化的方法，但是由于其是由词频演化而来的，并没有考虑不同词语间位置的不同而产生的语义的不同。</a:t>
            </a:r>
          </a:p>
          <a:p>
            <a:endParaRPr lang="en-US" altLang="zh-CN" dirty="0" smtClean="0"/>
          </a:p>
          <a:p>
            <a:r>
              <a:rPr lang="zh-CN" altLang="en-US" b="1" dirty="0"/>
              <a:t>使用：</a:t>
            </a:r>
            <a:endParaRPr lang="en-US" altLang="zh-CN" b="1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在进行信息检索时，TF-IDF是非常重要的文档相似性的计算基础。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人们还基于TF-IDF进行文本分类、主旨抽取等计算。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568624" y="116632"/>
            <a:ext cx="698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rgbClr val="40A582"/>
                </a:solidFill>
                <a:latin typeface="微软雅黑"/>
                <a:ea typeface="微软雅黑"/>
                <a:cs typeface="微软雅黑"/>
              </a:rPr>
              <a:t>文本向量化的一般方</a:t>
            </a:r>
            <a:r>
              <a:rPr kumimoji="1" lang="zh-CN" altLang="en-US" sz="2000" dirty="0" smtClean="0">
                <a:solidFill>
                  <a:srgbClr val="40A582"/>
                </a:solidFill>
                <a:latin typeface="微软雅黑"/>
                <a:ea typeface="微软雅黑"/>
                <a:cs typeface="微软雅黑"/>
              </a:rPr>
              <a:t>法</a:t>
            </a:r>
            <a:r>
              <a:rPr kumimoji="1" lang="en-US" altLang="zh-CN" sz="2000" dirty="0" smtClean="0">
                <a:solidFill>
                  <a:srgbClr val="40A582"/>
                </a:solidFill>
                <a:latin typeface="微软雅黑"/>
                <a:ea typeface="微软雅黑"/>
                <a:cs typeface="微软雅黑"/>
              </a:rPr>
              <a:t>3/3</a:t>
            </a:r>
            <a:endParaRPr kumimoji="1" lang="zh-CN" altLang="en-US" sz="2000" dirty="0">
              <a:solidFill>
                <a:srgbClr val="40A582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8069718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48544" y="908720"/>
            <a:ext cx="8208912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Word Embedding的过程和TF-IDF类似，也是文本向量化，在有</a:t>
            </a:r>
            <a:r>
              <a:rPr lang="zh-CN" altLang="en-US" dirty="0" smtClean="0"/>
              <a:t>些地</a:t>
            </a:r>
            <a:r>
              <a:rPr lang="zh-CN" altLang="en-US" dirty="0"/>
              <a:t>方又称之为Word Representation。但是，Word Embedding的结果</a:t>
            </a:r>
            <a:r>
              <a:rPr lang="zh-CN" altLang="en-US" b="1" dirty="0"/>
              <a:t>更</a:t>
            </a:r>
            <a:r>
              <a:rPr lang="zh-CN" altLang="en-US" b="1" dirty="0" smtClean="0"/>
              <a:t>多地</a:t>
            </a:r>
            <a:r>
              <a:rPr lang="zh-CN" altLang="en-US" b="1" dirty="0"/>
              <a:t>考虑语义层面的信息</a:t>
            </a:r>
            <a:r>
              <a:rPr lang="zh-CN" altLang="en-US" dirty="0"/>
              <a:t>，使得语义相近的词语（如Man、Male）能</a:t>
            </a:r>
            <a:r>
              <a:rPr lang="zh-CN" altLang="en-US" dirty="0" smtClean="0"/>
              <a:t>在某</a:t>
            </a:r>
            <a:r>
              <a:rPr lang="zh-CN" altLang="en-US" dirty="0"/>
              <a:t>个高维的空间中距离相近，或者使得有关系的词语（如</a:t>
            </a:r>
            <a:r>
              <a:rPr lang="zh-CN" altLang="en-US" dirty="0" smtClean="0"/>
              <a:t>France、Pairs</a:t>
            </a:r>
            <a:r>
              <a:rPr lang="zh-CN" altLang="en-US" dirty="0"/>
              <a:t>）在高维空间中也是距离相近的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Word Embedding的实现方式，从大的方法论角度来看，有Count-based methods方法和Predictive methods两个分类，典型的Count-based methods方法是LSI/LSA。典型的Predictive methods是Neural Probabilistic Language Models，大名鼎鼎的</a:t>
            </a:r>
            <a:r>
              <a:rPr lang="zh-CN" altLang="en-US" b="1" dirty="0"/>
              <a:t>Word2Vec</a:t>
            </a:r>
            <a:r>
              <a:rPr lang="zh-CN" altLang="en-US" dirty="0"/>
              <a:t>就属于这种方法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568624" y="116632"/>
            <a:ext cx="698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rgbClr val="40A582"/>
                </a:solidFill>
                <a:latin typeface="微软雅黑"/>
                <a:ea typeface="微软雅黑"/>
                <a:cs typeface="微软雅黑"/>
              </a:rPr>
              <a:t>Word Embedding</a:t>
            </a:r>
            <a:r>
              <a:rPr kumimoji="1" lang="zh-CN" altLang="en-US" sz="2000" dirty="0">
                <a:solidFill>
                  <a:srgbClr val="40A582"/>
                </a:solidFill>
                <a:latin typeface="微软雅黑"/>
                <a:ea typeface="微软雅黑"/>
                <a:cs typeface="微软雅黑"/>
              </a:rPr>
              <a:t>的原理及实</a:t>
            </a:r>
            <a:r>
              <a:rPr kumimoji="1" lang="zh-CN" altLang="en-US" sz="2000" dirty="0" smtClean="0">
                <a:solidFill>
                  <a:srgbClr val="40A582"/>
                </a:solidFill>
                <a:latin typeface="微软雅黑"/>
                <a:ea typeface="微软雅黑"/>
                <a:cs typeface="微软雅黑"/>
              </a:rPr>
              <a:t>现</a:t>
            </a:r>
            <a:r>
              <a:rPr kumimoji="1" lang="en-US" altLang="zh-CN" sz="2000" dirty="0" smtClean="0">
                <a:solidFill>
                  <a:srgbClr val="40A582"/>
                </a:solidFill>
                <a:latin typeface="微软雅黑"/>
                <a:ea typeface="微软雅黑"/>
                <a:cs typeface="微软雅黑"/>
              </a:rPr>
              <a:t>1/5</a:t>
            </a:r>
            <a:endParaRPr kumimoji="1" lang="zh-CN" altLang="en-US" sz="2000" dirty="0">
              <a:solidFill>
                <a:srgbClr val="40A582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17282" y="4293096"/>
            <a:ext cx="8140174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扩展阅读（LSI/LSA）</a:t>
            </a:r>
            <a:endParaRPr lang="en-US" altLang="zh-CN" sz="1400" dirty="0" smtClean="0"/>
          </a:p>
          <a:p>
            <a:r>
              <a:rPr lang="zh-CN" altLang="en-US" sz="1400" dirty="0" smtClean="0"/>
              <a:t>潜</a:t>
            </a:r>
            <a:r>
              <a:rPr lang="zh-CN" altLang="en-US" sz="1400" dirty="0"/>
              <a:t>在语义索引(LSI)，又称为潜在语义分析(LSA)，主要是在解决两类问题，一类是一词多</a:t>
            </a:r>
            <a:r>
              <a:rPr lang="zh-CN" altLang="en-US" sz="1400" dirty="0" smtClean="0"/>
              <a:t>义；</a:t>
            </a:r>
            <a:r>
              <a:rPr lang="zh-CN" altLang="en-US" sz="1400" dirty="0"/>
              <a:t>另一类是一义多</a:t>
            </a:r>
            <a:r>
              <a:rPr lang="zh-CN" altLang="en-US" sz="1400" dirty="0" smtClean="0"/>
              <a:t>词</a:t>
            </a:r>
            <a:r>
              <a:rPr lang="zh-CN" altLang="en-US" sz="1400" dirty="0"/>
              <a:t>。</a:t>
            </a:r>
            <a:r>
              <a:rPr lang="zh-CN" altLang="en-US" sz="1400" dirty="0" smtClean="0"/>
              <a:t>如</a:t>
            </a:r>
            <a:r>
              <a:rPr lang="zh-CN" altLang="en-US" sz="1400" dirty="0"/>
              <a:t>果在检索的过程中，在计算这两类问题的相似性时，依靠余弦相似性的方法将不能很好的处理这样的问题。所以提出了潜在语义索引的方法，利用SVD降维的方法将词项和文本映射到一个新的空间</a:t>
            </a:r>
            <a:r>
              <a:rPr lang="zh-CN" altLang="en-US" sz="1400" dirty="0" smtClean="0"/>
              <a:t>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503169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1108" y="2348880"/>
            <a:ext cx="4609984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Skip-Gram</a:t>
            </a:r>
            <a:r>
              <a:rPr lang="zh-CN" altLang="en-US" dirty="0"/>
              <a:t>方法就是构建一个神经网络，用于“给定一个</a:t>
            </a:r>
            <a:r>
              <a:rPr lang="zh-CN" altLang="en-US" dirty="0" smtClean="0"/>
              <a:t>词汇</a:t>
            </a:r>
            <a:r>
              <a:rPr lang="zh-CN" altLang="en-US" dirty="0"/>
              <a:t>，预测下一个词汇及概率以及上一个词汇及概率”。</a:t>
            </a:r>
          </a:p>
        </p:txBody>
      </p:sp>
      <p:sp>
        <p:nvSpPr>
          <p:cNvPr id="3" name="矩形 2"/>
          <p:cNvSpPr/>
          <p:nvPr/>
        </p:nvSpPr>
        <p:spPr>
          <a:xfrm>
            <a:off x="1072580" y="3615161"/>
            <a:ext cx="460851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比如，针对</a:t>
            </a:r>
            <a:r>
              <a:rPr lang="zh-CN" altLang="en-US" dirty="0" smtClean="0"/>
              <a:t>文本</a:t>
            </a:r>
            <a:r>
              <a:rPr lang="zh-CN" altLang="en-US" dirty="0"/>
              <a:t>“深度学习算法卷积神经网络”，当输入词汇是“深度学习算法”时，</a:t>
            </a:r>
            <a:r>
              <a:rPr lang="zh-CN" altLang="en-US" dirty="0" smtClean="0"/>
              <a:t>词汇</a:t>
            </a:r>
            <a:r>
              <a:rPr lang="zh-CN" altLang="en-US" dirty="0"/>
              <a:t>“卷积神经网络”出现的概率就会很高，而别的词汇出现的概率就</a:t>
            </a:r>
            <a:r>
              <a:rPr lang="zh-CN" altLang="en-US" dirty="0" smtClean="0"/>
              <a:t>非常</a:t>
            </a:r>
            <a:r>
              <a:rPr lang="zh-CN" altLang="en-US" dirty="0"/>
              <a:t>小。“给定一个词汇，预测下一个词汇及概率”是一个典型的有监</a:t>
            </a:r>
            <a:r>
              <a:rPr lang="zh-CN" altLang="en-US" dirty="0" smtClean="0"/>
              <a:t>督的</a:t>
            </a:r>
            <a:r>
              <a:rPr lang="zh-CN" altLang="en-US" dirty="0"/>
              <a:t>预测模型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152" y="2348880"/>
            <a:ext cx="2664296" cy="314044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68624" y="116632"/>
            <a:ext cx="698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rgbClr val="40A582"/>
                </a:solidFill>
                <a:latin typeface="微软雅黑"/>
                <a:ea typeface="微软雅黑"/>
                <a:cs typeface="微软雅黑"/>
              </a:rPr>
              <a:t>Word Embedding</a:t>
            </a:r>
            <a:r>
              <a:rPr kumimoji="1" lang="zh-CN" altLang="en-US" sz="2000" dirty="0">
                <a:solidFill>
                  <a:srgbClr val="40A582"/>
                </a:solidFill>
                <a:latin typeface="微软雅黑"/>
                <a:ea typeface="微软雅黑"/>
                <a:cs typeface="微软雅黑"/>
              </a:rPr>
              <a:t>的原理及实</a:t>
            </a:r>
            <a:r>
              <a:rPr kumimoji="1" lang="zh-CN" altLang="en-US" sz="2000" dirty="0" smtClean="0">
                <a:solidFill>
                  <a:srgbClr val="40A582"/>
                </a:solidFill>
                <a:latin typeface="微软雅黑"/>
                <a:ea typeface="微软雅黑"/>
                <a:cs typeface="微软雅黑"/>
              </a:rPr>
              <a:t>现</a:t>
            </a:r>
            <a:r>
              <a:rPr kumimoji="1" lang="en-US" altLang="zh-CN" sz="2000" dirty="0" smtClean="0">
                <a:solidFill>
                  <a:srgbClr val="40A582"/>
                </a:solidFill>
                <a:latin typeface="微软雅黑"/>
                <a:ea typeface="微软雅黑"/>
                <a:cs typeface="微软雅黑"/>
              </a:rPr>
              <a:t>2/5</a:t>
            </a:r>
            <a:endParaRPr kumimoji="1" lang="zh-CN" altLang="en-US" sz="2000" dirty="0">
              <a:solidFill>
                <a:srgbClr val="40A582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71108" y="948063"/>
            <a:ext cx="7914340" cy="9694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Word2Vec的网络结构</a:t>
            </a:r>
            <a:endParaRPr lang="en-US" altLang="zh-CN" b="1" dirty="0" smtClean="0"/>
          </a:p>
          <a:p>
            <a:pPr marL="993633" lvl="1" indent="-457200">
              <a:buFont typeface="+mj-lt"/>
              <a:buAutoNum type="arabicPeriod"/>
            </a:pPr>
            <a:r>
              <a:rPr lang="zh-CN" altLang="en-US" dirty="0" smtClean="0"/>
              <a:t>Skip-Gram</a:t>
            </a:r>
            <a:endParaRPr lang="en-US" altLang="zh-CN" dirty="0" smtClean="0"/>
          </a:p>
          <a:p>
            <a:pPr marL="993633" lvl="1" indent="-457200">
              <a:buFont typeface="+mj-lt"/>
              <a:buAutoNum type="arabicPeriod"/>
            </a:pPr>
            <a:r>
              <a:rPr lang="en-US" altLang="zh-CN" dirty="0" smtClean="0"/>
              <a:t>CBOW</a:t>
            </a:r>
          </a:p>
        </p:txBody>
      </p:sp>
    </p:spTree>
    <p:extLst>
      <p:ext uri="{BB962C8B-B14F-4D97-AF65-F5344CB8AC3E}">
        <p14:creationId xmlns:p14="http://schemas.microsoft.com/office/powerpoint/2010/main" val="39198227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80592" y="980728"/>
            <a:ext cx="813690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Continous Bag Of Words（CBOW）的过程和Skip-Gram的过程非常</a:t>
            </a:r>
          </a:p>
          <a:p>
            <a:r>
              <a:rPr lang="zh-CN" altLang="en-US" dirty="0"/>
              <a:t>相似，只是CBOW是用周边的词来预测中间的词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964" y="1947114"/>
            <a:ext cx="7238095" cy="178095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568624" y="116632"/>
            <a:ext cx="698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rgbClr val="40A582"/>
                </a:solidFill>
                <a:latin typeface="微软雅黑"/>
                <a:ea typeface="微软雅黑"/>
                <a:cs typeface="微软雅黑"/>
              </a:rPr>
              <a:t>Word Embedding</a:t>
            </a:r>
            <a:r>
              <a:rPr kumimoji="1" lang="zh-CN" altLang="en-US" sz="2000" dirty="0">
                <a:solidFill>
                  <a:srgbClr val="40A582"/>
                </a:solidFill>
                <a:latin typeface="微软雅黑"/>
                <a:ea typeface="微软雅黑"/>
                <a:cs typeface="微软雅黑"/>
              </a:rPr>
              <a:t>的原理及实</a:t>
            </a:r>
            <a:r>
              <a:rPr kumimoji="1" lang="zh-CN" altLang="en-US" sz="2000" dirty="0" smtClean="0">
                <a:solidFill>
                  <a:srgbClr val="40A582"/>
                </a:solidFill>
                <a:latin typeface="微软雅黑"/>
                <a:ea typeface="微软雅黑"/>
                <a:cs typeface="微软雅黑"/>
              </a:rPr>
              <a:t>现</a:t>
            </a:r>
            <a:r>
              <a:rPr kumimoji="1" lang="en-US" altLang="zh-CN" sz="2000" dirty="0" smtClean="0">
                <a:solidFill>
                  <a:srgbClr val="40A582"/>
                </a:solidFill>
                <a:latin typeface="微软雅黑"/>
                <a:ea typeface="微软雅黑"/>
                <a:cs typeface="微软雅黑"/>
              </a:rPr>
              <a:t>3/5</a:t>
            </a:r>
            <a:endParaRPr kumimoji="1" lang="zh-CN" altLang="en-US" sz="2000" dirty="0">
              <a:solidFill>
                <a:srgbClr val="40A582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5381560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小金文化默认模版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广场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99CC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45720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FF0000"/>
          </a:buClr>
          <a:buSzTx/>
          <a:buFont typeface="Wingdings" pitchFamily="2" charset="2"/>
          <a:buNone/>
          <a:tabLst/>
          <a:defRPr kumimoji="0" lang="zh-CN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99CC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45720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FF0000"/>
          </a:buClr>
          <a:buSzTx/>
          <a:buFont typeface="Wingdings" pitchFamily="2" charset="2"/>
          <a:buNone/>
          <a:tabLst/>
          <a:defRPr kumimoji="0" lang="zh-CN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2D2D8A"/>
        </a:accent6>
        <a:hlink>
          <a:srgbClr val="FF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14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C3300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E78A5C"/>
        </a:accent6>
        <a:hlink>
          <a:srgbClr val="FF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90453</TotalTime>
  <Words>2835</Words>
  <Application>Microsoft Office PowerPoint</Application>
  <PresentationFormat>A4 纸张(210x297 毫米)</PresentationFormat>
  <Paragraphs>110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Century Gothic</vt:lpstr>
      <vt:lpstr>HYYaKuHeiW Regular</vt:lpstr>
      <vt:lpstr>楷体_GB2312</vt:lpstr>
      <vt:lpstr>宋体</vt:lpstr>
      <vt:lpstr>微软雅黑</vt:lpstr>
      <vt:lpstr>Arial</vt:lpstr>
      <vt:lpstr>Impact</vt:lpstr>
      <vt:lpstr>Lucida Console</vt:lpstr>
      <vt:lpstr>Wingdings</vt:lpstr>
      <vt:lpstr>小金文化默认模版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zhangxiao1@cffex.com.cn</dc:creator>
  <cp:lastModifiedBy>hsiang Lee</cp:lastModifiedBy>
  <cp:revision>3736</cp:revision>
  <cp:lastPrinted>2017-06-20T08:43:30Z</cp:lastPrinted>
  <dcterms:created xsi:type="dcterms:W3CDTF">2007-09-07T10:19:09Z</dcterms:created>
  <dcterms:modified xsi:type="dcterms:W3CDTF">2022-06-02T02:40:48Z</dcterms:modified>
</cp:coreProperties>
</file>