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0" r:id="rId1"/>
  </p:sldMasterIdLst>
  <p:notesMasterIdLst>
    <p:notesMasterId r:id="rId19"/>
  </p:notesMasterIdLst>
  <p:handoutMasterIdLst>
    <p:handoutMasterId r:id="rId20"/>
  </p:handoutMasterIdLst>
  <p:sldIdLst>
    <p:sldId id="963" r:id="rId2"/>
    <p:sldId id="1352" r:id="rId3"/>
    <p:sldId id="1303" r:id="rId4"/>
    <p:sldId id="1376" r:id="rId5"/>
    <p:sldId id="1377" r:id="rId6"/>
    <p:sldId id="1357" r:id="rId7"/>
    <p:sldId id="1379" r:id="rId8"/>
    <p:sldId id="1295" r:id="rId9"/>
    <p:sldId id="1380" r:id="rId10"/>
    <p:sldId id="1381" r:id="rId11"/>
    <p:sldId id="1382" r:id="rId12"/>
    <p:sldId id="1367" r:id="rId13"/>
    <p:sldId id="1383" r:id="rId14"/>
    <p:sldId id="1384" r:id="rId15"/>
    <p:sldId id="1387" r:id="rId16"/>
    <p:sldId id="1385" r:id="rId17"/>
    <p:sldId id="1366" r:id="rId18"/>
  </p:sldIdLst>
  <p:sldSz cx="9906000" cy="6858000" type="A4"/>
  <p:notesSz cx="9934575" cy="6802438"/>
  <p:defaultTextStyle>
    <a:defPPr>
      <a:defRPr lang="zh-CN"/>
    </a:defPPr>
    <a:lvl1pPr algn="l" rtl="0" fontAlgn="base">
      <a:spcBef>
        <a:spcPct val="0"/>
      </a:spcBef>
      <a:spcAft>
        <a:spcPct val="0"/>
      </a:spcAft>
      <a:defRPr sz="1900" kern="1200">
        <a:solidFill>
          <a:schemeClr val="tx1"/>
        </a:solidFill>
        <a:latin typeface="Arial" charset="0"/>
        <a:ea typeface="微软雅黑" charset="0"/>
        <a:cs typeface="微软雅黑" charset="0"/>
      </a:defRPr>
    </a:lvl1pPr>
    <a:lvl2pPr marL="536433" algn="l" rtl="0" fontAlgn="base">
      <a:spcBef>
        <a:spcPct val="0"/>
      </a:spcBef>
      <a:spcAft>
        <a:spcPct val="0"/>
      </a:spcAft>
      <a:defRPr sz="1900" kern="1200">
        <a:solidFill>
          <a:schemeClr val="tx1"/>
        </a:solidFill>
        <a:latin typeface="Arial" charset="0"/>
        <a:ea typeface="微软雅黑" charset="0"/>
        <a:cs typeface="微软雅黑" charset="0"/>
      </a:defRPr>
    </a:lvl2pPr>
    <a:lvl3pPr marL="1072866" algn="l" rtl="0" fontAlgn="base">
      <a:spcBef>
        <a:spcPct val="0"/>
      </a:spcBef>
      <a:spcAft>
        <a:spcPct val="0"/>
      </a:spcAft>
      <a:defRPr sz="1900" kern="1200">
        <a:solidFill>
          <a:schemeClr val="tx1"/>
        </a:solidFill>
        <a:latin typeface="Arial" charset="0"/>
        <a:ea typeface="微软雅黑" charset="0"/>
        <a:cs typeface="微软雅黑" charset="0"/>
      </a:defRPr>
    </a:lvl3pPr>
    <a:lvl4pPr marL="1609298" algn="l" rtl="0" fontAlgn="base">
      <a:spcBef>
        <a:spcPct val="0"/>
      </a:spcBef>
      <a:spcAft>
        <a:spcPct val="0"/>
      </a:spcAft>
      <a:defRPr sz="1900" kern="1200">
        <a:solidFill>
          <a:schemeClr val="tx1"/>
        </a:solidFill>
        <a:latin typeface="Arial" charset="0"/>
        <a:ea typeface="微软雅黑" charset="0"/>
        <a:cs typeface="微软雅黑" charset="0"/>
      </a:defRPr>
    </a:lvl4pPr>
    <a:lvl5pPr marL="2145731" algn="l" rtl="0" fontAlgn="base">
      <a:spcBef>
        <a:spcPct val="0"/>
      </a:spcBef>
      <a:spcAft>
        <a:spcPct val="0"/>
      </a:spcAft>
      <a:defRPr sz="1900" kern="1200">
        <a:solidFill>
          <a:schemeClr val="tx1"/>
        </a:solidFill>
        <a:latin typeface="Arial" charset="0"/>
        <a:ea typeface="微软雅黑" charset="0"/>
        <a:cs typeface="微软雅黑" charset="0"/>
      </a:defRPr>
    </a:lvl5pPr>
    <a:lvl6pPr marL="2682164" algn="l" defTabSz="536433" rtl="0" eaLnBrk="1" latinLnBrk="0" hangingPunct="1">
      <a:defRPr sz="1900" kern="1200">
        <a:solidFill>
          <a:schemeClr val="tx1"/>
        </a:solidFill>
        <a:latin typeface="Arial" charset="0"/>
        <a:ea typeface="微软雅黑" charset="0"/>
        <a:cs typeface="微软雅黑" charset="0"/>
      </a:defRPr>
    </a:lvl6pPr>
    <a:lvl7pPr marL="3218597" algn="l" defTabSz="536433" rtl="0" eaLnBrk="1" latinLnBrk="0" hangingPunct="1">
      <a:defRPr sz="1900" kern="1200">
        <a:solidFill>
          <a:schemeClr val="tx1"/>
        </a:solidFill>
        <a:latin typeface="Arial" charset="0"/>
        <a:ea typeface="微软雅黑" charset="0"/>
        <a:cs typeface="微软雅黑" charset="0"/>
      </a:defRPr>
    </a:lvl7pPr>
    <a:lvl8pPr marL="3755029" algn="l" defTabSz="536433" rtl="0" eaLnBrk="1" latinLnBrk="0" hangingPunct="1">
      <a:defRPr sz="1900" kern="1200">
        <a:solidFill>
          <a:schemeClr val="tx1"/>
        </a:solidFill>
        <a:latin typeface="Arial" charset="0"/>
        <a:ea typeface="微软雅黑" charset="0"/>
        <a:cs typeface="微软雅黑" charset="0"/>
      </a:defRPr>
    </a:lvl8pPr>
    <a:lvl9pPr marL="4291462" algn="l" defTabSz="536433" rtl="0" eaLnBrk="1" latinLnBrk="0" hangingPunct="1">
      <a:defRPr sz="1900" kern="1200">
        <a:solidFill>
          <a:schemeClr val="tx1"/>
        </a:solidFill>
        <a:latin typeface="Arial" charset="0"/>
        <a:ea typeface="微软雅黑" charset="0"/>
        <a:cs typeface="微软雅黑" charset="0"/>
      </a:defRPr>
    </a:lvl9pPr>
  </p:defaultTextStyle>
  <p:extLst>
    <p:ext uri="{EFAFB233-063F-42B5-8137-9DF3F51BA10A}">
      <p15:sldGuideLst xmlns:p15="http://schemas.microsoft.com/office/powerpoint/2012/main">
        <p15:guide id="1" orient="horz" pos="2115">
          <p15:clr>
            <a:srgbClr val="A4A3A4"/>
          </p15:clr>
        </p15:guide>
        <p15:guide id="2" orient="horz" pos="619">
          <p15:clr>
            <a:srgbClr val="A4A3A4"/>
          </p15:clr>
        </p15:guide>
        <p15:guide id="3" pos="3121">
          <p15:clr>
            <a:srgbClr val="A4A3A4"/>
          </p15:clr>
        </p15:guide>
        <p15:guide id="4" pos="270">
          <p15:clr>
            <a:srgbClr val="A4A3A4"/>
          </p15:clr>
        </p15:guide>
        <p15:guide id="5" pos="5970">
          <p15:clr>
            <a:srgbClr val="A4A3A4"/>
          </p15:clr>
        </p15:guide>
      </p15:sldGuideLst>
    </p:ext>
    <p:ext uri="{2D200454-40CA-4A62-9FC3-DE9A4176ACB9}">
      <p15:notesGuideLst xmlns:p15="http://schemas.microsoft.com/office/powerpoint/2012/main">
        <p15:guide id="1" orient="horz" pos="2140">
          <p15:clr>
            <a:srgbClr val="A4A3A4"/>
          </p15:clr>
        </p15:guide>
        <p15:guide id="2" pos="3127">
          <p15:clr>
            <a:srgbClr val="A4A3A4"/>
          </p15:clr>
        </p15:guide>
        <p15:guide id="3" orient="horz" pos="2141">
          <p15:clr>
            <a:srgbClr val="A4A3A4"/>
          </p15:clr>
        </p15:guide>
        <p15:guide id="4" pos="312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D99A9"/>
    <a:srgbClr val="339966"/>
    <a:srgbClr val="DE4226"/>
    <a:srgbClr val="CC3305"/>
    <a:srgbClr val="FD9966"/>
    <a:srgbClr val="FF9966"/>
    <a:srgbClr val="EFA841"/>
    <a:srgbClr val="CA7F11"/>
    <a:srgbClr val="0099FF"/>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01" autoAdjust="0"/>
    <p:restoredTop sz="88070" autoAdjust="0"/>
  </p:normalViewPr>
  <p:slideViewPr>
    <p:cSldViewPr>
      <p:cViewPr varScale="1">
        <p:scale>
          <a:sx n="79" d="100"/>
          <a:sy n="79" d="100"/>
        </p:scale>
        <p:origin x="1454" y="62"/>
      </p:cViewPr>
      <p:guideLst>
        <p:guide orient="horz" pos="2115"/>
        <p:guide orient="horz" pos="619"/>
        <p:guide pos="3121"/>
        <p:guide pos="270"/>
        <p:guide pos="597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88"/>
    </p:cViewPr>
  </p:sorterViewPr>
  <p:notesViewPr>
    <p:cSldViewPr>
      <p:cViewPr varScale="1">
        <p:scale>
          <a:sx n="50" d="100"/>
          <a:sy n="50" d="100"/>
        </p:scale>
        <p:origin x="-1920" y="-102"/>
      </p:cViewPr>
      <p:guideLst>
        <p:guide orient="horz" pos="2140"/>
        <p:guide pos="3127"/>
        <p:guide orient="horz" pos="2141"/>
        <p:guide pos="312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9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bwMode="auto">
          <a:xfrm>
            <a:off x="3" y="0"/>
            <a:ext cx="4303746" cy="340448"/>
          </a:xfrm>
          <a:prstGeom prst="rect">
            <a:avLst/>
          </a:prstGeom>
          <a:noFill/>
          <a:ln w="9525">
            <a:noFill/>
            <a:miter lim="800000"/>
            <a:headEnd/>
            <a:tailEnd/>
          </a:ln>
          <a:effectLst/>
        </p:spPr>
        <p:txBody>
          <a:bodyPr vert="horz" wrap="square" lIns="91677" tIns="45839" rIns="91677" bIns="45839" numCol="1" anchor="t" anchorCtr="0" compatLnSpc="1">
            <a:prstTxWarp prst="textNoShape">
              <a:avLst/>
            </a:prstTxWarp>
          </a:bodyPr>
          <a:lstStyle>
            <a:lvl1pPr algn="l">
              <a:spcBef>
                <a:spcPct val="0"/>
              </a:spcBef>
              <a:buClrTx/>
              <a:buFontTx/>
              <a:buNone/>
              <a:defRPr sz="1200" b="0">
                <a:latin typeface="Arial" charset="0"/>
                <a:ea typeface="宋体" pitchFamily="2" charset="-122"/>
                <a:cs typeface="+mn-cs"/>
              </a:defRPr>
            </a:lvl1pPr>
          </a:lstStyle>
          <a:p>
            <a:pPr>
              <a:defRPr/>
            </a:pPr>
            <a:endParaRPr lang="en-US" altLang="zh-CN"/>
          </a:p>
        </p:txBody>
      </p:sp>
      <p:sp>
        <p:nvSpPr>
          <p:cNvPr id="95235" name="Rectangle 3"/>
          <p:cNvSpPr>
            <a:spLocks noGrp="1" noChangeArrowheads="1"/>
          </p:cNvSpPr>
          <p:nvPr>
            <p:ph type="dt" sz="quarter" idx="1"/>
          </p:nvPr>
        </p:nvSpPr>
        <p:spPr bwMode="auto">
          <a:xfrm>
            <a:off x="5628512" y="0"/>
            <a:ext cx="4303746" cy="340448"/>
          </a:xfrm>
          <a:prstGeom prst="rect">
            <a:avLst/>
          </a:prstGeom>
          <a:noFill/>
          <a:ln w="9525">
            <a:noFill/>
            <a:miter lim="800000"/>
            <a:headEnd/>
            <a:tailEnd/>
          </a:ln>
          <a:effectLst/>
        </p:spPr>
        <p:txBody>
          <a:bodyPr vert="horz" wrap="square" lIns="91677" tIns="45839" rIns="91677" bIns="45839" numCol="1" anchor="t" anchorCtr="0" compatLnSpc="1">
            <a:prstTxWarp prst="textNoShape">
              <a:avLst/>
            </a:prstTxWarp>
          </a:bodyPr>
          <a:lstStyle>
            <a:lvl1pPr algn="r">
              <a:spcBef>
                <a:spcPct val="0"/>
              </a:spcBef>
              <a:buClrTx/>
              <a:buFontTx/>
              <a:buNone/>
              <a:defRPr sz="1200" b="0">
                <a:latin typeface="Arial" charset="0"/>
                <a:ea typeface="宋体" pitchFamily="2" charset="-122"/>
                <a:cs typeface="+mn-cs"/>
              </a:defRPr>
            </a:lvl1pPr>
          </a:lstStyle>
          <a:p>
            <a:pPr>
              <a:defRPr/>
            </a:pPr>
            <a:endParaRPr lang="en-US" altLang="zh-CN"/>
          </a:p>
        </p:txBody>
      </p:sp>
      <p:sp>
        <p:nvSpPr>
          <p:cNvPr id="95236" name="Rectangle 4"/>
          <p:cNvSpPr>
            <a:spLocks noGrp="1" noChangeArrowheads="1"/>
          </p:cNvSpPr>
          <p:nvPr>
            <p:ph type="ftr" sz="quarter" idx="2"/>
          </p:nvPr>
        </p:nvSpPr>
        <p:spPr bwMode="auto">
          <a:xfrm>
            <a:off x="3" y="6460902"/>
            <a:ext cx="4303746" cy="340448"/>
          </a:xfrm>
          <a:prstGeom prst="rect">
            <a:avLst/>
          </a:prstGeom>
          <a:noFill/>
          <a:ln w="9525">
            <a:noFill/>
            <a:miter lim="800000"/>
            <a:headEnd/>
            <a:tailEnd/>
          </a:ln>
          <a:effectLst/>
        </p:spPr>
        <p:txBody>
          <a:bodyPr vert="horz" wrap="square" lIns="91677" tIns="45839" rIns="91677" bIns="45839" numCol="1" anchor="b" anchorCtr="0" compatLnSpc="1">
            <a:prstTxWarp prst="textNoShape">
              <a:avLst/>
            </a:prstTxWarp>
          </a:bodyPr>
          <a:lstStyle>
            <a:lvl1pPr algn="l">
              <a:spcBef>
                <a:spcPct val="0"/>
              </a:spcBef>
              <a:buClrTx/>
              <a:buFontTx/>
              <a:buNone/>
              <a:defRPr sz="1200" b="0">
                <a:latin typeface="Arial" charset="0"/>
                <a:ea typeface="宋体" pitchFamily="2" charset="-122"/>
                <a:cs typeface="+mn-cs"/>
              </a:defRPr>
            </a:lvl1pPr>
          </a:lstStyle>
          <a:p>
            <a:pPr>
              <a:defRPr/>
            </a:pPr>
            <a:endParaRPr lang="en-US" altLang="zh-CN"/>
          </a:p>
        </p:txBody>
      </p:sp>
      <p:sp>
        <p:nvSpPr>
          <p:cNvPr id="95237" name="Rectangle 5"/>
          <p:cNvSpPr>
            <a:spLocks noGrp="1" noChangeArrowheads="1"/>
          </p:cNvSpPr>
          <p:nvPr>
            <p:ph type="sldNum" sz="quarter" idx="3"/>
          </p:nvPr>
        </p:nvSpPr>
        <p:spPr bwMode="auto">
          <a:xfrm>
            <a:off x="5628512" y="6460902"/>
            <a:ext cx="4303746" cy="340448"/>
          </a:xfrm>
          <a:prstGeom prst="rect">
            <a:avLst/>
          </a:prstGeom>
          <a:noFill/>
          <a:ln w="9525">
            <a:noFill/>
            <a:miter lim="800000"/>
            <a:headEnd/>
            <a:tailEnd/>
          </a:ln>
          <a:effectLst/>
        </p:spPr>
        <p:txBody>
          <a:bodyPr vert="horz" wrap="square" lIns="91677" tIns="45839" rIns="91677" bIns="45839" numCol="1" anchor="b" anchorCtr="0" compatLnSpc="1">
            <a:prstTxWarp prst="textNoShape">
              <a:avLst/>
            </a:prstTxWarp>
          </a:bodyPr>
          <a:lstStyle>
            <a:lvl1pPr algn="r">
              <a:defRPr sz="1200">
                <a:ea typeface="宋体" charset="0"/>
                <a:cs typeface="宋体" charset="0"/>
              </a:defRPr>
            </a:lvl1pPr>
          </a:lstStyle>
          <a:p>
            <a:fld id="{F3A2DE4E-3D96-114A-B362-C6314216C9C4}" type="slidenum">
              <a:rPr lang="en-US" altLang="zh-CN"/>
              <a:pPr/>
              <a:t>‹#›</a:t>
            </a:fld>
            <a:endParaRPr lang="en-US" altLang="zh-CN"/>
          </a:p>
        </p:txBody>
      </p:sp>
    </p:spTree>
    <p:extLst>
      <p:ext uri="{BB962C8B-B14F-4D97-AF65-F5344CB8AC3E}">
        <p14:creationId xmlns:p14="http://schemas.microsoft.com/office/powerpoint/2010/main" val="6071573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3" y="0"/>
            <a:ext cx="4303746" cy="340448"/>
          </a:xfrm>
          <a:prstGeom prst="rect">
            <a:avLst/>
          </a:prstGeom>
          <a:noFill/>
          <a:ln w="9525">
            <a:noFill/>
            <a:miter lim="800000"/>
            <a:headEnd/>
            <a:tailEnd/>
          </a:ln>
          <a:effectLst/>
        </p:spPr>
        <p:txBody>
          <a:bodyPr vert="horz" wrap="square" lIns="91677" tIns="45839" rIns="91677" bIns="45839" numCol="1" anchor="t" anchorCtr="0" compatLnSpc="1">
            <a:prstTxWarp prst="textNoShape">
              <a:avLst/>
            </a:prstTxWarp>
          </a:bodyPr>
          <a:lstStyle>
            <a:lvl1pPr algn="l">
              <a:spcBef>
                <a:spcPct val="0"/>
              </a:spcBef>
              <a:buClrTx/>
              <a:buFontTx/>
              <a:buNone/>
              <a:defRPr sz="1200" b="0">
                <a:latin typeface="Arial" charset="0"/>
                <a:ea typeface="宋体" pitchFamily="2" charset="-122"/>
                <a:cs typeface="+mn-cs"/>
              </a:defRPr>
            </a:lvl1pPr>
          </a:lstStyle>
          <a:p>
            <a:pPr>
              <a:defRPr/>
            </a:pPr>
            <a:endParaRPr lang="en-US" altLang="zh-CN"/>
          </a:p>
        </p:txBody>
      </p:sp>
      <p:sp>
        <p:nvSpPr>
          <p:cNvPr id="7171" name="Rectangle 3"/>
          <p:cNvSpPr>
            <a:spLocks noGrp="1" noChangeArrowheads="1"/>
          </p:cNvSpPr>
          <p:nvPr>
            <p:ph type="dt" idx="1"/>
          </p:nvPr>
        </p:nvSpPr>
        <p:spPr bwMode="auto">
          <a:xfrm>
            <a:off x="5628512" y="0"/>
            <a:ext cx="4303746" cy="340448"/>
          </a:xfrm>
          <a:prstGeom prst="rect">
            <a:avLst/>
          </a:prstGeom>
          <a:noFill/>
          <a:ln w="9525">
            <a:noFill/>
            <a:miter lim="800000"/>
            <a:headEnd/>
            <a:tailEnd/>
          </a:ln>
          <a:effectLst/>
        </p:spPr>
        <p:txBody>
          <a:bodyPr vert="horz" wrap="square" lIns="91677" tIns="45839" rIns="91677" bIns="45839" numCol="1" anchor="t" anchorCtr="0" compatLnSpc="1">
            <a:prstTxWarp prst="textNoShape">
              <a:avLst/>
            </a:prstTxWarp>
          </a:bodyPr>
          <a:lstStyle>
            <a:lvl1pPr algn="r">
              <a:spcBef>
                <a:spcPct val="0"/>
              </a:spcBef>
              <a:buClrTx/>
              <a:buFontTx/>
              <a:buNone/>
              <a:defRPr sz="1200" b="0">
                <a:latin typeface="Arial" charset="0"/>
                <a:ea typeface="宋体" pitchFamily="2" charset="-122"/>
                <a:cs typeface="+mn-cs"/>
              </a:defRPr>
            </a:lvl1pPr>
          </a:lstStyle>
          <a:p>
            <a:pPr>
              <a:defRPr/>
            </a:pPr>
            <a:endParaRPr lang="en-US" altLang="zh-CN"/>
          </a:p>
        </p:txBody>
      </p:sp>
      <p:sp>
        <p:nvSpPr>
          <p:cNvPr id="160772" name="Rectangle 4"/>
          <p:cNvSpPr>
            <a:spLocks noGrp="1" noRot="1" noChangeAspect="1" noChangeArrowheads="1" noTextEdit="1"/>
          </p:cNvSpPr>
          <p:nvPr>
            <p:ph type="sldImg" idx="2"/>
          </p:nvPr>
        </p:nvSpPr>
        <p:spPr bwMode="auto">
          <a:xfrm>
            <a:off x="3128963" y="509588"/>
            <a:ext cx="3681412" cy="2549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173" name="Rectangle 5"/>
          <p:cNvSpPr>
            <a:spLocks noGrp="1" noChangeArrowheads="1"/>
          </p:cNvSpPr>
          <p:nvPr>
            <p:ph type="body" sz="quarter" idx="3"/>
          </p:nvPr>
        </p:nvSpPr>
        <p:spPr bwMode="auto">
          <a:xfrm>
            <a:off x="992995" y="3230451"/>
            <a:ext cx="7948588" cy="3061859"/>
          </a:xfrm>
          <a:prstGeom prst="rect">
            <a:avLst/>
          </a:prstGeom>
          <a:noFill/>
          <a:ln w="9525">
            <a:noFill/>
            <a:miter lim="800000"/>
            <a:headEnd/>
            <a:tailEnd/>
          </a:ln>
          <a:effectLst/>
        </p:spPr>
        <p:txBody>
          <a:bodyPr vert="horz" wrap="square" lIns="91677" tIns="45839" rIns="91677" bIns="45839"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174" name="Rectangle 6"/>
          <p:cNvSpPr>
            <a:spLocks noGrp="1" noChangeArrowheads="1"/>
          </p:cNvSpPr>
          <p:nvPr>
            <p:ph type="ftr" sz="quarter" idx="4"/>
          </p:nvPr>
        </p:nvSpPr>
        <p:spPr bwMode="auto">
          <a:xfrm>
            <a:off x="3" y="6460902"/>
            <a:ext cx="4303746" cy="340448"/>
          </a:xfrm>
          <a:prstGeom prst="rect">
            <a:avLst/>
          </a:prstGeom>
          <a:noFill/>
          <a:ln w="9525">
            <a:noFill/>
            <a:miter lim="800000"/>
            <a:headEnd/>
            <a:tailEnd/>
          </a:ln>
          <a:effectLst/>
        </p:spPr>
        <p:txBody>
          <a:bodyPr vert="horz" wrap="square" lIns="91677" tIns="45839" rIns="91677" bIns="45839" numCol="1" anchor="b" anchorCtr="0" compatLnSpc="1">
            <a:prstTxWarp prst="textNoShape">
              <a:avLst/>
            </a:prstTxWarp>
          </a:bodyPr>
          <a:lstStyle>
            <a:lvl1pPr algn="l">
              <a:spcBef>
                <a:spcPct val="0"/>
              </a:spcBef>
              <a:buClrTx/>
              <a:buFontTx/>
              <a:buNone/>
              <a:defRPr sz="1200" b="0">
                <a:latin typeface="Arial" charset="0"/>
                <a:ea typeface="宋体" pitchFamily="2" charset="-122"/>
                <a:cs typeface="+mn-cs"/>
              </a:defRPr>
            </a:lvl1pPr>
          </a:lstStyle>
          <a:p>
            <a:pPr>
              <a:defRPr/>
            </a:pPr>
            <a:endParaRPr lang="en-US" altLang="zh-CN"/>
          </a:p>
        </p:txBody>
      </p:sp>
      <p:sp>
        <p:nvSpPr>
          <p:cNvPr id="7175" name="Rectangle 7"/>
          <p:cNvSpPr>
            <a:spLocks noGrp="1" noChangeArrowheads="1"/>
          </p:cNvSpPr>
          <p:nvPr>
            <p:ph type="sldNum" sz="quarter" idx="5"/>
          </p:nvPr>
        </p:nvSpPr>
        <p:spPr bwMode="auto">
          <a:xfrm>
            <a:off x="5628512" y="6460902"/>
            <a:ext cx="4303746" cy="340448"/>
          </a:xfrm>
          <a:prstGeom prst="rect">
            <a:avLst/>
          </a:prstGeom>
          <a:noFill/>
          <a:ln w="9525">
            <a:noFill/>
            <a:miter lim="800000"/>
            <a:headEnd/>
            <a:tailEnd/>
          </a:ln>
          <a:effectLst/>
        </p:spPr>
        <p:txBody>
          <a:bodyPr vert="horz" wrap="square" lIns="91677" tIns="45839" rIns="91677" bIns="45839" numCol="1" anchor="b" anchorCtr="0" compatLnSpc="1">
            <a:prstTxWarp prst="textNoShape">
              <a:avLst/>
            </a:prstTxWarp>
          </a:bodyPr>
          <a:lstStyle>
            <a:lvl1pPr algn="r">
              <a:defRPr sz="1200">
                <a:ea typeface="宋体" charset="0"/>
                <a:cs typeface="宋体" charset="0"/>
              </a:defRPr>
            </a:lvl1pPr>
          </a:lstStyle>
          <a:p>
            <a:fld id="{66D5C9CD-7F11-B849-8EA6-205837947304}" type="slidenum">
              <a:rPr lang="en-US" altLang="zh-CN"/>
              <a:pPr/>
              <a:t>‹#›</a:t>
            </a:fld>
            <a:endParaRPr lang="en-US" altLang="zh-CN"/>
          </a:p>
        </p:txBody>
      </p:sp>
    </p:spTree>
    <p:extLst>
      <p:ext uri="{BB962C8B-B14F-4D97-AF65-F5344CB8AC3E}">
        <p14:creationId xmlns:p14="http://schemas.microsoft.com/office/powerpoint/2010/main" val="262655107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400" kern="1200">
        <a:solidFill>
          <a:schemeClr val="tx1"/>
        </a:solidFill>
        <a:latin typeface="Arial" charset="0"/>
        <a:ea typeface="宋体" pitchFamily="2" charset="-122"/>
        <a:cs typeface="宋体" charset="0"/>
      </a:defRPr>
    </a:lvl1pPr>
    <a:lvl2pPr marL="536433" algn="l" rtl="0" eaLnBrk="0" fontAlgn="base" hangingPunct="0">
      <a:spcBef>
        <a:spcPct val="30000"/>
      </a:spcBef>
      <a:spcAft>
        <a:spcPct val="0"/>
      </a:spcAft>
      <a:defRPr sz="1400" kern="1200">
        <a:solidFill>
          <a:schemeClr val="tx1"/>
        </a:solidFill>
        <a:latin typeface="Arial" charset="0"/>
        <a:ea typeface="宋体" pitchFamily="2" charset="-122"/>
        <a:cs typeface="+mn-cs"/>
      </a:defRPr>
    </a:lvl2pPr>
    <a:lvl3pPr marL="1072866" algn="l" rtl="0" eaLnBrk="0" fontAlgn="base" hangingPunct="0">
      <a:spcBef>
        <a:spcPct val="30000"/>
      </a:spcBef>
      <a:spcAft>
        <a:spcPct val="0"/>
      </a:spcAft>
      <a:defRPr sz="1400" kern="1200">
        <a:solidFill>
          <a:schemeClr val="tx1"/>
        </a:solidFill>
        <a:latin typeface="Arial" charset="0"/>
        <a:ea typeface="宋体" pitchFamily="2" charset="-122"/>
        <a:cs typeface="+mn-cs"/>
      </a:defRPr>
    </a:lvl3pPr>
    <a:lvl4pPr marL="1609298" algn="l" rtl="0" eaLnBrk="0" fontAlgn="base" hangingPunct="0">
      <a:spcBef>
        <a:spcPct val="30000"/>
      </a:spcBef>
      <a:spcAft>
        <a:spcPct val="0"/>
      </a:spcAft>
      <a:defRPr sz="1400" kern="1200">
        <a:solidFill>
          <a:schemeClr val="tx1"/>
        </a:solidFill>
        <a:latin typeface="Arial" charset="0"/>
        <a:ea typeface="宋体" pitchFamily="2" charset="-122"/>
        <a:cs typeface="+mn-cs"/>
      </a:defRPr>
    </a:lvl4pPr>
    <a:lvl5pPr marL="2145731" algn="l" rtl="0" eaLnBrk="0" fontAlgn="base" hangingPunct="0">
      <a:spcBef>
        <a:spcPct val="30000"/>
      </a:spcBef>
      <a:spcAft>
        <a:spcPct val="0"/>
      </a:spcAft>
      <a:defRPr sz="1400" kern="1200">
        <a:solidFill>
          <a:schemeClr val="tx1"/>
        </a:solidFill>
        <a:latin typeface="Arial" charset="0"/>
        <a:ea typeface="宋体" pitchFamily="2" charset="-122"/>
        <a:cs typeface="+mn-cs"/>
      </a:defRPr>
    </a:lvl5pPr>
    <a:lvl6pPr marL="2682164" algn="l" defTabSz="1072866" rtl="0" eaLnBrk="1" latinLnBrk="0" hangingPunct="1">
      <a:defRPr sz="1400" kern="1200">
        <a:solidFill>
          <a:schemeClr val="tx1"/>
        </a:solidFill>
        <a:latin typeface="+mn-lt"/>
        <a:ea typeface="+mn-ea"/>
        <a:cs typeface="+mn-cs"/>
      </a:defRPr>
    </a:lvl6pPr>
    <a:lvl7pPr marL="3218597" algn="l" defTabSz="1072866" rtl="0" eaLnBrk="1" latinLnBrk="0" hangingPunct="1">
      <a:defRPr sz="1400" kern="1200">
        <a:solidFill>
          <a:schemeClr val="tx1"/>
        </a:solidFill>
        <a:latin typeface="+mn-lt"/>
        <a:ea typeface="+mn-ea"/>
        <a:cs typeface="+mn-cs"/>
      </a:defRPr>
    </a:lvl7pPr>
    <a:lvl8pPr marL="3755029" algn="l" defTabSz="1072866" rtl="0" eaLnBrk="1" latinLnBrk="0" hangingPunct="1">
      <a:defRPr sz="1400" kern="1200">
        <a:solidFill>
          <a:schemeClr val="tx1"/>
        </a:solidFill>
        <a:latin typeface="+mn-lt"/>
        <a:ea typeface="+mn-ea"/>
        <a:cs typeface="+mn-cs"/>
      </a:defRPr>
    </a:lvl8pPr>
    <a:lvl9pPr marL="4291462" algn="l" defTabSz="107286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xfrm>
            <a:off x="3128963" y="509588"/>
            <a:ext cx="3681412" cy="2549525"/>
          </a:xfrm>
          <a:ln/>
        </p:spPr>
      </p:sp>
      <p:sp>
        <p:nvSpPr>
          <p:cNvPr id="161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ltLang="en-US">
              <a:ea typeface="宋体" charset="0"/>
            </a:endParaRPr>
          </a:p>
        </p:txBody>
      </p:sp>
    </p:spTree>
    <p:extLst>
      <p:ext uri="{BB962C8B-B14F-4D97-AF65-F5344CB8AC3E}">
        <p14:creationId xmlns:p14="http://schemas.microsoft.com/office/powerpoint/2010/main" val="3309766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400" b="1" i="0" kern="1200" dirty="0" smtClean="0">
                <a:solidFill>
                  <a:schemeClr val="tx1"/>
                </a:solidFill>
                <a:effectLst/>
                <a:latin typeface="Arial" charset="0"/>
                <a:ea typeface="宋体" pitchFamily="2" charset="-122"/>
                <a:cs typeface="宋体" charset="0"/>
              </a:rPr>
              <a:t>人工智能</a:t>
            </a:r>
            <a:r>
              <a:rPr lang="en-US" altLang="zh-CN" sz="1400" b="1" i="0" kern="1200" dirty="0" smtClean="0">
                <a:solidFill>
                  <a:schemeClr val="tx1"/>
                </a:solidFill>
                <a:effectLst/>
                <a:latin typeface="Arial" charset="0"/>
                <a:ea typeface="宋体" pitchFamily="2" charset="-122"/>
                <a:cs typeface="宋体" charset="0"/>
              </a:rPr>
              <a:t>-</a:t>
            </a:r>
            <a:r>
              <a:rPr lang="zh-CN" altLang="en-US" sz="1400" b="1" i="0" kern="1200" dirty="0" smtClean="0">
                <a:solidFill>
                  <a:schemeClr val="tx1"/>
                </a:solidFill>
                <a:effectLst/>
                <a:latin typeface="Arial" charset="0"/>
                <a:ea typeface="宋体" pitchFamily="2" charset="-122"/>
                <a:cs typeface="宋体" charset="0"/>
              </a:rPr>
              <a:t>搜索</a:t>
            </a:r>
            <a:r>
              <a:rPr lang="en-US" altLang="zh-CN" sz="1400" b="1" i="0" kern="1200" dirty="0" smtClean="0">
                <a:solidFill>
                  <a:schemeClr val="tx1"/>
                </a:solidFill>
                <a:effectLst/>
                <a:latin typeface="Arial" charset="0"/>
                <a:ea typeface="宋体" pitchFamily="2" charset="-122"/>
                <a:cs typeface="宋体" charset="0"/>
              </a:rPr>
              <a:t>----</a:t>
            </a:r>
            <a:r>
              <a:rPr lang="zh-CN" altLang="en-US" sz="1400" b="1" i="0" kern="1200" dirty="0" smtClean="0">
                <a:solidFill>
                  <a:schemeClr val="tx1"/>
                </a:solidFill>
                <a:effectLst/>
                <a:latin typeface="Arial" charset="0"/>
                <a:ea typeface="宋体" pitchFamily="2" charset="-122"/>
                <a:cs typeface="宋体" charset="0"/>
              </a:rPr>
              <a:t>启发式搜索：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https://blog.csdn.net/qq_37503890/article/details/99732821?utm_medium=distribute.pc_relevant.none-task-blog-2~default~baidujs_baidulandingword~default-0-99732821-blog-117595904.pc_relevant_default&amp;spm=1001.2101.3001.4242.1&amp;utm_relevant_index=1                 </a:t>
            </a:r>
            <a:endParaRPr lang="zh-CN" altLang="zh-CN" sz="1050" kern="100" dirty="0" smtClean="0">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66D5C9CD-7F11-B849-8EA6-205837947304}" type="slidenum">
              <a:rPr lang="en-US" altLang="zh-CN" smtClean="0"/>
              <a:pPr/>
              <a:t>3</a:t>
            </a:fld>
            <a:endParaRPr lang="en-US" altLang="zh-CN"/>
          </a:p>
        </p:txBody>
      </p:sp>
    </p:spTree>
    <p:extLst>
      <p:ext uri="{BB962C8B-B14F-4D97-AF65-F5344CB8AC3E}">
        <p14:creationId xmlns:p14="http://schemas.microsoft.com/office/powerpoint/2010/main" val="390593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6D5C9CD-7F11-B849-8EA6-205837947304}" type="slidenum">
              <a:rPr lang="en-US" altLang="zh-CN" smtClean="0"/>
              <a:pPr/>
              <a:t>8</a:t>
            </a:fld>
            <a:endParaRPr lang="en-US" altLang="zh-CN"/>
          </a:p>
        </p:txBody>
      </p:sp>
    </p:spTree>
    <p:extLst>
      <p:ext uri="{BB962C8B-B14F-4D97-AF65-F5344CB8AC3E}">
        <p14:creationId xmlns:p14="http://schemas.microsoft.com/office/powerpoint/2010/main" val="740602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6D5C9CD-7F11-B849-8EA6-205837947304}" type="slidenum">
              <a:rPr lang="en-US" altLang="zh-CN" smtClean="0"/>
              <a:pPr/>
              <a:t>16</a:t>
            </a:fld>
            <a:endParaRPr lang="en-US" altLang="zh-CN"/>
          </a:p>
        </p:txBody>
      </p:sp>
    </p:spTree>
    <p:extLst>
      <p:ext uri="{BB962C8B-B14F-4D97-AF65-F5344CB8AC3E}">
        <p14:creationId xmlns:p14="http://schemas.microsoft.com/office/powerpoint/2010/main" val="1211794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xfrm>
            <a:off x="3128963" y="509588"/>
            <a:ext cx="3681412" cy="2549525"/>
          </a:xfrm>
          <a:ln/>
        </p:spPr>
      </p:sp>
      <p:sp>
        <p:nvSpPr>
          <p:cNvPr id="161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ltLang="en-US">
              <a:ea typeface="宋体" charset="0"/>
            </a:endParaRPr>
          </a:p>
        </p:txBody>
      </p:sp>
    </p:spTree>
    <p:extLst>
      <p:ext uri="{BB962C8B-B14F-4D97-AF65-F5344CB8AC3E}">
        <p14:creationId xmlns:p14="http://schemas.microsoft.com/office/powerpoint/2010/main" val="2403570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页">
    <p:spTree>
      <p:nvGrpSpPr>
        <p:cNvPr id="1" name=""/>
        <p:cNvGrpSpPr/>
        <p:nvPr/>
      </p:nvGrpSpPr>
      <p:grpSpPr>
        <a:xfrm>
          <a:off x="0" y="0"/>
          <a:ext cx="0" cy="0"/>
          <a:chOff x="0" y="0"/>
          <a:chExt cx="0" cy="0"/>
        </a:xfrm>
      </p:grpSpPr>
      <p:sp>
        <p:nvSpPr>
          <p:cNvPr id="5" name="任意多边形 35"/>
          <p:cNvSpPr/>
          <p:nvPr userDrawn="1"/>
        </p:nvSpPr>
        <p:spPr>
          <a:xfrm rot="2700000">
            <a:off x="5000149" y="-1330726"/>
            <a:ext cx="2661451" cy="2661451"/>
          </a:xfrm>
          <a:custGeom>
            <a:avLst/>
            <a:gdLst>
              <a:gd name="connsiteX0" fmla="*/ 0 w 3177271"/>
              <a:gd name="connsiteY0" fmla="*/ 3166723 h 3177271"/>
              <a:gd name="connsiteX1" fmla="*/ 3166723 w 3177271"/>
              <a:gd name="connsiteY1" fmla="*/ 0 h 3177271"/>
              <a:gd name="connsiteX2" fmla="*/ 3177271 w 3177271"/>
              <a:gd name="connsiteY2" fmla="*/ 0 h 3177271"/>
              <a:gd name="connsiteX3" fmla="*/ 3177271 w 3177271"/>
              <a:gd name="connsiteY3" fmla="*/ 3177271 h 3177271"/>
              <a:gd name="connsiteX4" fmla="*/ 0 w 3177271"/>
              <a:gd name="connsiteY4" fmla="*/ 3177271 h 3177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271" h="3177271">
                <a:moveTo>
                  <a:pt x="0" y="3166723"/>
                </a:moveTo>
                <a:lnTo>
                  <a:pt x="3166723" y="0"/>
                </a:lnTo>
                <a:lnTo>
                  <a:pt x="3177271" y="0"/>
                </a:lnTo>
                <a:lnTo>
                  <a:pt x="3177271" y="3177271"/>
                </a:lnTo>
                <a:lnTo>
                  <a:pt x="0" y="3177271"/>
                </a:lnTo>
                <a:close/>
              </a:path>
            </a:pathLst>
          </a:custGeom>
          <a:gradFill>
            <a:gsLst>
              <a:gs pos="0">
                <a:srgbClr val="71BE9E"/>
              </a:gs>
              <a:gs pos="100000">
                <a:srgbClr val="40A58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6" name="直接连接符 28"/>
          <p:cNvCxnSpPr/>
          <p:nvPr userDrawn="1"/>
        </p:nvCxnSpPr>
        <p:spPr>
          <a:xfrm>
            <a:off x="4160912" y="-34543"/>
            <a:ext cx="5745088" cy="5682752"/>
          </a:xfrm>
          <a:prstGeom prst="line">
            <a:avLst/>
          </a:prstGeom>
          <a:ln>
            <a:solidFill>
              <a:srgbClr val="77BEC6"/>
            </a:solidFill>
          </a:ln>
        </p:spPr>
        <p:style>
          <a:lnRef idx="1">
            <a:schemeClr val="accent1"/>
          </a:lnRef>
          <a:fillRef idx="0">
            <a:schemeClr val="accent1"/>
          </a:fillRef>
          <a:effectRef idx="0">
            <a:schemeClr val="accent1"/>
          </a:effectRef>
          <a:fontRef idx="minor">
            <a:schemeClr val="tx1"/>
          </a:fontRef>
        </p:style>
      </p:cxnSp>
      <p:sp>
        <p:nvSpPr>
          <p:cNvPr id="11" name="任意形状 10"/>
          <p:cNvSpPr/>
          <p:nvPr userDrawn="1"/>
        </p:nvSpPr>
        <p:spPr>
          <a:xfrm>
            <a:off x="-4262" y="5389032"/>
            <a:ext cx="1474580" cy="1478779"/>
          </a:xfrm>
          <a:custGeom>
            <a:avLst/>
            <a:gdLst>
              <a:gd name="connsiteX0" fmla="*/ 0 w 1474580"/>
              <a:gd name="connsiteY0" fmla="*/ 0 h 1478779"/>
              <a:gd name="connsiteX1" fmla="*/ 0 w 1474580"/>
              <a:gd name="connsiteY1" fmla="*/ 430423 h 1478779"/>
              <a:gd name="connsiteX2" fmla="*/ 1039877 w 1474580"/>
              <a:gd name="connsiteY2" fmla="*/ 1478779 h 1478779"/>
              <a:gd name="connsiteX3" fmla="*/ 1474580 w 1474580"/>
              <a:gd name="connsiteY3" fmla="*/ 1470256 h 1478779"/>
              <a:gd name="connsiteX4" fmla="*/ 0 w 1474580"/>
              <a:gd name="connsiteY4" fmla="*/ 0 h 14787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4580" h="1478779">
                <a:moveTo>
                  <a:pt x="0" y="0"/>
                </a:moveTo>
                <a:lnTo>
                  <a:pt x="0" y="430423"/>
                </a:lnTo>
                <a:lnTo>
                  <a:pt x="1039877" y="1478779"/>
                </a:lnTo>
                <a:lnTo>
                  <a:pt x="1474580" y="1470256"/>
                </a:lnTo>
                <a:lnTo>
                  <a:pt x="0" y="0"/>
                </a:lnTo>
                <a:close/>
              </a:path>
            </a:pathLst>
          </a:cu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endParaRPr lang="zh-CN" altLang="en-US">
              <a:solidFill>
                <a:schemeClr val="lt1"/>
              </a:solidFill>
              <a:latin typeface="+mn-lt"/>
              <a:ea typeface="+mn-ea"/>
              <a:cs typeface="+mn-cs"/>
            </a:endParaRPr>
          </a:p>
        </p:txBody>
      </p:sp>
      <p:sp>
        <p:nvSpPr>
          <p:cNvPr id="12" name="任意多边形 48"/>
          <p:cNvSpPr/>
          <p:nvPr userDrawn="1"/>
        </p:nvSpPr>
        <p:spPr>
          <a:xfrm rot="2700000">
            <a:off x="-341670" y="6412306"/>
            <a:ext cx="1055593" cy="527796"/>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gradFill>
            <a:gsLst>
              <a:gs pos="0">
                <a:srgbClr val="71BE9E"/>
              </a:gs>
              <a:gs pos="100000">
                <a:srgbClr val="77BEC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任意多边形 48"/>
          <p:cNvSpPr/>
          <p:nvPr userDrawn="1"/>
        </p:nvSpPr>
        <p:spPr>
          <a:xfrm rot="18900000">
            <a:off x="9470220" y="6582767"/>
            <a:ext cx="655441" cy="327720"/>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剪去单角的矩形 13"/>
          <p:cNvSpPr>
            <a:spLocks noChangeAspect="1"/>
          </p:cNvSpPr>
          <p:nvPr userDrawn="1"/>
        </p:nvSpPr>
        <p:spPr bwMode="auto">
          <a:xfrm rot="2700000">
            <a:off x="7054179" y="572052"/>
            <a:ext cx="2844000" cy="2844000"/>
          </a:xfrm>
          <a:prstGeom prst="snip1Rect">
            <a:avLst>
              <a:gd name="adj" fmla="val 28526"/>
            </a:avLst>
          </a:prstGeom>
          <a:gradFill>
            <a:gsLst>
              <a:gs pos="0">
                <a:srgbClr val="3997A7"/>
              </a:gs>
              <a:gs pos="100000">
                <a:srgbClr val="77BEC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endParaRPr lang="zh-CN" altLang="en-US">
              <a:solidFill>
                <a:schemeClr val="lt1"/>
              </a:solidFill>
              <a:latin typeface="+mn-lt"/>
              <a:ea typeface="+mn-ea"/>
              <a:cs typeface="+mn-cs"/>
            </a:endParaRPr>
          </a:p>
        </p:txBody>
      </p:sp>
      <p:sp>
        <p:nvSpPr>
          <p:cNvPr id="15" name="直角三角形 14"/>
          <p:cNvSpPr>
            <a:spLocks noChangeAspect="1"/>
          </p:cNvSpPr>
          <p:nvPr userDrawn="1"/>
        </p:nvSpPr>
        <p:spPr bwMode="auto">
          <a:xfrm rot="2700000">
            <a:off x="8985661" y="3196640"/>
            <a:ext cx="1836000" cy="1836000"/>
          </a:xfrm>
          <a:prstGeom prst="rtTriangle">
            <a:avLst/>
          </a:prstGeom>
          <a:gradFill>
            <a:gsLst>
              <a:gs pos="0">
                <a:srgbClr val="EFA63E"/>
              </a:gs>
              <a:gs pos="100000">
                <a:srgbClr val="F0BD6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endParaRPr lang="zh-CN" altLang="en-US"/>
          </a:p>
        </p:txBody>
      </p:sp>
      <p:sp>
        <p:nvSpPr>
          <p:cNvPr id="16" name="直角三角形 15"/>
          <p:cNvSpPr>
            <a:spLocks noChangeAspect="1"/>
          </p:cNvSpPr>
          <p:nvPr userDrawn="1"/>
        </p:nvSpPr>
        <p:spPr bwMode="auto">
          <a:xfrm rot="10800000">
            <a:off x="8733960" y="0"/>
            <a:ext cx="1188000" cy="1188000"/>
          </a:xfrm>
          <a:prstGeom prst="rtTriangle">
            <a:avLst/>
          </a:prstGeom>
          <a:gradFill>
            <a:gsLst>
              <a:gs pos="0">
                <a:srgbClr val="D53320"/>
              </a:gs>
              <a:gs pos="100000">
                <a:srgbClr val="E24F2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endParaRPr lang="zh-CN" altLang="en-US"/>
          </a:p>
        </p:txBody>
      </p:sp>
    </p:spTree>
    <p:extLst>
      <p:ext uri="{BB962C8B-B14F-4D97-AF65-F5344CB8AC3E}">
        <p14:creationId xmlns:p14="http://schemas.microsoft.com/office/powerpoint/2010/main" val="2091136278"/>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版式2-1">
    <p:spTree>
      <p:nvGrpSpPr>
        <p:cNvPr id="1" name=""/>
        <p:cNvGrpSpPr/>
        <p:nvPr/>
      </p:nvGrpSpPr>
      <p:grpSpPr>
        <a:xfrm>
          <a:off x="0" y="0"/>
          <a:ext cx="0" cy="0"/>
          <a:chOff x="0" y="0"/>
          <a:chExt cx="0" cy="0"/>
        </a:xfrm>
      </p:grpSpPr>
      <p:sp>
        <p:nvSpPr>
          <p:cNvPr id="3" name="任意多边形 48"/>
          <p:cNvSpPr/>
          <p:nvPr userDrawn="1"/>
        </p:nvSpPr>
        <p:spPr>
          <a:xfrm>
            <a:off x="272480" y="0"/>
            <a:ext cx="1296144" cy="764704"/>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solidFill>
            <a:srgbClr val="40A5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sp>
        <p:nvSpPr>
          <p:cNvPr id="5" name="任意形状 4"/>
          <p:cNvSpPr/>
          <p:nvPr userDrawn="1"/>
        </p:nvSpPr>
        <p:spPr>
          <a:xfrm>
            <a:off x="9296678" y="250955"/>
            <a:ext cx="615976" cy="802294"/>
          </a:xfrm>
          <a:custGeom>
            <a:avLst/>
            <a:gdLst>
              <a:gd name="connsiteX0" fmla="*/ 3802 w 615976"/>
              <a:gd name="connsiteY0" fmla="*/ 0 h 802294"/>
              <a:gd name="connsiteX1" fmla="*/ 0 w 615976"/>
              <a:gd name="connsiteY1" fmla="*/ 193919 h 802294"/>
              <a:gd name="connsiteX2" fmla="*/ 615976 w 615976"/>
              <a:gd name="connsiteY2" fmla="*/ 802294 h 802294"/>
              <a:gd name="connsiteX3" fmla="*/ 608371 w 615976"/>
              <a:gd name="connsiteY3" fmla="*/ 604572 h 802294"/>
              <a:gd name="connsiteX4" fmla="*/ 3802 w 615976"/>
              <a:gd name="connsiteY4" fmla="*/ 0 h 802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5976" h="802294">
                <a:moveTo>
                  <a:pt x="3802" y="0"/>
                </a:moveTo>
                <a:cubicBezTo>
                  <a:pt x="2535" y="64640"/>
                  <a:pt x="1267" y="129279"/>
                  <a:pt x="0" y="193919"/>
                </a:cubicBezTo>
                <a:lnTo>
                  <a:pt x="615976" y="802294"/>
                </a:lnTo>
                <a:lnTo>
                  <a:pt x="608371" y="604572"/>
                </a:lnTo>
                <a:lnTo>
                  <a:pt x="3802" y="0"/>
                </a:lnTo>
                <a:close/>
              </a:path>
            </a:pathLst>
          </a:custGeom>
          <a:solidFill>
            <a:srgbClr val="70B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任意形状 5"/>
          <p:cNvSpPr/>
          <p:nvPr userDrawn="1"/>
        </p:nvSpPr>
        <p:spPr>
          <a:xfrm>
            <a:off x="8631271" y="-3802"/>
            <a:ext cx="669209" cy="665410"/>
          </a:xfrm>
          <a:custGeom>
            <a:avLst/>
            <a:gdLst>
              <a:gd name="connsiteX0" fmla="*/ 669209 w 669209"/>
              <a:gd name="connsiteY0" fmla="*/ 498107 h 665410"/>
              <a:gd name="connsiteX1" fmla="*/ 669209 w 669209"/>
              <a:gd name="connsiteY1" fmla="*/ 665410 h 665410"/>
              <a:gd name="connsiteX2" fmla="*/ 0 w 669209"/>
              <a:gd name="connsiteY2" fmla="*/ 0 h 665410"/>
              <a:gd name="connsiteX3" fmla="*/ 171105 w 669209"/>
              <a:gd name="connsiteY3" fmla="*/ 0 h 665410"/>
              <a:gd name="connsiteX4" fmla="*/ 669209 w 669209"/>
              <a:gd name="connsiteY4" fmla="*/ 498107 h 6654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209" h="665410">
                <a:moveTo>
                  <a:pt x="669209" y="498107"/>
                </a:moveTo>
                <a:lnTo>
                  <a:pt x="669209" y="665410"/>
                </a:lnTo>
                <a:lnTo>
                  <a:pt x="0" y="0"/>
                </a:lnTo>
                <a:lnTo>
                  <a:pt x="171105" y="0"/>
                </a:lnTo>
                <a:lnTo>
                  <a:pt x="669209" y="49810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cs typeface="+mn-cs"/>
            </a:endParaRPr>
          </a:p>
        </p:txBody>
      </p:sp>
      <p:grpSp>
        <p:nvGrpSpPr>
          <p:cNvPr id="10" name="组 9"/>
          <p:cNvGrpSpPr/>
          <p:nvPr userDrawn="1"/>
        </p:nvGrpSpPr>
        <p:grpSpPr>
          <a:xfrm>
            <a:off x="7493150" y="6453336"/>
            <a:ext cx="2068362" cy="307777"/>
            <a:chOff x="6825208" y="5517232"/>
            <a:chExt cx="2068362" cy="307777"/>
          </a:xfrm>
        </p:grpSpPr>
        <p:sp>
          <p:nvSpPr>
            <p:cNvPr id="11" name="文本框 10"/>
            <p:cNvSpPr txBox="1"/>
            <p:nvPr userDrawn="1"/>
          </p:nvSpPr>
          <p:spPr>
            <a:xfrm>
              <a:off x="7113240" y="5517232"/>
              <a:ext cx="1780330" cy="307777"/>
            </a:xfrm>
            <a:prstGeom prst="rect">
              <a:avLst/>
            </a:prstGeom>
            <a:noFill/>
          </p:spPr>
          <p:txBody>
            <a:bodyPr wrap="none" rtlCol="0">
              <a:spAutoFit/>
            </a:bodyPr>
            <a:lstStyle/>
            <a:p>
              <a:r>
                <a:rPr kumimoji="1" lang="zh-CN" altLang="en-US" sz="1400" dirty="0">
                  <a:solidFill>
                    <a:srgbClr val="DE4226"/>
                  </a:solidFill>
                </a:rPr>
                <a:t>创新</a:t>
              </a:r>
              <a:r>
                <a:rPr kumimoji="1" lang="en-US" altLang="zh-CN" sz="1400" dirty="0">
                  <a:solidFill>
                    <a:srgbClr val="DE4226"/>
                  </a:solidFill>
                </a:rPr>
                <a:t> </a:t>
              </a:r>
              <a:r>
                <a:rPr kumimoji="1" lang="zh-CN" altLang="en-US" sz="1400" dirty="0">
                  <a:solidFill>
                    <a:srgbClr val="46A885"/>
                  </a:solidFill>
                </a:rPr>
                <a:t>服务</a:t>
              </a:r>
              <a:r>
                <a:rPr kumimoji="1" lang="en-US" altLang="zh-CN" sz="1400" dirty="0"/>
                <a:t> </a:t>
              </a:r>
              <a:r>
                <a:rPr kumimoji="1" lang="zh-CN" altLang="en-US" sz="1400" dirty="0">
                  <a:solidFill>
                    <a:srgbClr val="3D9AA9"/>
                  </a:solidFill>
                </a:rPr>
                <a:t>品质</a:t>
              </a:r>
              <a:r>
                <a:rPr kumimoji="1" lang="en-US" altLang="zh-CN" sz="1400" dirty="0"/>
                <a:t> </a:t>
              </a:r>
              <a:r>
                <a:rPr kumimoji="1" lang="zh-CN" altLang="en-US" sz="1400" dirty="0">
                  <a:solidFill>
                    <a:srgbClr val="EFA740"/>
                  </a:solidFill>
                </a:rPr>
                <a:t>成长</a:t>
              </a:r>
            </a:p>
          </p:txBody>
        </p:sp>
        <p:pic>
          <p:nvPicPr>
            <p:cNvPr id="12" name="图片 11" descr="小金文化logo  定稿.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825208" y="5555716"/>
              <a:ext cx="306514" cy="247690"/>
            </a:xfrm>
            <a:prstGeom prst="rect">
              <a:avLst/>
            </a:prstGeom>
          </p:spPr>
        </p:pic>
      </p:grpSp>
      <p:cxnSp>
        <p:nvCxnSpPr>
          <p:cNvPr id="13" name="直线连接符 12"/>
          <p:cNvCxnSpPr/>
          <p:nvPr userDrawn="1"/>
        </p:nvCxnSpPr>
        <p:spPr bwMode="auto">
          <a:xfrm flipH="1">
            <a:off x="7070668" y="6381328"/>
            <a:ext cx="2835332" cy="0"/>
          </a:xfrm>
          <a:prstGeom prst="line">
            <a:avLst/>
          </a:prstGeom>
          <a:solidFill>
            <a:schemeClr val="accent1"/>
          </a:solidFill>
          <a:ln w="9525" cap="flat" cmpd="sng" algn="ctr">
            <a:solidFill>
              <a:srgbClr val="70BE9E"/>
            </a:solidFill>
            <a:prstDash val="solid"/>
            <a:round/>
            <a:headEnd type="none" w="med" len="med"/>
            <a:tailEnd type="none" w="med" len="med"/>
          </a:ln>
          <a:effectLst/>
        </p:spPr>
      </p:cxnSp>
      <p:grpSp>
        <p:nvGrpSpPr>
          <p:cNvPr id="17" name="组合 16"/>
          <p:cNvGrpSpPr/>
          <p:nvPr userDrawn="1"/>
        </p:nvGrpSpPr>
        <p:grpSpPr>
          <a:xfrm>
            <a:off x="0" y="6369496"/>
            <a:ext cx="2764233" cy="488504"/>
            <a:chOff x="0" y="6380711"/>
            <a:chExt cx="2764233" cy="488504"/>
          </a:xfrm>
        </p:grpSpPr>
        <p:sp>
          <p:nvSpPr>
            <p:cNvPr id="18" name="任意多边形 93"/>
            <p:cNvSpPr/>
            <p:nvPr userDrawn="1"/>
          </p:nvSpPr>
          <p:spPr>
            <a:xfrm>
              <a:off x="0" y="6380711"/>
              <a:ext cx="488504" cy="488504"/>
            </a:xfrm>
            <a:custGeom>
              <a:avLst/>
              <a:gdLst>
                <a:gd name="connsiteX0" fmla="*/ 0 w 4343400"/>
                <a:gd name="connsiteY0" fmla="*/ 0 h 4343400"/>
                <a:gd name="connsiteX1" fmla="*/ 4343400 w 4343400"/>
                <a:gd name="connsiteY1" fmla="*/ 4343400 h 4343400"/>
                <a:gd name="connsiteX2" fmla="*/ 3486149 w 4343400"/>
                <a:gd name="connsiteY2" fmla="*/ 4343400 h 4343400"/>
                <a:gd name="connsiteX3" fmla="*/ 0 w 4343400"/>
                <a:gd name="connsiteY3" fmla="*/ 857251 h 4343400"/>
                <a:gd name="connsiteX4" fmla="*/ 0 w 4343400"/>
                <a:gd name="connsiteY4" fmla="*/ 0 h 434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400" h="4343400">
                  <a:moveTo>
                    <a:pt x="0" y="0"/>
                  </a:moveTo>
                  <a:lnTo>
                    <a:pt x="4343400" y="4343400"/>
                  </a:lnTo>
                  <a:lnTo>
                    <a:pt x="3486149" y="4343400"/>
                  </a:lnTo>
                  <a:lnTo>
                    <a:pt x="0" y="857251"/>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88504" y="6439497"/>
              <a:ext cx="2275729" cy="321616"/>
            </a:xfrm>
            <a:prstGeom prst="rect">
              <a:avLst/>
            </a:prstGeom>
          </p:spPr>
        </p:pic>
      </p:grpSp>
    </p:spTree>
    <p:extLst>
      <p:ext uri="{BB962C8B-B14F-4D97-AF65-F5344CB8AC3E}">
        <p14:creationId xmlns:p14="http://schemas.microsoft.com/office/powerpoint/2010/main" val="3773470822"/>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版式2-2">
    <p:spTree>
      <p:nvGrpSpPr>
        <p:cNvPr id="1" name=""/>
        <p:cNvGrpSpPr/>
        <p:nvPr/>
      </p:nvGrpSpPr>
      <p:grpSpPr>
        <a:xfrm>
          <a:off x="0" y="0"/>
          <a:ext cx="0" cy="0"/>
          <a:chOff x="0" y="0"/>
          <a:chExt cx="0" cy="0"/>
        </a:xfrm>
      </p:grpSpPr>
      <p:sp>
        <p:nvSpPr>
          <p:cNvPr id="3" name="任意多边形 48"/>
          <p:cNvSpPr/>
          <p:nvPr userDrawn="1"/>
        </p:nvSpPr>
        <p:spPr>
          <a:xfrm>
            <a:off x="272480" y="0"/>
            <a:ext cx="1296144" cy="764704"/>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solidFill>
            <a:srgbClr val="40A5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sp>
        <p:nvSpPr>
          <p:cNvPr id="4" name="直角三角形 3"/>
          <p:cNvSpPr/>
          <p:nvPr userDrawn="1"/>
        </p:nvSpPr>
        <p:spPr>
          <a:xfrm flipH="1" flipV="1">
            <a:off x="8379036" y="1222"/>
            <a:ext cx="1526964" cy="1526964"/>
          </a:xfrm>
          <a:prstGeom prst="rtTriangl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userDrawn="1"/>
        </p:nvSpPr>
        <p:spPr>
          <a:xfrm>
            <a:off x="0" y="6380711"/>
            <a:ext cx="486584" cy="486584"/>
          </a:xfrm>
          <a:prstGeom prst="rtTriangle">
            <a:avLst/>
          </a:prstGeom>
          <a:solidFill>
            <a:srgbClr val="40A5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grpSp>
        <p:nvGrpSpPr>
          <p:cNvPr id="9" name="组 8"/>
          <p:cNvGrpSpPr/>
          <p:nvPr userDrawn="1"/>
        </p:nvGrpSpPr>
        <p:grpSpPr>
          <a:xfrm>
            <a:off x="7493150" y="6453336"/>
            <a:ext cx="2068362" cy="307777"/>
            <a:chOff x="6825208" y="5517232"/>
            <a:chExt cx="2068362" cy="307777"/>
          </a:xfrm>
        </p:grpSpPr>
        <p:sp>
          <p:nvSpPr>
            <p:cNvPr id="10" name="文本框 9"/>
            <p:cNvSpPr txBox="1"/>
            <p:nvPr userDrawn="1"/>
          </p:nvSpPr>
          <p:spPr>
            <a:xfrm>
              <a:off x="7113240" y="5517232"/>
              <a:ext cx="1780330" cy="307777"/>
            </a:xfrm>
            <a:prstGeom prst="rect">
              <a:avLst/>
            </a:prstGeom>
            <a:noFill/>
          </p:spPr>
          <p:txBody>
            <a:bodyPr wrap="none" rtlCol="0">
              <a:spAutoFit/>
            </a:bodyPr>
            <a:lstStyle/>
            <a:p>
              <a:r>
                <a:rPr kumimoji="1" lang="zh-CN" altLang="en-US" sz="1400" dirty="0">
                  <a:solidFill>
                    <a:srgbClr val="DE4226"/>
                  </a:solidFill>
                </a:rPr>
                <a:t>创新</a:t>
              </a:r>
              <a:r>
                <a:rPr kumimoji="1" lang="en-US" altLang="zh-CN" sz="1400" dirty="0">
                  <a:solidFill>
                    <a:srgbClr val="DE4226"/>
                  </a:solidFill>
                </a:rPr>
                <a:t> </a:t>
              </a:r>
              <a:r>
                <a:rPr kumimoji="1" lang="zh-CN" altLang="en-US" sz="1400" dirty="0">
                  <a:solidFill>
                    <a:srgbClr val="46A885"/>
                  </a:solidFill>
                </a:rPr>
                <a:t>服务</a:t>
              </a:r>
              <a:r>
                <a:rPr kumimoji="1" lang="en-US" altLang="zh-CN" sz="1400" dirty="0"/>
                <a:t> </a:t>
              </a:r>
              <a:r>
                <a:rPr kumimoji="1" lang="zh-CN" altLang="en-US" sz="1400" dirty="0">
                  <a:solidFill>
                    <a:srgbClr val="3D9AA9"/>
                  </a:solidFill>
                </a:rPr>
                <a:t>品质</a:t>
              </a:r>
              <a:r>
                <a:rPr kumimoji="1" lang="en-US" altLang="zh-CN" sz="1400" dirty="0"/>
                <a:t> </a:t>
              </a:r>
              <a:r>
                <a:rPr kumimoji="1" lang="zh-CN" altLang="en-US" sz="1400" dirty="0">
                  <a:solidFill>
                    <a:srgbClr val="EFA740"/>
                  </a:solidFill>
                </a:rPr>
                <a:t>成长</a:t>
              </a:r>
            </a:p>
          </p:txBody>
        </p:sp>
        <p:pic>
          <p:nvPicPr>
            <p:cNvPr id="11" name="图片 10" descr="小金文化logo  定稿.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825208" y="5555716"/>
              <a:ext cx="306514" cy="247690"/>
            </a:xfrm>
            <a:prstGeom prst="rect">
              <a:avLst/>
            </a:prstGeom>
          </p:spPr>
        </p:pic>
      </p:grpSp>
      <p:cxnSp>
        <p:nvCxnSpPr>
          <p:cNvPr id="12" name="直线连接符 11"/>
          <p:cNvCxnSpPr/>
          <p:nvPr userDrawn="1"/>
        </p:nvCxnSpPr>
        <p:spPr bwMode="auto">
          <a:xfrm flipH="1">
            <a:off x="7070668" y="6381328"/>
            <a:ext cx="2835332" cy="0"/>
          </a:xfrm>
          <a:prstGeom prst="line">
            <a:avLst/>
          </a:prstGeom>
          <a:solidFill>
            <a:schemeClr val="accent1"/>
          </a:solidFill>
          <a:ln w="9525" cap="flat" cmpd="sng" algn="ctr">
            <a:solidFill>
              <a:srgbClr val="70BE9E"/>
            </a:solidFill>
            <a:prstDash val="solid"/>
            <a:round/>
            <a:headEnd type="none" w="med" len="med"/>
            <a:tailEnd type="none" w="med" len="med"/>
          </a:ln>
          <a:effectLst/>
        </p:spPr>
      </p:cxnSp>
      <p:pic>
        <p:nvPicPr>
          <p:cNvPr id="13" name="图片 1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88504" y="6428282"/>
            <a:ext cx="2275729" cy="321616"/>
          </a:xfrm>
          <a:prstGeom prst="rect">
            <a:avLst/>
          </a:prstGeom>
        </p:spPr>
      </p:pic>
    </p:spTree>
    <p:extLst>
      <p:ext uri="{BB962C8B-B14F-4D97-AF65-F5344CB8AC3E}">
        <p14:creationId xmlns:p14="http://schemas.microsoft.com/office/powerpoint/2010/main" val="974141868"/>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版式2-3">
    <p:spTree>
      <p:nvGrpSpPr>
        <p:cNvPr id="1" name=""/>
        <p:cNvGrpSpPr/>
        <p:nvPr/>
      </p:nvGrpSpPr>
      <p:grpSpPr>
        <a:xfrm>
          <a:off x="0" y="0"/>
          <a:ext cx="0" cy="0"/>
          <a:chOff x="0" y="0"/>
          <a:chExt cx="0" cy="0"/>
        </a:xfrm>
      </p:grpSpPr>
      <p:sp>
        <p:nvSpPr>
          <p:cNvPr id="3" name="任意多边形 48"/>
          <p:cNvSpPr/>
          <p:nvPr userDrawn="1"/>
        </p:nvSpPr>
        <p:spPr>
          <a:xfrm>
            <a:off x="272480" y="0"/>
            <a:ext cx="1296144" cy="764704"/>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solidFill>
            <a:srgbClr val="40A5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grpSp>
        <p:nvGrpSpPr>
          <p:cNvPr id="7" name="组 6"/>
          <p:cNvGrpSpPr/>
          <p:nvPr userDrawn="1"/>
        </p:nvGrpSpPr>
        <p:grpSpPr>
          <a:xfrm>
            <a:off x="7493150" y="6453336"/>
            <a:ext cx="2068362" cy="307777"/>
            <a:chOff x="6825208" y="5517232"/>
            <a:chExt cx="2068362" cy="307777"/>
          </a:xfrm>
        </p:grpSpPr>
        <p:sp>
          <p:nvSpPr>
            <p:cNvPr id="8" name="文本框 7"/>
            <p:cNvSpPr txBox="1"/>
            <p:nvPr userDrawn="1"/>
          </p:nvSpPr>
          <p:spPr>
            <a:xfrm>
              <a:off x="7113240" y="5517232"/>
              <a:ext cx="1780330" cy="307777"/>
            </a:xfrm>
            <a:prstGeom prst="rect">
              <a:avLst/>
            </a:prstGeom>
            <a:noFill/>
          </p:spPr>
          <p:txBody>
            <a:bodyPr wrap="none" rtlCol="0">
              <a:spAutoFit/>
            </a:bodyPr>
            <a:lstStyle/>
            <a:p>
              <a:r>
                <a:rPr kumimoji="1" lang="zh-CN" altLang="en-US" sz="1400" dirty="0">
                  <a:solidFill>
                    <a:srgbClr val="DE4226"/>
                  </a:solidFill>
                </a:rPr>
                <a:t>创新</a:t>
              </a:r>
              <a:r>
                <a:rPr kumimoji="1" lang="en-US" altLang="zh-CN" sz="1400" dirty="0">
                  <a:solidFill>
                    <a:srgbClr val="DE4226"/>
                  </a:solidFill>
                </a:rPr>
                <a:t> </a:t>
              </a:r>
              <a:r>
                <a:rPr kumimoji="1" lang="zh-CN" altLang="en-US" sz="1400" dirty="0">
                  <a:solidFill>
                    <a:srgbClr val="46A885"/>
                  </a:solidFill>
                </a:rPr>
                <a:t>服务</a:t>
              </a:r>
              <a:r>
                <a:rPr kumimoji="1" lang="en-US" altLang="zh-CN" sz="1400" dirty="0"/>
                <a:t> </a:t>
              </a:r>
              <a:r>
                <a:rPr kumimoji="1" lang="zh-CN" altLang="en-US" sz="1400" dirty="0">
                  <a:solidFill>
                    <a:srgbClr val="3D9AA9"/>
                  </a:solidFill>
                </a:rPr>
                <a:t>品质</a:t>
              </a:r>
              <a:r>
                <a:rPr kumimoji="1" lang="en-US" altLang="zh-CN" sz="1400" dirty="0"/>
                <a:t> </a:t>
              </a:r>
              <a:r>
                <a:rPr kumimoji="1" lang="zh-CN" altLang="en-US" sz="1400" dirty="0">
                  <a:solidFill>
                    <a:srgbClr val="EFA740"/>
                  </a:solidFill>
                </a:rPr>
                <a:t>成长</a:t>
              </a:r>
            </a:p>
          </p:txBody>
        </p:sp>
        <p:pic>
          <p:nvPicPr>
            <p:cNvPr id="9" name="图片 8" descr="小金文化logo  定稿.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825208" y="5555716"/>
              <a:ext cx="306514" cy="247690"/>
            </a:xfrm>
            <a:prstGeom prst="rect">
              <a:avLst/>
            </a:prstGeom>
          </p:spPr>
        </p:pic>
      </p:grpSp>
      <p:cxnSp>
        <p:nvCxnSpPr>
          <p:cNvPr id="10" name="直线连接符 9"/>
          <p:cNvCxnSpPr/>
          <p:nvPr userDrawn="1"/>
        </p:nvCxnSpPr>
        <p:spPr bwMode="auto">
          <a:xfrm flipH="1">
            <a:off x="7070668" y="6381328"/>
            <a:ext cx="2835332" cy="0"/>
          </a:xfrm>
          <a:prstGeom prst="line">
            <a:avLst/>
          </a:prstGeom>
          <a:solidFill>
            <a:schemeClr val="accent1"/>
          </a:solidFill>
          <a:ln w="9525" cap="flat" cmpd="sng" algn="ctr">
            <a:solidFill>
              <a:srgbClr val="70BE9E"/>
            </a:solidFill>
            <a:prstDash val="solid"/>
            <a:round/>
            <a:headEnd type="none" w="med" len="med"/>
            <a:tailEnd type="none" w="med" len="med"/>
          </a:ln>
          <a:effectLst/>
        </p:spPr>
      </p:cxnSp>
      <p:grpSp>
        <p:nvGrpSpPr>
          <p:cNvPr id="14" name="组合 13"/>
          <p:cNvGrpSpPr/>
          <p:nvPr userDrawn="1"/>
        </p:nvGrpSpPr>
        <p:grpSpPr>
          <a:xfrm>
            <a:off x="0" y="6369496"/>
            <a:ext cx="2764233" cy="488504"/>
            <a:chOff x="0" y="6380711"/>
            <a:chExt cx="2764233" cy="488504"/>
          </a:xfrm>
        </p:grpSpPr>
        <p:sp>
          <p:nvSpPr>
            <p:cNvPr id="15" name="任意多边形 93"/>
            <p:cNvSpPr/>
            <p:nvPr userDrawn="1"/>
          </p:nvSpPr>
          <p:spPr>
            <a:xfrm>
              <a:off x="0" y="6380711"/>
              <a:ext cx="488504" cy="488504"/>
            </a:xfrm>
            <a:custGeom>
              <a:avLst/>
              <a:gdLst>
                <a:gd name="connsiteX0" fmla="*/ 0 w 4343400"/>
                <a:gd name="connsiteY0" fmla="*/ 0 h 4343400"/>
                <a:gd name="connsiteX1" fmla="*/ 4343400 w 4343400"/>
                <a:gd name="connsiteY1" fmla="*/ 4343400 h 4343400"/>
                <a:gd name="connsiteX2" fmla="*/ 3486149 w 4343400"/>
                <a:gd name="connsiteY2" fmla="*/ 4343400 h 4343400"/>
                <a:gd name="connsiteX3" fmla="*/ 0 w 4343400"/>
                <a:gd name="connsiteY3" fmla="*/ 857251 h 4343400"/>
                <a:gd name="connsiteX4" fmla="*/ 0 w 4343400"/>
                <a:gd name="connsiteY4" fmla="*/ 0 h 434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400" h="4343400">
                  <a:moveTo>
                    <a:pt x="0" y="0"/>
                  </a:moveTo>
                  <a:lnTo>
                    <a:pt x="4343400" y="4343400"/>
                  </a:lnTo>
                  <a:lnTo>
                    <a:pt x="3486149" y="4343400"/>
                  </a:lnTo>
                  <a:lnTo>
                    <a:pt x="0" y="857251"/>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88504" y="6439497"/>
              <a:ext cx="2275729" cy="321616"/>
            </a:xfrm>
            <a:prstGeom prst="rect">
              <a:avLst/>
            </a:prstGeom>
          </p:spPr>
        </p:pic>
      </p:grpSp>
    </p:spTree>
    <p:extLst>
      <p:ext uri="{BB962C8B-B14F-4D97-AF65-F5344CB8AC3E}">
        <p14:creationId xmlns:p14="http://schemas.microsoft.com/office/powerpoint/2010/main" val="713998846"/>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章节标题页3">
    <p:spTree>
      <p:nvGrpSpPr>
        <p:cNvPr id="1" name=""/>
        <p:cNvGrpSpPr/>
        <p:nvPr/>
      </p:nvGrpSpPr>
      <p:grpSpPr>
        <a:xfrm>
          <a:off x="0" y="0"/>
          <a:ext cx="0" cy="0"/>
          <a:chOff x="0" y="0"/>
          <a:chExt cx="0" cy="0"/>
        </a:xfrm>
      </p:grpSpPr>
      <p:sp>
        <p:nvSpPr>
          <p:cNvPr id="7" name="任意多边形 48"/>
          <p:cNvSpPr/>
          <p:nvPr userDrawn="1"/>
        </p:nvSpPr>
        <p:spPr>
          <a:xfrm rot="5400000">
            <a:off x="7351185" y="2668240"/>
            <a:ext cx="4176464" cy="945456"/>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gradFill>
            <a:gsLst>
              <a:gs pos="0">
                <a:srgbClr val="77BEC6"/>
              </a:gs>
              <a:gs pos="100000">
                <a:srgbClr val="3D99A9"/>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
        <p:nvSpPr>
          <p:cNvPr id="8" name="任意多边形 2"/>
          <p:cNvSpPr/>
          <p:nvPr userDrawn="1"/>
        </p:nvSpPr>
        <p:spPr>
          <a:xfrm rot="16200000" flipV="1">
            <a:off x="-2417556" y="2408598"/>
            <a:ext cx="6260239" cy="1443042"/>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gradFill>
            <a:gsLst>
              <a:gs pos="0">
                <a:srgbClr val="77BEC6"/>
              </a:gs>
              <a:gs pos="100000">
                <a:srgbClr val="3D99A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dirty="0"/>
              <a:t>       </a:t>
            </a:r>
            <a:endParaRPr lang="zh-CN" altLang="en-US" dirty="0"/>
          </a:p>
        </p:txBody>
      </p:sp>
      <p:sp>
        <p:nvSpPr>
          <p:cNvPr id="12" name="任意多边形 3"/>
          <p:cNvSpPr/>
          <p:nvPr userDrawn="1"/>
        </p:nvSpPr>
        <p:spPr>
          <a:xfrm rot="16200000" flipV="1">
            <a:off x="-2485696" y="2938221"/>
            <a:ext cx="6396518" cy="1443041"/>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chemeClr val="bg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4"/>
          <p:cNvCxnSpPr/>
          <p:nvPr userDrawn="1"/>
        </p:nvCxnSpPr>
        <p:spPr>
          <a:xfrm rot="16200000" flipV="1">
            <a:off x="-457492" y="638885"/>
            <a:ext cx="2419074" cy="1103204"/>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cxnSp>
        <p:nvCxnSpPr>
          <p:cNvPr id="16" name="直接连接符 13"/>
          <p:cNvCxnSpPr/>
          <p:nvPr userDrawn="1"/>
        </p:nvCxnSpPr>
        <p:spPr>
          <a:xfrm flipH="1" flipV="1">
            <a:off x="9190217" y="4053099"/>
            <a:ext cx="731390" cy="1492354"/>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3529010"/>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版式3-1">
    <p:spTree>
      <p:nvGrpSpPr>
        <p:cNvPr id="1" name=""/>
        <p:cNvGrpSpPr/>
        <p:nvPr/>
      </p:nvGrpSpPr>
      <p:grpSpPr>
        <a:xfrm>
          <a:off x="0" y="0"/>
          <a:ext cx="0" cy="0"/>
          <a:chOff x="0" y="0"/>
          <a:chExt cx="0" cy="0"/>
        </a:xfrm>
      </p:grpSpPr>
      <p:sp>
        <p:nvSpPr>
          <p:cNvPr id="3" name="任意多边形 48"/>
          <p:cNvSpPr/>
          <p:nvPr userDrawn="1"/>
        </p:nvSpPr>
        <p:spPr>
          <a:xfrm>
            <a:off x="272480" y="0"/>
            <a:ext cx="1296144" cy="764704"/>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solidFill>
            <a:srgbClr val="77BEC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sp>
        <p:nvSpPr>
          <p:cNvPr id="5" name="任意形状 4"/>
          <p:cNvSpPr/>
          <p:nvPr userDrawn="1"/>
        </p:nvSpPr>
        <p:spPr>
          <a:xfrm>
            <a:off x="9296678" y="250955"/>
            <a:ext cx="615976" cy="802294"/>
          </a:xfrm>
          <a:custGeom>
            <a:avLst/>
            <a:gdLst>
              <a:gd name="connsiteX0" fmla="*/ 3802 w 615976"/>
              <a:gd name="connsiteY0" fmla="*/ 0 h 802294"/>
              <a:gd name="connsiteX1" fmla="*/ 0 w 615976"/>
              <a:gd name="connsiteY1" fmla="*/ 193919 h 802294"/>
              <a:gd name="connsiteX2" fmla="*/ 615976 w 615976"/>
              <a:gd name="connsiteY2" fmla="*/ 802294 h 802294"/>
              <a:gd name="connsiteX3" fmla="*/ 608371 w 615976"/>
              <a:gd name="connsiteY3" fmla="*/ 604572 h 802294"/>
              <a:gd name="connsiteX4" fmla="*/ 3802 w 615976"/>
              <a:gd name="connsiteY4" fmla="*/ 0 h 802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5976" h="802294">
                <a:moveTo>
                  <a:pt x="3802" y="0"/>
                </a:moveTo>
                <a:cubicBezTo>
                  <a:pt x="2535" y="64640"/>
                  <a:pt x="1267" y="129279"/>
                  <a:pt x="0" y="193919"/>
                </a:cubicBezTo>
                <a:lnTo>
                  <a:pt x="615976" y="802294"/>
                </a:lnTo>
                <a:lnTo>
                  <a:pt x="608371" y="604572"/>
                </a:lnTo>
                <a:lnTo>
                  <a:pt x="3802" y="0"/>
                </a:lnTo>
                <a:close/>
              </a:path>
            </a:pathLst>
          </a:custGeom>
          <a:solidFill>
            <a:srgbClr val="77BE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任意形状 5"/>
          <p:cNvSpPr/>
          <p:nvPr userDrawn="1"/>
        </p:nvSpPr>
        <p:spPr>
          <a:xfrm>
            <a:off x="8631271" y="-3802"/>
            <a:ext cx="669209" cy="665410"/>
          </a:xfrm>
          <a:custGeom>
            <a:avLst/>
            <a:gdLst>
              <a:gd name="connsiteX0" fmla="*/ 669209 w 669209"/>
              <a:gd name="connsiteY0" fmla="*/ 498107 h 665410"/>
              <a:gd name="connsiteX1" fmla="*/ 669209 w 669209"/>
              <a:gd name="connsiteY1" fmla="*/ 665410 h 665410"/>
              <a:gd name="connsiteX2" fmla="*/ 0 w 669209"/>
              <a:gd name="connsiteY2" fmla="*/ 0 h 665410"/>
              <a:gd name="connsiteX3" fmla="*/ 171105 w 669209"/>
              <a:gd name="connsiteY3" fmla="*/ 0 h 665410"/>
              <a:gd name="connsiteX4" fmla="*/ 669209 w 669209"/>
              <a:gd name="connsiteY4" fmla="*/ 498107 h 6654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209" h="665410">
                <a:moveTo>
                  <a:pt x="669209" y="498107"/>
                </a:moveTo>
                <a:lnTo>
                  <a:pt x="669209" y="665410"/>
                </a:lnTo>
                <a:lnTo>
                  <a:pt x="0" y="0"/>
                </a:lnTo>
                <a:lnTo>
                  <a:pt x="171105" y="0"/>
                </a:lnTo>
                <a:lnTo>
                  <a:pt x="669209" y="49810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cs typeface="+mn-cs"/>
            </a:endParaRPr>
          </a:p>
        </p:txBody>
      </p:sp>
      <p:grpSp>
        <p:nvGrpSpPr>
          <p:cNvPr id="14" name="组 13"/>
          <p:cNvGrpSpPr/>
          <p:nvPr userDrawn="1"/>
        </p:nvGrpSpPr>
        <p:grpSpPr>
          <a:xfrm>
            <a:off x="7493150" y="6453336"/>
            <a:ext cx="2068362" cy="307777"/>
            <a:chOff x="6825208" y="5517232"/>
            <a:chExt cx="2068362" cy="307777"/>
          </a:xfrm>
        </p:grpSpPr>
        <p:sp>
          <p:nvSpPr>
            <p:cNvPr id="15" name="文本框 14"/>
            <p:cNvSpPr txBox="1"/>
            <p:nvPr userDrawn="1"/>
          </p:nvSpPr>
          <p:spPr>
            <a:xfrm>
              <a:off x="7113240" y="5517232"/>
              <a:ext cx="1780330" cy="307777"/>
            </a:xfrm>
            <a:prstGeom prst="rect">
              <a:avLst/>
            </a:prstGeom>
            <a:noFill/>
          </p:spPr>
          <p:txBody>
            <a:bodyPr wrap="none" rtlCol="0">
              <a:spAutoFit/>
            </a:bodyPr>
            <a:lstStyle/>
            <a:p>
              <a:r>
                <a:rPr kumimoji="1" lang="zh-CN" altLang="en-US" sz="1400" dirty="0">
                  <a:solidFill>
                    <a:srgbClr val="DE4226"/>
                  </a:solidFill>
                </a:rPr>
                <a:t>创新</a:t>
              </a:r>
              <a:r>
                <a:rPr kumimoji="1" lang="en-US" altLang="zh-CN" sz="1400" dirty="0">
                  <a:solidFill>
                    <a:srgbClr val="DE4226"/>
                  </a:solidFill>
                </a:rPr>
                <a:t> </a:t>
              </a:r>
              <a:r>
                <a:rPr kumimoji="1" lang="zh-CN" altLang="en-US" sz="1400" dirty="0">
                  <a:solidFill>
                    <a:srgbClr val="46A885"/>
                  </a:solidFill>
                </a:rPr>
                <a:t>服务</a:t>
              </a:r>
              <a:r>
                <a:rPr kumimoji="1" lang="en-US" altLang="zh-CN" sz="1400" dirty="0"/>
                <a:t> </a:t>
              </a:r>
              <a:r>
                <a:rPr kumimoji="1" lang="zh-CN" altLang="en-US" sz="1400" dirty="0">
                  <a:solidFill>
                    <a:srgbClr val="3D9AA9"/>
                  </a:solidFill>
                </a:rPr>
                <a:t>品质</a:t>
              </a:r>
              <a:r>
                <a:rPr kumimoji="1" lang="en-US" altLang="zh-CN" sz="1400" dirty="0"/>
                <a:t> </a:t>
              </a:r>
              <a:r>
                <a:rPr kumimoji="1" lang="zh-CN" altLang="en-US" sz="1400" dirty="0">
                  <a:solidFill>
                    <a:srgbClr val="EFA740"/>
                  </a:solidFill>
                </a:rPr>
                <a:t>成长</a:t>
              </a:r>
            </a:p>
          </p:txBody>
        </p:sp>
        <p:pic>
          <p:nvPicPr>
            <p:cNvPr id="16" name="图片 15" descr="小金文化logo  定稿.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825208" y="5555716"/>
              <a:ext cx="306514" cy="247690"/>
            </a:xfrm>
            <a:prstGeom prst="rect">
              <a:avLst/>
            </a:prstGeom>
          </p:spPr>
        </p:pic>
      </p:grpSp>
      <p:cxnSp>
        <p:nvCxnSpPr>
          <p:cNvPr id="17" name="直线连接符 16"/>
          <p:cNvCxnSpPr/>
          <p:nvPr userDrawn="1"/>
        </p:nvCxnSpPr>
        <p:spPr bwMode="auto">
          <a:xfrm flipH="1">
            <a:off x="7070668" y="6381328"/>
            <a:ext cx="2835332" cy="0"/>
          </a:xfrm>
          <a:prstGeom prst="line">
            <a:avLst/>
          </a:prstGeom>
          <a:solidFill>
            <a:schemeClr val="accent1"/>
          </a:solidFill>
          <a:ln w="9525" cap="flat" cmpd="sng" algn="ctr">
            <a:solidFill>
              <a:srgbClr val="77BEC6"/>
            </a:solidFill>
            <a:prstDash val="solid"/>
            <a:round/>
            <a:headEnd type="none" w="med" len="med"/>
            <a:tailEnd type="none" w="med" len="med"/>
          </a:ln>
          <a:effectLst/>
        </p:spPr>
      </p:cxnSp>
      <p:grpSp>
        <p:nvGrpSpPr>
          <p:cNvPr id="13" name="组合 12"/>
          <p:cNvGrpSpPr/>
          <p:nvPr userDrawn="1"/>
        </p:nvGrpSpPr>
        <p:grpSpPr>
          <a:xfrm>
            <a:off x="0" y="6369496"/>
            <a:ext cx="2764233" cy="488504"/>
            <a:chOff x="0" y="6380711"/>
            <a:chExt cx="2764233" cy="488504"/>
          </a:xfrm>
        </p:grpSpPr>
        <p:sp>
          <p:nvSpPr>
            <p:cNvPr id="18" name="任意多边形 93"/>
            <p:cNvSpPr/>
            <p:nvPr userDrawn="1"/>
          </p:nvSpPr>
          <p:spPr>
            <a:xfrm>
              <a:off x="0" y="6380711"/>
              <a:ext cx="488504" cy="488504"/>
            </a:xfrm>
            <a:custGeom>
              <a:avLst/>
              <a:gdLst>
                <a:gd name="connsiteX0" fmla="*/ 0 w 4343400"/>
                <a:gd name="connsiteY0" fmla="*/ 0 h 4343400"/>
                <a:gd name="connsiteX1" fmla="*/ 4343400 w 4343400"/>
                <a:gd name="connsiteY1" fmla="*/ 4343400 h 4343400"/>
                <a:gd name="connsiteX2" fmla="*/ 3486149 w 4343400"/>
                <a:gd name="connsiteY2" fmla="*/ 4343400 h 4343400"/>
                <a:gd name="connsiteX3" fmla="*/ 0 w 4343400"/>
                <a:gd name="connsiteY3" fmla="*/ 857251 h 4343400"/>
                <a:gd name="connsiteX4" fmla="*/ 0 w 4343400"/>
                <a:gd name="connsiteY4" fmla="*/ 0 h 434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400" h="4343400">
                  <a:moveTo>
                    <a:pt x="0" y="0"/>
                  </a:moveTo>
                  <a:lnTo>
                    <a:pt x="4343400" y="4343400"/>
                  </a:lnTo>
                  <a:lnTo>
                    <a:pt x="3486149" y="4343400"/>
                  </a:lnTo>
                  <a:lnTo>
                    <a:pt x="0" y="857251"/>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88504" y="6439497"/>
              <a:ext cx="2275729" cy="321616"/>
            </a:xfrm>
            <a:prstGeom prst="rect">
              <a:avLst/>
            </a:prstGeom>
          </p:spPr>
        </p:pic>
      </p:grpSp>
    </p:spTree>
    <p:extLst>
      <p:ext uri="{BB962C8B-B14F-4D97-AF65-F5344CB8AC3E}">
        <p14:creationId xmlns:p14="http://schemas.microsoft.com/office/powerpoint/2010/main" val="2944663091"/>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版式3-2">
    <p:spTree>
      <p:nvGrpSpPr>
        <p:cNvPr id="1" name=""/>
        <p:cNvGrpSpPr/>
        <p:nvPr/>
      </p:nvGrpSpPr>
      <p:grpSpPr>
        <a:xfrm>
          <a:off x="0" y="0"/>
          <a:ext cx="0" cy="0"/>
          <a:chOff x="0" y="0"/>
          <a:chExt cx="0" cy="0"/>
        </a:xfrm>
      </p:grpSpPr>
      <p:sp>
        <p:nvSpPr>
          <p:cNvPr id="3" name="任意多边形 48"/>
          <p:cNvSpPr/>
          <p:nvPr userDrawn="1"/>
        </p:nvSpPr>
        <p:spPr>
          <a:xfrm>
            <a:off x="272480" y="0"/>
            <a:ext cx="1296144" cy="764704"/>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solidFill>
            <a:srgbClr val="77BEC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sp>
        <p:nvSpPr>
          <p:cNvPr id="4" name="直角三角形 3"/>
          <p:cNvSpPr/>
          <p:nvPr userDrawn="1"/>
        </p:nvSpPr>
        <p:spPr>
          <a:xfrm flipH="1" flipV="1">
            <a:off x="8379036" y="1222"/>
            <a:ext cx="1526964" cy="1526964"/>
          </a:xfrm>
          <a:prstGeom prst="rtTriangl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userDrawn="1"/>
        </p:nvSpPr>
        <p:spPr>
          <a:xfrm>
            <a:off x="-1" y="6378790"/>
            <a:ext cx="488505" cy="488505"/>
          </a:xfrm>
          <a:prstGeom prst="rtTriangle">
            <a:avLst/>
          </a:prstGeom>
          <a:solidFill>
            <a:srgbClr val="77BEC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grpSp>
        <p:nvGrpSpPr>
          <p:cNvPr id="9" name="组 8"/>
          <p:cNvGrpSpPr/>
          <p:nvPr userDrawn="1"/>
        </p:nvGrpSpPr>
        <p:grpSpPr>
          <a:xfrm>
            <a:off x="7493150" y="6453336"/>
            <a:ext cx="2068362" cy="307777"/>
            <a:chOff x="6825208" y="5517232"/>
            <a:chExt cx="2068362" cy="307777"/>
          </a:xfrm>
        </p:grpSpPr>
        <p:sp>
          <p:nvSpPr>
            <p:cNvPr id="10" name="文本框 9"/>
            <p:cNvSpPr txBox="1"/>
            <p:nvPr userDrawn="1"/>
          </p:nvSpPr>
          <p:spPr>
            <a:xfrm>
              <a:off x="7113240" y="5517232"/>
              <a:ext cx="1780330" cy="307777"/>
            </a:xfrm>
            <a:prstGeom prst="rect">
              <a:avLst/>
            </a:prstGeom>
            <a:noFill/>
          </p:spPr>
          <p:txBody>
            <a:bodyPr wrap="none" rtlCol="0">
              <a:spAutoFit/>
            </a:bodyPr>
            <a:lstStyle/>
            <a:p>
              <a:r>
                <a:rPr kumimoji="1" lang="zh-CN" altLang="en-US" sz="1400" dirty="0">
                  <a:solidFill>
                    <a:srgbClr val="DE4226"/>
                  </a:solidFill>
                </a:rPr>
                <a:t>创新</a:t>
              </a:r>
              <a:r>
                <a:rPr kumimoji="1" lang="en-US" altLang="zh-CN" sz="1400" dirty="0">
                  <a:solidFill>
                    <a:srgbClr val="DE4226"/>
                  </a:solidFill>
                </a:rPr>
                <a:t> </a:t>
              </a:r>
              <a:r>
                <a:rPr kumimoji="1" lang="zh-CN" altLang="en-US" sz="1400" dirty="0">
                  <a:solidFill>
                    <a:srgbClr val="46A885"/>
                  </a:solidFill>
                </a:rPr>
                <a:t>服务</a:t>
              </a:r>
              <a:r>
                <a:rPr kumimoji="1" lang="en-US" altLang="zh-CN" sz="1400" dirty="0"/>
                <a:t> </a:t>
              </a:r>
              <a:r>
                <a:rPr kumimoji="1" lang="zh-CN" altLang="en-US" sz="1400" dirty="0">
                  <a:solidFill>
                    <a:srgbClr val="3D9AA9"/>
                  </a:solidFill>
                </a:rPr>
                <a:t>品质</a:t>
              </a:r>
              <a:r>
                <a:rPr kumimoji="1" lang="en-US" altLang="zh-CN" sz="1400" dirty="0"/>
                <a:t> </a:t>
              </a:r>
              <a:r>
                <a:rPr kumimoji="1" lang="zh-CN" altLang="en-US" sz="1400" dirty="0">
                  <a:solidFill>
                    <a:srgbClr val="EFA740"/>
                  </a:solidFill>
                </a:rPr>
                <a:t>成长</a:t>
              </a:r>
            </a:p>
          </p:txBody>
        </p:sp>
        <p:pic>
          <p:nvPicPr>
            <p:cNvPr id="11" name="图片 10" descr="小金文化logo  定稿.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825208" y="5555716"/>
              <a:ext cx="306514" cy="247690"/>
            </a:xfrm>
            <a:prstGeom prst="rect">
              <a:avLst/>
            </a:prstGeom>
          </p:spPr>
        </p:pic>
      </p:grpSp>
      <p:cxnSp>
        <p:nvCxnSpPr>
          <p:cNvPr id="12" name="直线连接符 11"/>
          <p:cNvCxnSpPr/>
          <p:nvPr userDrawn="1"/>
        </p:nvCxnSpPr>
        <p:spPr bwMode="auto">
          <a:xfrm flipH="1">
            <a:off x="7070668" y="6381328"/>
            <a:ext cx="2835332" cy="0"/>
          </a:xfrm>
          <a:prstGeom prst="line">
            <a:avLst/>
          </a:prstGeom>
          <a:solidFill>
            <a:schemeClr val="accent1"/>
          </a:solidFill>
          <a:ln w="9525" cap="flat" cmpd="sng" algn="ctr">
            <a:solidFill>
              <a:srgbClr val="77BEC6"/>
            </a:solidFill>
            <a:prstDash val="solid"/>
            <a:round/>
            <a:headEnd type="none" w="med" len="med"/>
            <a:tailEnd type="none" w="med" len="med"/>
          </a:ln>
          <a:effectLst/>
        </p:spPr>
      </p:cxnSp>
      <p:pic>
        <p:nvPicPr>
          <p:cNvPr id="13" name="图片 1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88504" y="6428282"/>
            <a:ext cx="2275729" cy="321616"/>
          </a:xfrm>
          <a:prstGeom prst="rect">
            <a:avLst/>
          </a:prstGeom>
        </p:spPr>
      </p:pic>
    </p:spTree>
    <p:extLst>
      <p:ext uri="{BB962C8B-B14F-4D97-AF65-F5344CB8AC3E}">
        <p14:creationId xmlns:p14="http://schemas.microsoft.com/office/powerpoint/2010/main" val="1232116588"/>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版式3-3">
    <p:spTree>
      <p:nvGrpSpPr>
        <p:cNvPr id="1" name=""/>
        <p:cNvGrpSpPr/>
        <p:nvPr/>
      </p:nvGrpSpPr>
      <p:grpSpPr>
        <a:xfrm>
          <a:off x="0" y="0"/>
          <a:ext cx="0" cy="0"/>
          <a:chOff x="0" y="0"/>
          <a:chExt cx="0" cy="0"/>
        </a:xfrm>
      </p:grpSpPr>
      <p:sp>
        <p:nvSpPr>
          <p:cNvPr id="3" name="任意多边形 48"/>
          <p:cNvSpPr/>
          <p:nvPr userDrawn="1"/>
        </p:nvSpPr>
        <p:spPr>
          <a:xfrm>
            <a:off x="272480" y="0"/>
            <a:ext cx="1296144" cy="764704"/>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solidFill>
            <a:srgbClr val="77BEC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grpSp>
        <p:nvGrpSpPr>
          <p:cNvPr id="7" name="组 6"/>
          <p:cNvGrpSpPr/>
          <p:nvPr userDrawn="1"/>
        </p:nvGrpSpPr>
        <p:grpSpPr>
          <a:xfrm>
            <a:off x="7493150" y="6453336"/>
            <a:ext cx="2068362" cy="307777"/>
            <a:chOff x="6825208" y="5517232"/>
            <a:chExt cx="2068362" cy="307777"/>
          </a:xfrm>
        </p:grpSpPr>
        <p:sp>
          <p:nvSpPr>
            <p:cNvPr id="8" name="文本框 7"/>
            <p:cNvSpPr txBox="1"/>
            <p:nvPr userDrawn="1"/>
          </p:nvSpPr>
          <p:spPr>
            <a:xfrm>
              <a:off x="7113240" y="5517232"/>
              <a:ext cx="1780330" cy="307777"/>
            </a:xfrm>
            <a:prstGeom prst="rect">
              <a:avLst/>
            </a:prstGeom>
            <a:noFill/>
          </p:spPr>
          <p:txBody>
            <a:bodyPr wrap="none" rtlCol="0">
              <a:spAutoFit/>
            </a:bodyPr>
            <a:lstStyle/>
            <a:p>
              <a:r>
                <a:rPr kumimoji="1" lang="zh-CN" altLang="en-US" sz="1400" dirty="0">
                  <a:solidFill>
                    <a:srgbClr val="DE4226"/>
                  </a:solidFill>
                </a:rPr>
                <a:t>创新</a:t>
              </a:r>
              <a:r>
                <a:rPr kumimoji="1" lang="en-US" altLang="zh-CN" sz="1400" dirty="0">
                  <a:solidFill>
                    <a:srgbClr val="DE4226"/>
                  </a:solidFill>
                </a:rPr>
                <a:t> </a:t>
              </a:r>
              <a:r>
                <a:rPr kumimoji="1" lang="zh-CN" altLang="en-US" sz="1400" dirty="0">
                  <a:solidFill>
                    <a:srgbClr val="46A885"/>
                  </a:solidFill>
                </a:rPr>
                <a:t>服务</a:t>
              </a:r>
              <a:r>
                <a:rPr kumimoji="1" lang="en-US" altLang="zh-CN" sz="1400" dirty="0"/>
                <a:t> </a:t>
              </a:r>
              <a:r>
                <a:rPr kumimoji="1" lang="zh-CN" altLang="en-US" sz="1400" dirty="0">
                  <a:solidFill>
                    <a:srgbClr val="3D9AA9"/>
                  </a:solidFill>
                </a:rPr>
                <a:t>品质</a:t>
              </a:r>
              <a:r>
                <a:rPr kumimoji="1" lang="en-US" altLang="zh-CN" sz="1400" dirty="0"/>
                <a:t> </a:t>
              </a:r>
              <a:r>
                <a:rPr kumimoji="1" lang="zh-CN" altLang="en-US" sz="1400" dirty="0">
                  <a:solidFill>
                    <a:srgbClr val="EFA740"/>
                  </a:solidFill>
                </a:rPr>
                <a:t>成长</a:t>
              </a:r>
            </a:p>
          </p:txBody>
        </p:sp>
        <p:pic>
          <p:nvPicPr>
            <p:cNvPr id="9" name="图片 8" descr="小金文化logo  定稿.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825208" y="5555716"/>
              <a:ext cx="306514" cy="247690"/>
            </a:xfrm>
            <a:prstGeom prst="rect">
              <a:avLst/>
            </a:prstGeom>
          </p:spPr>
        </p:pic>
      </p:grpSp>
      <p:cxnSp>
        <p:nvCxnSpPr>
          <p:cNvPr id="10" name="直线连接符 9"/>
          <p:cNvCxnSpPr/>
          <p:nvPr userDrawn="1"/>
        </p:nvCxnSpPr>
        <p:spPr bwMode="auto">
          <a:xfrm flipH="1">
            <a:off x="7070668" y="6381328"/>
            <a:ext cx="2835332" cy="0"/>
          </a:xfrm>
          <a:prstGeom prst="line">
            <a:avLst/>
          </a:prstGeom>
          <a:solidFill>
            <a:schemeClr val="accent1"/>
          </a:solidFill>
          <a:ln w="9525" cap="flat" cmpd="sng" algn="ctr">
            <a:solidFill>
              <a:srgbClr val="77BEC6"/>
            </a:solidFill>
            <a:prstDash val="solid"/>
            <a:round/>
            <a:headEnd type="none" w="med" len="med"/>
            <a:tailEnd type="none" w="med" len="med"/>
          </a:ln>
          <a:effectLst/>
        </p:spPr>
      </p:cxnSp>
      <p:grpSp>
        <p:nvGrpSpPr>
          <p:cNvPr id="14" name="组合 13"/>
          <p:cNvGrpSpPr/>
          <p:nvPr userDrawn="1"/>
        </p:nvGrpSpPr>
        <p:grpSpPr>
          <a:xfrm>
            <a:off x="0" y="6369496"/>
            <a:ext cx="2764233" cy="488504"/>
            <a:chOff x="0" y="6380711"/>
            <a:chExt cx="2764233" cy="488504"/>
          </a:xfrm>
        </p:grpSpPr>
        <p:sp>
          <p:nvSpPr>
            <p:cNvPr id="15" name="任意多边形 93"/>
            <p:cNvSpPr/>
            <p:nvPr userDrawn="1"/>
          </p:nvSpPr>
          <p:spPr>
            <a:xfrm>
              <a:off x="0" y="6380711"/>
              <a:ext cx="488504" cy="488504"/>
            </a:xfrm>
            <a:custGeom>
              <a:avLst/>
              <a:gdLst>
                <a:gd name="connsiteX0" fmla="*/ 0 w 4343400"/>
                <a:gd name="connsiteY0" fmla="*/ 0 h 4343400"/>
                <a:gd name="connsiteX1" fmla="*/ 4343400 w 4343400"/>
                <a:gd name="connsiteY1" fmla="*/ 4343400 h 4343400"/>
                <a:gd name="connsiteX2" fmla="*/ 3486149 w 4343400"/>
                <a:gd name="connsiteY2" fmla="*/ 4343400 h 4343400"/>
                <a:gd name="connsiteX3" fmla="*/ 0 w 4343400"/>
                <a:gd name="connsiteY3" fmla="*/ 857251 h 4343400"/>
                <a:gd name="connsiteX4" fmla="*/ 0 w 4343400"/>
                <a:gd name="connsiteY4" fmla="*/ 0 h 434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400" h="4343400">
                  <a:moveTo>
                    <a:pt x="0" y="0"/>
                  </a:moveTo>
                  <a:lnTo>
                    <a:pt x="4343400" y="4343400"/>
                  </a:lnTo>
                  <a:lnTo>
                    <a:pt x="3486149" y="4343400"/>
                  </a:lnTo>
                  <a:lnTo>
                    <a:pt x="0" y="857251"/>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88504" y="6439497"/>
              <a:ext cx="2275729" cy="321616"/>
            </a:xfrm>
            <a:prstGeom prst="rect">
              <a:avLst/>
            </a:prstGeom>
          </p:spPr>
        </p:pic>
      </p:grpSp>
    </p:spTree>
    <p:extLst>
      <p:ext uri="{BB962C8B-B14F-4D97-AF65-F5344CB8AC3E}">
        <p14:creationId xmlns:p14="http://schemas.microsoft.com/office/powerpoint/2010/main" val="3825385405"/>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章节标题页4">
    <p:spTree>
      <p:nvGrpSpPr>
        <p:cNvPr id="1" name=""/>
        <p:cNvGrpSpPr/>
        <p:nvPr/>
      </p:nvGrpSpPr>
      <p:grpSpPr>
        <a:xfrm>
          <a:off x="0" y="0"/>
          <a:ext cx="0" cy="0"/>
          <a:chOff x="0" y="0"/>
          <a:chExt cx="0" cy="0"/>
        </a:xfrm>
      </p:grpSpPr>
      <p:sp>
        <p:nvSpPr>
          <p:cNvPr id="7" name="任意多边形 48"/>
          <p:cNvSpPr/>
          <p:nvPr userDrawn="1"/>
        </p:nvSpPr>
        <p:spPr>
          <a:xfrm rot="5400000">
            <a:off x="7351185" y="2668240"/>
            <a:ext cx="4176464" cy="945456"/>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gradFill>
            <a:gsLst>
              <a:gs pos="0">
                <a:srgbClr val="F0BD68"/>
              </a:gs>
              <a:gs pos="100000">
                <a:srgbClr val="EFA84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
        <p:nvSpPr>
          <p:cNvPr id="8" name="任意多边形 2"/>
          <p:cNvSpPr/>
          <p:nvPr userDrawn="1"/>
        </p:nvSpPr>
        <p:spPr>
          <a:xfrm rot="16200000" flipV="1">
            <a:off x="-2417556" y="2408598"/>
            <a:ext cx="6260239" cy="1443042"/>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gradFill>
            <a:gsLst>
              <a:gs pos="0">
                <a:srgbClr val="F0BD68"/>
              </a:gs>
              <a:gs pos="100000">
                <a:srgbClr val="EFA84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dirty="0"/>
              <a:t>       </a:t>
            </a:r>
            <a:endParaRPr lang="zh-CN" altLang="en-US" dirty="0"/>
          </a:p>
        </p:txBody>
      </p:sp>
      <p:sp>
        <p:nvSpPr>
          <p:cNvPr id="12" name="任意多边形 3"/>
          <p:cNvSpPr/>
          <p:nvPr userDrawn="1"/>
        </p:nvSpPr>
        <p:spPr>
          <a:xfrm rot="16200000" flipV="1">
            <a:off x="-2485696" y="2938221"/>
            <a:ext cx="6396518" cy="1443041"/>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chemeClr val="bg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4"/>
          <p:cNvCxnSpPr/>
          <p:nvPr userDrawn="1"/>
        </p:nvCxnSpPr>
        <p:spPr>
          <a:xfrm rot="16200000" flipV="1">
            <a:off x="-457492" y="638885"/>
            <a:ext cx="2419074" cy="1103204"/>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cxnSp>
        <p:nvCxnSpPr>
          <p:cNvPr id="16" name="直接连接符 13"/>
          <p:cNvCxnSpPr/>
          <p:nvPr userDrawn="1"/>
        </p:nvCxnSpPr>
        <p:spPr>
          <a:xfrm flipH="1" flipV="1">
            <a:off x="9190217" y="4053099"/>
            <a:ext cx="731390" cy="1492354"/>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1368252"/>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版式4-1">
    <p:spTree>
      <p:nvGrpSpPr>
        <p:cNvPr id="1" name=""/>
        <p:cNvGrpSpPr/>
        <p:nvPr/>
      </p:nvGrpSpPr>
      <p:grpSpPr>
        <a:xfrm>
          <a:off x="0" y="0"/>
          <a:ext cx="0" cy="0"/>
          <a:chOff x="0" y="0"/>
          <a:chExt cx="0" cy="0"/>
        </a:xfrm>
      </p:grpSpPr>
      <p:sp>
        <p:nvSpPr>
          <p:cNvPr id="3" name="任意多边形 48"/>
          <p:cNvSpPr/>
          <p:nvPr userDrawn="1"/>
        </p:nvSpPr>
        <p:spPr>
          <a:xfrm>
            <a:off x="272480" y="0"/>
            <a:ext cx="1296144" cy="764704"/>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solidFill>
            <a:srgbClr val="F0BD6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任意形状 4"/>
          <p:cNvSpPr/>
          <p:nvPr userDrawn="1"/>
        </p:nvSpPr>
        <p:spPr>
          <a:xfrm>
            <a:off x="9296678" y="250955"/>
            <a:ext cx="615976" cy="802294"/>
          </a:xfrm>
          <a:custGeom>
            <a:avLst/>
            <a:gdLst>
              <a:gd name="connsiteX0" fmla="*/ 3802 w 615976"/>
              <a:gd name="connsiteY0" fmla="*/ 0 h 802294"/>
              <a:gd name="connsiteX1" fmla="*/ 0 w 615976"/>
              <a:gd name="connsiteY1" fmla="*/ 193919 h 802294"/>
              <a:gd name="connsiteX2" fmla="*/ 615976 w 615976"/>
              <a:gd name="connsiteY2" fmla="*/ 802294 h 802294"/>
              <a:gd name="connsiteX3" fmla="*/ 608371 w 615976"/>
              <a:gd name="connsiteY3" fmla="*/ 604572 h 802294"/>
              <a:gd name="connsiteX4" fmla="*/ 3802 w 615976"/>
              <a:gd name="connsiteY4" fmla="*/ 0 h 802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5976" h="802294">
                <a:moveTo>
                  <a:pt x="3802" y="0"/>
                </a:moveTo>
                <a:cubicBezTo>
                  <a:pt x="2535" y="64640"/>
                  <a:pt x="1267" y="129279"/>
                  <a:pt x="0" y="193919"/>
                </a:cubicBezTo>
                <a:lnTo>
                  <a:pt x="615976" y="802294"/>
                </a:lnTo>
                <a:lnTo>
                  <a:pt x="608371" y="604572"/>
                </a:lnTo>
                <a:lnTo>
                  <a:pt x="3802" y="0"/>
                </a:lnTo>
                <a:close/>
              </a:path>
            </a:pathLst>
          </a:custGeom>
          <a:solidFill>
            <a:srgbClr val="F0B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cs typeface="+mn-cs"/>
            </a:endParaRPr>
          </a:p>
        </p:txBody>
      </p:sp>
      <p:sp>
        <p:nvSpPr>
          <p:cNvPr id="6" name="任意形状 5"/>
          <p:cNvSpPr/>
          <p:nvPr userDrawn="1"/>
        </p:nvSpPr>
        <p:spPr>
          <a:xfrm>
            <a:off x="8631271" y="-3802"/>
            <a:ext cx="669209" cy="665410"/>
          </a:xfrm>
          <a:custGeom>
            <a:avLst/>
            <a:gdLst>
              <a:gd name="connsiteX0" fmla="*/ 669209 w 669209"/>
              <a:gd name="connsiteY0" fmla="*/ 498107 h 665410"/>
              <a:gd name="connsiteX1" fmla="*/ 669209 w 669209"/>
              <a:gd name="connsiteY1" fmla="*/ 665410 h 665410"/>
              <a:gd name="connsiteX2" fmla="*/ 0 w 669209"/>
              <a:gd name="connsiteY2" fmla="*/ 0 h 665410"/>
              <a:gd name="connsiteX3" fmla="*/ 171105 w 669209"/>
              <a:gd name="connsiteY3" fmla="*/ 0 h 665410"/>
              <a:gd name="connsiteX4" fmla="*/ 669209 w 669209"/>
              <a:gd name="connsiteY4" fmla="*/ 498107 h 6654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209" h="665410">
                <a:moveTo>
                  <a:pt x="669209" y="498107"/>
                </a:moveTo>
                <a:lnTo>
                  <a:pt x="669209" y="665410"/>
                </a:lnTo>
                <a:lnTo>
                  <a:pt x="0" y="0"/>
                </a:lnTo>
                <a:lnTo>
                  <a:pt x="171105" y="0"/>
                </a:lnTo>
                <a:lnTo>
                  <a:pt x="669209" y="49810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cs typeface="+mn-cs"/>
            </a:endParaRPr>
          </a:p>
        </p:txBody>
      </p:sp>
      <p:grpSp>
        <p:nvGrpSpPr>
          <p:cNvPr id="10" name="组 9"/>
          <p:cNvGrpSpPr/>
          <p:nvPr userDrawn="1"/>
        </p:nvGrpSpPr>
        <p:grpSpPr>
          <a:xfrm>
            <a:off x="7493150" y="6453336"/>
            <a:ext cx="2068362" cy="307777"/>
            <a:chOff x="6825208" y="5517232"/>
            <a:chExt cx="2068362" cy="307777"/>
          </a:xfrm>
        </p:grpSpPr>
        <p:sp>
          <p:nvSpPr>
            <p:cNvPr id="11" name="文本框 10"/>
            <p:cNvSpPr txBox="1"/>
            <p:nvPr userDrawn="1"/>
          </p:nvSpPr>
          <p:spPr>
            <a:xfrm>
              <a:off x="7113240" y="5517232"/>
              <a:ext cx="1780330" cy="307777"/>
            </a:xfrm>
            <a:prstGeom prst="rect">
              <a:avLst/>
            </a:prstGeom>
            <a:noFill/>
          </p:spPr>
          <p:txBody>
            <a:bodyPr wrap="none" rtlCol="0">
              <a:spAutoFit/>
            </a:bodyPr>
            <a:lstStyle/>
            <a:p>
              <a:r>
                <a:rPr kumimoji="1" lang="zh-CN" altLang="en-US" sz="1400" dirty="0">
                  <a:solidFill>
                    <a:srgbClr val="DE4226"/>
                  </a:solidFill>
                </a:rPr>
                <a:t>创新</a:t>
              </a:r>
              <a:r>
                <a:rPr kumimoji="1" lang="en-US" altLang="zh-CN" sz="1400" dirty="0">
                  <a:solidFill>
                    <a:srgbClr val="DE4226"/>
                  </a:solidFill>
                </a:rPr>
                <a:t> </a:t>
              </a:r>
              <a:r>
                <a:rPr kumimoji="1" lang="zh-CN" altLang="en-US" sz="1400" dirty="0">
                  <a:solidFill>
                    <a:srgbClr val="46A885"/>
                  </a:solidFill>
                </a:rPr>
                <a:t>服务</a:t>
              </a:r>
              <a:r>
                <a:rPr kumimoji="1" lang="en-US" altLang="zh-CN" sz="1400" dirty="0"/>
                <a:t> </a:t>
              </a:r>
              <a:r>
                <a:rPr kumimoji="1" lang="zh-CN" altLang="en-US" sz="1400" dirty="0">
                  <a:solidFill>
                    <a:srgbClr val="3D9AA9"/>
                  </a:solidFill>
                </a:rPr>
                <a:t>品质</a:t>
              </a:r>
              <a:r>
                <a:rPr kumimoji="1" lang="en-US" altLang="zh-CN" sz="1400" dirty="0"/>
                <a:t> </a:t>
              </a:r>
              <a:r>
                <a:rPr kumimoji="1" lang="zh-CN" altLang="en-US" sz="1400" dirty="0">
                  <a:solidFill>
                    <a:srgbClr val="EFA740"/>
                  </a:solidFill>
                </a:rPr>
                <a:t>成长</a:t>
              </a:r>
            </a:p>
          </p:txBody>
        </p:sp>
        <p:pic>
          <p:nvPicPr>
            <p:cNvPr id="12" name="图片 11" descr="小金文化logo  定稿.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825208" y="5555716"/>
              <a:ext cx="306514" cy="247690"/>
            </a:xfrm>
            <a:prstGeom prst="rect">
              <a:avLst/>
            </a:prstGeom>
          </p:spPr>
        </p:pic>
      </p:grpSp>
      <p:cxnSp>
        <p:nvCxnSpPr>
          <p:cNvPr id="13" name="直线连接符 12"/>
          <p:cNvCxnSpPr/>
          <p:nvPr userDrawn="1"/>
        </p:nvCxnSpPr>
        <p:spPr bwMode="auto">
          <a:xfrm flipH="1">
            <a:off x="7070668" y="6381328"/>
            <a:ext cx="2835332" cy="0"/>
          </a:xfrm>
          <a:prstGeom prst="line">
            <a:avLst/>
          </a:prstGeom>
          <a:solidFill>
            <a:schemeClr val="accent1"/>
          </a:solidFill>
          <a:ln w="9525" cap="flat" cmpd="sng" algn="ctr">
            <a:solidFill>
              <a:srgbClr val="EFA740"/>
            </a:solidFill>
            <a:prstDash val="solid"/>
            <a:round/>
            <a:headEnd type="none" w="med" len="med"/>
            <a:tailEnd type="none" w="med" len="med"/>
          </a:ln>
          <a:effectLst/>
        </p:spPr>
      </p:cxnSp>
      <p:grpSp>
        <p:nvGrpSpPr>
          <p:cNvPr id="17" name="组合 16"/>
          <p:cNvGrpSpPr/>
          <p:nvPr userDrawn="1"/>
        </p:nvGrpSpPr>
        <p:grpSpPr>
          <a:xfrm>
            <a:off x="0" y="6369496"/>
            <a:ext cx="2764233" cy="488504"/>
            <a:chOff x="0" y="6380711"/>
            <a:chExt cx="2764233" cy="488504"/>
          </a:xfrm>
        </p:grpSpPr>
        <p:sp>
          <p:nvSpPr>
            <p:cNvPr id="18" name="任意多边形 93"/>
            <p:cNvSpPr/>
            <p:nvPr userDrawn="1"/>
          </p:nvSpPr>
          <p:spPr>
            <a:xfrm>
              <a:off x="0" y="6380711"/>
              <a:ext cx="488504" cy="488504"/>
            </a:xfrm>
            <a:custGeom>
              <a:avLst/>
              <a:gdLst>
                <a:gd name="connsiteX0" fmla="*/ 0 w 4343400"/>
                <a:gd name="connsiteY0" fmla="*/ 0 h 4343400"/>
                <a:gd name="connsiteX1" fmla="*/ 4343400 w 4343400"/>
                <a:gd name="connsiteY1" fmla="*/ 4343400 h 4343400"/>
                <a:gd name="connsiteX2" fmla="*/ 3486149 w 4343400"/>
                <a:gd name="connsiteY2" fmla="*/ 4343400 h 4343400"/>
                <a:gd name="connsiteX3" fmla="*/ 0 w 4343400"/>
                <a:gd name="connsiteY3" fmla="*/ 857251 h 4343400"/>
                <a:gd name="connsiteX4" fmla="*/ 0 w 4343400"/>
                <a:gd name="connsiteY4" fmla="*/ 0 h 434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400" h="4343400">
                  <a:moveTo>
                    <a:pt x="0" y="0"/>
                  </a:moveTo>
                  <a:lnTo>
                    <a:pt x="4343400" y="4343400"/>
                  </a:lnTo>
                  <a:lnTo>
                    <a:pt x="3486149" y="4343400"/>
                  </a:lnTo>
                  <a:lnTo>
                    <a:pt x="0" y="857251"/>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88504" y="6439497"/>
              <a:ext cx="2275729" cy="321616"/>
            </a:xfrm>
            <a:prstGeom prst="rect">
              <a:avLst/>
            </a:prstGeom>
          </p:spPr>
        </p:pic>
      </p:grpSp>
    </p:spTree>
    <p:extLst>
      <p:ext uri="{BB962C8B-B14F-4D97-AF65-F5344CB8AC3E}">
        <p14:creationId xmlns:p14="http://schemas.microsoft.com/office/powerpoint/2010/main" val="1027061680"/>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容版式4-2">
    <p:spTree>
      <p:nvGrpSpPr>
        <p:cNvPr id="1" name=""/>
        <p:cNvGrpSpPr/>
        <p:nvPr/>
      </p:nvGrpSpPr>
      <p:grpSpPr>
        <a:xfrm>
          <a:off x="0" y="0"/>
          <a:ext cx="0" cy="0"/>
          <a:chOff x="0" y="0"/>
          <a:chExt cx="0" cy="0"/>
        </a:xfrm>
      </p:grpSpPr>
      <p:sp>
        <p:nvSpPr>
          <p:cNvPr id="10" name="任意多边形 48"/>
          <p:cNvSpPr/>
          <p:nvPr userDrawn="1"/>
        </p:nvSpPr>
        <p:spPr>
          <a:xfrm>
            <a:off x="272480" y="0"/>
            <a:ext cx="1296144" cy="764704"/>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solidFill>
            <a:srgbClr val="F0BD6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直角三角形 10"/>
          <p:cNvSpPr/>
          <p:nvPr userDrawn="1"/>
        </p:nvSpPr>
        <p:spPr>
          <a:xfrm flipH="1" flipV="1">
            <a:off x="8379036" y="1222"/>
            <a:ext cx="1526964" cy="1526964"/>
          </a:xfrm>
          <a:prstGeom prst="rtTriangl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userDrawn="1"/>
        </p:nvSpPr>
        <p:spPr>
          <a:xfrm>
            <a:off x="0" y="6380711"/>
            <a:ext cx="486584" cy="486584"/>
          </a:xfrm>
          <a:prstGeom prst="rtTriangle">
            <a:avLst/>
          </a:prstGeom>
          <a:solidFill>
            <a:srgbClr val="F0B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nvGrpSpPr>
          <p:cNvPr id="8" name="组 7"/>
          <p:cNvGrpSpPr/>
          <p:nvPr userDrawn="1"/>
        </p:nvGrpSpPr>
        <p:grpSpPr>
          <a:xfrm>
            <a:off x="7493150" y="6453336"/>
            <a:ext cx="2068362" cy="307777"/>
            <a:chOff x="6825208" y="5517232"/>
            <a:chExt cx="2068362" cy="307777"/>
          </a:xfrm>
        </p:grpSpPr>
        <p:sp>
          <p:nvSpPr>
            <p:cNvPr id="9" name="文本框 8"/>
            <p:cNvSpPr txBox="1"/>
            <p:nvPr userDrawn="1"/>
          </p:nvSpPr>
          <p:spPr>
            <a:xfrm>
              <a:off x="7113240" y="5517232"/>
              <a:ext cx="1780330" cy="307777"/>
            </a:xfrm>
            <a:prstGeom prst="rect">
              <a:avLst/>
            </a:prstGeom>
            <a:noFill/>
          </p:spPr>
          <p:txBody>
            <a:bodyPr wrap="none" rtlCol="0">
              <a:spAutoFit/>
            </a:bodyPr>
            <a:lstStyle/>
            <a:p>
              <a:r>
                <a:rPr kumimoji="1" lang="zh-CN" altLang="en-US" sz="1400" dirty="0">
                  <a:solidFill>
                    <a:srgbClr val="DE4226"/>
                  </a:solidFill>
                </a:rPr>
                <a:t>创新</a:t>
              </a:r>
              <a:r>
                <a:rPr kumimoji="1" lang="en-US" altLang="zh-CN" sz="1400" dirty="0">
                  <a:solidFill>
                    <a:srgbClr val="DE4226"/>
                  </a:solidFill>
                </a:rPr>
                <a:t> </a:t>
              </a:r>
              <a:r>
                <a:rPr kumimoji="1" lang="zh-CN" altLang="en-US" sz="1400" dirty="0">
                  <a:solidFill>
                    <a:srgbClr val="46A885"/>
                  </a:solidFill>
                </a:rPr>
                <a:t>服务</a:t>
              </a:r>
              <a:r>
                <a:rPr kumimoji="1" lang="en-US" altLang="zh-CN" sz="1400" dirty="0"/>
                <a:t> </a:t>
              </a:r>
              <a:r>
                <a:rPr kumimoji="1" lang="zh-CN" altLang="en-US" sz="1400" dirty="0">
                  <a:solidFill>
                    <a:srgbClr val="3D9AA9"/>
                  </a:solidFill>
                </a:rPr>
                <a:t>品质</a:t>
              </a:r>
              <a:r>
                <a:rPr kumimoji="1" lang="en-US" altLang="zh-CN" sz="1400" dirty="0"/>
                <a:t> </a:t>
              </a:r>
              <a:r>
                <a:rPr kumimoji="1" lang="zh-CN" altLang="en-US" sz="1400" dirty="0">
                  <a:solidFill>
                    <a:srgbClr val="EFA740"/>
                  </a:solidFill>
                </a:rPr>
                <a:t>成长</a:t>
              </a:r>
            </a:p>
          </p:txBody>
        </p:sp>
        <p:pic>
          <p:nvPicPr>
            <p:cNvPr id="12" name="图片 11" descr="小金文化logo  定稿.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825208" y="5555716"/>
              <a:ext cx="306514" cy="247690"/>
            </a:xfrm>
            <a:prstGeom prst="rect">
              <a:avLst/>
            </a:prstGeom>
          </p:spPr>
        </p:pic>
      </p:grpSp>
      <p:cxnSp>
        <p:nvCxnSpPr>
          <p:cNvPr id="14" name="直线连接符 13"/>
          <p:cNvCxnSpPr/>
          <p:nvPr userDrawn="1"/>
        </p:nvCxnSpPr>
        <p:spPr bwMode="auto">
          <a:xfrm flipH="1">
            <a:off x="7070668" y="6381328"/>
            <a:ext cx="2835332" cy="0"/>
          </a:xfrm>
          <a:prstGeom prst="line">
            <a:avLst/>
          </a:prstGeom>
          <a:solidFill>
            <a:schemeClr val="accent1"/>
          </a:solidFill>
          <a:ln w="9525" cap="flat" cmpd="sng" algn="ctr">
            <a:solidFill>
              <a:srgbClr val="EFA740"/>
            </a:solidFill>
            <a:prstDash val="solid"/>
            <a:round/>
            <a:headEnd type="none" w="med" len="med"/>
            <a:tailEnd type="none" w="med" len="med"/>
          </a:ln>
          <a:effectLst/>
        </p:spPr>
      </p:cxnSp>
      <p:pic>
        <p:nvPicPr>
          <p:cNvPr id="15" name="图片 1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88504" y="6428282"/>
            <a:ext cx="2275729" cy="321616"/>
          </a:xfrm>
          <a:prstGeom prst="rect">
            <a:avLst/>
          </a:prstGeom>
        </p:spPr>
      </p:pic>
    </p:spTree>
    <p:extLst>
      <p:ext uri="{BB962C8B-B14F-4D97-AF65-F5344CB8AC3E}">
        <p14:creationId xmlns:p14="http://schemas.microsoft.com/office/powerpoint/2010/main" val="200598733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版式0-1">
    <p:spTree>
      <p:nvGrpSpPr>
        <p:cNvPr id="1" name=""/>
        <p:cNvGrpSpPr/>
        <p:nvPr/>
      </p:nvGrpSpPr>
      <p:grpSpPr>
        <a:xfrm>
          <a:off x="0" y="0"/>
          <a:ext cx="0" cy="0"/>
          <a:chOff x="0" y="0"/>
          <a:chExt cx="0" cy="0"/>
        </a:xfrm>
      </p:grpSpPr>
      <p:sp>
        <p:nvSpPr>
          <p:cNvPr id="7" name="任意形状 6"/>
          <p:cNvSpPr/>
          <p:nvPr userDrawn="1"/>
        </p:nvSpPr>
        <p:spPr>
          <a:xfrm>
            <a:off x="9296678" y="250955"/>
            <a:ext cx="615976" cy="802294"/>
          </a:xfrm>
          <a:custGeom>
            <a:avLst/>
            <a:gdLst>
              <a:gd name="connsiteX0" fmla="*/ 3802 w 615976"/>
              <a:gd name="connsiteY0" fmla="*/ 0 h 802294"/>
              <a:gd name="connsiteX1" fmla="*/ 0 w 615976"/>
              <a:gd name="connsiteY1" fmla="*/ 193919 h 802294"/>
              <a:gd name="connsiteX2" fmla="*/ 615976 w 615976"/>
              <a:gd name="connsiteY2" fmla="*/ 802294 h 802294"/>
              <a:gd name="connsiteX3" fmla="*/ 608371 w 615976"/>
              <a:gd name="connsiteY3" fmla="*/ 604572 h 802294"/>
              <a:gd name="connsiteX4" fmla="*/ 3802 w 615976"/>
              <a:gd name="connsiteY4" fmla="*/ 0 h 802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5976" h="802294">
                <a:moveTo>
                  <a:pt x="3802" y="0"/>
                </a:moveTo>
                <a:cubicBezTo>
                  <a:pt x="2535" y="64640"/>
                  <a:pt x="1267" y="129279"/>
                  <a:pt x="0" y="193919"/>
                </a:cubicBezTo>
                <a:lnTo>
                  <a:pt x="615976" y="802294"/>
                </a:lnTo>
                <a:lnTo>
                  <a:pt x="608371" y="604572"/>
                </a:lnTo>
                <a:lnTo>
                  <a:pt x="3802" y="0"/>
                </a:lnTo>
                <a:close/>
              </a:path>
            </a:pathLst>
          </a:cu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任意形状 7"/>
          <p:cNvSpPr/>
          <p:nvPr userDrawn="1"/>
        </p:nvSpPr>
        <p:spPr>
          <a:xfrm>
            <a:off x="8631271" y="-3802"/>
            <a:ext cx="669209" cy="665410"/>
          </a:xfrm>
          <a:custGeom>
            <a:avLst/>
            <a:gdLst>
              <a:gd name="connsiteX0" fmla="*/ 669209 w 669209"/>
              <a:gd name="connsiteY0" fmla="*/ 498107 h 665410"/>
              <a:gd name="connsiteX1" fmla="*/ 669209 w 669209"/>
              <a:gd name="connsiteY1" fmla="*/ 665410 h 665410"/>
              <a:gd name="connsiteX2" fmla="*/ 0 w 669209"/>
              <a:gd name="connsiteY2" fmla="*/ 0 h 665410"/>
              <a:gd name="connsiteX3" fmla="*/ 171105 w 669209"/>
              <a:gd name="connsiteY3" fmla="*/ 0 h 665410"/>
              <a:gd name="connsiteX4" fmla="*/ 669209 w 669209"/>
              <a:gd name="connsiteY4" fmla="*/ 498107 h 6654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209" h="665410">
                <a:moveTo>
                  <a:pt x="669209" y="498107"/>
                </a:moveTo>
                <a:lnTo>
                  <a:pt x="669209" y="665410"/>
                </a:lnTo>
                <a:lnTo>
                  <a:pt x="0" y="0"/>
                </a:lnTo>
                <a:lnTo>
                  <a:pt x="171105" y="0"/>
                </a:lnTo>
                <a:lnTo>
                  <a:pt x="669209" y="49810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cs typeface="+mn-cs"/>
            </a:endParaRPr>
          </a:p>
        </p:txBody>
      </p:sp>
      <p:sp>
        <p:nvSpPr>
          <p:cNvPr id="9" name="任意多边形 48"/>
          <p:cNvSpPr/>
          <p:nvPr userDrawn="1"/>
        </p:nvSpPr>
        <p:spPr>
          <a:xfrm>
            <a:off x="272480" y="0"/>
            <a:ext cx="1296144" cy="764704"/>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gradFill>
            <a:gsLst>
              <a:gs pos="0">
                <a:srgbClr val="71BE9E"/>
              </a:gs>
              <a:gs pos="100000">
                <a:srgbClr val="77BEC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grpSp>
        <p:nvGrpSpPr>
          <p:cNvPr id="4" name="组 3"/>
          <p:cNvGrpSpPr/>
          <p:nvPr userDrawn="1"/>
        </p:nvGrpSpPr>
        <p:grpSpPr>
          <a:xfrm>
            <a:off x="7493150" y="6453336"/>
            <a:ext cx="2068362" cy="307777"/>
            <a:chOff x="6825208" y="5517232"/>
            <a:chExt cx="2068362" cy="307777"/>
          </a:xfrm>
        </p:grpSpPr>
        <p:sp>
          <p:nvSpPr>
            <p:cNvPr id="2" name="文本框 1"/>
            <p:cNvSpPr txBox="1"/>
            <p:nvPr userDrawn="1"/>
          </p:nvSpPr>
          <p:spPr>
            <a:xfrm>
              <a:off x="7113240" y="5517232"/>
              <a:ext cx="1780330" cy="307777"/>
            </a:xfrm>
            <a:prstGeom prst="rect">
              <a:avLst/>
            </a:prstGeom>
            <a:noFill/>
          </p:spPr>
          <p:txBody>
            <a:bodyPr wrap="none" rtlCol="0">
              <a:spAutoFit/>
            </a:bodyPr>
            <a:lstStyle/>
            <a:p>
              <a:r>
                <a:rPr kumimoji="1" lang="zh-CN" altLang="en-US" sz="1400" dirty="0">
                  <a:solidFill>
                    <a:srgbClr val="DE4226"/>
                  </a:solidFill>
                </a:rPr>
                <a:t>创新</a:t>
              </a:r>
              <a:r>
                <a:rPr kumimoji="1" lang="en-US" altLang="zh-CN" sz="1400" dirty="0">
                  <a:solidFill>
                    <a:srgbClr val="DE4226"/>
                  </a:solidFill>
                </a:rPr>
                <a:t> </a:t>
              </a:r>
              <a:r>
                <a:rPr kumimoji="1" lang="zh-CN" altLang="en-US" sz="1400" dirty="0">
                  <a:solidFill>
                    <a:srgbClr val="46A885"/>
                  </a:solidFill>
                </a:rPr>
                <a:t>服务</a:t>
              </a:r>
              <a:r>
                <a:rPr kumimoji="1" lang="en-US" altLang="zh-CN" sz="1400" dirty="0"/>
                <a:t> </a:t>
              </a:r>
              <a:r>
                <a:rPr kumimoji="1" lang="zh-CN" altLang="en-US" sz="1400" dirty="0">
                  <a:solidFill>
                    <a:srgbClr val="3D9AA9"/>
                  </a:solidFill>
                </a:rPr>
                <a:t>品质</a:t>
              </a:r>
              <a:r>
                <a:rPr kumimoji="1" lang="en-US" altLang="zh-CN" sz="1400" dirty="0"/>
                <a:t> </a:t>
              </a:r>
              <a:r>
                <a:rPr kumimoji="1" lang="zh-CN" altLang="en-US" sz="1400" dirty="0">
                  <a:solidFill>
                    <a:srgbClr val="EFA740"/>
                  </a:solidFill>
                </a:rPr>
                <a:t>成长</a:t>
              </a:r>
            </a:p>
          </p:txBody>
        </p:sp>
        <p:pic>
          <p:nvPicPr>
            <p:cNvPr id="10" name="图片 9" descr="小金文化logo  定稿.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825208" y="5555716"/>
              <a:ext cx="306514" cy="247690"/>
            </a:xfrm>
            <a:prstGeom prst="rect">
              <a:avLst/>
            </a:prstGeom>
          </p:spPr>
        </p:pic>
      </p:grpSp>
      <p:cxnSp>
        <p:nvCxnSpPr>
          <p:cNvPr id="5" name="直线连接符 4"/>
          <p:cNvCxnSpPr/>
          <p:nvPr userDrawn="1"/>
        </p:nvCxnSpPr>
        <p:spPr bwMode="auto">
          <a:xfrm flipH="1">
            <a:off x="7070668" y="6381328"/>
            <a:ext cx="2835332" cy="0"/>
          </a:xfrm>
          <a:prstGeom prst="line">
            <a:avLst/>
          </a:prstGeom>
          <a:solidFill>
            <a:schemeClr val="accent1"/>
          </a:solidFill>
          <a:ln w="9525" cap="flat" cmpd="sng" algn="ctr">
            <a:solidFill>
              <a:schemeClr val="bg2"/>
            </a:solidFill>
            <a:prstDash val="solid"/>
            <a:round/>
            <a:headEnd type="none" w="med" len="med"/>
            <a:tailEnd type="none" w="med" len="med"/>
          </a:ln>
          <a:effectLst/>
        </p:spPr>
      </p:cxnSp>
      <p:grpSp>
        <p:nvGrpSpPr>
          <p:cNvPr id="3" name="组合 2"/>
          <p:cNvGrpSpPr/>
          <p:nvPr userDrawn="1"/>
        </p:nvGrpSpPr>
        <p:grpSpPr>
          <a:xfrm>
            <a:off x="0" y="6369496"/>
            <a:ext cx="2764233" cy="488504"/>
            <a:chOff x="0" y="6380711"/>
            <a:chExt cx="2764233" cy="488504"/>
          </a:xfrm>
        </p:grpSpPr>
        <p:sp>
          <p:nvSpPr>
            <p:cNvPr id="6" name="任意多边形 93"/>
            <p:cNvSpPr/>
            <p:nvPr userDrawn="1"/>
          </p:nvSpPr>
          <p:spPr>
            <a:xfrm>
              <a:off x="0" y="6380711"/>
              <a:ext cx="488504" cy="488504"/>
            </a:xfrm>
            <a:custGeom>
              <a:avLst/>
              <a:gdLst>
                <a:gd name="connsiteX0" fmla="*/ 0 w 4343400"/>
                <a:gd name="connsiteY0" fmla="*/ 0 h 4343400"/>
                <a:gd name="connsiteX1" fmla="*/ 4343400 w 4343400"/>
                <a:gd name="connsiteY1" fmla="*/ 4343400 h 4343400"/>
                <a:gd name="connsiteX2" fmla="*/ 3486149 w 4343400"/>
                <a:gd name="connsiteY2" fmla="*/ 4343400 h 4343400"/>
                <a:gd name="connsiteX3" fmla="*/ 0 w 4343400"/>
                <a:gd name="connsiteY3" fmla="*/ 857251 h 4343400"/>
                <a:gd name="connsiteX4" fmla="*/ 0 w 4343400"/>
                <a:gd name="connsiteY4" fmla="*/ 0 h 434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400" h="4343400">
                  <a:moveTo>
                    <a:pt x="0" y="0"/>
                  </a:moveTo>
                  <a:lnTo>
                    <a:pt x="4343400" y="4343400"/>
                  </a:lnTo>
                  <a:lnTo>
                    <a:pt x="3486149" y="4343400"/>
                  </a:lnTo>
                  <a:lnTo>
                    <a:pt x="0" y="857251"/>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88504" y="6439497"/>
              <a:ext cx="2275729" cy="321616"/>
            </a:xfrm>
            <a:prstGeom prst="rect">
              <a:avLst/>
            </a:prstGeom>
          </p:spPr>
        </p:pic>
      </p:grpSp>
    </p:spTree>
    <p:extLst>
      <p:ext uri="{BB962C8B-B14F-4D97-AF65-F5344CB8AC3E}">
        <p14:creationId xmlns:p14="http://schemas.microsoft.com/office/powerpoint/2010/main" val="2459548935"/>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版式4-3">
    <p:spTree>
      <p:nvGrpSpPr>
        <p:cNvPr id="1" name=""/>
        <p:cNvGrpSpPr/>
        <p:nvPr/>
      </p:nvGrpSpPr>
      <p:grpSpPr>
        <a:xfrm>
          <a:off x="0" y="0"/>
          <a:ext cx="0" cy="0"/>
          <a:chOff x="0" y="0"/>
          <a:chExt cx="0" cy="0"/>
        </a:xfrm>
      </p:grpSpPr>
      <p:sp>
        <p:nvSpPr>
          <p:cNvPr id="10" name="任意多边形 48"/>
          <p:cNvSpPr/>
          <p:nvPr userDrawn="1"/>
        </p:nvSpPr>
        <p:spPr>
          <a:xfrm>
            <a:off x="272480" y="0"/>
            <a:ext cx="1296144" cy="764704"/>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solidFill>
            <a:srgbClr val="F0BD6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6" name="组 5"/>
          <p:cNvGrpSpPr/>
          <p:nvPr userDrawn="1"/>
        </p:nvGrpSpPr>
        <p:grpSpPr>
          <a:xfrm>
            <a:off x="7493150" y="6453336"/>
            <a:ext cx="2068362" cy="307777"/>
            <a:chOff x="6825208" y="5517232"/>
            <a:chExt cx="2068362" cy="307777"/>
          </a:xfrm>
        </p:grpSpPr>
        <p:sp>
          <p:nvSpPr>
            <p:cNvPr id="7" name="文本框 6"/>
            <p:cNvSpPr txBox="1"/>
            <p:nvPr userDrawn="1"/>
          </p:nvSpPr>
          <p:spPr>
            <a:xfrm>
              <a:off x="7113240" y="5517232"/>
              <a:ext cx="1780330" cy="307777"/>
            </a:xfrm>
            <a:prstGeom prst="rect">
              <a:avLst/>
            </a:prstGeom>
            <a:noFill/>
          </p:spPr>
          <p:txBody>
            <a:bodyPr wrap="none" rtlCol="0">
              <a:spAutoFit/>
            </a:bodyPr>
            <a:lstStyle/>
            <a:p>
              <a:r>
                <a:rPr kumimoji="1" lang="zh-CN" altLang="en-US" sz="1400" dirty="0">
                  <a:solidFill>
                    <a:srgbClr val="DE4226"/>
                  </a:solidFill>
                </a:rPr>
                <a:t>创新</a:t>
              </a:r>
              <a:r>
                <a:rPr kumimoji="1" lang="en-US" altLang="zh-CN" sz="1400" dirty="0">
                  <a:solidFill>
                    <a:srgbClr val="DE4226"/>
                  </a:solidFill>
                </a:rPr>
                <a:t> </a:t>
              </a:r>
              <a:r>
                <a:rPr kumimoji="1" lang="zh-CN" altLang="en-US" sz="1400" dirty="0">
                  <a:solidFill>
                    <a:srgbClr val="46A885"/>
                  </a:solidFill>
                </a:rPr>
                <a:t>服务</a:t>
              </a:r>
              <a:r>
                <a:rPr kumimoji="1" lang="en-US" altLang="zh-CN" sz="1400" dirty="0"/>
                <a:t> </a:t>
              </a:r>
              <a:r>
                <a:rPr kumimoji="1" lang="zh-CN" altLang="en-US" sz="1400" dirty="0">
                  <a:solidFill>
                    <a:srgbClr val="3D9AA9"/>
                  </a:solidFill>
                </a:rPr>
                <a:t>品质</a:t>
              </a:r>
              <a:r>
                <a:rPr kumimoji="1" lang="en-US" altLang="zh-CN" sz="1400" dirty="0"/>
                <a:t> </a:t>
              </a:r>
              <a:r>
                <a:rPr kumimoji="1" lang="zh-CN" altLang="en-US" sz="1400" dirty="0">
                  <a:solidFill>
                    <a:srgbClr val="EFA740"/>
                  </a:solidFill>
                </a:rPr>
                <a:t>成长</a:t>
              </a:r>
            </a:p>
          </p:txBody>
        </p:sp>
        <p:pic>
          <p:nvPicPr>
            <p:cNvPr id="8" name="图片 7" descr="小金文化logo  定稿.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825208" y="5555716"/>
              <a:ext cx="306514" cy="247690"/>
            </a:xfrm>
            <a:prstGeom prst="rect">
              <a:avLst/>
            </a:prstGeom>
          </p:spPr>
        </p:pic>
      </p:grpSp>
      <p:cxnSp>
        <p:nvCxnSpPr>
          <p:cNvPr id="9" name="直线连接符 8"/>
          <p:cNvCxnSpPr/>
          <p:nvPr userDrawn="1"/>
        </p:nvCxnSpPr>
        <p:spPr bwMode="auto">
          <a:xfrm flipH="1">
            <a:off x="7070668" y="6381328"/>
            <a:ext cx="2835332" cy="0"/>
          </a:xfrm>
          <a:prstGeom prst="line">
            <a:avLst/>
          </a:prstGeom>
          <a:solidFill>
            <a:schemeClr val="accent1"/>
          </a:solidFill>
          <a:ln w="9525" cap="flat" cmpd="sng" algn="ctr">
            <a:solidFill>
              <a:srgbClr val="EFA740"/>
            </a:solidFill>
            <a:prstDash val="solid"/>
            <a:round/>
            <a:headEnd type="none" w="med" len="med"/>
            <a:tailEnd type="none" w="med" len="med"/>
          </a:ln>
          <a:effectLst/>
        </p:spPr>
      </p:cxnSp>
      <p:grpSp>
        <p:nvGrpSpPr>
          <p:cNvPr id="14" name="组合 13"/>
          <p:cNvGrpSpPr/>
          <p:nvPr userDrawn="1"/>
        </p:nvGrpSpPr>
        <p:grpSpPr>
          <a:xfrm>
            <a:off x="0" y="6369496"/>
            <a:ext cx="2764233" cy="488504"/>
            <a:chOff x="0" y="6380711"/>
            <a:chExt cx="2764233" cy="488504"/>
          </a:xfrm>
        </p:grpSpPr>
        <p:sp>
          <p:nvSpPr>
            <p:cNvPr id="15" name="任意多边形 93"/>
            <p:cNvSpPr/>
            <p:nvPr userDrawn="1"/>
          </p:nvSpPr>
          <p:spPr>
            <a:xfrm>
              <a:off x="0" y="6380711"/>
              <a:ext cx="488504" cy="488504"/>
            </a:xfrm>
            <a:custGeom>
              <a:avLst/>
              <a:gdLst>
                <a:gd name="connsiteX0" fmla="*/ 0 w 4343400"/>
                <a:gd name="connsiteY0" fmla="*/ 0 h 4343400"/>
                <a:gd name="connsiteX1" fmla="*/ 4343400 w 4343400"/>
                <a:gd name="connsiteY1" fmla="*/ 4343400 h 4343400"/>
                <a:gd name="connsiteX2" fmla="*/ 3486149 w 4343400"/>
                <a:gd name="connsiteY2" fmla="*/ 4343400 h 4343400"/>
                <a:gd name="connsiteX3" fmla="*/ 0 w 4343400"/>
                <a:gd name="connsiteY3" fmla="*/ 857251 h 4343400"/>
                <a:gd name="connsiteX4" fmla="*/ 0 w 4343400"/>
                <a:gd name="connsiteY4" fmla="*/ 0 h 434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400" h="4343400">
                  <a:moveTo>
                    <a:pt x="0" y="0"/>
                  </a:moveTo>
                  <a:lnTo>
                    <a:pt x="4343400" y="4343400"/>
                  </a:lnTo>
                  <a:lnTo>
                    <a:pt x="3486149" y="4343400"/>
                  </a:lnTo>
                  <a:lnTo>
                    <a:pt x="0" y="857251"/>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88504" y="6439497"/>
              <a:ext cx="2275729" cy="321616"/>
            </a:xfrm>
            <a:prstGeom prst="rect">
              <a:avLst/>
            </a:prstGeom>
          </p:spPr>
        </p:pic>
      </p:grpSp>
    </p:spTree>
    <p:extLst>
      <p:ext uri="{BB962C8B-B14F-4D97-AF65-F5344CB8AC3E}">
        <p14:creationId xmlns:p14="http://schemas.microsoft.com/office/powerpoint/2010/main" val="3655164052"/>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小金文化logo">
    <p:spTree>
      <p:nvGrpSpPr>
        <p:cNvPr id="1" name=""/>
        <p:cNvGrpSpPr/>
        <p:nvPr/>
      </p:nvGrpSpPr>
      <p:grpSpPr>
        <a:xfrm>
          <a:off x="0" y="0"/>
          <a:ext cx="0" cy="0"/>
          <a:chOff x="0" y="0"/>
          <a:chExt cx="0" cy="0"/>
        </a:xfrm>
      </p:grpSpPr>
      <p:pic>
        <p:nvPicPr>
          <p:cNvPr id="3" name="图片 2" descr="小金文化logo  定稿.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965504" y="2754373"/>
            <a:ext cx="3859704" cy="1034667"/>
          </a:xfrm>
          <a:prstGeom prst="rect">
            <a:avLst/>
          </a:prstGeom>
        </p:spPr>
      </p:pic>
    </p:spTree>
    <p:extLst>
      <p:ext uri="{BB962C8B-B14F-4D97-AF65-F5344CB8AC3E}">
        <p14:creationId xmlns:p14="http://schemas.microsoft.com/office/powerpoint/2010/main" val="332102123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版式0-2">
    <p:spTree>
      <p:nvGrpSpPr>
        <p:cNvPr id="1" name=""/>
        <p:cNvGrpSpPr/>
        <p:nvPr/>
      </p:nvGrpSpPr>
      <p:grpSpPr>
        <a:xfrm>
          <a:off x="0" y="0"/>
          <a:ext cx="0" cy="0"/>
          <a:chOff x="0" y="0"/>
          <a:chExt cx="0" cy="0"/>
        </a:xfrm>
      </p:grpSpPr>
      <p:sp>
        <p:nvSpPr>
          <p:cNvPr id="3" name="任意多边形 48"/>
          <p:cNvSpPr/>
          <p:nvPr userDrawn="1"/>
        </p:nvSpPr>
        <p:spPr>
          <a:xfrm>
            <a:off x="272480" y="0"/>
            <a:ext cx="1296144" cy="764704"/>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gradFill>
            <a:gsLst>
              <a:gs pos="0">
                <a:srgbClr val="71BE9E"/>
              </a:gs>
              <a:gs pos="100000">
                <a:srgbClr val="77BEC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sp>
        <p:nvSpPr>
          <p:cNvPr id="4" name="直角三角形 3"/>
          <p:cNvSpPr/>
          <p:nvPr userDrawn="1"/>
        </p:nvSpPr>
        <p:spPr>
          <a:xfrm flipH="1" flipV="1">
            <a:off x="8379036" y="1222"/>
            <a:ext cx="1526964" cy="1526964"/>
          </a:xfrm>
          <a:prstGeom prst="rtTriangl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userDrawn="1"/>
        </p:nvSpPr>
        <p:spPr>
          <a:xfrm>
            <a:off x="-1" y="6378790"/>
            <a:ext cx="488505" cy="488505"/>
          </a:xfrm>
          <a:prstGeom prst="rtTriangle">
            <a:avLst/>
          </a:prstGeom>
          <a:gradFill>
            <a:gsLst>
              <a:gs pos="0">
                <a:srgbClr val="71BE9E"/>
              </a:gs>
              <a:gs pos="100000">
                <a:srgbClr val="77BEC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grpSp>
        <p:nvGrpSpPr>
          <p:cNvPr id="19" name="组 18"/>
          <p:cNvGrpSpPr/>
          <p:nvPr userDrawn="1"/>
        </p:nvGrpSpPr>
        <p:grpSpPr>
          <a:xfrm>
            <a:off x="7493150" y="6453336"/>
            <a:ext cx="2068362" cy="307777"/>
            <a:chOff x="6825208" y="5517232"/>
            <a:chExt cx="2068362" cy="307777"/>
          </a:xfrm>
        </p:grpSpPr>
        <p:sp>
          <p:nvSpPr>
            <p:cNvPr id="20" name="文本框 19"/>
            <p:cNvSpPr txBox="1"/>
            <p:nvPr userDrawn="1"/>
          </p:nvSpPr>
          <p:spPr>
            <a:xfrm>
              <a:off x="7113240" y="5517232"/>
              <a:ext cx="1780330" cy="307777"/>
            </a:xfrm>
            <a:prstGeom prst="rect">
              <a:avLst/>
            </a:prstGeom>
            <a:noFill/>
          </p:spPr>
          <p:txBody>
            <a:bodyPr wrap="none" rtlCol="0">
              <a:spAutoFit/>
            </a:bodyPr>
            <a:lstStyle/>
            <a:p>
              <a:r>
                <a:rPr kumimoji="1" lang="zh-CN" altLang="en-US" sz="1400" dirty="0">
                  <a:solidFill>
                    <a:srgbClr val="DE4226"/>
                  </a:solidFill>
                </a:rPr>
                <a:t>创新</a:t>
              </a:r>
              <a:r>
                <a:rPr kumimoji="1" lang="en-US" altLang="zh-CN" sz="1400" dirty="0">
                  <a:solidFill>
                    <a:srgbClr val="DE4226"/>
                  </a:solidFill>
                </a:rPr>
                <a:t> </a:t>
              </a:r>
              <a:r>
                <a:rPr kumimoji="1" lang="zh-CN" altLang="en-US" sz="1400" dirty="0">
                  <a:solidFill>
                    <a:srgbClr val="46A885"/>
                  </a:solidFill>
                </a:rPr>
                <a:t>服务</a:t>
              </a:r>
              <a:r>
                <a:rPr kumimoji="1" lang="en-US" altLang="zh-CN" sz="1400" dirty="0"/>
                <a:t> </a:t>
              </a:r>
              <a:r>
                <a:rPr kumimoji="1" lang="zh-CN" altLang="en-US" sz="1400" dirty="0">
                  <a:solidFill>
                    <a:srgbClr val="3D9AA9"/>
                  </a:solidFill>
                </a:rPr>
                <a:t>品质</a:t>
              </a:r>
              <a:r>
                <a:rPr kumimoji="1" lang="en-US" altLang="zh-CN" sz="1400" dirty="0"/>
                <a:t> </a:t>
              </a:r>
              <a:r>
                <a:rPr kumimoji="1" lang="zh-CN" altLang="en-US" sz="1400" dirty="0">
                  <a:solidFill>
                    <a:srgbClr val="EFA740"/>
                  </a:solidFill>
                </a:rPr>
                <a:t>成长</a:t>
              </a:r>
            </a:p>
          </p:txBody>
        </p:sp>
        <p:pic>
          <p:nvPicPr>
            <p:cNvPr id="21" name="图片 20" descr="小金文化logo  定稿.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825208" y="5555716"/>
              <a:ext cx="306514" cy="247690"/>
            </a:xfrm>
            <a:prstGeom prst="rect">
              <a:avLst/>
            </a:prstGeom>
          </p:spPr>
        </p:pic>
      </p:grpSp>
      <p:cxnSp>
        <p:nvCxnSpPr>
          <p:cNvPr id="22" name="直线连接符 21"/>
          <p:cNvCxnSpPr/>
          <p:nvPr userDrawn="1"/>
        </p:nvCxnSpPr>
        <p:spPr bwMode="auto">
          <a:xfrm flipH="1">
            <a:off x="7070668" y="6381328"/>
            <a:ext cx="2835332" cy="0"/>
          </a:xfrm>
          <a:prstGeom prst="line">
            <a:avLst/>
          </a:prstGeom>
          <a:solidFill>
            <a:schemeClr val="accent1"/>
          </a:solidFill>
          <a:ln w="9525" cap="flat" cmpd="sng" algn="ctr">
            <a:solidFill>
              <a:srgbClr val="B2B2B2"/>
            </a:solidFill>
            <a:prstDash val="solid"/>
            <a:round/>
            <a:headEnd type="none" w="med" len="med"/>
            <a:tailEnd type="none" w="med" len="med"/>
          </a:ln>
          <a:effectLst/>
        </p:spPr>
      </p:cxnSp>
      <p:pic>
        <p:nvPicPr>
          <p:cNvPr id="13" name="图片 1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88504" y="6428282"/>
            <a:ext cx="2275729" cy="321616"/>
          </a:xfrm>
          <a:prstGeom prst="rect">
            <a:avLst/>
          </a:prstGeom>
        </p:spPr>
      </p:pic>
    </p:spTree>
    <p:extLst>
      <p:ext uri="{BB962C8B-B14F-4D97-AF65-F5344CB8AC3E}">
        <p14:creationId xmlns:p14="http://schemas.microsoft.com/office/powerpoint/2010/main" val="11086053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版式0-3">
    <p:spTree>
      <p:nvGrpSpPr>
        <p:cNvPr id="1" name=""/>
        <p:cNvGrpSpPr/>
        <p:nvPr/>
      </p:nvGrpSpPr>
      <p:grpSpPr>
        <a:xfrm>
          <a:off x="0" y="0"/>
          <a:ext cx="0" cy="0"/>
          <a:chOff x="0" y="0"/>
          <a:chExt cx="0" cy="0"/>
        </a:xfrm>
      </p:grpSpPr>
      <p:sp>
        <p:nvSpPr>
          <p:cNvPr id="3" name="任意多边形 48"/>
          <p:cNvSpPr/>
          <p:nvPr userDrawn="1"/>
        </p:nvSpPr>
        <p:spPr>
          <a:xfrm>
            <a:off x="272480" y="0"/>
            <a:ext cx="1296144" cy="764704"/>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gradFill>
            <a:gsLst>
              <a:gs pos="0">
                <a:srgbClr val="71BE9E"/>
              </a:gs>
              <a:gs pos="100000">
                <a:srgbClr val="77BEC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grpSp>
        <p:nvGrpSpPr>
          <p:cNvPr id="7" name="组 6"/>
          <p:cNvGrpSpPr/>
          <p:nvPr userDrawn="1"/>
        </p:nvGrpSpPr>
        <p:grpSpPr>
          <a:xfrm>
            <a:off x="7493150" y="6453336"/>
            <a:ext cx="2068362" cy="307777"/>
            <a:chOff x="6825208" y="5517232"/>
            <a:chExt cx="2068362" cy="307777"/>
          </a:xfrm>
        </p:grpSpPr>
        <p:sp>
          <p:nvSpPr>
            <p:cNvPr id="8" name="文本框 7"/>
            <p:cNvSpPr txBox="1"/>
            <p:nvPr userDrawn="1"/>
          </p:nvSpPr>
          <p:spPr>
            <a:xfrm>
              <a:off x="7113240" y="5517232"/>
              <a:ext cx="1780330" cy="307777"/>
            </a:xfrm>
            <a:prstGeom prst="rect">
              <a:avLst/>
            </a:prstGeom>
            <a:noFill/>
          </p:spPr>
          <p:txBody>
            <a:bodyPr wrap="none" rtlCol="0">
              <a:spAutoFit/>
            </a:bodyPr>
            <a:lstStyle/>
            <a:p>
              <a:r>
                <a:rPr kumimoji="1" lang="zh-CN" altLang="en-US" sz="1400" dirty="0">
                  <a:solidFill>
                    <a:srgbClr val="DE4226"/>
                  </a:solidFill>
                </a:rPr>
                <a:t>创新</a:t>
              </a:r>
              <a:r>
                <a:rPr kumimoji="1" lang="en-US" altLang="zh-CN" sz="1400" dirty="0">
                  <a:solidFill>
                    <a:srgbClr val="DE4226"/>
                  </a:solidFill>
                </a:rPr>
                <a:t> </a:t>
              </a:r>
              <a:r>
                <a:rPr kumimoji="1" lang="zh-CN" altLang="en-US" sz="1400" dirty="0">
                  <a:solidFill>
                    <a:srgbClr val="46A885"/>
                  </a:solidFill>
                </a:rPr>
                <a:t>服务</a:t>
              </a:r>
              <a:r>
                <a:rPr kumimoji="1" lang="en-US" altLang="zh-CN" sz="1400" dirty="0"/>
                <a:t> </a:t>
              </a:r>
              <a:r>
                <a:rPr kumimoji="1" lang="zh-CN" altLang="en-US" sz="1400" dirty="0">
                  <a:solidFill>
                    <a:srgbClr val="3D9AA9"/>
                  </a:solidFill>
                </a:rPr>
                <a:t>品质</a:t>
              </a:r>
              <a:r>
                <a:rPr kumimoji="1" lang="en-US" altLang="zh-CN" sz="1400" dirty="0"/>
                <a:t> </a:t>
              </a:r>
              <a:r>
                <a:rPr kumimoji="1" lang="zh-CN" altLang="en-US" sz="1400" dirty="0">
                  <a:solidFill>
                    <a:srgbClr val="EFA740"/>
                  </a:solidFill>
                </a:rPr>
                <a:t>成长</a:t>
              </a:r>
            </a:p>
          </p:txBody>
        </p:sp>
        <p:pic>
          <p:nvPicPr>
            <p:cNvPr id="9" name="图片 8" descr="小金文化logo  定稿.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825208" y="5555716"/>
              <a:ext cx="306514" cy="247690"/>
            </a:xfrm>
            <a:prstGeom prst="rect">
              <a:avLst/>
            </a:prstGeom>
          </p:spPr>
        </p:pic>
      </p:grpSp>
      <p:cxnSp>
        <p:nvCxnSpPr>
          <p:cNvPr id="10" name="直线连接符 9"/>
          <p:cNvCxnSpPr/>
          <p:nvPr userDrawn="1"/>
        </p:nvCxnSpPr>
        <p:spPr bwMode="auto">
          <a:xfrm flipH="1">
            <a:off x="7070668" y="6381328"/>
            <a:ext cx="2835332" cy="0"/>
          </a:xfrm>
          <a:prstGeom prst="line">
            <a:avLst/>
          </a:prstGeom>
          <a:solidFill>
            <a:schemeClr val="accent1"/>
          </a:solidFill>
          <a:ln w="9525" cap="flat" cmpd="sng" algn="ctr">
            <a:solidFill>
              <a:srgbClr val="B2B2B2"/>
            </a:solidFill>
            <a:prstDash val="solid"/>
            <a:round/>
            <a:headEnd type="none" w="med" len="med"/>
            <a:tailEnd type="none" w="med" len="med"/>
          </a:ln>
          <a:effectLst/>
        </p:spPr>
      </p:cxnSp>
      <p:grpSp>
        <p:nvGrpSpPr>
          <p:cNvPr id="14" name="组合 13"/>
          <p:cNvGrpSpPr/>
          <p:nvPr userDrawn="1"/>
        </p:nvGrpSpPr>
        <p:grpSpPr>
          <a:xfrm>
            <a:off x="0" y="6369496"/>
            <a:ext cx="2764233" cy="488504"/>
            <a:chOff x="0" y="6380711"/>
            <a:chExt cx="2764233" cy="488504"/>
          </a:xfrm>
        </p:grpSpPr>
        <p:sp>
          <p:nvSpPr>
            <p:cNvPr id="15" name="任意多边形 93"/>
            <p:cNvSpPr/>
            <p:nvPr userDrawn="1"/>
          </p:nvSpPr>
          <p:spPr>
            <a:xfrm>
              <a:off x="0" y="6380711"/>
              <a:ext cx="488504" cy="488504"/>
            </a:xfrm>
            <a:custGeom>
              <a:avLst/>
              <a:gdLst>
                <a:gd name="connsiteX0" fmla="*/ 0 w 4343400"/>
                <a:gd name="connsiteY0" fmla="*/ 0 h 4343400"/>
                <a:gd name="connsiteX1" fmla="*/ 4343400 w 4343400"/>
                <a:gd name="connsiteY1" fmla="*/ 4343400 h 4343400"/>
                <a:gd name="connsiteX2" fmla="*/ 3486149 w 4343400"/>
                <a:gd name="connsiteY2" fmla="*/ 4343400 h 4343400"/>
                <a:gd name="connsiteX3" fmla="*/ 0 w 4343400"/>
                <a:gd name="connsiteY3" fmla="*/ 857251 h 4343400"/>
                <a:gd name="connsiteX4" fmla="*/ 0 w 4343400"/>
                <a:gd name="connsiteY4" fmla="*/ 0 h 434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400" h="4343400">
                  <a:moveTo>
                    <a:pt x="0" y="0"/>
                  </a:moveTo>
                  <a:lnTo>
                    <a:pt x="4343400" y="4343400"/>
                  </a:lnTo>
                  <a:lnTo>
                    <a:pt x="3486149" y="4343400"/>
                  </a:lnTo>
                  <a:lnTo>
                    <a:pt x="0" y="857251"/>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88504" y="6439497"/>
              <a:ext cx="2275729" cy="321616"/>
            </a:xfrm>
            <a:prstGeom prst="rect">
              <a:avLst/>
            </a:prstGeom>
          </p:spPr>
        </p:pic>
      </p:grpSp>
    </p:spTree>
    <p:extLst>
      <p:ext uri="{BB962C8B-B14F-4D97-AF65-F5344CB8AC3E}">
        <p14:creationId xmlns:p14="http://schemas.microsoft.com/office/powerpoint/2010/main" val="179502323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标题页1">
    <p:spTree>
      <p:nvGrpSpPr>
        <p:cNvPr id="1" name=""/>
        <p:cNvGrpSpPr/>
        <p:nvPr/>
      </p:nvGrpSpPr>
      <p:grpSpPr>
        <a:xfrm>
          <a:off x="0" y="0"/>
          <a:ext cx="0" cy="0"/>
          <a:chOff x="0" y="0"/>
          <a:chExt cx="0" cy="0"/>
        </a:xfrm>
      </p:grpSpPr>
      <p:sp>
        <p:nvSpPr>
          <p:cNvPr id="7" name="任意多边形 48"/>
          <p:cNvSpPr/>
          <p:nvPr userDrawn="1"/>
        </p:nvSpPr>
        <p:spPr>
          <a:xfrm rot="5400000">
            <a:off x="7351185" y="2668240"/>
            <a:ext cx="4176464" cy="945456"/>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gradFill>
            <a:gsLst>
              <a:gs pos="0">
                <a:srgbClr val="E25130"/>
              </a:gs>
              <a:gs pos="100000">
                <a:srgbClr val="D53320"/>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
        <p:nvSpPr>
          <p:cNvPr id="9" name="任意多边形 2"/>
          <p:cNvSpPr/>
          <p:nvPr userDrawn="1"/>
        </p:nvSpPr>
        <p:spPr>
          <a:xfrm rot="16200000" flipV="1">
            <a:off x="-2417556" y="2408598"/>
            <a:ext cx="6260239" cy="1443042"/>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gradFill>
            <a:gsLst>
              <a:gs pos="0">
                <a:srgbClr val="E25130"/>
              </a:gs>
              <a:gs pos="100000">
                <a:srgbClr val="D5332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10" name="任意多边形 3"/>
          <p:cNvSpPr/>
          <p:nvPr userDrawn="1"/>
        </p:nvSpPr>
        <p:spPr>
          <a:xfrm rot="16200000" flipV="1">
            <a:off x="-2485696" y="2938221"/>
            <a:ext cx="6396518" cy="1443041"/>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chemeClr val="bg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4"/>
          <p:cNvCxnSpPr/>
          <p:nvPr userDrawn="1"/>
        </p:nvCxnSpPr>
        <p:spPr>
          <a:xfrm rot="16200000" flipV="1">
            <a:off x="-457492" y="638885"/>
            <a:ext cx="2419074" cy="1103204"/>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cxnSp>
        <p:nvCxnSpPr>
          <p:cNvPr id="15" name="直接连接符 13"/>
          <p:cNvCxnSpPr/>
          <p:nvPr userDrawn="1"/>
        </p:nvCxnSpPr>
        <p:spPr>
          <a:xfrm flipH="1" flipV="1">
            <a:off x="9190217" y="4053099"/>
            <a:ext cx="731390" cy="1492354"/>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6584306"/>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版式1-1">
    <p:spTree>
      <p:nvGrpSpPr>
        <p:cNvPr id="1" name=""/>
        <p:cNvGrpSpPr/>
        <p:nvPr/>
      </p:nvGrpSpPr>
      <p:grpSpPr>
        <a:xfrm>
          <a:off x="0" y="0"/>
          <a:ext cx="0" cy="0"/>
          <a:chOff x="0" y="0"/>
          <a:chExt cx="0" cy="0"/>
        </a:xfrm>
      </p:grpSpPr>
      <p:sp>
        <p:nvSpPr>
          <p:cNvPr id="3" name="任意多边形 48"/>
          <p:cNvSpPr/>
          <p:nvPr userDrawn="1"/>
        </p:nvSpPr>
        <p:spPr>
          <a:xfrm>
            <a:off x="272480" y="0"/>
            <a:ext cx="1296144" cy="764704"/>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solidFill>
            <a:srgbClr val="E24F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sp>
        <p:nvSpPr>
          <p:cNvPr id="5" name="任意形状 4"/>
          <p:cNvSpPr/>
          <p:nvPr userDrawn="1"/>
        </p:nvSpPr>
        <p:spPr>
          <a:xfrm>
            <a:off x="9296678" y="250955"/>
            <a:ext cx="615976" cy="802294"/>
          </a:xfrm>
          <a:custGeom>
            <a:avLst/>
            <a:gdLst>
              <a:gd name="connsiteX0" fmla="*/ 3802 w 615976"/>
              <a:gd name="connsiteY0" fmla="*/ 0 h 802294"/>
              <a:gd name="connsiteX1" fmla="*/ 0 w 615976"/>
              <a:gd name="connsiteY1" fmla="*/ 193919 h 802294"/>
              <a:gd name="connsiteX2" fmla="*/ 615976 w 615976"/>
              <a:gd name="connsiteY2" fmla="*/ 802294 h 802294"/>
              <a:gd name="connsiteX3" fmla="*/ 608371 w 615976"/>
              <a:gd name="connsiteY3" fmla="*/ 604572 h 802294"/>
              <a:gd name="connsiteX4" fmla="*/ 3802 w 615976"/>
              <a:gd name="connsiteY4" fmla="*/ 0 h 802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5976" h="802294">
                <a:moveTo>
                  <a:pt x="3802" y="0"/>
                </a:moveTo>
                <a:cubicBezTo>
                  <a:pt x="2535" y="64640"/>
                  <a:pt x="1267" y="129279"/>
                  <a:pt x="0" y="193919"/>
                </a:cubicBezTo>
                <a:lnTo>
                  <a:pt x="615976" y="802294"/>
                </a:lnTo>
                <a:lnTo>
                  <a:pt x="608371" y="604572"/>
                </a:lnTo>
                <a:lnTo>
                  <a:pt x="3802" y="0"/>
                </a:lnTo>
                <a:close/>
              </a:path>
            </a:pathLst>
          </a:custGeom>
          <a:solidFill>
            <a:srgbClr val="FD764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sp>
        <p:nvSpPr>
          <p:cNvPr id="6" name="任意形状 5"/>
          <p:cNvSpPr/>
          <p:nvPr userDrawn="1"/>
        </p:nvSpPr>
        <p:spPr>
          <a:xfrm>
            <a:off x="8631271" y="-3802"/>
            <a:ext cx="669209" cy="665410"/>
          </a:xfrm>
          <a:custGeom>
            <a:avLst/>
            <a:gdLst>
              <a:gd name="connsiteX0" fmla="*/ 669209 w 669209"/>
              <a:gd name="connsiteY0" fmla="*/ 498107 h 665410"/>
              <a:gd name="connsiteX1" fmla="*/ 669209 w 669209"/>
              <a:gd name="connsiteY1" fmla="*/ 665410 h 665410"/>
              <a:gd name="connsiteX2" fmla="*/ 0 w 669209"/>
              <a:gd name="connsiteY2" fmla="*/ 0 h 665410"/>
              <a:gd name="connsiteX3" fmla="*/ 171105 w 669209"/>
              <a:gd name="connsiteY3" fmla="*/ 0 h 665410"/>
              <a:gd name="connsiteX4" fmla="*/ 669209 w 669209"/>
              <a:gd name="connsiteY4" fmla="*/ 498107 h 6654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209" h="665410">
                <a:moveTo>
                  <a:pt x="669209" y="498107"/>
                </a:moveTo>
                <a:lnTo>
                  <a:pt x="669209" y="665410"/>
                </a:lnTo>
                <a:lnTo>
                  <a:pt x="0" y="0"/>
                </a:lnTo>
                <a:lnTo>
                  <a:pt x="171105" y="0"/>
                </a:lnTo>
                <a:lnTo>
                  <a:pt x="669209" y="49810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cs typeface="+mn-cs"/>
            </a:endParaRPr>
          </a:p>
        </p:txBody>
      </p:sp>
      <p:grpSp>
        <p:nvGrpSpPr>
          <p:cNvPr id="10" name="组 9"/>
          <p:cNvGrpSpPr/>
          <p:nvPr userDrawn="1"/>
        </p:nvGrpSpPr>
        <p:grpSpPr>
          <a:xfrm>
            <a:off x="7493150" y="6453336"/>
            <a:ext cx="2068362" cy="307777"/>
            <a:chOff x="6825208" y="5517232"/>
            <a:chExt cx="2068362" cy="307777"/>
          </a:xfrm>
        </p:grpSpPr>
        <p:sp>
          <p:nvSpPr>
            <p:cNvPr id="11" name="文本框 10"/>
            <p:cNvSpPr txBox="1"/>
            <p:nvPr userDrawn="1"/>
          </p:nvSpPr>
          <p:spPr>
            <a:xfrm>
              <a:off x="7113240" y="5517232"/>
              <a:ext cx="1780330" cy="307777"/>
            </a:xfrm>
            <a:prstGeom prst="rect">
              <a:avLst/>
            </a:prstGeom>
            <a:noFill/>
          </p:spPr>
          <p:txBody>
            <a:bodyPr wrap="none" rtlCol="0">
              <a:spAutoFit/>
            </a:bodyPr>
            <a:lstStyle/>
            <a:p>
              <a:r>
                <a:rPr kumimoji="1" lang="zh-CN" altLang="en-US" sz="1400" dirty="0">
                  <a:solidFill>
                    <a:srgbClr val="DE4226"/>
                  </a:solidFill>
                </a:rPr>
                <a:t>创新</a:t>
              </a:r>
              <a:r>
                <a:rPr kumimoji="1" lang="en-US" altLang="zh-CN" sz="1400" dirty="0">
                  <a:solidFill>
                    <a:srgbClr val="DE4226"/>
                  </a:solidFill>
                </a:rPr>
                <a:t> </a:t>
              </a:r>
              <a:r>
                <a:rPr kumimoji="1" lang="zh-CN" altLang="en-US" sz="1400" dirty="0">
                  <a:solidFill>
                    <a:srgbClr val="46A885"/>
                  </a:solidFill>
                </a:rPr>
                <a:t>服务</a:t>
              </a:r>
              <a:r>
                <a:rPr kumimoji="1" lang="en-US" altLang="zh-CN" sz="1400" dirty="0"/>
                <a:t> </a:t>
              </a:r>
              <a:r>
                <a:rPr kumimoji="1" lang="zh-CN" altLang="en-US" sz="1400" dirty="0">
                  <a:solidFill>
                    <a:srgbClr val="3D9AA9"/>
                  </a:solidFill>
                </a:rPr>
                <a:t>品质</a:t>
              </a:r>
              <a:r>
                <a:rPr kumimoji="1" lang="en-US" altLang="zh-CN" sz="1400" dirty="0"/>
                <a:t> </a:t>
              </a:r>
              <a:r>
                <a:rPr kumimoji="1" lang="zh-CN" altLang="en-US" sz="1400" dirty="0">
                  <a:solidFill>
                    <a:srgbClr val="EFA740"/>
                  </a:solidFill>
                </a:rPr>
                <a:t>成长</a:t>
              </a:r>
            </a:p>
          </p:txBody>
        </p:sp>
        <p:pic>
          <p:nvPicPr>
            <p:cNvPr id="12" name="图片 11" descr="小金文化logo  定稿.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825208" y="5555716"/>
              <a:ext cx="306514" cy="247690"/>
            </a:xfrm>
            <a:prstGeom prst="rect">
              <a:avLst/>
            </a:prstGeom>
          </p:spPr>
        </p:pic>
      </p:grpSp>
      <p:cxnSp>
        <p:nvCxnSpPr>
          <p:cNvPr id="13" name="直线连接符 12"/>
          <p:cNvCxnSpPr/>
          <p:nvPr userDrawn="1"/>
        </p:nvCxnSpPr>
        <p:spPr bwMode="auto">
          <a:xfrm flipH="1">
            <a:off x="7070668" y="6381328"/>
            <a:ext cx="2835332" cy="0"/>
          </a:xfrm>
          <a:prstGeom prst="line">
            <a:avLst/>
          </a:prstGeom>
          <a:solidFill>
            <a:schemeClr val="accent1"/>
          </a:solidFill>
          <a:ln w="9525" cap="flat" cmpd="sng" algn="ctr">
            <a:solidFill>
              <a:srgbClr val="FD7646"/>
            </a:solidFill>
            <a:prstDash val="solid"/>
            <a:round/>
            <a:headEnd type="none" w="med" len="med"/>
            <a:tailEnd type="none" w="med" len="med"/>
          </a:ln>
          <a:effectLst/>
        </p:spPr>
      </p:cxnSp>
      <p:grpSp>
        <p:nvGrpSpPr>
          <p:cNvPr id="17" name="组合 16"/>
          <p:cNvGrpSpPr/>
          <p:nvPr userDrawn="1"/>
        </p:nvGrpSpPr>
        <p:grpSpPr>
          <a:xfrm>
            <a:off x="0" y="6369496"/>
            <a:ext cx="2764233" cy="488504"/>
            <a:chOff x="0" y="6380711"/>
            <a:chExt cx="2764233" cy="488504"/>
          </a:xfrm>
        </p:grpSpPr>
        <p:sp>
          <p:nvSpPr>
            <p:cNvPr id="18" name="任意多边形 93"/>
            <p:cNvSpPr/>
            <p:nvPr userDrawn="1"/>
          </p:nvSpPr>
          <p:spPr>
            <a:xfrm>
              <a:off x="0" y="6380711"/>
              <a:ext cx="488504" cy="488504"/>
            </a:xfrm>
            <a:custGeom>
              <a:avLst/>
              <a:gdLst>
                <a:gd name="connsiteX0" fmla="*/ 0 w 4343400"/>
                <a:gd name="connsiteY0" fmla="*/ 0 h 4343400"/>
                <a:gd name="connsiteX1" fmla="*/ 4343400 w 4343400"/>
                <a:gd name="connsiteY1" fmla="*/ 4343400 h 4343400"/>
                <a:gd name="connsiteX2" fmla="*/ 3486149 w 4343400"/>
                <a:gd name="connsiteY2" fmla="*/ 4343400 h 4343400"/>
                <a:gd name="connsiteX3" fmla="*/ 0 w 4343400"/>
                <a:gd name="connsiteY3" fmla="*/ 857251 h 4343400"/>
                <a:gd name="connsiteX4" fmla="*/ 0 w 4343400"/>
                <a:gd name="connsiteY4" fmla="*/ 0 h 434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400" h="4343400">
                  <a:moveTo>
                    <a:pt x="0" y="0"/>
                  </a:moveTo>
                  <a:lnTo>
                    <a:pt x="4343400" y="4343400"/>
                  </a:lnTo>
                  <a:lnTo>
                    <a:pt x="3486149" y="4343400"/>
                  </a:lnTo>
                  <a:lnTo>
                    <a:pt x="0" y="857251"/>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88504" y="6439497"/>
              <a:ext cx="2275729" cy="321616"/>
            </a:xfrm>
            <a:prstGeom prst="rect">
              <a:avLst/>
            </a:prstGeom>
          </p:spPr>
        </p:pic>
      </p:grpSp>
    </p:spTree>
    <p:extLst>
      <p:ext uri="{BB962C8B-B14F-4D97-AF65-F5344CB8AC3E}">
        <p14:creationId xmlns:p14="http://schemas.microsoft.com/office/powerpoint/2010/main" val="2029500724"/>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版式1-2">
    <p:spTree>
      <p:nvGrpSpPr>
        <p:cNvPr id="1" name=""/>
        <p:cNvGrpSpPr/>
        <p:nvPr/>
      </p:nvGrpSpPr>
      <p:grpSpPr>
        <a:xfrm>
          <a:off x="0" y="0"/>
          <a:ext cx="0" cy="0"/>
          <a:chOff x="0" y="0"/>
          <a:chExt cx="0" cy="0"/>
        </a:xfrm>
      </p:grpSpPr>
      <p:sp>
        <p:nvSpPr>
          <p:cNvPr id="3" name="任意多边形 48"/>
          <p:cNvSpPr/>
          <p:nvPr userDrawn="1"/>
        </p:nvSpPr>
        <p:spPr>
          <a:xfrm>
            <a:off x="272480" y="0"/>
            <a:ext cx="1296144" cy="764704"/>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solidFill>
            <a:srgbClr val="E24F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sp>
        <p:nvSpPr>
          <p:cNvPr id="4" name="直角三角形 3"/>
          <p:cNvSpPr/>
          <p:nvPr userDrawn="1"/>
        </p:nvSpPr>
        <p:spPr>
          <a:xfrm flipH="1" flipV="1">
            <a:off x="8379036" y="1222"/>
            <a:ext cx="1526964" cy="1526964"/>
          </a:xfrm>
          <a:prstGeom prst="rtTriangl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userDrawn="1"/>
        </p:nvSpPr>
        <p:spPr>
          <a:xfrm>
            <a:off x="0" y="6380711"/>
            <a:ext cx="486584" cy="486584"/>
          </a:xfrm>
          <a:prstGeom prst="rtTriangle">
            <a:avLst/>
          </a:prstGeom>
          <a:solidFill>
            <a:srgbClr val="E24F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grpSp>
        <p:nvGrpSpPr>
          <p:cNvPr id="9" name="组 8"/>
          <p:cNvGrpSpPr/>
          <p:nvPr userDrawn="1"/>
        </p:nvGrpSpPr>
        <p:grpSpPr>
          <a:xfrm>
            <a:off x="7493150" y="6453336"/>
            <a:ext cx="2068362" cy="307777"/>
            <a:chOff x="6825208" y="5517232"/>
            <a:chExt cx="2068362" cy="307777"/>
          </a:xfrm>
        </p:grpSpPr>
        <p:sp>
          <p:nvSpPr>
            <p:cNvPr id="10" name="文本框 9"/>
            <p:cNvSpPr txBox="1"/>
            <p:nvPr userDrawn="1"/>
          </p:nvSpPr>
          <p:spPr>
            <a:xfrm>
              <a:off x="7113240" y="5517232"/>
              <a:ext cx="1780330" cy="307777"/>
            </a:xfrm>
            <a:prstGeom prst="rect">
              <a:avLst/>
            </a:prstGeom>
            <a:noFill/>
          </p:spPr>
          <p:txBody>
            <a:bodyPr wrap="none" rtlCol="0">
              <a:spAutoFit/>
            </a:bodyPr>
            <a:lstStyle/>
            <a:p>
              <a:r>
                <a:rPr kumimoji="1" lang="zh-CN" altLang="en-US" sz="1400" dirty="0">
                  <a:solidFill>
                    <a:srgbClr val="DE4226"/>
                  </a:solidFill>
                </a:rPr>
                <a:t>创新</a:t>
              </a:r>
              <a:r>
                <a:rPr kumimoji="1" lang="en-US" altLang="zh-CN" sz="1400" dirty="0">
                  <a:solidFill>
                    <a:srgbClr val="DE4226"/>
                  </a:solidFill>
                </a:rPr>
                <a:t> </a:t>
              </a:r>
              <a:r>
                <a:rPr kumimoji="1" lang="zh-CN" altLang="en-US" sz="1400" dirty="0">
                  <a:solidFill>
                    <a:srgbClr val="46A885"/>
                  </a:solidFill>
                </a:rPr>
                <a:t>服务</a:t>
              </a:r>
              <a:r>
                <a:rPr kumimoji="1" lang="en-US" altLang="zh-CN" sz="1400" dirty="0"/>
                <a:t> </a:t>
              </a:r>
              <a:r>
                <a:rPr kumimoji="1" lang="zh-CN" altLang="en-US" sz="1400" dirty="0">
                  <a:solidFill>
                    <a:srgbClr val="3D9AA9"/>
                  </a:solidFill>
                </a:rPr>
                <a:t>品质</a:t>
              </a:r>
              <a:r>
                <a:rPr kumimoji="1" lang="en-US" altLang="zh-CN" sz="1400" dirty="0"/>
                <a:t> </a:t>
              </a:r>
              <a:r>
                <a:rPr kumimoji="1" lang="zh-CN" altLang="en-US" sz="1400" dirty="0">
                  <a:solidFill>
                    <a:srgbClr val="EFA740"/>
                  </a:solidFill>
                </a:rPr>
                <a:t>成长</a:t>
              </a:r>
            </a:p>
          </p:txBody>
        </p:sp>
        <p:pic>
          <p:nvPicPr>
            <p:cNvPr id="11" name="图片 10" descr="小金文化logo  定稿.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825208" y="5555716"/>
              <a:ext cx="306514" cy="247690"/>
            </a:xfrm>
            <a:prstGeom prst="rect">
              <a:avLst/>
            </a:prstGeom>
          </p:spPr>
        </p:pic>
      </p:grpSp>
      <p:cxnSp>
        <p:nvCxnSpPr>
          <p:cNvPr id="12" name="直线连接符 11"/>
          <p:cNvCxnSpPr/>
          <p:nvPr userDrawn="1"/>
        </p:nvCxnSpPr>
        <p:spPr bwMode="auto">
          <a:xfrm flipH="1">
            <a:off x="7070668" y="6381328"/>
            <a:ext cx="2835332" cy="0"/>
          </a:xfrm>
          <a:prstGeom prst="line">
            <a:avLst/>
          </a:prstGeom>
          <a:solidFill>
            <a:schemeClr val="accent1"/>
          </a:solidFill>
          <a:ln w="9525" cap="flat" cmpd="sng" algn="ctr">
            <a:solidFill>
              <a:srgbClr val="FD7646"/>
            </a:solidFill>
            <a:prstDash val="solid"/>
            <a:round/>
            <a:headEnd type="none" w="med" len="med"/>
            <a:tailEnd type="none" w="med" len="med"/>
          </a:ln>
          <a:effectLst/>
        </p:spPr>
      </p:cxnSp>
      <p:pic>
        <p:nvPicPr>
          <p:cNvPr id="13" name="图片 1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88504" y="6428282"/>
            <a:ext cx="2275729" cy="321616"/>
          </a:xfrm>
          <a:prstGeom prst="rect">
            <a:avLst/>
          </a:prstGeom>
        </p:spPr>
      </p:pic>
    </p:spTree>
    <p:extLst>
      <p:ext uri="{BB962C8B-B14F-4D97-AF65-F5344CB8AC3E}">
        <p14:creationId xmlns:p14="http://schemas.microsoft.com/office/powerpoint/2010/main" val="256236471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版式1-3">
    <p:spTree>
      <p:nvGrpSpPr>
        <p:cNvPr id="1" name=""/>
        <p:cNvGrpSpPr/>
        <p:nvPr/>
      </p:nvGrpSpPr>
      <p:grpSpPr>
        <a:xfrm>
          <a:off x="0" y="0"/>
          <a:ext cx="0" cy="0"/>
          <a:chOff x="0" y="0"/>
          <a:chExt cx="0" cy="0"/>
        </a:xfrm>
      </p:grpSpPr>
      <p:sp>
        <p:nvSpPr>
          <p:cNvPr id="3" name="任意多边形 48"/>
          <p:cNvSpPr/>
          <p:nvPr userDrawn="1"/>
        </p:nvSpPr>
        <p:spPr>
          <a:xfrm>
            <a:off x="272480" y="0"/>
            <a:ext cx="1296144" cy="764704"/>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solidFill>
            <a:srgbClr val="E24F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grpSp>
        <p:nvGrpSpPr>
          <p:cNvPr id="7" name="组 6"/>
          <p:cNvGrpSpPr/>
          <p:nvPr userDrawn="1"/>
        </p:nvGrpSpPr>
        <p:grpSpPr>
          <a:xfrm>
            <a:off x="7493150" y="6453336"/>
            <a:ext cx="2068362" cy="307777"/>
            <a:chOff x="6825208" y="5517232"/>
            <a:chExt cx="2068362" cy="307777"/>
          </a:xfrm>
        </p:grpSpPr>
        <p:sp>
          <p:nvSpPr>
            <p:cNvPr id="8" name="文本框 7"/>
            <p:cNvSpPr txBox="1"/>
            <p:nvPr userDrawn="1"/>
          </p:nvSpPr>
          <p:spPr>
            <a:xfrm>
              <a:off x="7113240" y="5517232"/>
              <a:ext cx="1780330" cy="307777"/>
            </a:xfrm>
            <a:prstGeom prst="rect">
              <a:avLst/>
            </a:prstGeom>
            <a:noFill/>
          </p:spPr>
          <p:txBody>
            <a:bodyPr wrap="none" rtlCol="0">
              <a:spAutoFit/>
            </a:bodyPr>
            <a:lstStyle/>
            <a:p>
              <a:r>
                <a:rPr kumimoji="1" lang="zh-CN" altLang="en-US" sz="1400" dirty="0">
                  <a:solidFill>
                    <a:srgbClr val="DE4226"/>
                  </a:solidFill>
                </a:rPr>
                <a:t>创新</a:t>
              </a:r>
              <a:r>
                <a:rPr kumimoji="1" lang="en-US" altLang="zh-CN" sz="1400" dirty="0">
                  <a:solidFill>
                    <a:srgbClr val="DE4226"/>
                  </a:solidFill>
                </a:rPr>
                <a:t> </a:t>
              </a:r>
              <a:r>
                <a:rPr kumimoji="1" lang="zh-CN" altLang="en-US" sz="1400" dirty="0">
                  <a:solidFill>
                    <a:srgbClr val="46A885"/>
                  </a:solidFill>
                </a:rPr>
                <a:t>服务</a:t>
              </a:r>
              <a:r>
                <a:rPr kumimoji="1" lang="en-US" altLang="zh-CN" sz="1400" dirty="0"/>
                <a:t> </a:t>
              </a:r>
              <a:r>
                <a:rPr kumimoji="1" lang="zh-CN" altLang="en-US" sz="1400" dirty="0">
                  <a:solidFill>
                    <a:srgbClr val="3D9AA9"/>
                  </a:solidFill>
                </a:rPr>
                <a:t>品质</a:t>
              </a:r>
              <a:r>
                <a:rPr kumimoji="1" lang="en-US" altLang="zh-CN" sz="1400" dirty="0"/>
                <a:t> </a:t>
              </a:r>
              <a:r>
                <a:rPr kumimoji="1" lang="zh-CN" altLang="en-US" sz="1400" dirty="0">
                  <a:solidFill>
                    <a:srgbClr val="EFA740"/>
                  </a:solidFill>
                </a:rPr>
                <a:t>成长</a:t>
              </a:r>
            </a:p>
          </p:txBody>
        </p:sp>
        <p:pic>
          <p:nvPicPr>
            <p:cNvPr id="9" name="图片 8" descr="小金文化logo  定稿.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825208" y="5555716"/>
              <a:ext cx="306514" cy="247690"/>
            </a:xfrm>
            <a:prstGeom prst="rect">
              <a:avLst/>
            </a:prstGeom>
          </p:spPr>
        </p:pic>
      </p:grpSp>
      <p:cxnSp>
        <p:nvCxnSpPr>
          <p:cNvPr id="10" name="直线连接符 9"/>
          <p:cNvCxnSpPr/>
          <p:nvPr userDrawn="1"/>
        </p:nvCxnSpPr>
        <p:spPr bwMode="auto">
          <a:xfrm flipH="1">
            <a:off x="7070668" y="6381328"/>
            <a:ext cx="2835332" cy="0"/>
          </a:xfrm>
          <a:prstGeom prst="line">
            <a:avLst/>
          </a:prstGeom>
          <a:solidFill>
            <a:schemeClr val="accent1"/>
          </a:solidFill>
          <a:ln w="9525" cap="flat" cmpd="sng" algn="ctr">
            <a:solidFill>
              <a:srgbClr val="FD7646"/>
            </a:solidFill>
            <a:prstDash val="solid"/>
            <a:round/>
            <a:headEnd type="none" w="med" len="med"/>
            <a:tailEnd type="none" w="med" len="med"/>
          </a:ln>
          <a:effectLst/>
        </p:spPr>
      </p:cxnSp>
      <p:grpSp>
        <p:nvGrpSpPr>
          <p:cNvPr id="14" name="组合 13"/>
          <p:cNvGrpSpPr/>
          <p:nvPr userDrawn="1"/>
        </p:nvGrpSpPr>
        <p:grpSpPr>
          <a:xfrm>
            <a:off x="0" y="6369496"/>
            <a:ext cx="2764233" cy="488504"/>
            <a:chOff x="0" y="6380711"/>
            <a:chExt cx="2764233" cy="488504"/>
          </a:xfrm>
        </p:grpSpPr>
        <p:sp>
          <p:nvSpPr>
            <p:cNvPr id="15" name="任意多边形 93"/>
            <p:cNvSpPr/>
            <p:nvPr userDrawn="1"/>
          </p:nvSpPr>
          <p:spPr>
            <a:xfrm>
              <a:off x="0" y="6380711"/>
              <a:ext cx="488504" cy="488504"/>
            </a:xfrm>
            <a:custGeom>
              <a:avLst/>
              <a:gdLst>
                <a:gd name="connsiteX0" fmla="*/ 0 w 4343400"/>
                <a:gd name="connsiteY0" fmla="*/ 0 h 4343400"/>
                <a:gd name="connsiteX1" fmla="*/ 4343400 w 4343400"/>
                <a:gd name="connsiteY1" fmla="*/ 4343400 h 4343400"/>
                <a:gd name="connsiteX2" fmla="*/ 3486149 w 4343400"/>
                <a:gd name="connsiteY2" fmla="*/ 4343400 h 4343400"/>
                <a:gd name="connsiteX3" fmla="*/ 0 w 4343400"/>
                <a:gd name="connsiteY3" fmla="*/ 857251 h 4343400"/>
                <a:gd name="connsiteX4" fmla="*/ 0 w 4343400"/>
                <a:gd name="connsiteY4" fmla="*/ 0 h 434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400" h="4343400">
                  <a:moveTo>
                    <a:pt x="0" y="0"/>
                  </a:moveTo>
                  <a:lnTo>
                    <a:pt x="4343400" y="4343400"/>
                  </a:lnTo>
                  <a:lnTo>
                    <a:pt x="3486149" y="4343400"/>
                  </a:lnTo>
                  <a:lnTo>
                    <a:pt x="0" y="857251"/>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88504" y="6439497"/>
              <a:ext cx="2275729" cy="321616"/>
            </a:xfrm>
            <a:prstGeom prst="rect">
              <a:avLst/>
            </a:prstGeom>
          </p:spPr>
        </p:pic>
      </p:grpSp>
    </p:spTree>
    <p:extLst>
      <p:ext uri="{BB962C8B-B14F-4D97-AF65-F5344CB8AC3E}">
        <p14:creationId xmlns:p14="http://schemas.microsoft.com/office/powerpoint/2010/main" val="280958716"/>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章节标题页2">
    <p:spTree>
      <p:nvGrpSpPr>
        <p:cNvPr id="1" name=""/>
        <p:cNvGrpSpPr/>
        <p:nvPr/>
      </p:nvGrpSpPr>
      <p:grpSpPr>
        <a:xfrm>
          <a:off x="0" y="0"/>
          <a:ext cx="0" cy="0"/>
          <a:chOff x="0" y="0"/>
          <a:chExt cx="0" cy="0"/>
        </a:xfrm>
      </p:grpSpPr>
      <p:sp>
        <p:nvSpPr>
          <p:cNvPr id="22" name="任意多边形 48"/>
          <p:cNvSpPr/>
          <p:nvPr userDrawn="1"/>
        </p:nvSpPr>
        <p:spPr>
          <a:xfrm rot="5400000">
            <a:off x="7351185" y="2668240"/>
            <a:ext cx="4176464" cy="945456"/>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gradFill>
            <a:gsLst>
              <a:gs pos="0">
                <a:srgbClr val="71BE9E"/>
              </a:gs>
              <a:gs pos="100000">
                <a:srgbClr val="40A582"/>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
        <p:nvSpPr>
          <p:cNvPr id="23" name="任意多边形 2"/>
          <p:cNvSpPr/>
          <p:nvPr userDrawn="1"/>
        </p:nvSpPr>
        <p:spPr>
          <a:xfrm rot="16200000" flipV="1">
            <a:off x="-2417556" y="2408598"/>
            <a:ext cx="6260239" cy="1443042"/>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gradFill>
            <a:gsLst>
              <a:gs pos="0">
                <a:srgbClr val="71BE9E"/>
              </a:gs>
              <a:gs pos="100000">
                <a:srgbClr val="40A58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dirty="0"/>
              <a:t>       </a:t>
            </a:r>
            <a:endParaRPr lang="zh-CN" altLang="en-US" dirty="0"/>
          </a:p>
        </p:txBody>
      </p:sp>
      <p:sp>
        <p:nvSpPr>
          <p:cNvPr id="24" name="任意多边形 3"/>
          <p:cNvSpPr/>
          <p:nvPr userDrawn="1"/>
        </p:nvSpPr>
        <p:spPr>
          <a:xfrm rot="16200000" flipV="1">
            <a:off x="-2485696" y="2938221"/>
            <a:ext cx="6396518" cy="1443041"/>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chemeClr val="bg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4"/>
          <p:cNvCxnSpPr/>
          <p:nvPr userDrawn="1"/>
        </p:nvCxnSpPr>
        <p:spPr>
          <a:xfrm rot="16200000" flipV="1">
            <a:off x="-457492" y="638885"/>
            <a:ext cx="2419074" cy="1103204"/>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cxnSp>
        <p:nvCxnSpPr>
          <p:cNvPr id="26" name="直接连接符 13"/>
          <p:cNvCxnSpPr/>
          <p:nvPr userDrawn="1"/>
        </p:nvCxnSpPr>
        <p:spPr>
          <a:xfrm flipH="1" flipV="1">
            <a:off x="9190217" y="4053099"/>
            <a:ext cx="731390" cy="1492354"/>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471910"/>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2" r:id="rId1"/>
    <p:sldLayoutId id="2147483705" r:id="rId2"/>
    <p:sldLayoutId id="2147483716" r:id="rId3"/>
    <p:sldLayoutId id="2147483717" r:id="rId4"/>
    <p:sldLayoutId id="2147483683" r:id="rId5"/>
    <p:sldLayoutId id="2147483706" r:id="rId6"/>
    <p:sldLayoutId id="2147483710" r:id="rId7"/>
    <p:sldLayoutId id="2147483712" r:id="rId8"/>
    <p:sldLayoutId id="2147483689" r:id="rId9"/>
    <p:sldLayoutId id="2147483700" r:id="rId10"/>
    <p:sldLayoutId id="2147483709" r:id="rId11"/>
    <p:sldLayoutId id="2147483713" r:id="rId12"/>
    <p:sldLayoutId id="2147483690" r:id="rId13"/>
    <p:sldLayoutId id="2147483698" r:id="rId14"/>
    <p:sldLayoutId id="2147483708" r:id="rId15"/>
    <p:sldLayoutId id="2147483714" r:id="rId16"/>
    <p:sldLayoutId id="2147483691" r:id="rId17"/>
    <p:sldLayoutId id="2147483699" r:id="rId18"/>
    <p:sldLayoutId id="2147483711" r:id="rId19"/>
    <p:sldLayoutId id="2147483715" r:id="rId20"/>
    <p:sldLayoutId id="2147483692" r:id="rId21"/>
  </p:sldLayoutIdLst>
  <p:transition spd="med"/>
  <p:hf sldNum="0" hdr="0" ftr="0" dt="0"/>
  <p:txStyles>
    <p:titleStyle>
      <a:lvl1pPr algn="l" rtl="0" eaLnBrk="0" fontAlgn="base" hangingPunct="0">
        <a:spcBef>
          <a:spcPct val="0"/>
        </a:spcBef>
        <a:spcAft>
          <a:spcPct val="0"/>
        </a:spcAft>
        <a:defRPr sz="3300" b="1">
          <a:solidFill>
            <a:srgbClr val="333399"/>
          </a:solidFill>
          <a:latin typeface="+mj-lt"/>
          <a:ea typeface="微软雅黑" pitchFamily="34" charset="-122"/>
          <a:cs typeface="微软雅黑" charset="0"/>
        </a:defRPr>
      </a:lvl1pPr>
      <a:lvl2pPr algn="l" rtl="0" eaLnBrk="0" fontAlgn="base" hangingPunct="0">
        <a:spcBef>
          <a:spcPct val="0"/>
        </a:spcBef>
        <a:spcAft>
          <a:spcPct val="0"/>
        </a:spcAft>
        <a:defRPr sz="3300" b="1">
          <a:solidFill>
            <a:srgbClr val="333399"/>
          </a:solidFill>
          <a:latin typeface="Arial" charset="0"/>
          <a:ea typeface="微软雅黑" pitchFamily="34" charset="-122"/>
          <a:cs typeface="微软雅黑" charset="0"/>
        </a:defRPr>
      </a:lvl2pPr>
      <a:lvl3pPr algn="l" rtl="0" eaLnBrk="0" fontAlgn="base" hangingPunct="0">
        <a:spcBef>
          <a:spcPct val="0"/>
        </a:spcBef>
        <a:spcAft>
          <a:spcPct val="0"/>
        </a:spcAft>
        <a:defRPr sz="3300" b="1">
          <a:solidFill>
            <a:srgbClr val="333399"/>
          </a:solidFill>
          <a:latin typeface="Arial" charset="0"/>
          <a:ea typeface="微软雅黑" pitchFamily="34" charset="-122"/>
          <a:cs typeface="微软雅黑" charset="0"/>
        </a:defRPr>
      </a:lvl3pPr>
      <a:lvl4pPr algn="l" rtl="0" eaLnBrk="0" fontAlgn="base" hangingPunct="0">
        <a:spcBef>
          <a:spcPct val="0"/>
        </a:spcBef>
        <a:spcAft>
          <a:spcPct val="0"/>
        </a:spcAft>
        <a:defRPr sz="3300" b="1">
          <a:solidFill>
            <a:srgbClr val="333399"/>
          </a:solidFill>
          <a:latin typeface="Arial" charset="0"/>
          <a:ea typeface="微软雅黑" pitchFamily="34" charset="-122"/>
          <a:cs typeface="微软雅黑" charset="0"/>
        </a:defRPr>
      </a:lvl4pPr>
      <a:lvl5pPr algn="l" rtl="0" eaLnBrk="0" fontAlgn="base" hangingPunct="0">
        <a:spcBef>
          <a:spcPct val="0"/>
        </a:spcBef>
        <a:spcAft>
          <a:spcPct val="0"/>
        </a:spcAft>
        <a:defRPr sz="3300" b="1">
          <a:solidFill>
            <a:srgbClr val="333399"/>
          </a:solidFill>
          <a:latin typeface="Arial" charset="0"/>
          <a:ea typeface="微软雅黑" pitchFamily="34" charset="-122"/>
          <a:cs typeface="微软雅黑" charset="0"/>
        </a:defRPr>
      </a:lvl5pPr>
      <a:lvl6pPr marL="536433" algn="l" rtl="0" fontAlgn="base">
        <a:spcBef>
          <a:spcPct val="0"/>
        </a:spcBef>
        <a:spcAft>
          <a:spcPct val="0"/>
        </a:spcAft>
        <a:defRPr sz="2800" b="1">
          <a:solidFill>
            <a:schemeClr val="accent2"/>
          </a:solidFill>
          <a:latin typeface="Arial" charset="0"/>
          <a:ea typeface="楷体_GB2312" pitchFamily="49" charset="-122"/>
        </a:defRPr>
      </a:lvl6pPr>
      <a:lvl7pPr marL="1072866" algn="l" rtl="0" fontAlgn="base">
        <a:spcBef>
          <a:spcPct val="0"/>
        </a:spcBef>
        <a:spcAft>
          <a:spcPct val="0"/>
        </a:spcAft>
        <a:defRPr sz="2800" b="1">
          <a:solidFill>
            <a:schemeClr val="accent2"/>
          </a:solidFill>
          <a:latin typeface="Arial" charset="0"/>
          <a:ea typeface="楷体_GB2312" pitchFamily="49" charset="-122"/>
        </a:defRPr>
      </a:lvl7pPr>
      <a:lvl8pPr marL="1609298" algn="l" rtl="0" fontAlgn="base">
        <a:spcBef>
          <a:spcPct val="0"/>
        </a:spcBef>
        <a:spcAft>
          <a:spcPct val="0"/>
        </a:spcAft>
        <a:defRPr sz="2800" b="1">
          <a:solidFill>
            <a:schemeClr val="accent2"/>
          </a:solidFill>
          <a:latin typeface="Arial" charset="0"/>
          <a:ea typeface="楷体_GB2312" pitchFamily="49" charset="-122"/>
        </a:defRPr>
      </a:lvl8pPr>
      <a:lvl9pPr marL="2145731" algn="l" rtl="0" fontAlgn="base">
        <a:spcBef>
          <a:spcPct val="0"/>
        </a:spcBef>
        <a:spcAft>
          <a:spcPct val="0"/>
        </a:spcAft>
        <a:defRPr sz="2800" b="1">
          <a:solidFill>
            <a:schemeClr val="accent2"/>
          </a:solidFill>
          <a:latin typeface="Arial" charset="0"/>
          <a:ea typeface="楷体_GB2312" pitchFamily="49" charset="-122"/>
        </a:defRPr>
      </a:lvl9pPr>
    </p:titleStyle>
    <p:bodyStyle>
      <a:lvl1pPr marL="402325" indent="-402325" algn="l" rtl="0" eaLnBrk="0" fontAlgn="base" hangingPunct="0">
        <a:spcBef>
          <a:spcPct val="20000"/>
        </a:spcBef>
        <a:spcAft>
          <a:spcPct val="0"/>
        </a:spcAft>
        <a:buClr>
          <a:srgbClr val="FF6600"/>
        </a:buClr>
        <a:buFont typeface="Wingdings" charset="0"/>
        <a:buChar char="§"/>
        <a:defRPr sz="2800">
          <a:solidFill>
            <a:schemeClr val="tx1"/>
          </a:solidFill>
          <a:latin typeface="+mn-lt"/>
          <a:ea typeface="微软雅黑" pitchFamily="34" charset="-122"/>
          <a:cs typeface="微软雅黑" charset="0"/>
        </a:defRPr>
      </a:lvl1pPr>
      <a:lvl2pPr marL="871703" indent="-335270" algn="l" rtl="0" eaLnBrk="0" fontAlgn="base" hangingPunct="0">
        <a:spcBef>
          <a:spcPct val="20000"/>
        </a:spcBef>
        <a:spcAft>
          <a:spcPct val="0"/>
        </a:spcAft>
        <a:buClr>
          <a:srgbClr val="FF6600"/>
        </a:buClr>
        <a:buFont typeface="Lucida Console" charset="0"/>
        <a:buChar char="-"/>
        <a:defRPr sz="2600">
          <a:solidFill>
            <a:schemeClr val="tx1"/>
          </a:solidFill>
          <a:latin typeface="+mn-lt"/>
          <a:ea typeface="微软雅黑" pitchFamily="34" charset="-122"/>
          <a:cs typeface="微软雅黑" charset="0"/>
        </a:defRPr>
      </a:lvl2pPr>
      <a:lvl3pPr marL="1341082" indent="-268216" algn="l" rtl="0" eaLnBrk="0" fontAlgn="base" hangingPunct="0">
        <a:spcBef>
          <a:spcPct val="20000"/>
        </a:spcBef>
        <a:spcAft>
          <a:spcPct val="0"/>
        </a:spcAft>
        <a:buClr>
          <a:srgbClr val="FF6600"/>
        </a:buClr>
        <a:buChar char="•"/>
        <a:defRPr sz="2800">
          <a:solidFill>
            <a:schemeClr val="tx1"/>
          </a:solidFill>
          <a:latin typeface="+mn-lt"/>
          <a:ea typeface="微软雅黑" pitchFamily="34" charset="-122"/>
          <a:cs typeface="微软雅黑" charset="0"/>
        </a:defRPr>
      </a:lvl3pPr>
      <a:lvl4pPr marL="1877515" indent="-268216" algn="l" rtl="0" eaLnBrk="0" fontAlgn="base" hangingPunct="0">
        <a:spcBef>
          <a:spcPct val="20000"/>
        </a:spcBef>
        <a:spcAft>
          <a:spcPct val="0"/>
        </a:spcAft>
        <a:buChar char="–"/>
        <a:defRPr sz="2300">
          <a:solidFill>
            <a:schemeClr val="tx1"/>
          </a:solidFill>
          <a:latin typeface="+mn-lt"/>
          <a:ea typeface="宋体" pitchFamily="2" charset="-122"/>
          <a:cs typeface="宋体" charset="0"/>
        </a:defRPr>
      </a:lvl4pPr>
      <a:lvl5pPr marL="2413947" indent="-268216" algn="l" rtl="0" eaLnBrk="0" fontAlgn="base" hangingPunct="0">
        <a:spcBef>
          <a:spcPct val="20000"/>
        </a:spcBef>
        <a:spcAft>
          <a:spcPct val="0"/>
        </a:spcAft>
        <a:buChar char="»"/>
        <a:defRPr sz="2300">
          <a:solidFill>
            <a:schemeClr val="tx1"/>
          </a:solidFill>
          <a:latin typeface="+mn-lt"/>
          <a:ea typeface="宋体" pitchFamily="2" charset="-122"/>
        </a:defRPr>
      </a:lvl5pPr>
      <a:lvl6pPr marL="2950380" indent="-268216" algn="l" rtl="0" fontAlgn="base">
        <a:spcBef>
          <a:spcPct val="20000"/>
        </a:spcBef>
        <a:spcAft>
          <a:spcPct val="0"/>
        </a:spcAft>
        <a:buChar char="»"/>
        <a:defRPr sz="2300">
          <a:solidFill>
            <a:schemeClr val="tx1"/>
          </a:solidFill>
          <a:latin typeface="+mn-lt"/>
          <a:ea typeface="宋体" pitchFamily="2" charset="-122"/>
        </a:defRPr>
      </a:lvl6pPr>
      <a:lvl7pPr marL="3486813" indent="-268216" algn="l" rtl="0" fontAlgn="base">
        <a:spcBef>
          <a:spcPct val="20000"/>
        </a:spcBef>
        <a:spcAft>
          <a:spcPct val="0"/>
        </a:spcAft>
        <a:buChar char="»"/>
        <a:defRPr sz="2300">
          <a:solidFill>
            <a:schemeClr val="tx1"/>
          </a:solidFill>
          <a:latin typeface="+mn-lt"/>
          <a:ea typeface="宋体" pitchFamily="2" charset="-122"/>
        </a:defRPr>
      </a:lvl7pPr>
      <a:lvl8pPr marL="4023246" indent="-268216" algn="l" rtl="0" fontAlgn="base">
        <a:spcBef>
          <a:spcPct val="20000"/>
        </a:spcBef>
        <a:spcAft>
          <a:spcPct val="0"/>
        </a:spcAft>
        <a:buChar char="»"/>
        <a:defRPr sz="2300">
          <a:solidFill>
            <a:schemeClr val="tx1"/>
          </a:solidFill>
          <a:latin typeface="+mn-lt"/>
          <a:ea typeface="宋体" pitchFamily="2" charset="-122"/>
        </a:defRPr>
      </a:lvl8pPr>
      <a:lvl9pPr marL="4559678" indent="-268216" algn="l" rtl="0" fontAlgn="base">
        <a:spcBef>
          <a:spcPct val="20000"/>
        </a:spcBef>
        <a:spcAft>
          <a:spcPct val="0"/>
        </a:spcAft>
        <a:buChar char="»"/>
        <a:defRPr sz="2300">
          <a:solidFill>
            <a:schemeClr val="tx1"/>
          </a:solidFill>
          <a:latin typeface="+mn-lt"/>
          <a:ea typeface="宋体" pitchFamily="2" charset="-122"/>
        </a:defRPr>
      </a:lvl9pPr>
    </p:bodyStyle>
    <p:otherStyle>
      <a:defPPr>
        <a:defRPr lang="zh-CN"/>
      </a:defPPr>
      <a:lvl1pPr marL="0" algn="l" defTabSz="1072866" rtl="0" eaLnBrk="1" latinLnBrk="0" hangingPunct="1">
        <a:defRPr sz="2100" kern="1200">
          <a:solidFill>
            <a:schemeClr val="tx1"/>
          </a:solidFill>
          <a:latin typeface="+mn-lt"/>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72480" y="202150"/>
            <a:ext cx="3980585" cy="562554"/>
          </a:xfrm>
          <a:prstGeom prst="rect">
            <a:avLst/>
          </a:prstGeom>
        </p:spPr>
      </p:pic>
      <p:sp>
        <p:nvSpPr>
          <p:cNvPr id="3" name="TextBox 2"/>
          <p:cNvSpPr txBox="1"/>
          <p:nvPr/>
        </p:nvSpPr>
        <p:spPr>
          <a:xfrm>
            <a:off x="7113240" y="5445224"/>
            <a:ext cx="2664296" cy="677108"/>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监查系统部 姚爽  </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20220518</a:t>
            </a:r>
            <a:endParaRPr lang="zh-CN" altLang="en-US" dirty="0">
              <a:latin typeface="微软雅黑" panose="020B0503020204020204" pitchFamily="34" charset="-122"/>
              <a:ea typeface="微软雅黑" panose="020B0503020204020204" pitchFamily="34" charset="-122"/>
            </a:endParaRPr>
          </a:p>
        </p:txBody>
      </p:sp>
      <p:sp>
        <p:nvSpPr>
          <p:cNvPr id="4" name="矩形 3"/>
          <p:cNvSpPr/>
          <p:nvPr/>
        </p:nvSpPr>
        <p:spPr>
          <a:xfrm>
            <a:off x="1424608" y="1988840"/>
            <a:ext cx="6004892" cy="2492990"/>
          </a:xfrm>
          <a:prstGeom prst="rect">
            <a:avLst/>
          </a:prstGeom>
        </p:spPr>
        <p:txBody>
          <a:bodyPr wrap="square">
            <a:spAutoFit/>
          </a:bodyPr>
          <a:lstStyle/>
          <a:p>
            <a:r>
              <a:rPr lang="zh-CN" altLang="en-US" sz="3600" b="1" dirty="0">
                <a:ln w="9525">
                  <a:solidFill>
                    <a:schemeClr val="bg1"/>
                  </a:solidFill>
                  <a:prstDash val="solid"/>
                </a:ln>
                <a:solidFill>
                  <a:srgbClr val="3D99A9"/>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cs typeface="HYYaKuHeiW Regular"/>
              </a:rPr>
              <a:t>数</a:t>
            </a:r>
            <a:r>
              <a:rPr lang="zh-CN" altLang="en-US" sz="3600" b="1" dirty="0" smtClean="0">
                <a:ln w="9525">
                  <a:solidFill>
                    <a:schemeClr val="bg1"/>
                  </a:solidFill>
                  <a:prstDash val="solid"/>
                </a:ln>
                <a:solidFill>
                  <a:srgbClr val="3D99A9"/>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cs typeface="HYYaKuHeiW Regular"/>
              </a:rPr>
              <a:t>仓</a:t>
            </a:r>
            <a:r>
              <a:rPr lang="en-US" altLang="zh-CN" sz="3600" b="1" dirty="0" smtClean="0">
                <a:ln w="9525">
                  <a:solidFill>
                    <a:schemeClr val="bg1"/>
                  </a:solidFill>
                  <a:prstDash val="solid"/>
                </a:ln>
                <a:solidFill>
                  <a:srgbClr val="3D99A9"/>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cs typeface="HYYaKuHeiW Regular"/>
              </a:rPr>
              <a:t>5.7</a:t>
            </a:r>
            <a:endParaRPr lang="en-US" altLang="zh-CN" sz="3600" b="1" dirty="0">
              <a:ln w="9525">
                <a:solidFill>
                  <a:schemeClr val="bg1"/>
                </a:solidFill>
                <a:prstDash val="solid"/>
              </a:ln>
              <a:solidFill>
                <a:srgbClr val="3D99A9"/>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cs typeface="HYYaKuHeiW Regular"/>
            </a:endParaRPr>
          </a:p>
          <a:p>
            <a:r>
              <a:rPr lang="zh-CN" altLang="en-US" sz="6000" b="1" dirty="0" smtClean="0">
                <a:ln w="9525">
                  <a:solidFill>
                    <a:schemeClr val="bg1"/>
                  </a:solidFill>
                  <a:prstDash val="solid"/>
                </a:ln>
                <a:solidFill>
                  <a:srgbClr val="3D99A9"/>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cs typeface="HYYaKuHeiW Regular"/>
              </a:rPr>
              <a:t>马尔可夫链</a:t>
            </a:r>
            <a:r>
              <a:rPr lang="zh-CN" altLang="en-US" sz="6000" b="1" dirty="0">
                <a:ln w="9525">
                  <a:solidFill>
                    <a:schemeClr val="bg1"/>
                  </a:solidFill>
                  <a:prstDash val="solid"/>
                </a:ln>
                <a:solidFill>
                  <a:srgbClr val="3D99A9"/>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cs typeface="HYYaKuHeiW Regular"/>
              </a:rPr>
              <a:t>及马尔可夫决策过程</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568624" y="258475"/>
            <a:ext cx="5040560" cy="400110"/>
          </a:xfrm>
          <a:prstGeom prst="rect">
            <a:avLst/>
          </a:prstGeom>
          <a:noFill/>
        </p:spPr>
        <p:txBody>
          <a:bodyPr wrap="square" rtlCol="0">
            <a:spAutoFit/>
          </a:bodyPr>
          <a:lstStyle/>
          <a:p>
            <a:r>
              <a:rPr kumimoji="1" lang="zh-CN" altLang="en-US" sz="2000" dirty="0" smtClean="0">
                <a:solidFill>
                  <a:srgbClr val="40A582"/>
                </a:solidFill>
                <a:latin typeface="微软雅黑"/>
                <a:ea typeface="微软雅黑"/>
                <a:cs typeface="微软雅黑"/>
              </a:rPr>
              <a:t>马尔可夫决策过程</a:t>
            </a:r>
            <a:endParaRPr kumimoji="1" lang="zh-CN" altLang="en-US" sz="2000" dirty="0">
              <a:solidFill>
                <a:srgbClr val="40A582"/>
              </a:solidFill>
              <a:latin typeface="微软雅黑"/>
              <a:ea typeface="微软雅黑"/>
              <a:cs typeface="微软雅黑"/>
            </a:endParaRPr>
          </a:p>
        </p:txBody>
      </p:sp>
      <p:sp>
        <p:nvSpPr>
          <p:cNvPr id="7" name="矩形 6"/>
          <p:cNvSpPr/>
          <p:nvPr/>
        </p:nvSpPr>
        <p:spPr>
          <a:xfrm>
            <a:off x="704528" y="116632"/>
            <a:ext cx="457176" cy="384721"/>
          </a:xfrm>
          <a:prstGeom prst="rect">
            <a:avLst/>
          </a:prstGeom>
        </p:spPr>
        <p:txBody>
          <a:bodyPr wrap="none">
            <a:spAutoFit/>
          </a:bodyPr>
          <a:lstStyle/>
          <a:p>
            <a:r>
              <a:rPr lang="en-US" altLang="zh-CN" dirty="0" smtClean="0">
                <a:solidFill>
                  <a:schemeClr val="bg1"/>
                </a:solidFill>
              </a:rPr>
              <a:t>03</a:t>
            </a:r>
            <a:endParaRPr lang="zh-CN" altLang="en-US" dirty="0">
              <a:solidFill>
                <a:schemeClr val="bg1"/>
              </a:solidFill>
            </a:endParaRPr>
          </a:p>
        </p:txBody>
      </p:sp>
      <p:pic>
        <p:nvPicPr>
          <p:cNvPr id="3" name="图片 2"/>
          <p:cNvPicPr>
            <a:picLocks noChangeAspect="1"/>
          </p:cNvPicPr>
          <p:nvPr/>
        </p:nvPicPr>
        <p:blipFill>
          <a:blip r:embed="rId2"/>
          <a:stretch>
            <a:fillRect/>
          </a:stretch>
        </p:blipFill>
        <p:spPr>
          <a:xfrm>
            <a:off x="416496" y="980728"/>
            <a:ext cx="9287245" cy="4322963"/>
          </a:xfrm>
          <a:prstGeom prst="rect">
            <a:avLst/>
          </a:prstGeom>
        </p:spPr>
      </p:pic>
    </p:spTree>
    <p:extLst>
      <p:ext uri="{BB962C8B-B14F-4D97-AF65-F5344CB8AC3E}">
        <p14:creationId xmlns:p14="http://schemas.microsoft.com/office/powerpoint/2010/main" val="3631527885"/>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568624" y="258475"/>
            <a:ext cx="5040560" cy="400110"/>
          </a:xfrm>
          <a:prstGeom prst="rect">
            <a:avLst/>
          </a:prstGeom>
          <a:noFill/>
        </p:spPr>
        <p:txBody>
          <a:bodyPr wrap="square" rtlCol="0">
            <a:spAutoFit/>
          </a:bodyPr>
          <a:lstStyle/>
          <a:p>
            <a:r>
              <a:rPr kumimoji="1" lang="zh-CN" altLang="en-US" sz="2000" dirty="0" smtClean="0">
                <a:solidFill>
                  <a:srgbClr val="40A582"/>
                </a:solidFill>
                <a:latin typeface="微软雅黑"/>
                <a:ea typeface="微软雅黑"/>
                <a:cs typeface="微软雅黑"/>
              </a:rPr>
              <a:t>马尔可夫决策过程</a:t>
            </a:r>
            <a:endParaRPr kumimoji="1" lang="zh-CN" altLang="en-US" sz="2000" dirty="0">
              <a:solidFill>
                <a:srgbClr val="40A582"/>
              </a:solidFill>
              <a:latin typeface="微软雅黑"/>
              <a:ea typeface="微软雅黑"/>
              <a:cs typeface="微软雅黑"/>
            </a:endParaRPr>
          </a:p>
        </p:txBody>
      </p:sp>
      <p:sp>
        <p:nvSpPr>
          <p:cNvPr id="7" name="矩形 6"/>
          <p:cNvSpPr/>
          <p:nvPr/>
        </p:nvSpPr>
        <p:spPr>
          <a:xfrm>
            <a:off x="704528" y="116632"/>
            <a:ext cx="457176" cy="384721"/>
          </a:xfrm>
          <a:prstGeom prst="rect">
            <a:avLst/>
          </a:prstGeom>
        </p:spPr>
        <p:txBody>
          <a:bodyPr wrap="none">
            <a:spAutoFit/>
          </a:bodyPr>
          <a:lstStyle/>
          <a:p>
            <a:r>
              <a:rPr lang="en-US" altLang="zh-CN" dirty="0" smtClean="0">
                <a:solidFill>
                  <a:schemeClr val="bg1"/>
                </a:solidFill>
              </a:rPr>
              <a:t>03</a:t>
            </a:r>
            <a:endParaRPr lang="zh-CN" altLang="en-US" dirty="0">
              <a:solidFill>
                <a:schemeClr val="bg1"/>
              </a:solidFill>
            </a:endParaRPr>
          </a:p>
        </p:txBody>
      </p:sp>
      <p:sp>
        <p:nvSpPr>
          <p:cNvPr id="6" name="矩形 5"/>
          <p:cNvSpPr/>
          <p:nvPr/>
        </p:nvSpPr>
        <p:spPr>
          <a:xfrm>
            <a:off x="1568624" y="980728"/>
            <a:ext cx="7344816" cy="2046714"/>
          </a:xfrm>
          <a:prstGeom prst="rect">
            <a:avLst/>
          </a:prstGeom>
        </p:spPr>
        <p:txBody>
          <a:bodyPr wrap="square">
            <a:spAutoFit/>
          </a:bodyPr>
          <a:lstStyle/>
          <a:p>
            <a:r>
              <a:rPr lang="zh-CN" altLang="en-US" sz="1800" dirty="0" smtClean="0">
                <a:latin typeface="仿宋" panose="02010609060101010101" pitchFamily="49" charset="-122"/>
                <a:ea typeface="仿宋" panose="02010609060101010101" pitchFamily="49" charset="-122"/>
              </a:rPr>
              <a:t>若</a:t>
            </a:r>
            <a:r>
              <a:rPr lang="zh-CN" altLang="en-US" sz="1800" dirty="0">
                <a:latin typeface="仿宋" panose="02010609060101010101" pitchFamily="49" charset="-122"/>
                <a:ea typeface="仿宋" panose="02010609060101010101" pitchFamily="49" charset="-122"/>
              </a:rPr>
              <a:t>给定状态转换的次数，则是一个有限阶段（</a:t>
            </a:r>
            <a:r>
              <a:rPr lang="en-US" altLang="zh-CN" sz="1800" dirty="0">
                <a:latin typeface="仿宋" panose="02010609060101010101" pitchFamily="49" charset="-122"/>
                <a:ea typeface="仿宋" panose="02010609060101010101" pitchFamily="49" charset="-122"/>
              </a:rPr>
              <a:t>finite-stage</a:t>
            </a:r>
            <a:r>
              <a:rPr lang="zh-CN" altLang="en-US" sz="1800" dirty="0">
                <a:latin typeface="仿宋" panose="02010609060101010101" pitchFamily="49" charset="-122"/>
                <a:ea typeface="仿宋" panose="02010609060101010101" pitchFamily="49" charset="-122"/>
              </a:rPr>
              <a:t>）问题。</a:t>
            </a:r>
          </a:p>
          <a:p>
            <a:endParaRPr lang="en-US" altLang="zh-CN" sz="1800" dirty="0" smtClean="0">
              <a:latin typeface="仿宋" panose="02010609060101010101" pitchFamily="49" charset="-122"/>
              <a:ea typeface="仿宋" panose="02010609060101010101" pitchFamily="49" charset="-122"/>
            </a:endParaRPr>
          </a:p>
          <a:p>
            <a:r>
              <a:rPr lang="zh-CN" altLang="en-US" sz="1800" dirty="0" smtClean="0">
                <a:latin typeface="仿宋" panose="02010609060101010101" pitchFamily="49" charset="-122"/>
                <a:ea typeface="仿宋" panose="02010609060101010101" pitchFamily="49" charset="-122"/>
              </a:rPr>
              <a:t>若</a:t>
            </a:r>
            <a:r>
              <a:rPr lang="zh-CN" altLang="en-US" sz="1800" dirty="0">
                <a:latin typeface="仿宋" panose="02010609060101010101" pitchFamily="49" charset="-122"/>
                <a:ea typeface="仿宋" panose="02010609060101010101" pitchFamily="49" charset="-122"/>
              </a:rPr>
              <a:t>求解最优问题时无法确定有多少个阶段，就属于无穷</a:t>
            </a:r>
            <a:r>
              <a:rPr lang="zh-CN" altLang="en-US" sz="1800" dirty="0" smtClean="0">
                <a:latin typeface="仿宋" panose="02010609060101010101" pitchFamily="49" charset="-122"/>
                <a:ea typeface="仿宋" panose="02010609060101010101" pitchFamily="49" charset="-122"/>
              </a:rPr>
              <a:t>阶段（</a:t>
            </a:r>
            <a:r>
              <a:rPr lang="en-US" altLang="zh-CN" sz="1800" dirty="0" err="1">
                <a:latin typeface="仿宋" panose="02010609060101010101" pitchFamily="49" charset="-122"/>
                <a:ea typeface="仿宋" panose="02010609060101010101" pitchFamily="49" charset="-122"/>
              </a:rPr>
              <a:t>infinitestage</a:t>
            </a:r>
            <a:r>
              <a:rPr lang="zh-CN" altLang="en-US" sz="1800" dirty="0" smtClean="0">
                <a:latin typeface="仿宋" panose="02010609060101010101" pitchFamily="49" charset="-122"/>
                <a:ea typeface="仿宋" panose="02010609060101010101" pitchFamily="49" charset="-122"/>
              </a:rPr>
              <a:t>）问题</a:t>
            </a:r>
            <a:r>
              <a:rPr lang="zh-CN" altLang="en-US" sz="1800" dirty="0">
                <a:latin typeface="仿宋" panose="02010609060101010101" pitchFamily="49" charset="-122"/>
                <a:ea typeface="仿宋" panose="02010609060101010101" pitchFamily="49" charset="-122"/>
              </a:rPr>
              <a:t>。无穷阶段的求解一般用线性规划的方法比较直接。</a:t>
            </a:r>
            <a:r>
              <a:rPr lang="zh-CN" altLang="en-US" sz="1800" dirty="0" smtClean="0">
                <a:latin typeface="仿宋" panose="02010609060101010101" pitchFamily="49" charset="-122"/>
                <a:ea typeface="仿宋" panose="02010609060101010101" pitchFamily="49" charset="-122"/>
              </a:rPr>
              <a:t>上述例子</a:t>
            </a:r>
            <a:r>
              <a:rPr lang="zh-CN" altLang="en-US" sz="1800" dirty="0">
                <a:latin typeface="仿宋" panose="02010609060101010101" pitchFamily="49" charset="-122"/>
                <a:ea typeface="仿宋" panose="02010609060101010101" pitchFamily="49" charset="-122"/>
              </a:rPr>
              <a:t>也可以用</a:t>
            </a:r>
            <a:r>
              <a:rPr lang="en-US" altLang="zh-CN" sz="1800" dirty="0" err="1">
                <a:latin typeface="仿宋" panose="02010609060101010101" pitchFamily="49" charset="-122"/>
                <a:ea typeface="仿宋" panose="02010609060101010101" pitchFamily="49" charset="-122"/>
              </a:rPr>
              <a:t>MDPtoolbox</a:t>
            </a:r>
            <a:r>
              <a:rPr lang="zh-CN" altLang="en-US" sz="1800" dirty="0">
                <a:latin typeface="仿宋" panose="02010609060101010101" pitchFamily="49" charset="-122"/>
                <a:ea typeface="仿宋" panose="02010609060101010101" pitchFamily="49" charset="-122"/>
              </a:rPr>
              <a:t>提供的</a:t>
            </a:r>
            <a:r>
              <a:rPr lang="en-US" altLang="zh-CN" sz="1800" dirty="0">
                <a:latin typeface="仿宋" panose="02010609060101010101" pitchFamily="49" charset="-122"/>
                <a:ea typeface="仿宋" panose="02010609060101010101" pitchFamily="49" charset="-122"/>
              </a:rPr>
              <a:t>LP</a:t>
            </a:r>
            <a:r>
              <a:rPr lang="zh-CN" altLang="en-US" sz="1800" dirty="0">
                <a:latin typeface="仿宋" panose="02010609060101010101" pitchFamily="49" charset="-122"/>
                <a:ea typeface="仿宋" panose="02010609060101010101" pitchFamily="49" charset="-122"/>
              </a:rPr>
              <a:t>、</a:t>
            </a:r>
            <a:r>
              <a:rPr lang="en-US" altLang="zh-CN" sz="1800" dirty="0" err="1">
                <a:latin typeface="仿宋" panose="02010609060101010101" pitchFamily="49" charset="-122"/>
                <a:ea typeface="仿宋" panose="02010609060101010101" pitchFamily="49" charset="-122"/>
              </a:rPr>
              <a:t>PolicyIteration</a:t>
            </a:r>
            <a:r>
              <a:rPr lang="zh-CN" altLang="en-US" sz="1800" dirty="0">
                <a:latin typeface="仿宋" panose="02010609060101010101" pitchFamily="49" charset="-122"/>
                <a:ea typeface="仿宋" panose="02010609060101010101" pitchFamily="49" charset="-122"/>
              </a:rPr>
              <a:t>等方法按照无穷</a:t>
            </a:r>
            <a:r>
              <a:rPr lang="zh-CN" altLang="en-US" sz="1800" dirty="0" smtClean="0">
                <a:latin typeface="仿宋" panose="02010609060101010101" pitchFamily="49" charset="-122"/>
                <a:ea typeface="仿宋" panose="02010609060101010101" pitchFamily="49" charset="-122"/>
              </a:rPr>
              <a:t>阶段</a:t>
            </a:r>
            <a:r>
              <a:rPr lang="zh-CN" altLang="en-US" sz="1800" dirty="0">
                <a:latin typeface="仿宋" panose="02010609060101010101" pitchFamily="49" charset="-122"/>
                <a:ea typeface="仿宋" panose="02010609060101010101" pitchFamily="49" charset="-122"/>
              </a:rPr>
              <a:t>的方式来求解。</a:t>
            </a:r>
          </a:p>
          <a:p>
            <a:endParaRPr lang="zh-CN" altLang="en-US" dirty="0"/>
          </a:p>
        </p:txBody>
      </p:sp>
    </p:spTree>
    <p:extLst>
      <p:ext uri="{BB962C8B-B14F-4D97-AF65-F5344CB8AC3E}">
        <p14:creationId xmlns:p14="http://schemas.microsoft.com/office/powerpoint/2010/main" val="1281490940"/>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568624" y="116632"/>
            <a:ext cx="6984776" cy="400110"/>
          </a:xfrm>
          <a:prstGeom prst="rect">
            <a:avLst/>
          </a:prstGeom>
          <a:noFill/>
        </p:spPr>
        <p:txBody>
          <a:bodyPr wrap="square" rtlCol="0">
            <a:spAutoFit/>
          </a:bodyPr>
          <a:lstStyle/>
          <a:p>
            <a:r>
              <a:rPr kumimoji="1" lang="zh-CN" altLang="en-US" sz="2000" dirty="0" smtClean="0">
                <a:solidFill>
                  <a:srgbClr val="40A582"/>
                </a:solidFill>
                <a:latin typeface="微软雅黑"/>
                <a:ea typeface="微软雅黑"/>
                <a:cs typeface="微软雅黑"/>
              </a:rPr>
              <a:t>应用</a:t>
            </a:r>
            <a:r>
              <a:rPr kumimoji="1" lang="zh-CN" altLang="en-US" sz="2000" dirty="0">
                <a:solidFill>
                  <a:srgbClr val="40A582"/>
                </a:solidFill>
                <a:latin typeface="微软雅黑"/>
                <a:ea typeface="微软雅黑"/>
                <a:cs typeface="微软雅黑"/>
              </a:rPr>
              <a:t>马尔可夫决策过程研究营销策略及</a:t>
            </a:r>
            <a:r>
              <a:rPr kumimoji="1" lang="zh-CN" altLang="en-US" sz="2000" dirty="0" smtClean="0">
                <a:solidFill>
                  <a:srgbClr val="40A582"/>
                </a:solidFill>
                <a:latin typeface="微软雅黑"/>
                <a:ea typeface="微软雅黑"/>
                <a:cs typeface="微软雅黑"/>
              </a:rPr>
              <a:t>客户</a:t>
            </a:r>
            <a:r>
              <a:rPr kumimoji="1" lang="zh-CN" altLang="en-US" sz="2000" dirty="0">
                <a:solidFill>
                  <a:srgbClr val="40A582"/>
                </a:solidFill>
                <a:latin typeface="微软雅黑"/>
                <a:ea typeface="微软雅黑"/>
                <a:cs typeface="微软雅黑"/>
              </a:rPr>
              <a:t>生命周期</a:t>
            </a:r>
            <a:r>
              <a:rPr kumimoji="1" lang="zh-CN" altLang="en-US" sz="2000" dirty="0" smtClean="0">
                <a:solidFill>
                  <a:srgbClr val="40A582"/>
                </a:solidFill>
                <a:latin typeface="微软雅黑"/>
                <a:ea typeface="微软雅黑"/>
                <a:cs typeface="微软雅黑"/>
              </a:rPr>
              <a:t>价值</a:t>
            </a:r>
            <a:endParaRPr kumimoji="1" lang="zh-CN" altLang="en-US" sz="2000" dirty="0">
              <a:solidFill>
                <a:srgbClr val="40A582"/>
              </a:solidFill>
              <a:latin typeface="微软雅黑"/>
              <a:ea typeface="微软雅黑"/>
              <a:cs typeface="微软雅黑"/>
            </a:endParaRPr>
          </a:p>
        </p:txBody>
      </p:sp>
      <p:sp>
        <p:nvSpPr>
          <p:cNvPr id="7" name="矩形 6"/>
          <p:cNvSpPr/>
          <p:nvPr/>
        </p:nvSpPr>
        <p:spPr>
          <a:xfrm>
            <a:off x="704528" y="120142"/>
            <a:ext cx="457176" cy="384721"/>
          </a:xfrm>
          <a:prstGeom prst="rect">
            <a:avLst/>
          </a:prstGeom>
        </p:spPr>
        <p:txBody>
          <a:bodyPr wrap="none">
            <a:spAutoFit/>
          </a:bodyPr>
          <a:lstStyle/>
          <a:p>
            <a:r>
              <a:rPr lang="en-US" altLang="zh-CN" dirty="0" smtClean="0">
                <a:solidFill>
                  <a:schemeClr val="bg1"/>
                </a:solidFill>
              </a:rPr>
              <a:t>04</a:t>
            </a:r>
            <a:endParaRPr lang="zh-CN" altLang="en-US" dirty="0">
              <a:solidFill>
                <a:schemeClr val="bg1"/>
              </a:solidFill>
            </a:endParaRPr>
          </a:p>
        </p:txBody>
      </p:sp>
      <p:sp>
        <p:nvSpPr>
          <p:cNvPr id="3" name="矩形 2"/>
          <p:cNvSpPr/>
          <p:nvPr/>
        </p:nvSpPr>
        <p:spPr>
          <a:xfrm>
            <a:off x="1566065" y="620688"/>
            <a:ext cx="7416824" cy="1015663"/>
          </a:xfrm>
          <a:prstGeom prst="rect">
            <a:avLst/>
          </a:prstGeom>
        </p:spPr>
        <p:txBody>
          <a:bodyPr wrap="square">
            <a:spAutoFit/>
          </a:bodyPr>
          <a:lstStyle/>
          <a:p>
            <a:r>
              <a:rPr lang="zh-CN" altLang="en-US" sz="2000" dirty="0"/>
              <a:t>首先要明确客户状态和状态间</a:t>
            </a:r>
            <a:r>
              <a:rPr lang="zh-CN" altLang="en-US" sz="2000" dirty="0" smtClean="0"/>
              <a:t>迁移的</a:t>
            </a:r>
            <a:r>
              <a:rPr lang="zh-CN" altLang="en-US" sz="2000" dirty="0"/>
              <a:t>概率</a:t>
            </a:r>
            <a:r>
              <a:rPr lang="zh-CN" altLang="en-US" sz="2000" dirty="0" smtClean="0"/>
              <a:t>矩阵。</a:t>
            </a:r>
            <a:endParaRPr lang="en-US" altLang="zh-CN" sz="2000" dirty="0" smtClean="0"/>
          </a:p>
          <a:p>
            <a:r>
              <a:rPr lang="zh-CN" altLang="en-US" sz="2000" dirty="0" smtClean="0">
                <a:latin typeface="仿宋" panose="02010609060101010101" pitchFamily="49" charset="-122"/>
                <a:ea typeface="仿宋" panose="02010609060101010101" pitchFamily="49" charset="-122"/>
              </a:rPr>
              <a:t>客户</a:t>
            </a:r>
            <a:r>
              <a:rPr lang="zh-CN" altLang="en-US" sz="2000" dirty="0">
                <a:latin typeface="仿宋" panose="02010609060101010101" pitchFamily="49" charset="-122"/>
                <a:ea typeface="仿宋" panose="02010609060101010101" pitchFamily="49" charset="-122"/>
              </a:rPr>
              <a:t>状态确定后，就可以通过观察群体在给定的一段时间内状态间迁移的统计作为马尔可夫链中的迁移概率矩阵</a:t>
            </a:r>
            <a:r>
              <a:rPr lang="zh-CN" altLang="en-US" sz="2000" dirty="0" smtClean="0">
                <a:latin typeface="仿宋" panose="02010609060101010101" pitchFamily="49" charset="-122"/>
                <a:ea typeface="仿宋" panose="02010609060101010101" pitchFamily="49" charset="-122"/>
              </a:rPr>
              <a:t>。</a:t>
            </a:r>
            <a:endParaRPr lang="zh-CN" altLang="zh-CN" sz="2000" kern="100" dirty="0">
              <a:effectLst/>
              <a:latin typeface="仿宋" panose="02010609060101010101" pitchFamily="49" charset="-122"/>
              <a:ea typeface="仿宋" panose="02010609060101010101" pitchFamily="49" charset="-122"/>
            </a:endParaRPr>
          </a:p>
        </p:txBody>
      </p:sp>
      <p:pic>
        <p:nvPicPr>
          <p:cNvPr id="2" name="图片 1"/>
          <p:cNvPicPr>
            <a:picLocks noChangeAspect="1"/>
          </p:cNvPicPr>
          <p:nvPr/>
        </p:nvPicPr>
        <p:blipFill>
          <a:blip r:embed="rId2"/>
          <a:stretch>
            <a:fillRect/>
          </a:stretch>
        </p:blipFill>
        <p:spPr>
          <a:xfrm>
            <a:off x="361206" y="1944127"/>
            <a:ext cx="9399611" cy="4367411"/>
          </a:xfrm>
          <a:prstGeom prst="rect">
            <a:avLst/>
          </a:prstGeom>
        </p:spPr>
      </p:pic>
    </p:spTree>
    <p:extLst>
      <p:ext uri="{BB962C8B-B14F-4D97-AF65-F5344CB8AC3E}">
        <p14:creationId xmlns:p14="http://schemas.microsoft.com/office/powerpoint/2010/main" val="3191835964"/>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568624" y="116632"/>
            <a:ext cx="6984776" cy="400110"/>
          </a:xfrm>
          <a:prstGeom prst="rect">
            <a:avLst/>
          </a:prstGeom>
          <a:noFill/>
        </p:spPr>
        <p:txBody>
          <a:bodyPr wrap="square" rtlCol="0">
            <a:spAutoFit/>
          </a:bodyPr>
          <a:lstStyle/>
          <a:p>
            <a:r>
              <a:rPr kumimoji="1" lang="zh-CN" altLang="en-US" sz="2000" dirty="0" smtClean="0">
                <a:solidFill>
                  <a:srgbClr val="40A582"/>
                </a:solidFill>
                <a:latin typeface="微软雅黑"/>
                <a:ea typeface="微软雅黑"/>
                <a:cs typeface="微软雅黑"/>
              </a:rPr>
              <a:t>应用</a:t>
            </a:r>
            <a:r>
              <a:rPr kumimoji="1" lang="zh-CN" altLang="en-US" sz="2000" dirty="0">
                <a:solidFill>
                  <a:srgbClr val="40A582"/>
                </a:solidFill>
                <a:latin typeface="微软雅黑"/>
                <a:ea typeface="微软雅黑"/>
                <a:cs typeface="微软雅黑"/>
              </a:rPr>
              <a:t>马尔可夫决策过程研究营销策略及</a:t>
            </a:r>
            <a:r>
              <a:rPr kumimoji="1" lang="zh-CN" altLang="en-US" sz="2000" dirty="0" smtClean="0">
                <a:solidFill>
                  <a:srgbClr val="40A582"/>
                </a:solidFill>
                <a:latin typeface="微软雅黑"/>
                <a:ea typeface="微软雅黑"/>
                <a:cs typeface="微软雅黑"/>
              </a:rPr>
              <a:t>客户</a:t>
            </a:r>
            <a:r>
              <a:rPr kumimoji="1" lang="zh-CN" altLang="en-US" sz="2000" dirty="0">
                <a:solidFill>
                  <a:srgbClr val="40A582"/>
                </a:solidFill>
                <a:latin typeface="微软雅黑"/>
                <a:ea typeface="微软雅黑"/>
                <a:cs typeface="微软雅黑"/>
              </a:rPr>
              <a:t>生命周期</a:t>
            </a:r>
            <a:r>
              <a:rPr kumimoji="1" lang="zh-CN" altLang="en-US" sz="2000" dirty="0" smtClean="0">
                <a:solidFill>
                  <a:srgbClr val="40A582"/>
                </a:solidFill>
                <a:latin typeface="微软雅黑"/>
                <a:ea typeface="微软雅黑"/>
                <a:cs typeface="微软雅黑"/>
              </a:rPr>
              <a:t>价值</a:t>
            </a:r>
            <a:endParaRPr kumimoji="1" lang="zh-CN" altLang="en-US" sz="2000" dirty="0">
              <a:solidFill>
                <a:srgbClr val="40A582"/>
              </a:solidFill>
              <a:latin typeface="微软雅黑"/>
              <a:ea typeface="微软雅黑"/>
              <a:cs typeface="微软雅黑"/>
            </a:endParaRPr>
          </a:p>
        </p:txBody>
      </p:sp>
      <p:sp>
        <p:nvSpPr>
          <p:cNvPr id="7" name="矩形 6"/>
          <p:cNvSpPr/>
          <p:nvPr/>
        </p:nvSpPr>
        <p:spPr>
          <a:xfrm>
            <a:off x="704528" y="120142"/>
            <a:ext cx="457176" cy="384721"/>
          </a:xfrm>
          <a:prstGeom prst="rect">
            <a:avLst/>
          </a:prstGeom>
        </p:spPr>
        <p:txBody>
          <a:bodyPr wrap="none">
            <a:spAutoFit/>
          </a:bodyPr>
          <a:lstStyle/>
          <a:p>
            <a:r>
              <a:rPr lang="en-US" altLang="zh-CN" dirty="0" smtClean="0">
                <a:solidFill>
                  <a:schemeClr val="bg1"/>
                </a:solidFill>
              </a:rPr>
              <a:t>04</a:t>
            </a:r>
            <a:endParaRPr lang="zh-CN" altLang="en-US" dirty="0">
              <a:solidFill>
                <a:schemeClr val="bg1"/>
              </a:solidFill>
            </a:endParaRPr>
          </a:p>
        </p:txBody>
      </p:sp>
      <p:pic>
        <p:nvPicPr>
          <p:cNvPr id="4" name="图片 3"/>
          <p:cNvPicPr>
            <a:picLocks noChangeAspect="1"/>
          </p:cNvPicPr>
          <p:nvPr/>
        </p:nvPicPr>
        <p:blipFill>
          <a:blip r:embed="rId2"/>
          <a:stretch>
            <a:fillRect/>
          </a:stretch>
        </p:blipFill>
        <p:spPr>
          <a:xfrm>
            <a:off x="704528" y="614591"/>
            <a:ext cx="9126624" cy="2644552"/>
          </a:xfrm>
          <a:prstGeom prst="rect">
            <a:avLst/>
          </a:prstGeom>
        </p:spPr>
      </p:pic>
      <p:pic>
        <p:nvPicPr>
          <p:cNvPr id="6" name="图片 5"/>
          <p:cNvPicPr>
            <a:picLocks noChangeAspect="1"/>
          </p:cNvPicPr>
          <p:nvPr/>
        </p:nvPicPr>
        <p:blipFill>
          <a:blip r:embed="rId3"/>
          <a:stretch>
            <a:fillRect/>
          </a:stretch>
        </p:blipFill>
        <p:spPr>
          <a:xfrm>
            <a:off x="704528" y="3943144"/>
            <a:ext cx="8924181" cy="1788163"/>
          </a:xfrm>
          <a:prstGeom prst="rect">
            <a:avLst/>
          </a:prstGeom>
        </p:spPr>
      </p:pic>
      <p:sp>
        <p:nvSpPr>
          <p:cNvPr id="8" name="矩形 7"/>
          <p:cNvSpPr/>
          <p:nvPr/>
        </p:nvSpPr>
        <p:spPr>
          <a:xfrm>
            <a:off x="2288704" y="5733256"/>
            <a:ext cx="4392488" cy="400110"/>
          </a:xfrm>
          <a:prstGeom prst="rect">
            <a:avLst/>
          </a:prstGeom>
        </p:spPr>
        <p:txBody>
          <a:bodyPr wrap="square">
            <a:spAutoFit/>
          </a:bodyPr>
          <a:lstStyle/>
          <a:p>
            <a:r>
              <a:rPr lang="zh-CN" altLang="en-US" sz="2000" dirty="0">
                <a:latin typeface="DroidSansFallback"/>
              </a:rPr>
              <a:t>不同营销措施下的客户状态迁移</a:t>
            </a:r>
            <a:r>
              <a:rPr lang="zh-CN" altLang="en-US" sz="2000" dirty="0" smtClean="0">
                <a:latin typeface="DroidSansFallback"/>
              </a:rPr>
              <a:t>矩阵</a:t>
            </a:r>
            <a:endParaRPr lang="zh-CN" altLang="en-US" dirty="0"/>
          </a:p>
        </p:txBody>
      </p:sp>
    </p:spTree>
    <p:extLst>
      <p:ext uri="{BB962C8B-B14F-4D97-AF65-F5344CB8AC3E}">
        <p14:creationId xmlns:p14="http://schemas.microsoft.com/office/powerpoint/2010/main" val="2016355481"/>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568624" y="116632"/>
            <a:ext cx="6984776" cy="400110"/>
          </a:xfrm>
          <a:prstGeom prst="rect">
            <a:avLst/>
          </a:prstGeom>
          <a:noFill/>
        </p:spPr>
        <p:txBody>
          <a:bodyPr wrap="square" rtlCol="0">
            <a:spAutoFit/>
          </a:bodyPr>
          <a:lstStyle/>
          <a:p>
            <a:r>
              <a:rPr kumimoji="1" lang="zh-CN" altLang="en-US" sz="2000" dirty="0" smtClean="0">
                <a:solidFill>
                  <a:srgbClr val="40A582"/>
                </a:solidFill>
                <a:latin typeface="微软雅黑"/>
                <a:ea typeface="微软雅黑"/>
                <a:cs typeface="微软雅黑"/>
              </a:rPr>
              <a:t>应用</a:t>
            </a:r>
            <a:r>
              <a:rPr kumimoji="1" lang="zh-CN" altLang="en-US" sz="2000" dirty="0">
                <a:solidFill>
                  <a:srgbClr val="40A582"/>
                </a:solidFill>
                <a:latin typeface="微软雅黑"/>
                <a:ea typeface="微软雅黑"/>
                <a:cs typeface="微软雅黑"/>
              </a:rPr>
              <a:t>马尔可夫决策过程研究营销策略及</a:t>
            </a:r>
            <a:r>
              <a:rPr kumimoji="1" lang="zh-CN" altLang="en-US" sz="2000" dirty="0" smtClean="0">
                <a:solidFill>
                  <a:srgbClr val="40A582"/>
                </a:solidFill>
                <a:latin typeface="微软雅黑"/>
                <a:ea typeface="微软雅黑"/>
                <a:cs typeface="微软雅黑"/>
              </a:rPr>
              <a:t>客户</a:t>
            </a:r>
            <a:r>
              <a:rPr kumimoji="1" lang="zh-CN" altLang="en-US" sz="2000" dirty="0">
                <a:solidFill>
                  <a:srgbClr val="40A582"/>
                </a:solidFill>
                <a:latin typeface="微软雅黑"/>
                <a:ea typeface="微软雅黑"/>
                <a:cs typeface="微软雅黑"/>
              </a:rPr>
              <a:t>生命周期</a:t>
            </a:r>
            <a:r>
              <a:rPr kumimoji="1" lang="zh-CN" altLang="en-US" sz="2000" dirty="0" smtClean="0">
                <a:solidFill>
                  <a:srgbClr val="40A582"/>
                </a:solidFill>
                <a:latin typeface="微软雅黑"/>
                <a:ea typeface="微软雅黑"/>
                <a:cs typeface="微软雅黑"/>
              </a:rPr>
              <a:t>价值</a:t>
            </a:r>
            <a:endParaRPr kumimoji="1" lang="zh-CN" altLang="en-US" sz="2000" dirty="0">
              <a:solidFill>
                <a:srgbClr val="40A582"/>
              </a:solidFill>
              <a:latin typeface="微软雅黑"/>
              <a:ea typeface="微软雅黑"/>
              <a:cs typeface="微软雅黑"/>
            </a:endParaRPr>
          </a:p>
        </p:txBody>
      </p:sp>
      <p:sp>
        <p:nvSpPr>
          <p:cNvPr id="7" name="矩形 6"/>
          <p:cNvSpPr/>
          <p:nvPr/>
        </p:nvSpPr>
        <p:spPr>
          <a:xfrm>
            <a:off x="704528" y="120142"/>
            <a:ext cx="457176" cy="384721"/>
          </a:xfrm>
          <a:prstGeom prst="rect">
            <a:avLst/>
          </a:prstGeom>
        </p:spPr>
        <p:txBody>
          <a:bodyPr wrap="none">
            <a:spAutoFit/>
          </a:bodyPr>
          <a:lstStyle/>
          <a:p>
            <a:r>
              <a:rPr lang="en-US" altLang="zh-CN" dirty="0" smtClean="0">
                <a:solidFill>
                  <a:schemeClr val="bg1"/>
                </a:solidFill>
              </a:rPr>
              <a:t>04</a:t>
            </a:r>
            <a:endParaRPr lang="zh-CN" altLang="en-US" dirty="0">
              <a:solidFill>
                <a:schemeClr val="bg1"/>
              </a:solidFill>
            </a:endParaRPr>
          </a:p>
        </p:txBody>
      </p:sp>
      <p:sp>
        <p:nvSpPr>
          <p:cNvPr id="3" name="矩形 2"/>
          <p:cNvSpPr/>
          <p:nvPr/>
        </p:nvSpPr>
        <p:spPr>
          <a:xfrm>
            <a:off x="1424608" y="836712"/>
            <a:ext cx="7920880" cy="707886"/>
          </a:xfrm>
          <a:prstGeom prst="rect">
            <a:avLst/>
          </a:prstGeom>
        </p:spPr>
        <p:txBody>
          <a:bodyPr wrap="square">
            <a:spAutoFit/>
          </a:bodyPr>
          <a:lstStyle/>
          <a:p>
            <a:r>
              <a:rPr lang="zh-CN" altLang="en-US" sz="2000" dirty="0">
                <a:latin typeface="DroidSansFallback"/>
              </a:rPr>
              <a:t>马尔可夫决策过程中另一个重要的参数收益矩阵，其实只需要明确状态迁移间所带来的收益即可。</a:t>
            </a:r>
            <a:endParaRPr lang="zh-CN" altLang="en-US" sz="2000" dirty="0"/>
          </a:p>
        </p:txBody>
      </p:sp>
      <p:pic>
        <p:nvPicPr>
          <p:cNvPr id="2" name="图片 1"/>
          <p:cNvPicPr>
            <a:picLocks noChangeAspect="1"/>
          </p:cNvPicPr>
          <p:nvPr/>
        </p:nvPicPr>
        <p:blipFill>
          <a:blip r:embed="rId2"/>
          <a:stretch>
            <a:fillRect/>
          </a:stretch>
        </p:blipFill>
        <p:spPr>
          <a:xfrm>
            <a:off x="1425504" y="1864568"/>
            <a:ext cx="8052332" cy="2171700"/>
          </a:xfrm>
          <a:prstGeom prst="rect">
            <a:avLst/>
          </a:prstGeom>
        </p:spPr>
      </p:pic>
    </p:spTree>
    <p:extLst>
      <p:ext uri="{BB962C8B-B14F-4D97-AF65-F5344CB8AC3E}">
        <p14:creationId xmlns:p14="http://schemas.microsoft.com/office/powerpoint/2010/main" val="3073057953"/>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568624" y="116632"/>
            <a:ext cx="6984776" cy="400110"/>
          </a:xfrm>
          <a:prstGeom prst="rect">
            <a:avLst/>
          </a:prstGeom>
          <a:noFill/>
        </p:spPr>
        <p:txBody>
          <a:bodyPr wrap="square" rtlCol="0">
            <a:spAutoFit/>
          </a:bodyPr>
          <a:lstStyle/>
          <a:p>
            <a:r>
              <a:rPr kumimoji="1" lang="zh-CN" altLang="en-US" sz="2000" dirty="0" smtClean="0">
                <a:solidFill>
                  <a:srgbClr val="40A582"/>
                </a:solidFill>
                <a:latin typeface="微软雅黑"/>
                <a:ea typeface="微软雅黑"/>
                <a:cs typeface="微软雅黑"/>
              </a:rPr>
              <a:t>应用</a:t>
            </a:r>
            <a:r>
              <a:rPr kumimoji="1" lang="zh-CN" altLang="en-US" sz="2000" dirty="0">
                <a:solidFill>
                  <a:srgbClr val="40A582"/>
                </a:solidFill>
                <a:latin typeface="微软雅黑"/>
                <a:ea typeface="微软雅黑"/>
                <a:cs typeface="微软雅黑"/>
              </a:rPr>
              <a:t>马尔可夫决策过程研究营销策略及</a:t>
            </a:r>
            <a:r>
              <a:rPr kumimoji="1" lang="zh-CN" altLang="en-US" sz="2000" dirty="0" smtClean="0">
                <a:solidFill>
                  <a:srgbClr val="40A582"/>
                </a:solidFill>
                <a:latin typeface="微软雅黑"/>
                <a:ea typeface="微软雅黑"/>
                <a:cs typeface="微软雅黑"/>
              </a:rPr>
              <a:t>客户</a:t>
            </a:r>
            <a:r>
              <a:rPr kumimoji="1" lang="zh-CN" altLang="en-US" sz="2000" dirty="0">
                <a:solidFill>
                  <a:srgbClr val="40A582"/>
                </a:solidFill>
                <a:latin typeface="微软雅黑"/>
                <a:ea typeface="微软雅黑"/>
                <a:cs typeface="微软雅黑"/>
              </a:rPr>
              <a:t>生命周期</a:t>
            </a:r>
            <a:r>
              <a:rPr kumimoji="1" lang="zh-CN" altLang="en-US" sz="2000" dirty="0" smtClean="0">
                <a:solidFill>
                  <a:srgbClr val="40A582"/>
                </a:solidFill>
                <a:latin typeface="微软雅黑"/>
                <a:ea typeface="微软雅黑"/>
                <a:cs typeface="微软雅黑"/>
              </a:rPr>
              <a:t>价值</a:t>
            </a:r>
            <a:endParaRPr kumimoji="1" lang="zh-CN" altLang="en-US" sz="2000" dirty="0">
              <a:solidFill>
                <a:srgbClr val="40A582"/>
              </a:solidFill>
              <a:latin typeface="微软雅黑"/>
              <a:ea typeface="微软雅黑"/>
              <a:cs typeface="微软雅黑"/>
            </a:endParaRPr>
          </a:p>
        </p:txBody>
      </p:sp>
      <p:sp>
        <p:nvSpPr>
          <p:cNvPr id="7" name="矩形 6"/>
          <p:cNvSpPr/>
          <p:nvPr/>
        </p:nvSpPr>
        <p:spPr>
          <a:xfrm>
            <a:off x="704528" y="120142"/>
            <a:ext cx="457176" cy="384721"/>
          </a:xfrm>
          <a:prstGeom prst="rect">
            <a:avLst/>
          </a:prstGeom>
        </p:spPr>
        <p:txBody>
          <a:bodyPr wrap="none">
            <a:spAutoFit/>
          </a:bodyPr>
          <a:lstStyle/>
          <a:p>
            <a:r>
              <a:rPr lang="en-US" altLang="zh-CN" dirty="0" smtClean="0">
                <a:solidFill>
                  <a:schemeClr val="bg1"/>
                </a:solidFill>
              </a:rPr>
              <a:t>04</a:t>
            </a:r>
            <a:endParaRPr lang="zh-CN" altLang="en-US" dirty="0">
              <a:solidFill>
                <a:schemeClr val="bg1"/>
              </a:solidFill>
            </a:endParaRPr>
          </a:p>
        </p:txBody>
      </p:sp>
      <p:sp>
        <p:nvSpPr>
          <p:cNvPr id="3" name="矩形 2"/>
          <p:cNvSpPr/>
          <p:nvPr/>
        </p:nvSpPr>
        <p:spPr>
          <a:xfrm>
            <a:off x="1424608" y="836712"/>
            <a:ext cx="7920880" cy="400110"/>
          </a:xfrm>
          <a:prstGeom prst="rect">
            <a:avLst/>
          </a:prstGeom>
        </p:spPr>
        <p:txBody>
          <a:bodyPr wrap="square">
            <a:spAutoFit/>
          </a:bodyPr>
          <a:lstStyle/>
          <a:p>
            <a:r>
              <a:rPr lang="zh-CN" altLang="en-US" sz="2000" dirty="0"/>
              <a:t>应用马尔可夫决策过程来计算最优的营销策略</a:t>
            </a:r>
            <a:endParaRPr lang="zh-CN" altLang="zh-CN" sz="2000" kern="100" dirty="0">
              <a:effectLst/>
              <a:latin typeface="Times New Roman" panose="02020603050405020304" pitchFamily="18" charset="0"/>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671366" y="1484784"/>
            <a:ext cx="9314334" cy="4381362"/>
          </a:xfrm>
          <a:prstGeom prst="rect">
            <a:avLst/>
          </a:prstGeom>
        </p:spPr>
      </p:pic>
    </p:spTree>
    <p:extLst>
      <p:ext uri="{BB962C8B-B14F-4D97-AF65-F5344CB8AC3E}">
        <p14:creationId xmlns:p14="http://schemas.microsoft.com/office/powerpoint/2010/main" val="1664726703"/>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568624" y="116632"/>
            <a:ext cx="6984776" cy="400110"/>
          </a:xfrm>
          <a:prstGeom prst="rect">
            <a:avLst/>
          </a:prstGeom>
          <a:noFill/>
        </p:spPr>
        <p:txBody>
          <a:bodyPr wrap="square" rtlCol="0">
            <a:spAutoFit/>
          </a:bodyPr>
          <a:lstStyle/>
          <a:p>
            <a:r>
              <a:rPr kumimoji="1" lang="zh-CN" altLang="en-US" sz="2000" dirty="0" smtClean="0">
                <a:solidFill>
                  <a:srgbClr val="40A582"/>
                </a:solidFill>
                <a:latin typeface="微软雅黑"/>
                <a:ea typeface="微软雅黑"/>
                <a:cs typeface="微软雅黑"/>
              </a:rPr>
              <a:t>应用</a:t>
            </a:r>
            <a:r>
              <a:rPr kumimoji="1" lang="zh-CN" altLang="en-US" sz="2000" dirty="0">
                <a:solidFill>
                  <a:srgbClr val="40A582"/>
                </a:solidFill>
                <a:latin typeface="微软雅黑"/>
                <a:ea typeface="微软雅黑"/>
                <a:cs typeface="微软雅黑"/>
              </a:rPr>
              <a:t>马尔可夫决策过程研究营销策略及</a:t>
            </a:r>
            <a:r>
              <a:rPr kumimoji="1" lang="zh-CN" altLang="en-US" sz="2000" dirty="0" smtClean="0">
                <a:solidFill>
                  <a:srgbClr val="40A582"/>
                </a:solidFill>
                <a:latin typeface="微软雅黑"/>
                <a:ea typeface="微软雅黑"/>
                <a:cs typeface="微软雅黑"/>
              </a:rPr>
              <a:t>客户</a:t>
            </a:r>
            <a:r>
              <a:rPr kumimoji="1" lang="zh-CN" altLang="en-US" sz="2000" dirty="0">
                <a:solidFill>
                  <a:srgbClr val="40A582"/>
                </a:solidFill>
                <a:latin typeface="微软雅黑"/>
                <a:ea typeface="微软雅黑"/>
                <a:cs typeface="微软雅黑"/>
              </a:rPr>
              <a:t>生命周期</a:t>
            </a:r>
            <a:r>
              <a:rPr kumimoji="1" lang="zh-CN" altLang="en-US" sz="2000" dirty="0" smtClean="0">
                <a:solidFill>
                  <a:srgbClr val="40A582"/>
                </a:solidFill>
                <a:latin typeface="微软雅黑"/>
                <a:ea typeface="微软雅黑"/>
                <a:cs typeface="微软雅黑"/>
              </a:rPr>
              <a:t>价值</a:t>
            </a:r>
            <a:endParaRPr kumimoji="1" lang="zh-CN" altLang="en-US" sz="2000" dirty="0">
              <a:solidFill>
                <a:srgbClr val="40A582"/>
              </a:solidFill>
              <a:latin typeface="微软雅黑"/>
              <a:ea typeface="微软雅黑"/>
              <a:cs typeface="微软雅黑"/>
            </a:endParaRPr>
          </a:p>
        </p:txBody>
      </p:sp>
      <p:sp>
        <p:nvSpPr>
          <p:cNvPr id="7" name="矩形 6"/>
          <p:cNvSpPr/>
          <p:nvPr/>
        </p:nvSpPr>
        <p:spPr>
          <a:xfrm>
            <a:off x="704528" y="120142"/>
            <a:ext cx="457176" cy="384721"/>
          </a:xfrm>
          <a:prstGeom prst="rect">
            <a:avLst/>
          </a:prstGeom>
        </p:spPr>
        <p:txBody>
          <a:bodyPr wrap="none">
            <a:spAutoFit/>
          </a:bodyPr>
          <a:lstStyle/>
          <a:p>
            <a:r>
              <a:rPr lang="en-US" altLang="zh-CN" dirty="0" smtClean="0">
                <a:solidFill>
                  <a:schemeClr val="bg1"/>
                </a:solidFill>
              </a:rPr>
              <a:t>04</a:t>
            </a:r>
            <a:endParaRPr lang="zh-CN" altLang="en-US" dirty="0">
              <a:solidFill>
                <a:schemeClr val="bg1"/>
              </a:solidFill>
            </a:endParaRPr>
          </a:p>
        </p:txBody>
      </p:sp>
      <p:sp>
        <p:nvSpPr>
          <p:cNvPr id="3" name="矩形 2"/>
          <p:cNvSpPr/>
          <p:nvPr/>
        </p:nvSpPr>
        <p:spPr>
          <a:xfrm>
            <a:off x="1424608" y="836712"/>
            <a:ext cx="7920880" cy="1631216"/>
          </a:xfrm>
          <a:prstGeom prst="rect">
            <a:avLst/>
          </a:prstGeom>
        </p:spPr>
        <p:txBody>
          <a:bodyPr wrap="square">
            <a:spAutoFit/>
          </a:bodyPr>
          <a:lstStyle/>
          <a:p>
            <a:r>
              <a:rPr lang="zh-CN" altLang="en-US" sz="2000" dirty="0">
                <a:latin typeface="仿宋" panose="02010609060101010101" pitchFamily="49" charset="-122"/>
                <a:ea typeface="仿宋" panose="02010609060101010101" pitchFamily="49" charset="-122"/>
              </a:rPr>
              <a:t>分别计算上述两个迁移矩阵的绝对</a:t>
            </a:r>
            <a:r>
              <a:rPr lang="zh-CN" altLang="en-US" sz="2000" dirty="0" smtClean="0">
                <a:latin typeface="仿宋" panose="02010609060101010101" pitchFamily="49" charset="-122"/>
                <a:ea typeface="仿宋" panose="02010609060101010101" pitchFamily="49" charset="-122"/>
              </a:rPr>
              <a:t>概率</a:t>
            </a:r>
            <a:r>
              <a:rPr lang="el-GR" altLang="zh-CN" sz="2000" dirty="0" smtClean="0">
                <a:solidFill>
                  <a:schemeClr val="accent1">
                    <a:lumMod val="75000"/>
                  </a:schemeClr>
                </a:solidFill>
                <a:latin typeface="仿宋" panose="02010609060101010101" pitchFamily="49" charset="-122"/>
                <a:ea typeface="仿宋" panose="02010609060101010101" pitchFamily="49" charset="-122"/>
              </a:rPr>
              <a:t>π=π</a:t>
            </a:r>
            <a:r>
              <a:rPr lang="en-US" altLang="zh-CN" sz="2000" dirty="0" smtClean="0">
                <a:solidFill>
                  <a:schemeClr val="accent1">
                    <a:lumMod val="75000"/>
                  </a:schemeClr>
                </a:solidFill>
                <a:latin typeface="仿宋" panose="02010609060101010101" pitchFamily="49" charset="-122"/>
                <a:ea typeface="仿宋" panose="02010609060101010101" pitchFamily="49" charset="-122"/>
              </a:rPr>
              <a:t>P</a:t>
            </a:r>
          </a:p>
          <a:p>
            <a:endParaRPr lang="en-US" altLang="zh-CN" sz="2000" dirty="0">
              <a:solidFill>
                <a:schemeClr val="accent1">
                  <a:lumMod val="75000"/>
                </a:schemeClr>
              </a:solidFill>
              <a:latin typeface="仿宋" panose="02010609060101010101" pitchFamily="49" charset="-122"/>
              <a:ea typeface="仿宋" panose="02010609060101010101" pitchFamily="49" charset="-122"/>
            </a:endParaRPr>
          </a:p>
          <a:p>
            <a:r>
              <a:rPr lang="zh-CN" altLang="en-US" sz="2000" dirty="0">
                <a:latin typeface="仿宋" panose="02010609060101010101" pitchFamily="49" charset="-122"/>
                <a:ea typeface="仿宋" panose="02010609060101010101" pitchFamily="49" charset="-122"/>
              </a:rPr>
              <a:t>计算的</a:t>
            </a:r>
            <a:r>
              <a:rPr lang="zh-CN" altLang="en-US" sz="2000" dirty="0" smtClean="0">
                <a:latin typeface="仿宋" panose="02010609060101010101" pitchFamily="49" charset="-122"/>
                <a:ea typeface="仿宋" panose="02010609060101010101" pitchFamily="49" charset="-122"/>
              </a:rPr>
              <a:t>结果：</a:t>
            </a:r>
            <a:endParaRPr lang="en-US" altLang="zh-CN" sz="2000" dirty="0" smtClean="0">
              <a:latin typeface="仿宋" panose="02010609060101010101" pitchFamily="49" charset="-122"/>
              <a:ea typeface="仿宋" panose="02010609060101010101" pitchFamily="49" charset="-122"/>
            </a:endParaRPr>
          </a:p>
          <a:p>
            <a:r>
              <a:rPr lang="en-US" altLang="zh-CN" sz="2000" dirty="0" smtClean="0">
                <a:solidFill>
                  <a:schemeClr val="accent1">
                    <a:lumMod val="75000"/>
                  </a:schemeClr>
                </a:solidFill>
                <a:latin typeface="仿宋" panose="02010609060101010101" pitchFamily="49" charset="-122"/>
                <a:ea typeface="仿宋" panose="02010609060101010101" pitchFamily="49" charset="-122"/>
              </a:rPr>
              <a:t>P(1</a:t>
            </a:r>
            <a:r>
              <a:rPr lang="en-US" altLang="zh-CN" sz="2000" dirty="0">
                <a:solidFill>
                  <a:schemeClr val="accent1">
                    <a:lumMod val="75000"/>
                  </a:schemeClr>
                </a:solidFill>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=(0.2306,0.0691,0.0738,0.6265</a:t>
            </a:r>
            <a:r>
              <a:rPr lang="en-US" altLang="zh-CN" sz="2000" dirty="0" smtClean="0">
                <a:latin typeface="仿宋" panose="02010609060101010101" pitchFamily="49" charset="-122"/>
                <a:ea typeface="仿宋" panose="02010609060101010101" pitchFamily="49" charset="-122"/>
              </a:rPr>
              <a:t>)</a:t>
            </a:r>
          </a:p>
          <a:p>
            <a:r>
              <a:rPr lang="en-US" altLang="zh-CN" sz="2000" dirty="0" smtClean="0">
                <a:solidFill>
                  <a:schemeClr val="accent1">
                    <a:lumMod val="75000"/>
                  </a:schemeClr>
                </a:solidFill>
                <a:latin typeface="仿宋" panose="02010609060101010101" pitchFamily="49" charset="-122"/>
                <a:ea typeface="仿宋" panose="02010609060101010101" pitchFamily="49" charset="-122"/>
              </a:rPr>
              <a:t>P(2)</a:t>
            </a:r>
            <a:r>
              <a:rPr lang="en-US" altLang="zh-CN" sz="2000" dirty="0" smtClean="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0.1692,0.0285,0.0167,0.7856)</a:t>
            </a:r>
            <a:endParaRPr lang="zh-CN" altLang="zh-CN" sz="2000" kern="100" dirty="0">
              <a:effectLst/>
              <a:latin typeface="仿宋" panose="02010609060101010101" pitchFamily="49" charset="-122"/>
              <a:ea typeface="仿宋" panose="02010609060101010101" pitchFamily="49" charset="-122"/>
            </a:endParaRPr>
          </a:p>
        </p:txBody>
      </p:sp>
      <p:sp>
        <p:nvSpPr>
          <p:cNvPr id="2" name="矩形 1"/>
          <p:cNvSpPr/>
          <p:nvPr/>
        </p:nvSpPr>
        <p:spPr>
          <a:xfrm>
            <a:off x="1352600" y="3140968"/>
            <a:ext cx="7776864" cy="2862322"/>
          </a:xfrm>
          <a:prstGeom prst="rect">
            <a:avLst/>
          </a:prstGeom>
        </p:spPr>
        <p:txBody>
          <a:bodyPr wrap="square">
            <a:spAutoFit/>
          </a:bodyPr>
          <a:lstStyle/>
          <a:p>
            <a:r>
              <a:rPr lang="zh-CN" altLang="en-US" sz="2000" dirty="0"/>
              <a:t>一旦对客户流失概率有了计算，那么就能进一步计算客户</a:t>
            </a:r>
            <a:r>
              <a:rPr lang="zh-CN" altLang="en-US" sz="2000" dirty="0" smtClean="0"/>
              <a:t>生命周期价值。</a:t>
            </a:r>
            <a:endParaRPr lang="en-US" altLang="zh-CN" sz="2000" dirty="0" smtClean="0"/>
          </a:p>
          <a:p>
            <a:endParaRPr lang="en-US" altLang="zh-CN" sz="2000" dirty="0" smtClean="0">
              <a:latin typeface="DroidSansFallback"/>
            </a:endParaRPr>
          </a:p>
          <a:p>
            <a:r>
              <a:rPr lang="zh-CN" altLang="en-US" sz="2000" dirty="0" smtClean="0">
                <a:latin typeface="DroidSansFallback"/>
              </a:rPr>
              <a:t>客户</a:t>
            </a:r>
            <a:r>
              <a:rPr lang="zh-CN" altLang="en-US" sz="2000" dirty="0">
                <a:latin typeface="DroidSansFallback"/>
              </a:rPr>
              <a:t>个体的流失概率可以通过构建流失预测模型求得，但是由于对</a:t>
            </a:r>
            <a:r>
              <a:rPr lang="zh-CN" altLang="en-US" sz="2000" dirty="0" smtClean="0">
                <a:latin typeface="DroidSansFallback"/>
              </a:rPr>
              <a:t>客户</a:t>
            </a:r>
            <a:r>
              <a:rPr lang="zh-CN" altLang="en-US" sz="2000" dirty="0">
                <a:latin typeface="DroidSansFallback"/>
              </a:rPr>
              <a:t>行为掌握不足、数据不足等各方面的原因，预测模型的准确率</a:t>
            </a:r>
            <a:r>
              <a:rPr lang="zh-CN" altLang="en-US" sz="2000" dirty="0" smtClean="0">
                <a:latin typeface="DroidSansFallback"/>
              </a:rPr>
              <a:t>不会太</a:t>
            </a:r>
            <a:r>
              <a:rPr lang="zh-CN" altLang="en-US" sz="2000" dirty="0">
                <a:latin typeface="DroidSansFallback"/>
              </a:rPr>
              <a:t>理想</a:t>
            </a:r>
            <a:r>
              <a:rPr lang="zh-CN" altLang="en-US" sz="2000" dirty="0" smtClean="0">
                <a:latin typeface="DroidSansFallback"/>
              </a:rPr>
              <a:t>。</a:t>
            </a:r>
            <a:endParaRPr lang="en-US" altLang="zh-CN" sz="2000" dirty="0" smtClean="0">
              <a:latin typeface="DroidSansFallback"/>
            </a:endParaRPr>
          </a:p>
          <a:p>
            <a:r>
              <a:rPr lang="zh-CN" altLang="en-US" sz="2000" dirty="0" smtClean="0">
                <a:latin typeface="DroidSansFallback"/>
              </a:rPr>
              <a:t>客户</a:t>
            </a:r>
            <a:r>
              <a:rPr lang="zh-CN" altLang="en-US" sz="2000" dirty="0">
                <a:latin typeface="DroidSansFallback"/>
              </a:rPr>
              <a:t>群体的流失概率可以通过统计</a:t>
            </a:r>
            <a:r>
              <a:rPr lang="zh-CN" altLang="en-US" sz="2000" dirty="0">
                <a:latin typeface="LiberationSerif"/>
              </a:rPr>
              <a:t>“</a:t>
            </a:r>
            <a:r>
              <a:rPr lang="zh-CN" altLang="en-US" sz="2000" dirty="0">
                <a:latin typeface="DroidSansFallback"/>
              </a:rPr>
              <a:t>该群体的客户在期末</a:t>
            </a:r>
            <a:r>
              <a:rPr lang="zh-CN" altLang="en-US" sz="2000" dirty="0" smtClean="0">
                <a:latin typeface="DroidSansFallback"/>
              </a:rPr>
              <a:t>成为流失</a:t>
            </a:r>
            <a:r>
              <a:rPr lang="zh-CN" altLang="en-US" sz="2000" dirty="0">
                <a:latin typeface="DroidSansFallback"/>
              </a:rPr>
              <a:t>客户的比例</a:t>
            </a:r>
            <a:r>
              <a:rPr lang="zh-CN" altLang="en-US" sz="2000" dirty="0">
                <a:latin typeface="LiberationSerif"/>
              </a:rPr>
              <a:t>”</a:t>
            </a:r>
            <a:r>
              <a:rPr lang="zh-CN" altLang="en-US" sz="2000" dirty="0">
                <a:latin typeface="DroidSansFallback"/>
              </a:rPr>
              <a:t>来确定。马尔可夫链的方法对此提供了另一个群体</a:t>
            </a:r>
            <a:r>
              <a:rPr lang="zh-CN" altLang="en-US" sz="2000" dirty="0" smtClean="0">
                <a:latin typeface="DroidSansFallback"/>
              </a:rPr>
              <a:t>流失</a:t>
            </a:r>
            <a:r>
              <a:rPr lang="zh-CN" altLang="en-US" sz="2000" dirty="0">
                <a:latin typeface="DroidSansFallback"/>
              </a:rPr>
              <a:t>概率的计算方式。</a:t>
            </a:r>
            <a:endParaRPr lang="zh-CN" altLang="en-US" dirty="0"/>
          </a:p>
        </p:txBody>
      </p:sp>
    </p:spTree>
    <p:extLst>
      <p:ext uri="{BB962C8B-B14F-4D97-AF65-F5344CB8AC3E}">
        <p14:creationId xmlns:p14="http://schemas.microsoft.com/office/powerpoint/2010/main" val="2773386016"/>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6016" y="1823279"/>
            <a:ext cx="5529064" cy="2185214"/>
          </a:xfrm>
          <a:prstGeom prst="rect">
            <a:avLst/>
          </a:prstGeom>
        </p:spPr>
        <p:txBody>
          <a:bodyPr wrap="square">
            <a:spAutoFit/>
          </a:bodyPr>
          <a:lstStyle/>
          <a:p>
            <a:pPr algn="ctr">
              <a:lnSpc>
                <a:spcPct val="150000"/>
              </a:lnSpc>
            </a:pPr>
            <a:r>
              <a:rPr lang="en-US" altLang="zh-CN" sz="9600" dirty="0">
                <a:solidFill>
                  <a:srgbClr val="052947"/>
                </a:solidFill>
                <a:latin typeface="Impact" pitchFamily="34" charset="0"/>
                <a:ea typeface="微软雅黑" panose="020B0503020204020204" pitchFamily="34" charset="-122"/>
              </a:rPr>
              <a:t>THANKS</a:t>
            </a:r>
            <a:endParaRPr lang="zh-CN" altLang="en-US" sz="9600" dirty="0">
              <a:solidFill>
                <a:srgbClr val="052947"/>
              </a:solidFill>
              <a:latin typeface="Impact" pitchFamily="34" charset="0"/>
              <a:ea typeface="微软雅黑" panose="020B0503020204020204" pitchFamily="34" charset="-122"/>
            </a:endParaRPr>
          </a:p>
        </p:txBody>
      </p:sp>
      <p:pic>
        <p:nvPicPr>
          <p:cNvPr id="5" name="图片 4" descr="中金所技术公司LOGO [转换].ai.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15235" y="202150"/>
            <a:ext cx="3927709" cy="447359"/>
          </a:xfrm>
          <a:prstGeom prst="rect">
            <a:avLst/>
          </a:prstGeom>
        </p:spPr>
      </p:pic>
    </p:spTree>
    <p:extLst>
      <p:ext uri="{BB962C8B-B14F-4D97-AF65-F5344CB8AC3E}">
        <p14:creationId xmlns:p14="http://schemas.microsoft.com/office/powerpoint/2010/main" val="790999255"/>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6"/>
          <p:cNvSpPr txBox="1"/>
          <p:nvPr/>
        </p:nvSpPr>
        <p:spPr>
          <a:xfrm>
            <a:off x="1568624" y="116632"/>
            <a:ext cx="5040560" cy="400110"/>
          </a:xfrm>
          <a:prstGeom prst="rect">
            <a:avLst/>
          </a:prstGeom>
          <a:noFill/>
        </p:spPr>
        <p:txBody>
          <a:bodyPr wrap="square" rtlCol="0">
            <a:spAutoFit/>
          </a:bodyPr>
          <a:lstStyle/>
          <a:p>
            <a:r>
              <a:rPr kumimoji="1" lang="zh-CN" altLang="en-US" sz="2000" dirty="0" smtClean="0">
                <a:solidFill>
                  <a:srgbClr val="40A582"/>
                </a:solidFill>
                <a:latin typeface="微软雅黑"/>
                <a:ea typeface="微软雅黑"/>
                <a:cs typeface="微软雅黑"/>
              </a:rPr>
              <a:t> </a:t>
            </a:r>
            <a:endParaRPr kumimoji="1" lang="zh-CN" altLang="en-US" sz="2000" dirty="0">
              <a:solidFill>
                <a:srgbClr val="40A582"/>
              </a:solidFill>
              <a:latin typeface="微软雅黑"/>
              <a:ea typeface="微软雅黑"/>
              <a:cs typeface="微软雅黑"/>
            </a:endParaRPr>
          </a:p>
        </p:txBody>
      </p:sp>
      <p:sp>
        <p:nvSpPr>
          <p:cNvPr id="8" name="文本框 16"/>
          <p:cNvSpPr txBox="1"/>
          <p:nvPr/>
        </p:nvSpPr>
        <p:spPr>
          <a:xfrm>
            <a:off x="1640632" y="188640"/>
            <a:ext cx="5040560" cy="400110"/>
          </a:xfrm>
          <a:prstGeom prst="rect">
            <a:avLst/>
          </a:prstGeom>
          <a:noFill/>
        </p:spPr>
        <p:txBody>
          <a:bodyPr wrap="square" rtlCol="0">
            <a:spAutoFit/>
          </a:bodyPr>
          <a:lstStyle/>
          <a:p>
            <a:r>
              <a:rPr kumimoji="1" lang="zh-CN" altLang="en-US" sz="2000" dirty="0" smtClean="0">
                <a:solidFill>
                  <a:srgbClr val="40A582"/>
                </a:solidFill>
                <a:latin typeface="微软雅黑"/>
                <a:ea typeface="微软雅黑"/>
                <a:cs typeface="微软雅黑"/>
              </a:rPr>
              <a:t>下一步</a:t>
            </a:r>
            <a:r>
              <a:rPr kumimoji="1" lang="zh-CN" altLang="en-US" sz="2000" dirty="0">
                <a:solidFill>
                  <a:srgbClr val="40A582"/>
                </a:solidFill>
                <a:latin typeface="微软雅黑"/>
                <a:ea typeface="微软雅黑"/>
                <a:cs typeface="微软雅黑"/>
              </a:rPr>
              <a:t>应该采取哪种行动</a:t>
            </a:r>
          </a:p>
        </p:txBody>
      </p:sp>
      <p:sp>
        <p:nvSpPr>
          <p:cNvPr id="2" name="矩形 1"/>
          <p:cNvSpPr/>
          <p:nvPr/>
        </p:nvSpPr>
        <p:spPr>
          <a:xfrm>
            <a:off x="416496" y="1714118"/>
            <a:ext cx="6912768" cy="400110"/>
          </a:xfrm>
          <a:prstGeom prst="rect">
            <a:avLst/>
          </a:prstGeom>
        </p:spPr>
        <p:txBody>
          <a:bodyPr wrap="square">
            <a:spAutoFit/>
          </a:bodyPr>
          <a:lstStyle/>
          <a:p>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smtClean="0">
                <a:latin typeface="微软雅黑" panose="020B0503020204020204" pitchFamily="34" charset="-122"/>
                <a:ea typeface="微软雅黑" panose="020B0503020204020204" pitchFamily="34" charset="-122"/>
                <a:cs typeface="Times New Roman" panose="02020603050405020304" pitchFamily="18" charset="0"/>
              </a:rPr>
              <a:t>问题</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smtClean="0"/>
              <a:t> “</a:t>
            </a:r>
            <a:r>
              <a:rPr kumimoji="1" lang="zh-CN" altLang="en-US" sz="2000" dirty="0">
                <a:solidFill>
                  <a:schemeClr val="accent1">
                    <a:lumMod val="75000"/>
                  </a:schemeClr>
                </a:solidFill>
                <a:latin typeface="微软雅黑"/>
                <a:ea typeface="微软雅黑"/>
                <a:cs typeface="微软雅黑"/>
              </a:rPr>
              <a:t>下一步应该采取哪种行动</a:t>
            </a:r>
            <a:r>
              <a:rPr lang="zh-CN" altLang="en-US" sz="2000" dirty="0" smtClean="0"/>
              <a:t>”</a:t>
            </a:r>
            <a:endParaRPr lang="zh-CN" altLang="en-US" dirty="0"/>
          </a:p>
        </p:txBody>
      </p:sp>
      <p:sp>
        <p:nvSpPr>
          <p:cNvPr id="3" name="矩形 2"/>
          <p:cNvSpPr/>
          <p:nvPr/>
        </p:nvSpPr>
        <p:spPr>
          <a:xfrm>
            <a:off x="730072" y="116632"/>
            <a:ext cx="457176" cy="384721"/>
          </a:xfrm>
          <a:prstGeom prst="rect">
            <a:avLst/>
          </a:prstGeom>
        </p:spPr>
        <p:txBody>
          <a:bodyPr wrap="none">
            <a:spAutoFit/>
          </a:bodyPr>
          <a:lstStyle/>
          <a:p>
            <a:r>
              <a:rPr lang="en-US" altLang="zh-CN" dirty="0">
                <a:solidFill>
                  <a:schemeClr val="bg1"/>
                </a:solidFill>
              </a:rPr>
              <a:t>01</a:t>
            </a:r>
            <a:endParaRPr lang="zh-CN" altLang="en-US" dirty="0">
              <a:solidFill>
                <a:schemeClr val="bg1"/>
              </a:solidFill>
            </a:endParaRPr>
          </a:p>
        </p:txBody>
      </p:sp>
      <p:sp>
        <p:nvSpPr>
          <p:cNvPr id="6" name="矩形 5"/>
          <p:cNvSpPr/>
          <p:nvPr/>
        </p:nvSpPr>
        <p:spPr>
          <a:xfrm>
            <a:off x="932938" y="5275377"/>
            <a:ext cx="7807414" cy="1015663"/>
          </a:xfrm>
          <a:prstGeom prst="rect">
            <a:avLst/>
          </a:prstGeom>
        </p:spPr>
        <p:txBody>
          <a:bodyPr wrap="square">
            <a:spAutoFit/>
          </a:bodyPr>
          <a:lstStyle/>
          <a:p>
            <a:r>
              <a:rPr lang="zh-CN" altLang="en-US" sz="2000" dirty="0" smtClean="0"/>
              <a:t>第三个方法</a:t>
            </a:r>
            <a:endParaRPr lang="en-US" altLang="zh-CN" sz="2000" dirty="0" smtClean="0"/>
          </a:p>
          <a:p>
            <a:r>
              <a:rPr lang="zh-CN" altLang="en-US" sz="2000" dirty="0" smtClean="0">
                <a:latin typeface="仿宋" panose="02010609060101010101" pitchFamily="49" charset="-122"/>
                <a:ea typeface="仿宋" panose="02010609060101010101" pitchFamily="49" charset="-122"/>
              </a:rPr>
              <a:t>基于模型的</a:t>
            </a:r>
            <a:r>
              <a:rPr lang="zh-CN" altLang="en-US" sz="2000" dirty="0">
                <a:latin typeface="仿宋" panose="02010609060101010101" pitchFamily="49" charset="-122"/>
                <a:ea typeface="仿宋" panose="02010609060101010101" pitchFamily="49" charset="-122"/>
              </a:rPr>
              <a:t>方法，即给定目标、输入及可以采用的行动列表，模型会自动</a:t>
            </a:r>
            <a:r>
              <a:rPr lang="zh-CN" altLang="en-US" sz="2000" dirty="0" smtClean="0">
                <a:latin typeface="仿宋" panose="02010609060101010101" pitchFamily="49" charset="-122"/>
                <a:ea typeface="仿宋" panose="02010609060101010101" pitchFamily="49" charset="-122"/>
              </a:rPr>
              <a:t>输出下一步</a:t>
            </a:r>
            <a:r>
              <a:rPr lang="zh-CN" altLang="en-US" sz="2000" dirty="0">
                <a:latin typeface="仿宋" panose="02010609060101010101" pitchFamily="49" charset="-122"/>
                <a:ea typeface="仿宋" panose="02010609060101010101" pitchFamily="49" charset="-122"/>
              </a:rPr>
              <a:t>应该采用的行动是什么。</a:t>
            </a:r>
            <a:endParaRPr lang="en-US" altLang="zh-CN" sz="2000" kern="100" dirty="0">
              <a:latin typeface="仿宋" panose="02010609060101010101" pitchFamily="49" charset="-122"/>
              <a:ea typeface="仿宋" panose="02010609060101010101" pitchFamily="49" charset="-122"/>
              <a:cs typeface="Times New Roman" panose="02020603050405020304" pitchFamily="18" charset="0"/>
            </a:endParaRPr>
          </a:p>
        </p:txBody>
      </p:sp>
      <p:sp>
        <p:nvSpPr>
          <p:cNvPr id="5" name="矩形 4"/>
          <p:cNvSpPr/>
          <p:nvPr/>
        </p:nvSpPr>
        <p:spPr>
          <a:xfrm>
            <a:off x="920552" y="2413338"/>
            <a:ext cx="7819800" cy="1200329"/>
          </a:xfrm>
          <a:prstGeom prst="rect">
            <a:avLst/>
          </a:prstGeom>
        </p:spPr>
        <p:txBody>
          <a:bodyPr wrap="square">
            <a:spAutoFit/>
          </a:bodyPr>
          <a:lstStyle/>
          <a:p>
            <a:r>
              <a:rPr lang="zh-CN" altLang="en-US" sz="1800" dirty="0"/>
              <a:t>第一个</a:t>
            </a:r>
            <a:r>
              <a:rPr lang="zh-CN" altLang="en-US" sz="1800" dirty="0" smtClean="0"/>
              <a:t>方法</a:t>
            </a:r>
            <a:endParaRPr lang="zh-CN" altLang="en-US" sz="1800" dirty="0"/>
          </a:p>
          <a:p>
            <a:r>
              <a:rPr lang="zh-CN" altLang="en-US" sz="1800" dirty="0" smtClean="0">
                <a:latin typeface="仿宋" panose="02010609060101010101" pitchFamily="49" charset="-122"/>
                <a:ea typeface="仿宋" panose="02010609060101010101" pitchFamily="49" charset="-122"/>
              </a:rPr>
              <a:t>以</a:t>
            </a:r>
            <a:r>
              <a:rPr lang="zh-CN" altLang="en-US" sz="1800" dirty="0">
                <a:latin typeface="仿宋" panose="02010609060101010101" pitchFamily="49" charset="-122"/>
                <a:ea typeface="仿宋" panose="02010609060101010101" pitchFamily="49" charset="-122"/>
              </a:rPr>
              <a:t>编程为基础的方法，即编程者在程序中预先设置了问题的解决</a:t>
            </a:r>
            <a:r>
              <a:rPr lang="zh-CN" altLang="en-US" sz="1800" dirty="0" smtClean="0">
                <a:latin typeface="仿宋" panose="02010609060101010101" pitchFamily="49" charset="-122"/>
                <a:ea typeface="仿宋" panose="02010609060101010101" pitchFamily="49" charset="-122"/>
              </a:rPr>
              <a:t>方案</a:t>
            </a:r>
            <a:r>
              <a:rPr lang="zh-CN" altLang="en-US" sz="1800" dirty="0">
                <a:latin typeface="仿宋" panose="02010609060101010101" pitchFamily="49" charset="-122"/>
                <a:ea typeface="仿宋" panose="02010609060101010101" pitchFamily="49" charset="-122"/>
              </a:rPr>
              <a:t>。比如，当机器人在房间中移动时，当距墙太近时，就需要停止</a:t>
            </a:r>
            <a:r>
              <a:rPr lang="zh-CN" altLang="en-US" sz="1800" dirty="0" smtClean="0">
                <a:latin typeface="仿宋" panose="02010609060101010101" pitchFamily="49" charset="-122"/>
                <a:ea typeface="仿宋" panose="02010609060101010101" pitchFamily="49" charset="-122"/>
              </a:rPr>
              <a:t>移动</a:t>
            </a:r>
            <a:r>
              <a:rPr lang="zh-CN" altLang="en-US" sz="1800" dirty="0">
                <a:latin typeface="仿宋" panose="02010609060101010101" pitchFamily="49" charset="-122"/>
                <a:ea typeface="仿宋" panose="02010609060101010101" pitchFamily="49" charset="-122"/>
              </a:rPr>
              <a:t>以避免碰撞；当机器人要离开房间时，首先要找到门。</a:t>
            </a:r>
            <a:endParaRPr lang="zh-CN" altLang="en-US" dirty="0">
              <a:latin typeface="仿宋" panose="02010609060101010101" pitchFamily="49" charset="-122"/>
              <a:ea typeface="仿宋" panose="02010609060101010101" pitchFamily="49" charset="-122"/>
            </a:endParaRPr>
          </a:p>
        </p:txBody>
      </p:sp>
      <p:sp>
        <p:nvSpPr>
          <p:cNvPr id="7" name="矩形 6"/>
          <p:cNvSpPr/>
          <p:nvPr/>
        </p:nvSpPr>
        <p:spPr>
          <a:xfrm>
            <a:off x="891480" y="3775938"/>
            <a:ext cx="7848872" cy="1200329"/>
          </a:xfrm>
          <a:prstGeom prst="rect">
            <a:avLst/>
          </a:prstGeom>
        </p:spPr>
        <p:txBody>
          <a:bodyPr wrap="square">
            <a:spAutoFit/>
          </a:bodyPr>
          <a:lstStyle/>
          <a:p>
            <a:r>
              <a:rPr lang="zh-CN" altLang="en-US" sz="1800" dirty="0"/>
              <a:t>第二个方法</a:t>
            </a:r>
          </a:p>
          <a:p>
            <a:r>
              <a:rPr lang="zh-CN" altLang="en-US" sz="1800" dirty="0">
                <a:latin typeface="仿宋" panose="02010609060101010101" pitchFamily="49" charset="-122"/>
                <a:ea typeface="仿宋" panose="02010609060101010101" pitchFamily="49" charset="-122"/>
              </a:rPr>
              <a:t>是基于机器学习的方法，即从失败或者成功中学习模式，并应用于</a:t>
            </a:r>
            <a:r>
              <a:rPr lang="zh-CN" altLang="en-US" sz="1800" dirty="0" smtClean="0">
                <a:latin typeface="仿宋" panose="02010609060101010101" pitchFamily="49" charset="-122"/>
                <a:ea typeface="仿宋" panose="02010609060101010101" pitchFamily="49" charset="-122"/>
              </a:rPr>
              <a:t>新的</a:t>
            </a:r>
            <a:r>
              <a:rPr lang="zh-CN" altLang="en-US" sz="1800" dirty="0">
                <a:latin typeface="仿宋" panose="02010609060101010101" pitchFamily="49" charset="-122"/>
                <a:ea typeface="仿宋" panose="02010609060101010101" pitchFamily="49" charset="-122"/>
              </a:rPr>
              <a:t>实践。这个方法大家都比较熟悉，我们之前讨论的各种有监督、</a:t>
            </a:r>
            <a:r>
              <a:rPr lang="zh-CN" altLang="en-US" sz="1800" dirty="0" smtClean="0">
                <a:latin typeface="仿宋" panose="02010609060101010101" pitchFamily="49" charset="-122"/>
                <a:ea typeface="仿宋" panose="02010609060101010101" pitchFamily="49" charset="-122"/>
              </a:rPr>
              <a:t>无监督</a:t>
            </a:r>
            <a:r>
              <a:rPr lang="zh-CN" altLang="en-US" sz="1800" dirty="0">
                <a:latin typeface="仿宋" panose="02010609060101010101" pitchFamily="49" charset="-122"/>
                <a:ea typeface="仿宋" panose="02010609060101010101" pitchFamily="49" charset="-122"/>
              </a:rPr>
              <a:t>的建模方法都可以算作属于这个领域。</a:t>
            </a:r>
            <a:endParaRPr lang="zh-CN" altLang="en-US" dirty="0">
              <a:latin typeface="仿宋" panose="02010609060101010101" pitchFamily="49" charset="-122"/>
              <a:ea typeface="仿宋" panose="02010609060101010101" pitchFamily="49" charset="-122"/>
            </a:endParaRPr>
          </a:p>
        </p:txBody>
      </p:sp>
      <p:sp>
        <p:nvSpPr>
          <p:cNvPr id="10" name="矩形 9"/>
          <p:cNvSpPr/>
          <p:nvPr/>
        </p:nvSpPr>
        <p:spPr>
          <a:xfrm>
            <a:off x="912209" y="1057235"/>
            <a:ext cx="4288353" cy="400110"/>
          </a:xfrm>
          <a:prstGeom prst="rect">
            <a:avLst/>
          </a:prstGeom>
        </p:spPr>
        <p:txBody>
          <a:bodyPr wrap="none">
            <a:spAutoFit/>
          </a:bodyPr>
          <a:lstStyle/>
          <a:p>
            <a:r>
              <a:rPr lang="zh-CN" altLang="en-US" sz="2000" b="1" dirty="0"/>
              <a:t>人工智能领域的规划分支主要</a:t>
            </a:r>
            <a:r>
              <a:rPr lang="zh-CN" altLang="en-US" sz="2000" b="1" dirty="0" smtClean="0"/>
              <a:t>回答</a:t>
            </a:r>
            <a:r>
              <a:rPr lang="zh-CN" altLang="en-US" sz="2000" dirty="0" smtClean="0"/>
              <a:t>：</a:t>
            </a:r>
            <a:endParaRPr lang="en-US" altLang="zh-CN" sz="2000" dirty="0"/>
          </a:p>
        </p:txBody>
      </p:sp>
    </p:spTree>
    <p:extLst>
      <p:ext uri="{BB962C8B-B14F-4D97-AF65-F5344CB8AC3E}">
        <p14:creationId xmlns:p14="http://schemas.microsoft.com/office/powerpoint/2010/main" val="2304342846"/>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568624" y="301901"/>
            <a:ext cx="5040560" cy="400110"/>
          </a:xfrm>
          <a:prstGeom prst="rect">
            <a:avLst/>
          </a:prstGeom>
          <a:noFill/>
        </p:spPr>
        <p:txBody>
          <a:bodyPr wrap="square" rtlCol="0">
            <a:spAutoFit/>
          </a:bodyPr>
          <a:lstStyle/>
          <a:p>
            <a:r>
              <a:rPr kumimoji="1" lang="zh-CN" altLang="en-US" sz="2000" dirty="0">
                <a:solidFill>
                  <a:srgbClr val="40A582"/>
                </a:solidFill>
                <a:latin typeface="微软雅黑"/>
                <a:ea typeface="微软雅黑"/>
                <a:cs typeface="微软雅黑"/>
              </a:rPr>
              <a:t>下一步应该采取哪种行动</a:t>
            </a:r>
            <a:endParaRPr kumimoji="1" lang="zh-CN" altLang="en-US" sz="2000" dirty="0">
              <a:solidFill>
                <a:srgbClr val="40A582"/>
              </a:solidFill>
              <a:latin typeface="微软雅黑"/>
              <a:ea typeface="微软雅黑"/>
              <a:cs typeface="微软雅黑"/>
            </a:endParaRPr>
          </a:p>
        </p:txBody>
      </p:sp>
      <p:sp>
        <p:nvSpPr>
          <p:cNvPr id="2" name="TextBox 1"/>
          <p:cNvSpPr txBox="1"/>
          <p:nvPr/>
        </p:nvSpPr>
        <p:spPr>
          <a:xfrm>
            <a:off x="848544" y="5709674"/>
            <a:ext cx="8352928" cy="384721"/>
          </a:xfrm>
          <a:prstGeom prst="rect">
            <a:avLst/>
          </a:prstGeom>
          <a:noFill/>
        </p:spPr>
        <p:txBody>
          <a:bodyPr wrap="square" rtlCol="0">
            <a:spAutoFit/>
          </a:bodyPr>
          <a:lstStyle/>
          <a:p>
            <a:r>
              <a:rPr lang="en-US" altLang="zh-CN" dirty="0" smtClean="0"/>
              <a:t>	</a:t>
            </a:r>
            <a:endParaRPr lang="zh-CN" altLang="en-US" dirty="0"/>
          </a:p>
        </p:txBody>
      </p:sp>
      <p:sp>
        <p:nvSpPr>
          <p:cNvPr id="4" name="矩形 3"/>
          <p:cNvSpPr/>
          <p:nvPr/>
        </p:nvSpPr>
        <p:spPr>
          <a:xfrm>
            <a:off x="718967" y="139599"/>
            <a:ext cx="486054" cy="384721"/>
          </a:xfrm>
          <a:prstGeom prst="rect">
            <a:avLst/>
          </a:prstGeom>
        </p:spPr>
        <p:txBody>
          <a:bodyPr wrap="square">
            <a:spAutoFit/>
          </a:bodyPr>
          <a:lstStyle/>
          <a:p>
            <a:r>
              <a:rPr lang="en-US" altLang="zh-CN" dirty="0" smtClean="0">
                <a:solidFill>
                  <a:schemeClr val="bg1"/>
                </a:solidFill>
              </a:rPr>
              <a:t>01</a:t>
            </a:r>
            <a:endParaRPr lang="zh-CN" altLang="en-US" dirty="0">
              <a:solidFill>
                <a:schemeClr val="bg1"/>
              </a:solidFill>
            </a:endParaRPr>
          </a:p>
        </p:txBody>
      </p:sp>
      <p:sp>
        <p:nvSpPr>
          <p:cNvPr id="9" name="矩形 8"/>
          <p:cNvSpPr/>
          <p:nvPr/>
        </p:nvSpPr>
        <p:spPr>
          <a:xfrm>
            <a:off x="956556" y="942564"/>
            <a:ext cx="8244916" cy="1754326"/>
          </a:xfrm>
          <a:prstGeom prst="rect">
            <a:avLst/>
          </a:prstGeom>
        </p:spPr>
        <p:txBody>
          <a:bodyPr wrap="square">
            <a:spAutoFit/>
          </a:bodyPr>
          <a:lstStyle/>
          <a:p>
            <a:r>
              <a:rPr lang="zh-CN" altLang="en-US" sz="1800" kern="100" dirty="0">
                <a:latin typeface="Times New Roman" panose="02020603050405020304" pitchFamily="18" charset="0"/>
                <a:ea typeface="宋体" panose="02010600030101010101" pitchFamily="2" charset="-122"/>
                <a:cs typeface="Times New Roman" panose="02020603050405020304" pitchFamily="18" charset="0"/>
              </a:rPr>
              <a:t>在基于模型的规划领域，</a:t>
            </a:r>
            <a:r>
              <a:rPr lang="zh-CN" altLang="en-US" sz="1800" kern="100" dirty="0">
                <a:solidFill>
                  <a:schemeClr val="accent1">
                    <a:lumMod val="75000"/>
                  </a:schemeClr>
                </a:solidFill>
                <a:latin typeface="Times New Roman" panose="02020603050405020304" pitchFamily="18" charset="0"/>
                <a:ea typeface="宋体" panose="02010600030101010101" pitchFamily="2" charset="-122"/>
                <a:cs typeface="Times New Roman" panose="02020603050405020304" pitchFamily="18" charset="0"/>
              </a:rPr>
              <a:t>启发式</a:t>
            </a:r>
            <a:r>
              <a:rPr lang="zh-CN" altLang="en-US" sz="18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latin typeface="Times New Roman" panose="02020603050405020304" pitchFamily="18" charset="0"/>
                <a:ea typeface="宋体" panose="02010600030101010101" pitchFamily="2" charset="-122"/>
                <a:cs typeface="Times New Roman" panose="02020603050405020304" pitchFamily="18" charset="0"/>
              </a:rPr>
              <a:t>Heuristics</a:t>
            </a:r>
            <a:r>
              <a:rPr lang="zh-CN" altLang="en-US" sz="1800" kern="100" dirty="0">
                <a:latin typeface="Times New Roman" panose="02020603050405020304" pitchFamily="18" charset="0"/>
                <a:ea typeface="宋体" panose="02010600030101010101" pitchFamily="2" charset="-122"/>
                <a:cs typeface="Times New Roman" panose="02020603050405020304" pitchFamily="18" charset="0"/>
              </a:rPr>
              <a:t>，又称试探法）</a:t>
            </a:r>
            <a:r>
              <a:rPr lang="zh-CN" altLang="en-US" sz="1800" kern="100" dirty="0">
                <a:latin typeface="Times New Roman" panose="02020603050405020304" pitchFamily="18" charset="0"/>
                <a:ea typeface="宋体" panose="02010600030101010101" pitchFamily="2" charset="-122"/>
                <a:cs typeface="Times New Roman" panose="02020603050405020304" pitchFamily="18" charset="0"/>
              </a:rPr>
              <a:t>搜索是</a:t>
            </a:r>
            <a:r>
              <a:rPr lang="zh-CN" altLang="en-US" sz="1800" kern="100" dirty="0">
                <a:latin typeface="Times New Roman" panose="02020603050405020304" pitchFamily="18" charset="0"/>
                <a:ea typeface="宋体" panose="02010600030101010101" pitchFamily="2" charset="-122"/>
                <a:cs typeface="Times New Roman" panose="02020603050405020304" pitchFamily="18" charset="0"/>
              </a:rPr>
              <a:t>经典的规划</a:t>
            </a:r>
            <a:r>
              <a:rPr lang="zh-CN" altLang="en-US" sz="1800" kern="100" dirty="0" smtClean="0">
                <a:latin typeface="Times New Roman" panose="02020603050405020304" pitchFamily="18" charset="0"/>
                <a:ea typeface="宋体" panose="02010600030101010101" pitchFamily="2" charset="-122"/>
                <a:cs typeface="Times New Roman" panose="02020603050405020304" pitchFamily="18" charset="0"/>
              </a:rPr>
              <a:t>方法。</a:t>
            </a:r>
            <a:r>
              <a:rPr lang="zh-CN" altLang="en-US" sz="1800" kern="100" dirty="0" smtClean="0">
                <a:latin typeface="仿宋" panose="02010609060101010101" pitchFamily="49" charset="-122"/>
                <a:ea typeface="仿宋" panose="02010609060101010101" pitchFamily="49" charset="-122"/>
                <a:cs typeface="Times New Roman" panose="02020603050405020304" pitchFamily="18" charset="0"/>
              </a:rPr>
              <a:t>根据</a:t>
            </a:r>
            <a:r>
              <a:rPr lang="zh-CN" altLang="en-US" sz="1800" kern="100" dirty="0">
                <a:latin typeface="仿宋" panose="02010609060101010101" pitchFamily="49" charset="-122"/>
                <a:ea typeface="仿宋" panose="02010609060101010101" pitchFamily="49" charset="-122"/>
                <a:cs typeface="Times New Roman" panose="02020603050405020304" pitchFamily="18" charset="0"/>
              </a:rPr>
              <a:t>一些标准、方法或者原则决定从众多可能行动中挑选最有效率的行动 。总体来说，较其他的算法更快地找到一个可行解 </a:t>
            </a:r>
            <a:r>
              <a:rPr lang="zh-CN" altLang="en-US" sz="1800" kern="100" dirty="0" smtClean="0">
                <a:latin typeface="仿宋" panose="02010609060101010101" pitchFamily="49" charset="-122"/>
                <a:ea typeface="仿宋" panose="02010609060101010101" pitchFamily="49" charset="-122"/>
                <a:cs typeface="Times New Roman" panose="02020603050405020304" pitchFamily="18" charset="0"/>
              </a:rPr>
              <a:t>。</a:t>
            </a:r>
            <a:endParaRPr lang="en-US" altLang="zh-CN" sz="1800" kern="100" dirty="0" smtClean="0">
              <a:latin typeface="仿宋" panose="02010609060101010101" pitchFamily="49" charset="-122"/>
              <a:ea typeface="仿宋" panose="02010609060101010101" pitchFamily="49" charset="-122"/>
              <a:cs typeface="Times New Roman" panose="02020603050405020304" pitchFamily="18" charset="0"/>
            </a:endParaRPr>
          </a:p>
          <a:p>
            <a:r>
              <a:rPr lang="zh-CN" altLang="en-US" sz="1800" kern="100" dirty="0">
                <a:latin typeface="仿宋" panose="02010609060101010101" pitchFamily="49" charset="-122"/>
                <a:ea typeface="仿宋" panose="02010609060101010101" pitchFamily="49" charset="-122"/>
                <a:cs typeface="Times New Roman" panose="02020603050405020304" pitchFamily="18" charset="0"/>
              </a:rPr>
              <a:t>相对</a:t>
            </a:r>
            <a:r>
              <a:rPr lang="zh-CN" altLang="en-US" sz="1800" kern="100" dirty="0">
                <a:latin typeface="仿宋" panose="02010609060101010101" pitchFamily="49" charset="-122"/>
                <a:ea typeface="仿宋" panose="02010609060101010101" pitchFamily="49" charset="-122"/>
                <a:cs typeface="Times New Roman" panose="02020603050405020304" pitchFamily="18" charset="0"/>
              </a:rPr>
              <a:t>于经典搜索（无信息搜索），搜索方式只取决于搜索空间的直观结构，和数据之间的直观关系（一般就是朴素的大小关系），启发式搜索引入了一种基于数据的抽象关系，用来引导更快的接近搜索目标</a:t>
            </a:r>
            <a:r>
              <a:rPr lang="zh-CN" altLang="en-US" sz="1800" kern="100" dirty="0" smtClean="0">
                <a:latin typeface="仿宋" panose="02010609060101010101" pitchFamily="49" charset="-122"/>
                <a:ea typeface="仿宋" panose="02010609060101010101" pitchFamily="49" charset="-122"/>
                <a:cs typeface="Times New Roman" panose="02020603050405020304" pitchFamily="18" charset="0"/>
              </a:rPr>
              <a:t>。</a:t>
            </a:r>
            <a:endParaRPr lang="en-US" altLang="zh-CN" sz="1800" kern="100" dirty="0" smtClean="0">
              <a:latin typeface="仿宋" panose="02010609060101010101" pitchFamily="49" charset="-122"/>
              <a:ea typeface="仿宋" panose="02010609060101010101" pitchFamily="49" charset="-122"/>
              <a:cs typeface="Times New Roman" panose="02020603050405020304" pitchFamily="18" charset="0"/>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556" y="2967273"/>
            <a:ext cx="7834039" cy="3261643"/>
          </a:xfrm>
          <a:prstGeom prst="rect">
            <a:avLst/>
          </a:prstGeom>
        </p:spPr>
      </p:pic>
    </p:spTree>
    <p:extLst>
      <p:ext uri="{BB962C8B-B14F-4D97-AF65-F5344CB8AC3E}">
        <p14:creationId xmlns:p14="http://schemas.microsoft.com/office/powerpoint/2010/main" val="1308652965"/>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568624" y="301901"/>
            <a:ext cx="5040560" cy="400110"/>
          </a:xfrm>
          <a:prstGeom prst="rect">
            <a:avLst/>
          </a:prstGeom>
          <a:noFill/>
        </p:spPr>
        <p:txBody>
          <a:bodyPr wrap="square" rtlCol="0">
            <a:spAutoFit/>
          </a:bodyPr>
          <a:lstStyle/>
          <a:p>
            <a:r>
              <a:rPr kumimoji="1" lang="zh-CN" altLang="en-US" sz="2000" dirty="0" smtClean="0">
                <a:solidFill>
                  <a:srgbClr val="40A582"/>
                </a:solidFill>
                <a:latin typeface="微软雅黑"/>
                <a:ea typeface="微软雅黑"/>
                <a:cs typeface="微软雅黑"/>
              </a:rPr>
              <a:t>马尔可夫过程</a:t>
            </a:r>
            <a:r>
              <a:rPr kumimoji="1" lang="zh-CN" altLang="en-US" sz="2000" dirty="0">
                <a:solidFill>
                  <a:srgbClr val="40A582"/>
                </a:solidFill>
                <a:latin typeface="微软雅黑"/>
                <a:ea typeface="微软雅黑"/>
                <a:cs typeface="微软雅黑"/>
              </a:rPr>
              <a:t>及</a:t>
            </a:r>
            <a:r>
              <a:rPr kumimoji="1" lang="zh-CN" altLang="en-US" sz="2000" dirty="0" smtClean="0">
                <a:solidFill>
                  <a:srgbClr val="40A582"/>
                </a:solidFill>
                <a:latin typeface="微软雅黑"/>
                <a:ea typeface="微软雅黑"/>
                <a:cs typeface="微软雅黑"/>
              </a:rPr>
              <a:t>马尔可夫链</a:t>
            </a:r>
            <a:endParaRPr kumimoji="1" lang="zh-CN" altLang="en-US" sz="2000" dirty="0">
              <a:solidFill>
                <a:srgbClr val="40A582"/>
              </a:solidFill>
              <a:latin typeface="微软雅黑"/>
              <a:ea typeface="微软雅黑"/>
              <a:cs typeface="微软雅黑"/>
            </a:endParaRPr>
          </a:p>
        </p:txBody>
      </p:sp>
      <p:sp>
        <p:nvSpPr>
          <p:cNvPr id="2" name="TextBox 1"/>
          <p:cNvSpPr txBox="1"/>
          <p:nvPr/>
        </p:nvSpPr>
        <p:spPr>
          <a:xfrm>
            <a:off x="848544" y="5709674"/>
            <a:ext cx="8352928" cy="384721"/>
          </a:xfrm>
          <a:prstGeom prst="rect">
            <a:avLst/>
          </a:prstGeom>
          <a:noFill/>
        </p:spPr>
        <p:txBody>
          <a:bodyPr wrap="square" rtlCol="0">
            <a:spAutoFit/>
          </a:bodyPr>
          <a:lstStyle/>
          <a:p>
            <a:r>
              <a:rPr lang="en-US" altLang="zh-CN" dirty="0" smtClean="0"/>
              <a:t>	</a:t>
            </a:r>
            <a:endParaRPr lang="zh-CN" altLang="en-US" dirty="0"/>
          </a:p>
        </p:txBody>
      </p:sp>
      <p:sp>
        <p:nvSpPr>
          <p:cNvPr id="4" name="矩形 3"/>
          <p:cNvSpPr/>
          <p:nvPr/>
        </p:nvSpPr>
        <p:spPr>
          <a:xfrm>
            <a:off x="704528" y="109540"/>
            <a:ext cx="516620" cy="384721"/>
          </a:xfrm>
          <a:prstGeom prst="rect">
            <a:avLst/>
          </a:prstGeom>
        </p:spPr>
        <p:txBody>
          <a:bodyPr wrap="square">
            <a:spAutoFit/>
          </a:bodyPr>
          <a:lstStyle/>
          <a:p>
            <a:r>
              <a:rPr lang="en-US" altLang="zh-CN" dirty="0" smtClean="0">
                <a:solidFill>
                  <a:schemeClr val="bg1"/>
                </a:solidFill>
              </a:rPr>
              <a:t>02</a:t>
            </a:r>
            <a:endParaRPr lang="zh-CN" altLang="en-US" dirty="0">
              <a:solidFill>
                <a:schemeClr val="bg1"/>
              </a:solidFill>
            </a:endParaRPr>
          </a:p>
        </p:txBody>
      </p:sp>
      <p:sp>
        <p:nvSpPr>
          <p:cNvPr id="8" name="矩形 7"/>
          <p:cNvSpPr/>
          <p:nvPr/>
        </p:nvSpPr>
        <p:spPr>
          <a:xfrm>
            <a:off x="1305720" y="908720"/>
            <a:ext cx="8255792" cy="3308598"/>
          </a:xfrm>
          <a:prstGeom prst="rect">
            <a:avLst/>
          </a:prstGeom>
        </p:spPr>
        <p:txBody>
          <a:bodyPr wrap="square">
            <a:spAutoFit/>
          </a:bodyPr>
          <a:lstStyle/>
          <a:p>
            <a:r>
              <a:rPr lang="zh-CN" altLang="en-US" sz="2000" dirty="0"/>
              <a:t>马尔可夫链、马尔可夫决策过程是</a:t>
            </a:r>
            <a:r>
              <a:rPr lang="zh-CN" altLang="en-US" sz="2000" kern="100" dirty="0">
                <a:solidFill>
                  <a:schemeClr val="accent1">
                    <a:lumMod val="75000"/>
                  </a:schemeClr>
                </a:solidFill>
                <a:latin typeface="Times New Roman" panose="02020603050405020304" pitchFamily="18" charset="0"/>
                <a:ea typeface="宋体" panose="02010600030101010101" pitchFamily="2" charset="-122"/>
                <a:cs typeface="Times New Roman" panose="02020603050405020304" pitchFamily="18" charset="0"/>
              </a:rPr>
              <a:t>启发式</a:t>
            </a:r>
            <a:r>
              <a:rPr lang="zh-CN" altLang="en-US" sz="2000" dirty="0"/>
              <a:t>搜索的相关技术中比较经典的方法。</a:t>
            </a:r>
            <a:r>
              <a:rPr lang="en-US" altLang="zh-CN" sz="2000" dirty="0"/>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endParaRPr lang="en-US" altLang="zh-CN" dirty="0">
              <a:solidFill>
                <a:srgbClr val="172B4D"/>
              </a:solidFill>
              <a:latin typeface="-apple-system"/>
            </a:endParaRPr>
          </a:p>
          <a:p>
            <a:pPr>
              <a:lnSpc>
                <a:spcPct val="200000"/>
              </a:lnSpc>
            </a:pPr>
            <a:r>
              <a:rPr lang="zh-CN" altLang="en-US" dirty="0" smtClean="0">
                <a:solidFill>
                  <a:schemeClr val="accent1">
                    <a:lumMod val="75000"/>
                  </a:schemeClr>
                </a:solidFill>
              </a:rPr>
              <a:t>马尔可夫过程</a:t>
            </a:r>
            <a:r>
              <a:rPr lang="zh-CN" altLang="en-US" dirty="0" smtClean="0"/>
              <a:t>：</a:t>
            </a:r>
            <a:r>
              <a:rPr lang="en-US" altLang="zh-CN" dirty="0" smtClean="0"/>
              <a:t>t+1</a:t>
            </a:r>
            <a:r>
              <a:rPr lang="zh-CN" altLang="en-US" dirty="0" smtClean="0"/>
              <a:t>的</a:t>
            </a:r>
            <a:r>
              <a:rPr lang="zh-CN" altLang="en-US" dirty="0"/>
              <a:t>系统状态取决于</a:t>
            </a:r>
            <a:r>
              <a:rPr lang="en-US" altLang="zh-CN" dirty="0"/>
              <a:t>t</a:t>
            </a:r>
            <a:r>
              <a:rPr lang="zh-CN" altLang="en-US" dirty="0"/>
              <a:t>的</a:t>
            </a:r>
            <a:r>
              <a:rPr lang="zh-CN" altLang="en-US" dirty="0" smtClean="0"/>
              <a:t>系统状态。</a:t>
            </a:r>
            <a:endParaRPr lang="en-US" altLang="zh-CN" dirty="0" smtClean="0"/>
          </a:p>
          <a:p>
            <a:pPr>
              <a:lnSpc>
                <a:spcPct val="200000"/>
              </a:lnSpc>
            </a:pPr>
            <a:r>
              <a:rPr lang="zh-CN" altLang="en-US" sz="1800" dirty="0" smtClean="0">
                <a:solidFill>
                  <a:schemeClr val="accent1">
                    <a:lumMod val="75000"/>
                  </a:schemeClr>
                </a:solidFill>
                <a:latin typeface="DroidSansFallback"/>
              </a:rPr>
              <a:t>马尔可夫链</a:t>
            </a:r>
            <a:r>
              <a:rPr lang="zh-CN" altLang="en-US" sz="1800" dirty="0" smtClean="0">
                <a:latin typeface="DroidSansFallback"/>
              </a:rPr>
              <a:t>：指</a:t>
            </a:r>
            <a:r>
              <a:rPr lang="zh-CN" altLang="en-US" sz="1800" dirty="0">
                <a:latin typeface="DroidSansFallback"/>
              </a:rPr>
              <a:t>未来一系列可能状态的概率仅仅依赖于前一个</a:t>
            </a:r>
            <a:r>
              <a:rPr lang="zh-CN" altLang="en-US" sz="1800" dirty="0" smtClean="0">
                <a:latin typeface="DroidSansFallback"/>
              </a:rPr>
              <a:t>状态</a:t>
            </a:r>
            <a:r>
              <a:rPr lang="zh-CN" altLang="en-US" sz="1800" dirty="0">
                <a:latin typeface="DroidSansFallback"/>
              </a:rPr>
              <a:t>的</a:t>
            </a:r>
            <a:r>
              <a:rPr lang="zh-CN" altLang="en-US" sz="1800" dirty="0" smtClean="0">
                <a:latin typeface="DroidSansFallback"/>
              </a:rPr>
              <a:t>随机模型。</a:t>
            </a:r>
            <a:endParaRPr lang="en-US" altLang="zh-CN" sz="1800" dirty="0" smtClean="0">
              <a:latin typeface="DroidSansFallback"/>
            </a:endParaRPr>
          </a:p>
          <a:p>
            <a:pPr>
              <a:lnSpc>
                <a:spcPct val="200000"/>
              </a:lnSpc>
            </a:pPr>
            <a:r>
              <a:rPr lang="zh-CN" altLang="en-US" sz="1800" dirty="0">
                <a:solidFill>
                  <a:schemeClr val="accent1">
                    <a:lumMod val="75000"/>
                  </a:schemeClr>
                </a:solidFill>
                <a:latin typeface="DroidSansFallback"/>
              </a:rPr>
              <a:t>转移</a:t>
            </a:r>
            <a:r>
              <a:rPr lang="zh-CN" altLang="en-US" sz="1800" dirty="0">
                <a:solidFill>
                  <a:schemeClr val="accent1">
                    <a:lumMod val="75000"/>
                  </a:schemeClr>
                </a:solidFill>
                <a:latin typeface="DroidSansFallback"/>
              </a:rPr>
              <a:t>矩阵</a:t>
            </a:r>
            <a:r>
              <a:rPr lang="zh-CN" altLang="en-US" dirty="0" smtClean="0"/>
              <a:t>：将</a:t>
            </a:r>
            <a:r>
              <a:rPr lang="zh-CN" altLang="en-US" dirty="0"/>
              <a:t>一步转移概率按照矩阵方式表达就构成了马尔可夫链，也称之</a:t>
            </a:r>
          </a:p>
          <a:p>
            <a:pPr>
              <a:lnSpc>
                <a:spcPct val="200000"/>
              </a:lnSpc>
            </a:pPr>
            <a:r>
              <a:rPr lang="zh-CN" altLang="en-US" dirty="0"/>
              <a:t>为转移矩阵</a:t>
            </a:r>
            <a:r>
              <a:rPr lang="zh-CN" altLang="en-US" dirty="0" smtClean="0"/>
              <a:t>。</a:t>
            </a:r>
            <a:endParaRPr lang="zh-CN" altLang="en-US" dirty="0"/>
          </a:p>
        </p:txBody>
      </p:sp>
    </p:spTree>
    <p:extLst>
      <p:ext uri="{BB962C8B-B14F-4D97-AF65-F5344CB8AC3E}">
        <p14:creationId xmlns:p14="http://schemas.microsoft.com/office/powerpoint/2010/main" val="2024582490"/>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6"/>
          <p:cNvSpPr txBox="1"/>
          <p:nvPr/>
        </p:nvSpPr>
        <p:spPr>
          <a:xfrm>
            <a:off x="1568624" y="116632"/>
            <a:ext cx="5040560" cy="400110"/>
          </a:xfrm>
          <a:prstGeom prst="rect">
            <a:avLst/>
          </a:prstGeom>
          <a:noFill/>
        </p:spPr>
        <p:txBody>
          <a:bodyPr wrap="square" rtlCol="0">
            <a:spAutoFit/>
          </a:bodyPr>
          <a:lstStyle/>
          <a:p>
            <a:r>
              <a:rPr kumimoji="1" lang="zh-CN" altLang="en-US" sz="2000" dirty="0" smtClean="0">
                <a:solidFill>
                  <a:srgbClr val="40A582"/>
                </a:solidFill>
                <a:latin typeface="微软雅黑"/>
                <a:ea typeface="微软雅黑"/>
                <a:cs typeface="微软雅黑"/>
              </a:rPr>
              <a:t> </a:t>
            </a:r>
            <a:endParaRPr kumimoji="1" lang="zh-CN" altLang="en-US" sz="2000" dirty="0">
              <a:solidFill>
                <a:srgbClr val="40A582"/>
              </a:solidFill>
              <a:latin typeface="微软雅黑"/>
              <a:ea typeface="微软雅黑"/>
              <a:cs typeface="微软雅黑"/>
            </a:endParaRPr>
          </a:p>
        </p:txBody>
      </p:sp>
      <p:sp>
        <p:nvSpPr>
          <p:cNvPr id="8" name="文本框 16"/>
          <p:cNvSpPr txBox="1"/>
          <p:nvPr/>
        </p:nvSpPr>
        <p:spPr>
          <a:xfrm>
            <a:off x="1640632" y="188640"/>
            <a:ext cx="5040560" cy="400110"/>
          </a:xfrm>
          <a:prstGeom prst="rect">
            <a:avLst/>
          </a:prstGeom>
          <a:noFill/>
        </p:spPr>
        <p:txBody>
          <a:bodyPr wrap="square" rtlCol="0">
            <a:spAutoFit/>
          </a:bodyPr>
          <a:lstStyle/>
          <a:p>
            <a:r>
              <a:rPr kumimoji="1" lang="zh-CN" altLang="en-US" sz="2000" dirty="0" smtClean="0">
                <a:solidFill>
                  <a:srgbClr val="40A582"/>
                </a:solidFill>
                <a:latin typeface="微软雅黑"/>
                <a:ea typeface="微软雅黑"/>
                <a:cs typeface="微软雅黑"/>
              </a:rPr>
              <a:t>设计流程之配置</a:t>
            </a:r>
            <a:endParaRPr kumimoji="1" lang="zh-CN" altLang="en-US" sz="2000" dirty="0">
              <a:solidFill>
                <a:srgbClr val="40A582"/>
              </a:solidFill>
              <a:latin typeface="微软雅黑"/>
              <a:ea typeface="微软雅黑"/>
              <a:cs typeface="微软雅黑"/>
            </a:endParaRPr>
          </a:p>
        </p:txBody>
      </p:sp>
      <p:sp>
        <p:nvSpPr>
          <p:cNvPr id="10" name="Rectangle 6"/>
          <p:cNvSpPr>
            <a:spLocks noChangeArrowheads="1"/>
          </p:cNvSpPr>
          <p:nvPr/>
        </p:nvSpPr>
        <p:spPr bwMode="auto">
          <a:xfrm>
            <a:off x="2195364" y="4791869"/>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704528" y="116632"/>
            <a:ext cx="457176" cy="384721"/>
          </a:xfrm>
          <a:prstGeom prst="rect">
            <a:avLst/>
          </a:prstGeom>
        </p:spPr>
        <p:txBody>
          <a:bodyPr wrap="none">
            <a:spAutoFit/>
          </a:bodyPr>
          <a:lstStyle/>
          <a:p>
            <a:r>
              <a:rPr lang="en-US" altLang="zh-CN" dirty="0" smtClean="0">
                <a:solidFill>
                  <a:schemeClr val="bg1"/>
                </a:solidFill>
              </a:rPr>
              <a:t>0</a:t>
            </a:r>
            <a:r>
              <a:rPr lang="en-US" altLang="zh-CN" dirty="0" smtClean="0">
                <a:solidFill>
                  <a:schemeClr val="bg1"/>
                </a:solidFill>
              </a:rPr>
              <a:t>2</a:t>
            </a:r>
            <a:endParaRPr lang="zh-CN" altLang="en-US" dirty="0">
              <a:solidFill>
                <a:schemeClr val="bg1"/>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116" y="877451"/>
            <a:ext cx="8596105" cy="2499577"/>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232" y="3616876"/>
            <a:ext cx="9076207" cy="3002540"/>
          </a:xfrm>
          <a:prstGeom prst="rect">
            <a:avLst/>
          </a:prstGeom>
        </p:spPr>
      </p:pic>
    </p:spTree>
    <p:extLst>
      <p:ext uri="{BB962C8B-B14F-4D97-AF65-F5344CB8AC3E}">
        <p14:creationId xmlns:p14="http://schemas.microsoft.com/office/powerpoint/2010/main" val="2215045559"/>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6"/>
          <p:cNvSpPr txBox="1"/>
          <p:nvPr/>
        </p:nvSpPr>
        <p:spPr>
          <a:xfrm>
            <a:off x="1568624" y="116632"/>
            <a:ext cx="5040560" cy="400110"/>
          </a:xfrm>
          <a:prstGeom prst="rect">
            <a:avLst/>
          </a:prstGeom>
          <a:noFill/>
        </p:spPr>
        <p:txBody>
          <a:bodyPr wrap="square" rtlCol="0">
            <a:spAutoFit/>
          </a:bodyPr>
          <a:lstStyle/>
          <a:p>
            <a:r>
              <a:rPr kumimoji="1" lang="zh-CN" altLang="en-US" sz="2000" dirty="0" smtClean="0">
                <a:solidFill>
                  <a:srgbClr val="40A582"/>
                </a:solidFill>
                <a:latin typeface="微软雅黑"/>
                <a:ea typeface="微软雅黑"/>
                <a:cs typeface="微软雅黑"/>
              </a:rPr>
              <a:t> </a:t>
            </a:r>
            <a:endParaRPr kumimoji="1" lang="zh-CN" altLang="en-US" sz="2000" dirty="0">
              <a:solidFill>
                <a:srgbClr val="40A582"/>
              </a:solidFill>
              <a:latin typeface="微软雅黑"/>
              <a:ea typeface="微软雅黑"/>
              <a:cs typeface="微软雅黑"/>
            </a:endParaRPr>
          </a:p>
        </p:txBody>
      </p:sp>
      <p:sp>
        <p:nvSpPr>
          <p:cNvPr id="8" name="文本框 16"/>
          <p:cNvSpPr txBox="1"/>
          <p:nvPr/>
        </p:nvSpPr>
        <p:spPr>
          <a:xfrm>
            <a:off x="1640632" y="188640"/>
            <a:ext cx="5040560" cy="400110"/>
          </a:xfrm>
          <a:prstGeom prst="rect">
            <a:avLst/>
          </a:prstGeom>
          <a:noFill/>
        </p:spPr>
        <p:txBody>
          <a:bodyPr wrap="square" rtlCol="0">
            <a:spAutoFit/>
          </a:bodyPr>
          <a:lstStyle/>
          <a:p>
            <a:r>
              <a:rPr kumimoji="1" lang="zh-CN" altLang="en-US" sz="2000" dirty="0" smtClean="0">
                <a:solidFill>
                  <a:srgbClr val="40A582"/>
                </a:solidFill>
                <a:latin typeface="微软雅黑"/>
                <a:ea typeface="微软雅黑"/>
                <a:cs typeface="微软雅黑"/>
              </a:rPr>
              <a:t>转移</a:t>
            </a:r>
            <a:r>
              <a:rPr kumimoji="1" lang="zh-CN" altLang="en-US" sz="2000" dirty="0">
                <a:solidFill>
                  <a:srgbClr val="40A582"/>
                </a:solidFill>
                <a:latin typeface="微软雅黑"/>
                <a:ea typeface="微软雅黑"/>
                <a:cs typeface="微软雅黑"/>
              </a:rPr>
              <a:t>矩阵</a:t>
            </a:r>
          </a:p>
        </p:txBody>
      </p:sp>
      <p:sp>
        <p:nvSpPr>
          <p:cNvPr id="10" name="Rectangle 6"/>
          <p:cNvSpPr>
            <a:spLocks noChangeArrowheads="1"/>
          </p:cNvSpPr>
          <p:nvPr/>
        </p:nvSpPr>
        <p:spPr bwMode="auto">
          <a:xfrm>
            <a:off x="2195364" y="4791869"/>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704528" y="116632"/>
            <a:ext cx="457176" cy="384721"/>
          </a:xfrm>
          <a:prstGeom prst="rect">
            <a:avLst/>
          </a:prstGeom>
        </p:spPr>
        <p:txBody>
          <a:bodyPr wrap="none">
            <a:spAutoFit/>
          </a:bodyPr>
          <a:lstStyle/>
          <a:p>
            <a:r>
              <a:rPr lang="en-US" altLang="zh-CN" dirty="0" smtClean="0">
                <a:solidFill>
                  <a:schemeClr val="bg1"/>
                </a:solidFill>
              </a:rPr>
              <a:t>0</a:t>
            </a:r>
            <a:r>
              <a:rPr lang="en-US" altLang="zh-CN" dirty="0" smtClean="0">
                <a:solidFill>
                  <a:schemeClr val="bg1"/>
                </a:solidFill>
              </a:rPr>
              <a:t>2</a:t>
            </a:r>
            <a:endParaRPr lang="zh-CN" altLang="en-US" dirty="0">
              <a:solidFill>
                <a:schemeClr val="bg1"/>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603" y="1628800"/>
            <a:ext cx="8428450" cy="5075360"/>
          </a:xfrm>
          <a:prstGeom prst="rect">
            <a:avLst/>
          </a:prstGeom>
        </p:spPr>
      </p:pic>
      <p:sp>
        <p:nvSpPr>
          <p:cNvPr id="2" name="矩形 1"/>
          <p:cNvSpPr/>
          <p:nvPr/>
        </p:nvSpPr>
        <p:spPr>
          <a:xfrm>
            <a:off x="1728192" y="873593"/>
            <a:ext cx="7401272" cy="646331"/>
          </a:xfrm>
          <a:prstGeom prst="rect">
            <a:avLst/>
          </a:prstGeom>
        </p:spPr>
        <p:txBody>
          <a:bodyPr wrap="square">
            <a:spAutoFit/>
          </a:bodyPr>
          <a:lstStyle/>
          <a:p>
            <a:r>
              <a:rPr lang="zh-CN" altLang="en-US" sz="1800" dirty="0">
                <a:latin typeface="仿宋" panose="02010609060101010101" pitchFamily="49" charset="-122"/>
                <a:ea typeface="仿宋" panose="02010609060101010101" pitchFamily="49" charset="-122"/>
              </a:rPr>
              <a:t>可以将土壤划分</a:t>
            </a:r>
            <a:r>
              <a:rPr lang="en-US" altLang="zh-CN" sz="1800" dirty="0">
                <a:latin typeface="仿宋" panose="02010609060101010101" pitchFamily="49" charset="-122"/>
                <a:ea typeface="仿宋" panose="02010609060101010101" pitchFamily="49" charset="-122"/>
              </a:rPr>
              <a:t>3</a:t>
            </a:r>
            <a:r>
              <a:rPr lang="zh-CN" altLang="en-US" sz="1800" dirty="0">
                <a:latin typeface="仿宋" panose="02010609060101010101" pitchFamily="49" charset="-122"/>
                <a:ea typeface="仿宋" panose="02010609060101010101" pitchFamily="49" charset="-122"/>
              </a:rPr>
              <a:t>个状态：</a:t>
            </a:r>
            <a:r>
              <a:rPr lang="en-US" altLang="zh-CN" sz="1800" dirty="0">
                <a:latin typeface="仿宋" panose="02010609060101010101" pitchFamily="49" charset="-122"/>
                <a:ea typeface="仿宋" panose="02010609060101010101" pitchFamily="49" charset="-122"/>
              </a:rPr>
              <a:t>1 </a:t>
            </a:r>
            <a:r>
              <a:rPr lang="zh-CN" altLang="en-US" sz="1800" dirty="0">
                <a:latin typeface="仿宋" panose="02010609060101010101" pitchFamily="49" charset="-122"/>
                <a:ea typeface="仿宋" panose="02010609060101010101" pitchFamily="49" charset="-122"/>
              </a:rPr>
              <a:t>良好；</a:t>
            </a:r>
            <a:r>
              <a:rPr lang="en-US" altLang="zh-CN" sz="1800" dirty="0">
                <a:latin typeface="仿宋" panose="02010609060101010101" pitchFamily="49" charset="-122"/>
                <a:ea typeface="仿宋" panose="02010609060101010101" pitchFamily="49" charset="-122"/>
              </a:rPr>
              <a:t>2</a:t>
            </a:r>
            <a:r>
              <a:rPr lang="zh-CN" altLang="en-US" sz="1800" dirty="0">
                <a:latin typeface="仿宋" panose="02010609060101010101" pitchFamily="49" charset="-122"/>
                <a:ea typeface="仿宋" panose="02010609060101010101" pitchFamily="49" charset="-122"/>
              </a:rPr>
              <a:t>一般；</a:t>
            </a:r>
            <a:r>
              <a:rPr lang="en-US" altLang="zh-CN" sz="1800" dirty="0">
                <a:latin typeface="仿宋" panose="02010609060101010101" pitchFamily="49" charset="-122"/>
                <a:ea typeface="仿宋" panose="02010609060101010101" pitchFamily="49" charset="-122"/>
              </a:rPr>
              <a:t>3 </a:t>
            </a:r>
            <a:r>
              <a:rPr lang="zh-CN" altLang="en-US" sz="1800" dirty="0">
                <a:latin typeface="仿宋" panose="02010609060101010101" pitchFamily="49" charset="-122"/>
                <a:ea typeface="仿宋" panose="02010609060101010101" pitchFamily="49" charset="-122"/>
              </a:rPr>
              <a:t>较差。并且发现当前的土壤条件会影响下一年的土壤条件，影响的概率下表所</a:t>
            </a:r>
            <a:r>
              <a:rPr lang="zh-CN" altLang="en-US" sz="1800" dirty="0" smtClean="0">
                <a:latin typeface="仿宋" panose="02010609060101010101" pitchFamily="49" charset="-122"/>
                <a:ea typeface="仿宋" panose="02010609060101010101" pitchFamily="49" charset="-122"/>
              </a:rPr>
              <a:t>示。</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476677708"/>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6"/>
          <p:cNvSpPr txBox="1"/>
          <p:nvPr/>
        </p:nvSpPr>
        <p:spPr>
          <a:xfrm>
            <a:off x="1568624" y="116632"/>
            <a:ext cx="5040560" cy="400110"/>
          </a:xfrm>
          <a:prstGeom prst="rect">
            <a:avLst/>
          </a:prstGeom>
          <a:noFill/>
        </p:spPr>
        <p:txBody>
          <a:bodyPr wrap="square" rtlCol="0">
            <a:spAutoFit/>
          </a:bodyPr>
          <a:lstStyle/>
          <a:p>
            <a:r>
              <a:rPr kumimoji="1" lang="zh-CN" altLang="en-US" sz="2000" dirty="0" smtClean="0">
                <a:solidFill>
                  <a:srgbClr val="40A582"/>
                </a:solidFill>
                <a:latin typeface="微软雅黑"/>
                <a:ea typeface="微软雅黑"/>
                <a:cs typeface="微软雅黑"/>
              </a:rPr>
              <a:t> </a:t>
            </a:r>
            <a:endParaRPr kumimoji="1" lang="zh-CN" altLang="en-US" sz="2000" dirty="0">
              <a:solidFill>
                <a:srgbClr val="40A582"/>
              </a:solidFill>
              <a:latin typeface="微软雅黑"/>
              <a:ea typeface="微软雅黑"/>
              <a:cs typeface="微软雅黑"/>
            </a:endParaRPr>
          </a:p>
        </p:txBody>
      </p:sp>
      <p:sp>
        <p:nvSpPr>
          <p:cNvPr id="8" name="文本框 16"/>
          <p:cNvSpPr txBox="1"/>
          <p:nvPr/>
        </p:nvSpPr>
        <p:spPr>
          <a:xfrm>
            <a:off x="1640632" y="188640"/>
            <a:ext cx="5040560" cy="400110"/>
          </a:xfrm>
          <a:prstGeom prst="rect">
            <a:avLst/>
          </a:prstGeom>
          <a:noFill/>
        </p:spPr>
        <p:txBody>
          <a:bodyPr wrap="square" rtlCol="0">
            <a:spAutoFit/>
          </a:bodyPr>
          <a:lstStyle/>
          <a:p>
            <a:r>
              <a:rPr kumimoji="1" lang="zh-CN" altLang="en-US" sz="2000" dirty="0">
                <a:solidFill>
                  <a:srgbClr val="40A582"/>
                </a:solidFill>
                <a:latin typeface="微软雅黑"/>
                <a:ea typeface="微软雅黑"/>
                <a:cs typeface="微软雅黑"/>
              </a:rPr>
              <a:t>转移矩阵</a:t>
            </a:r>
            <a:endParaRPr kumimoji="1" lang="zh-CN" altLang="en-US" sz="2000" dirty="0">
              <a:solidFill>
                <a:srgbClr val="40A582"/>
              </a:solidFill>
              <a:latin typeface="微软雅黑"/>
              <a:ea typeface="微软雅黑"/>
              <a:cs typeface="微软雅黑"/>
            </a:endParaRPr>
          </a:p>
        </p:txBody>
      </p:sp>
      <p:sp>
        <p:nvSpPr>
          <p:cNvPr id="10" name="Rectangle 6"/>
          <p:cNvSpPr>
            <a:spLocks noChangeArrowheads="1"/>
          </p:cNvSpPr>
          <p:nvPr/>
        </p:nvSpPr>
        <p:spPr bwMode="auto">
          <a:xfrm>
            <a:off x="2195364" y="4791869"/>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704528" y="116632"/>
            <a:ext cx="457176" cy="384721"/>
          </a:xfrm>
          <a:prstGeom prst="rect">
            <a:avLst/>
          </a:prstGeom>
        </p:spPr>
        <p:txBody>
          <a:bodyPr wrap="none">
            <a:spAutoFit/>
          </a:bodyPr>
          <a:lstStyle/>
          <a:p>
            <a:r>
              <a:rPr lang="en-US" altLang="zh-CN" dirty="0" smtClean="0">
                <a:solidFill>
                  <a:schemeClr val="bg1"/>
                </a:solidFill>
              </a:rPr>
              <a:t>0</a:t>
            </a:r>
            <a:r>
              <a:rPr lang="en-US" altLang="zh-CN" dirty="0" smtClean="0">
                <a:solidFill>
                  <a:schemeClr val="bg1"/>
                </a:solidFill>
              </a:rPr>
              <a:t>2</a:t>
            </a:r>
            <a:endParaRPr lang="zh-CN" altLang="en-US" dirty="0">
              <a:solidFill>
                <a:schemeClr val="bg1"/>
              </a:solidFill>
            </a:endParaRPr>
          </a:p>
        </p:txBody>
      </p:sp>
      <p:sp>
        <p:nvSpPr>
          <p:cNvPr id="2" name="矩形 1"/>
          <p:cNvSpPr/>
          <p:nvPr/>
        </p:nvSpPr>
        <p:spPr>
          <a:xfrm>
            <a:off x="936364" y="764704"/>
            <a:ext cx="8697416" cy="2031325"/>
          </a:xfrm>
          <a:prstGeom prst="rect">
            <a:avLst/>
          </a:prstGeom>
        </p:spPr>
        <p:txBody>
          <a:bodyPr wrap="square">
            <a:spAutoFit/>
          </a:bodyPr>
          <a:lstStyle/>
          <a:p>
            <a:r>
              <a:rPr lang="zh-CN" altLang="en-US" sz="1800" dirty="0">
                <a:latin typeface="DroidSansFallback"/>
              </a:rPr>
              <a:t>假设今年的土壤状态是</a:t>
            </a:r>
            <a:r>
              <a:rPr lang="en-US" altLang="zh-CN" sz="1800" dirty="0">
                <a:latin typeface="LiberationSerif"/>
              </a:rPr>
              <a:t>a</a:t>
            </a:r>
            <a:r>
              <a:rPr lang="en-US" altLang="zh-CN" sz="1200" dirty="0">
                <a:latin typeface="LiberationSerif"/>
              </a:rPr>
              <a:t>(0)</a:t>
            </a:r>
            <a:r>
              <a:rPr lang="zh-CN" altLang="en-US" sz="1800" dirty="0">
                <a:latin typeface="DroidSansFallback"/>
              </a:rPr>
              <a:t>，则来年的土壤状态</a:t>
            </a:r>
            <a:r>
              <a:rPr lang="en-US" altLang="zh-CN" sz="1800" dirty="0">
                <a:latin typeface="LiberationSerif"/>
              </a:rPr>
              <a:t>a</a:t>
            </a:r>
            <a:r>
              <a:rPr lang="en-US" altLang="zh-CN" sz="1200" dirty="0">
                <a:latin typeface="LiberationSerif"/>
              </a:rPr>
              <a:t>(1)</a:t>
            </a:r>
            <a:r>
              <a:rPr lang="zh-CN" altLang="en-US" sz="1800" dirty="0">
                <a:latin typeface="DroidSansFallback"/>
              </a:rPr>
              <a:t>的概率是通过</a:t>
            </a:r>
            <a:r>
              <a:rPr lang="zh-CN" altLang="en-US" sz="1800" dirty="0" smtClean="0">
                <a:latin typeface="DroidSansFallback"/>
              </a:rPr>
              <a:t>转移</a:t>
            </a:r>
            <a:r>
              <a:rPr lang="zh-CN" altLang="en-US" sz="1800" dirty="0">
                <a:latin typeface="DroidSansFallback"/>
              </a:rPr>
              <a:t>矩阵计算而来的。</a:t>
            </a:r>
          </a:p>
          <a:p>
            <a:r>
              <a:rPr lang="en-US" altLang="zh-CN" sz="1800" dirty="0">
                <a:latin typeface="LiberationSerif"/>
              </a:rPr>
              <a:t>a</a:t>
            </a:r>
            <a:r>
              <a:rPr lang="en-US" altLang="zh-CN" sz="1200" dirty="0">
                <a:latin typeface="LiberationSerif"/>
              </a:rPr>
              <a:t>(1)</a:t>
            </a:r>
            <a:r>
              <a:rPr lang="en-US" altLang="zh-CN" sz="1800" dirty="0">
                <a:latin typeface="LiberationSerif"/>
              </a:rPr>
              <a:t>=a</a:t>
            </a:r>
            <a:r>
              <a:rPr lang="en-US" altLang="zh-CN" sz="1200" dirty="0">
                <a:latin typeface="LiberationSerif"/>
              </a:rPr>
              <a:t>(0)</a:t>
            </a:r>
            <a:r>
              <a:rPr lang="en-US" altLang="zh-CN" sz="1800" dirty="0">
                <a:latin typeface="LiberationSerif"/>
              </a:rPr>
              <a:t>P</a:t>
            </a:r>
          </a:p>
          <a:p>
            <a:r>
              <a:rPr lang="zh-CN" altLang="en-US" sz="1800" dirty="0">
                <a:latin typeface="DroidSansFallback"/>
              </a:rPr>
              <a:t>后年土壤状态</a:t>
            </a:r>
            <a:r>
              <a:rPr lang="en-US" altLang="zh-CN" sz="1800" dirty="0">
                <a:latin typeface="LiberationSerif"/>
              </a:rPr>
              <a:t>a</a:t>
            </a:r>
            <a:r>
              <a:rPr lang="en-US" altLang="zh-CN" sz="1200" dirty="0">
                <a:latin typeface="LiberationSerif"/>
              </a:rPr>
              <a:t>(2)</a:t>
            </a:r>
            <a:r>
              <a:rPr lang="zh-CN" altLang="en-US" sz="1800" dirty="0">
                <a:latin typeface="DroidSansFallback"/>
              </a:rPr>
              <a:t>的概率则是依赖于前一年的土壤状态计算而</a:t>
            </a:r>
            <a:r>
              <a:rPr lang="zh-CN" altLang="en-US" sz="1800" dirty="0" smtClean="0">
                <a:latin typeface="DroidSansFallback"/>
              </a:rPr>
              <a:t>来的</a:t>
            </a:r>
            <a:r>
              <a:rPr lang="zh-CN" altLang="en-US" sz="1800" dirty="0">
                <a:latin typeface="DroidSansFallback"/>
              </a:rPr>
              <a:t>。</a:t>
            </a:r>
          </a:p>
          <a:p>
            <a:r>
              <a:rPr lang="en-US" altLang="zh-CN" sz="1800" dirty="0">
                <a:latin typeface="LiberationSerif"/>
              </a:rPr>
              <a:t>a</a:t>
            </a:r>
            <a:r>
              <a:rPr lang="en-US" altLang="zh-CN" sz="1200" dirty="0">
                <a:latin typeface="LiberationSerif"/>
              </a:rPr>
              <a:t>(2)</a:t>
            </a:r>
            <a:r>
              <a:rPr lang="en-US" altLang="zh-CN" sz="1800" dirty="0">
                <a:latin typeface="LiberationSerif"/>
              </a:rPr>
              <a:t>=a</a:t>
            </a:r>
            <a:r>
              <a:rPr lang="en-US" altLang="zh-CN" sz="1200" dirty="0">
                <a:latin typeface="LiberationSerif"/>
              </a:rPr>
              <a:t>(1)</a:t>
            </a:r>
            <a:r>
              <a:rPr lang="en-US" altLang="zh-CN" sz="1800" dirty="0">
                <a:latin typeface="LiberationSerif"/>
              </a:rPr>
              <a:t>P=a</a:t>
            </a:r>
            <a:r>
              <a:rPr lang="en-US" altLang="zh-CN" sz="1200" dirty="0">
                <a:latin typeface="LiberationSerif"/>
              </a:rPr>
              <a:t>(0)</a:t>
            </a:r>
            <a:r>
              <a:rPr lang="en-US" altLang="zh-CN" sz="1800" dirty="0">
                <a:latin typeface="LiberationSerif"/>
              </a:rPr>
              <a:t>PP=a</a:t>
            </a:r>
            <a:r>
              <a:rPr lang="en-US" altLang="zh-CN" sz="1200" dirty="0">
                <a:latin typeface="LiberationSerif"/>
              </a:rPr>
              <a:t>(0)</a:t>
            </a:r>
            <a:r>
              <a:rPr lang="en-US" altLang="zh-CN" sz="1800" dirty="0">
                <a:latin typeface="LiberationSerif"/>
              </a:rPr>
              <a:t>P</a:t>
            </a:r>
            <a:r>
              <a:rPr lang="en-US" altLang="zh-CN" sz="1200" dirty="0">
                <a:latin typeface="LiberationSerif"/>
              </a:rPr>
              <a:t>2</a:t>
            </a:r>
          </a:p>
          <a:p>
            <a:r>
              <a:rPr lang="zh-CN" altLang="en-US" sz="1800" dirty="0">
                <a:latin typeface="DroidSansFallback"/>
              </a:rPr>
              <a:t>以此类推，可以得到</a:t>
            </a:r>
          </a:p>
          <a:p>
            <a:r>
              <a:rPr lang="en-US" altLang="zh-CN" sz="1800" dirty="0">
                <a:latin typeface="LiberationSerif"/>
              </a:rPr>
              <a:t>a</a:t>
            </a:r>
            <a:r>
              <a:rPr lang="en-US" altLang="zh-CN" sz="1200" dirty="0">
                <a:latin typeface="LiberationSerif"/>
              </a:rPr>
              <a:t>(n)</a:t>
            </a:r>
            <a:r>
              <a:rPr lang="en-US" altLang="zh-CN" sz="1800" dirty="0">
                <a:latin typeface="LiberationSerif"/>
              </a:rPr>
              <a:t>=a</a:t>
            </a:r>
            <a:r>
              <a:rPr lang="en-US" altLang="zh-CN" sz="1200" dirty="0">
                <a:latin typeface="LiberationSerif"/>
              </a:rPr>
              <a:t>(0)</a:t>
            </a:r>
            <a:r>
              <a:rPr lang="en-US" altLang="zh-CN" sz="1800" dirty="0" err="1">
                <a:latin typeface="LiberationSerif"/>
              </a:rPr>
              <a:t>P</a:t>
            </a:r>
            <a:r>
              <a:rPr lang="en-US" altLang="zh-CN" sz="1200" dirty="0" err="1">
                <a:latin typeface="LiberationSerif"/>
              </a:rPr>
              <a:t>n</a:t>
            </a:r>
            <a:endParaRPr lang="en-US" altLang="zh-CN" sz="1200" dirty="0">
              <a:latin typeface="LiberationSerif"/>
            </a:endParaRPr>
          </a:p>
          <a:p>
            <a:r>
              <a:rPr lang="zh-CN" altLang="en-US" sz="1800" dirty="0">
                <a:latin typeface="DroidSansFallback"/>
              </a:rPr>
              <a:t>其中，将</a:t>
            </a:r>
            <a:r>
              <a:rPr lang="en-US" altLang="zh-CN" sz="1800" dirty="0" err="1">
                <a:latin typeface="LiberationSerif"/>
              </a:rPr>
              <a:t>P</a:t>
            </a:r>
            <a:r>
              <a:rPr lang="en-US" altLang="zh-CN" sz="1200" dirty="0" err="1">
                <a:latin typeface="LiberationSerif"/>
              </a:rPr>
              <a:t>n</a:t>
            </a:r>
            <a:r>
              <a:rPr lang="zh-CN" altLang="en-US" sz="1800" dirty="0">
                <a:latin typeface="DroidSansFallback"/>
              </a:rPr>
              <a:t>称为</a:t>
            </a:r>
            <a:r>
              <a:rPr lang="en-US" altLang="zh-CN" sz="1800" dirty="0">
                <a:latin typeface="LiberationSerif"/>
              </a:rPr>
              <a:t>n</a:t>
            </a:r>
            <a:r>
              <a:rPr lang="zh-CN" altLang="en-US" sz="1800" dirty="0">
                <a:latin typeface="DroidSansFallback"/>
              </a:rPr>
              <a:t>步转移矩阵，而</a:t>
            </a:r>
            <a:r>
              <a:rPr lang="en-US" altLang="zh-CN" sz="1800" dirty="0">
                <a:latin typeface="LiberationSerif"/>
              </a:rPr>
              <a:t>a</a:t>
            </a:r>
            <a:r>
              <a:rPr lang="en-US" altLang="zh-CN" sz="1200" dirty="0">
                <a:latin typeface="LiberationSerif"/>
              </a:rPr>
              <a:t>(</a:t>
            </a:r>
            <a:r>
              <a:rPr lang="en-US" altLang="zh-CN" sz="1200" dirty="0" err="1">
                <a:latin typeface="LiberationSerif"/>
              </a:rPr>
              <a:t>i</a:t>
            </a:r>
            <a:r>
              <a:rPr lang="en-US" altLang="zh-CN" sz="1200" dirty="0">
                <a:latin typeface="LiberationSerif"/>
              </a:rPr>
              <a:t>)</a:t>
            </a:r>
            <a:r>
              <a:rPr lang="zh-CN" altLang="en-US" sz="1800" dirty="0">
                <a:latin typeface="DroidSansFallback"/>
              </a:rPr>
              <a:t>称为状态</a:t>
            </a:r>
            <a:r>
              <a:rPr lang="en-US" altLang="zh-CN" sz="1800" dirty="0" err="1">
                <a:latin typeface="LiberationSerif"/>
              </a:rPr>
              <a:t>i</a:t>
            </a:r>
            <a:r>
              <a:rPr lang="zh-CN" altLang="en-US" sz="1800" dirty="0">
                <a:latin typeface="DroidSansFallback"/>
              </a:rPr>
              <a:t>的绝对</a:t>
            </a:r>
            <a:r>
              <a:rPr lang="zh-CN" altLang="en-US" sz="1800" dirty="0" smtClean="0">
                <a:latin typeface="DroidSansFallback"/>
              </a:rPr>
              <a:t>概率。</a:t>
            </a:r>
            <a:endParaRPr lang="zh-CN" altLang="en-US" sz="1800" dirty="0"/>
          </a:p>
        </p:txBody>
      </p:sp>
      <p:sp>
        <p:nvSpPr>
          <p:cNvPr id="3" name="矩形 2"/>
          <p:cNvSpPr/>
          <p:nvPr/>
        </p:nvSpPr>
        <p:spPr>
          <a:xfrm>
            <a:off x="933442" y="2951279"/>
            <a:ext cx="8625148" cy="707886"/>
          </a:xfrm>
          <a:prstGeom prst="rect">
            <a:avLst/>
          </a:prstGeom>
        </p:spPr>
        <p:txBody>
          <a:bodyPr wrap="square">
            <a:spAutoFit/>
          </a:bodyPr>
          <a:lstStyle/>
          <a:p>
            <a:r>
              <a:rPr lang="zh-CN" altLang="en-US" sz="2000" dirty="0">
                <a:latin typeface="仿宋" panose="02010609060101010101" pitchFamily="49" charset="-122"/>
                <a:ea typeface="仿宋" panose="02010609060101010101" pitchFamily="49" charset="-122"/>
              </a:rPr>
              <a:t>对给定上述施肥的例子，两个施肥的方案对土壤条件（状态）的转移矩阵分别如下：</a:t>
            </a:r>
            <a:endParaRPr lang="zh-CN" altLang="en-US" dirty="0">
              <a:latin typeface="仿宋" panose="02010609060101010101" pitchFamily="49" charset="-122"/>
              <a:ea typeface="仿宋" panose="02010609060101010101" pitchFamily="49" charset="-122"/>
            </a:endParaRPr>
          </a:p>
        </p:txBody>
      </p:sp>
      <p:pic>
        <p:nvPicPr>
          <p:cNvPr id="5" name="图片 4"/>
          <p:cNvPicPr>
            <a:picLocks noChangeAspect="1"/>
          </p:cNvPicPr>
          <p:nvPr/>
        </p:nvPicPr>
        <p:blipFill>
          <a:blip r:embed="rId2"/>
          <a:stretch>
            <a:fillRect/>
          </a:stretch>
        </p:blipFill>
        <p:spPr>
          <a:xfrm>
            <a:off x="1064568" y="3748603"/>
            <a:ext cx="4429125" cy="2428875"/>
          </a:xfrm>
          <a:prstGeom prst="rect">
            <a:avLst/>
          </a:prstGeom>
        </p:spPr>
      </p:pic>
      <p:pic>
        <p:nvPicPr>
          <p:cNvPr id="7" name="图片 6"/>
          <p:cNvPicPr>
            <a:picLocks noChangeAspect="1"/>
          </p:cNvPicPr>
          <p:nvPr/>
        </p:nvPicPr>
        <p:blipFill>
          <a:blip r:embed="rId3"/>
          <a:stretch>
            <a:fillRect/>
          </a:stretch>
        </p:blipFill>
        <p:spPr>
          <a:xfrm>
            <a:off x="5289598" y="3591719"/>
            <a:ext cx="4619625" cy="2400300"/>
          </a:xfrm>
          <a:prstGeom prst="rect">
            <a:avLst/>
          </a:prstGeom>
        </p:spPr>
      </p:pic>
    </p:spTree>
    <p:extLst>
      <p:ext uri="{BB962C8B-B14F-4D97-AF65-F5344CB8AC3E}">
        <p14:creationId xmlns:p14="http://schemas.microsoft.com/office/powerpoint/2010/main" val="3946055705"/>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568624" y="258475"/>
            <a:ext cx="5040560" cy="400110"/>
          </a:xfrm>
          <a:prstGeom prst="rect">
            <a:avLst/>
          </a:prstGeom>
          <a:noFill/>
        </p:spPr>
        <p:txBody>
          <a:bodyPr wrap="square" rtlCol="0">
            <a:spAutoFit/>
          </a:bodyPr>
          <a:lstStyle/>
          <a:p>
            <a:r>
              <a:rPr kumimoji="1" lang="zh-CN" altLang="en-US" sz="2000" dirty="0" smtClean="0">
                <a:solidFill>
                  <a:srgbClr val="40A582"/>
                </a:solidFill>
                <a:latin typeface="微软雅黑"/>
                <a:ea typeface="微软雅黑"/>
                <a:cs typeface="微软雅黑"/>
              </a:rPr>
              <a:t>马尔可夫决策过程</a:t>
            </a:r>
            <a:endParaRPr kumimoji="1" lang="zh-CN" altLang="en-US" sz="2000" dirty="0">
              <a:solidFill>
                <a:srgbClr val="40A582"/>
              </a:solidFill>
              <a:latin typeface="微软雅黑"/>
              <a:ea typeface="微软雅黑"/>
              <a:cs typeface="微软雅黑"/>
            </a:endParaRPr>
          </a:p>
        </p:txBody>
      </p:sp>
      <p:sp>
        <p:nvSpPr>
          <p:cNvPr id="7" name="矩形 6"/>
          <p:cNvSpPr/>
          <p:nvPr/>
        </p:nvSpPr>
        <p:spPr>
          <a:xfrm>
            <a:off x="704528" y="116632"/>
            <a:ext cx="457176" cy="384721"/>
          </a:xfrm>
          <a:prstGeom prst="rect">
            <a:avLst/>
          </a:prstGeom>
        </p:spPr>
        <p:txBody>
          <a:bodyPr wrap="none">
            <a:spAutoFit/>
          </a:bodyPr>
          <a:lstStyle/>
          <a:p>
            <a:r>
              <a:rPr lang="en-US" altLang="zh-CN" dirty="0" smtClean="0">
                <a:solidFill>
                  <a:schemeClr val="bg1"/>
                </a:solidFill>
              </a:rPr>
              <a:t>03</a:t>
            </a:r>
            <a:endParaRPr lang="zh-CN" altLang="en-US" dirty="0">
              <a:solidFill>
                <a:schemeClr val="bg1"/>
              </a:solidFill>
            </a:endParaRPr>
          </a:p>
        </p:txBody>
      </p:sp>
      <p:sp>
        <p:nvSpPr>
          <p:cNvPr id="8" name="矩形 7"/>
          <p:cNvSpPr/>
          <p:nvPr/>
        </p:nvSpPr>
        <p:spPr>
          <a:xfrm>
            <a:off x="1424608" y="993079"/>
            <a:ext cx="7488832" cy="400110"/>
          </a:xfrm>
          <a:prstGeom prst="rect">
            <a:avLst/>
          </a:prstGeom>
        </p:spPr>
        <p:txBody>
          <a:bodyPr wrap="square">
            <a:spAutoFit/>
          </a:bodyPr>
          <a:lstStyle/>
          <a:p>
            <a:r>
              <a:rPr lang="en-US" altLang="zh-CN" sz="2000" dirty="0">
                <a:latin typeface="LiberationSerif"/>
              </a:rPr>
              <a:t>MDP=(S,A,P,R,</a:t>
            </a:r>
            <a:r>
              <a:rPr lang="el-GR" altLang="zh-CN" sz="2000" dirty="0">
                <a:latin typeface="LiberationSerif"/>
              </a:rPr>
              <a:t>γ)</a:t>
            </a:r>
            <a:endParaRPr lang="zh-CN" altLang="en-US" sz="2000" dirty="0"/>
          </a:p>
        </p:txBody>
      </p:sp>
      <p:sp>
        <p:nvSpPr>
          <p:cNvPr id="2" name="矩形 1"/>
          <p:cNvSpPr/>
          <p:nvPr/>
        </p:nvSpPr>
        <p:spPr>
          <a:xfrm>
            <a:off x="1406515" y="1484784"/>
            <a:ext cx="7938973" cy="2862322"/>
          </a:xfrm>
          <a:prstGeom prst="rect">
            <a:avLst/>
          </a:prstGeom>
        </p:spPr>
        <p:txBody>
          <a:bodyPr wrap="square">
            <a:spAutoFit/>
          </a:bodyPr>
          <a:lstStyle/>
          <a:p>
            <a:pPr>
              <a:lnSpc>
                <a:spcPct val="150000"/>
              </a:lnSpc>
            </a:pPr>
            <a:r>
              <a:rPr lang="en-US" altLang="zh-CN" sz="2000" dirty="0" smtClean="0">
                <a:solidFill>
                  <a:schemeClr val="accent1">
                    <a:lumMod val="75000"/>
                  </a:schemeClr>
                </a:solidFill>
                <a:effectLst>
                  <a:outerShdw blurRad="38100" dist="38100" dir="2700000" algn="tl">
                    <a:srgbClr val="000000">
                      <a:alpha val="43137"/>
                    </a:srgbClr>
                  </a:outerShdw>
                </a:effectLst>
                <a:latin typeface="LiberationSerif"/>
              </a:rPr>
              <a:t>S</a:t>
            </a:r>
            <a:r>
              <a:rPr lang="zh-CN" altLang="en-US" sz="2000" dirty="0" smtClean="0">
                <a:latin typeface="LiberationSerif"/>
              </a:rPr>
              <a:t>：</a:t>
            </a:r>
            <a:r>
              <a:rPr lang="zh-CN" altLang="en-US" sz="2000" dirty="0" smtClean="0">
                <a:latin typeface="DroidSansFallback"/>
              </a:rPr>
              <a:t>有限的</a:t>
            </a:r>
            <a:r>
              <a:rPr lang="zh-CN" altLang="en-US" sz="2000" dirty="0">
                <a:latin typeface="DroidSansFallback"/>
              </a:rPr>
              <a:t>状态</a:t>
            </a:r>
            <a:r>
              <a:rPr lang="zh-CN" altLang="en-US" sz="2000" dirty="0" smtClean="0">
                <a:latin typeface="DroidSansFallback"/>
              </a:rPr>
              <a:t>集；</a:t>
            </a:r>
            <a:endParaRPr lang="en-US" altLang="zh-CN" sz="2000" dirty="0" smtClean="0">
              <a:latin typeface="DroidSansFallback"/>
            </a:endParaRPr>
          </a:p>
          <a:p>
            <a:pPr>
              <a:lnSpc>
                <a:spcPct val="150000"/>
              </a:lnSpc>
            </a:pPr>
            <a:r>
              <a:rPr lang="en-US" altLang="zh-CN" sz="2000" dirty="0" smtClean="0">
                <a:solidFill>
                  <a:schemeClr val="accent1">
                    <a:lumMod val="75000"/>
                  </a:schemeClr>
                </a:solidFill>
                <a:effectLst>
                  <a:outerShdw blurRad="38100" dist="38100" dir="2700000" algn="tl">
                    <a:srgbClr val="000000">
                      <a:alpha val="43137"/>
                    </a:srgbClr>
                  </a:outerShdw>
                </a:effectLst>
                <a:latin typeface="LiberationSerif"/>
              </a:rPr>
              <a:t>A</a:t>
            </a:r>
            <a:r>
              <a:rPr lang="zh-CN" altLang="en-US" sz="2000" dirty="0" smtClean="0">
                <a:latin typeface="LiberationSerif"/>
              </a:rPr>
              <a:t>：</a:t>
            </a:r>
            <a:r>
              <a:rPr lang="zh-CN" altLang="en-US" sz="2000" dirty="0" smtClean="0">
                <a:latin typeface="DroidSansFallback"/>
              </a:rPr>
              <a:t>有限的</a:t>
            </a:r>
            <a:r>
              <a:rPr lang="zh-CN" altLang="en-US" sz="2000" dirty="0">
                <a:latin typeface="DroidSansFallback"/>
              </a:rPr>
              <a:t>干预动作</a:t>
            </a:r>
            <a:r>
              <a:rPr lang="zh-CN" altLang="en-US" sz="2000" dirty="0" smtClean="0">
                <a:latin typeface="DroidSansFallback"/>
              </a:rPr>
              <a:t>集；</a:t>
            </a:r>
            <a:endParaRPr lang="en-US" altLang="zh-CN" sz="2000" dirty="0" smtClean="0">
              <a:latin typeface="DroidSansFallback"/>
            </a:endParaRPr>
          </a:p>
          <a:p>
            <a:pPr>
              <a:lnSpc>
                <a:spcPct val="150000"/>
              </a:lnSpc>
            </a:pPr>
            <a:r>
              <a:rPr lang="en-US" altLang="zh-CN" sz="2000" dirty="0" smtClean="0">
                <a:solidFill>
                  <a:schemeClr val="accent1">
                    <a:lumMod val="75000"/>
                  </a:schemeClr>
                </a:solidFill>
                <a:effectLst>
                  <a:outerShdw blurRad="38100" dist="38100" dir="2700000" algn="tl">
                    <a:srgbClr val="000000">
                      <a:alpha val="43137"/>
                    </a:srgbClr>
                  </a:outerShdw>
                </a:effectLst>
                <a:latin typeface="LiberationSerif"/>
              </a:rPr>
              <a:t>P</a:t>
            </a:r>
            <a:r>
              <a:rPr lang="zh-CN" altLang="en-US" sz="2000" dirty="0" smtClean="0">
                <a:latin typeface="LiberationSerif"/>
              </a:rPr>
              <a:t>：</a:t>
            </a:r>
            <a:r>
              <a:rPr lang="zh-CN" altLang="en-US" sz="2000" dirty="0" smtClean="0">
                <a:latin typeface="DroidSansFallback"/>
              </a:rPr>
              <a:t>转移概率</a:t>
            </a:r>
            <a:r>
              <a:rPr lang="en-US" altLang="zh-CN" sz="2000" dirty="0">
                <a:solidFill>
                  <a:schemeClr val="accent1">
                    <a:lumMod val="75000"/>
                  </a:schemeClr>
                </a:solidFill>
                <a:latin typeface="LiberationSerif"/>
              </a:rPr>
              <a:t>P</a:t>
            </a:r>
            <a:r>
              <a:rPr lang="en-US" altLang="zh-CN" sz="1400" dirty="0">
                <a:solidFill>
                  <a:schemeClr val="accent1">
                    <a:lumMod val="75000"/>
                  </a:schemeClr>
                </a:solidFill>
                <a:latin typeface="LiberationSerif"/>
              </a:rPr>
              <a:t>a</a:t>
            </a:r>
            <a:r>
              <a:rPr lang="en-US" altLang="zh-CN" sz="2000" dirty="0">
                <a:solidFill>
                  <a:schemeClr val="accent1">
                    <a:lumMod val="75000"/>
                  </a:schemeClr>
                </a:solidFill>
                <a:latin typeface="LiberationSerif"/>
              </a:rPr>
              <a:t>(</a:t>
            </a:r>
            <a:r>
              <a:rPr lang="en-US" altLang="zh-CN" sz="2000" dirty="0" err="1">
                <a:solidFill>
                  <a:schemeClr val="accent1">
                    <a:lumMod val="75000"/>
                  </a:schemeClr>
                </a:solidFill>
                <a:latin typeface="LiberationSerif"/>
              </a:rPr>
              <a:t>s,s</a:t>
            </a:r>
            <a:r>
              <a:rPr lang="en-US" altLang="zh-CN" sz="2000" dirty="0">
                <a:solidFill>
                  <a:schemeClr val="accent1">
                    <a:lumMod val="75000"/>
                  </a:schemeClr>
                </a:solidFill>
                <a:latin typeface="LiberationSerif"/>
              </a:rPr>
              <a:t>)=P(s</a:t>
            </a:r>
            <a:r>
              <a:rPr lang="en-US" altLang="zh-CN" sz="1400" dirty="0">
                <a:solidFill>
                  <a:schemeClr val="accent1">
                    <a:lumMod val="75000"/>
                  </a:schemeClr>
                </a:solidFill>
                <a:latin typeface="LiberationSerif"/>
              </a:rPr>
              <a:t>t+1</a:t>
            </a:r>
            <a:r>
              <a:rPr lang="en-US" altLang="zh-CN" sz="2000" dirty="0">
                <a:solidFill>
                  <a:schemeClr val="accent1">
                    <a:lumMod val="75000"/>
                  </a:schemeClr>
                </a:solidFill>
                <a:latin typeface="LiberationSerif"/>
              </a:rPr>
              <a:t>=s‘|</a:t>
            </a:r>
            <a:r>
              <a:rPr lang="en-US" altLang="zh-CN" sz="2000" dirty="0" err="1">
                <a:solidFill>
                  <a:schemeClr val="accent1">
                    <a:lumMod val="75000"/>
                  </a:schemeClr>
                </a:solidFill>
                <a:latin typeface="LiberationSerif"/>
              </a:rPr>
              <a:t>s</a:t>
            </a:r>
            <a:r>
              <a:rPr lang="en-US" altLang="zh-CN" sz="1400" dirty="0" err="1">
                <a:solidFill>
                  <a:schemeClr val="accent1">
                    <a:lumMod val="75000"/>
                  </a:schemeClr>
                </a:solidFill>
                <a:latin typeface="LiberationSerif"/>
              </a:rPr>
              <a:t>t</a:t>
            </a:r>
            <a:r>
              <a:rPr lang="en-US" altLang="zh-CN" sz="2000" dirty="0">
                <a:solidFill>
                  <a:schemeClr val="accent1">
                    <a:lumMod val="75000"/>
                  </a:schemeClr>
                </a:solidFill>
                <a:latin typeface="LiberationSerif"/>
              </a:rPr>
              <a:t>=</a:t>
            </a:r>
            <a:r>
              <a:rPr lang="en-US" altLang="zh-CN" sz="2000" dirty="0" err="1">
                <a:solidFill>
                  <a:schemeClr val="accent1">
                    <a:lumMod val="75000"/>
                  </a:schemeClr>
                </a:solidFill>
                <a:latin typeface="LiberationSerif"/>
              </a:rPr>
              <a:t>s,a</a:t>
            </a:r>
            <a:r>
              <a:rPr lang="en-US" altLang="zh-CN" sz="1400" dirty="0" err="1">
                <a:solidFill>
                  <a:schemeClr val="accent1">
                    <a:lumMod val="75000"/>
                  </a:schemeClr>
                </a:solidFill>
                <a:latin typeface="LiberationSerif"/>
              </a:rPr>
              <a:t>t</a:t>
            </a:r>
            <a:r>
              <a:rPr lang="en-US" altLang="zh-CN" sz="2000" dirty="0">
                <a:solidFill>
                  <a:schemeClr val="accent1">
                    <a:lumMod val="75000"/>
                  </a:schemeClr>
                </a:solidFill>
                <a:latin typeface="LiberationSerif"/>
              </a:rPr>
              <a:t>=a) </a:t>
            </a:r>
            <a:r>
              <a:rPr lang="zh-CN" altLang="en-US" sz="2000" dirty="0" smtClean="0">
                <a:latin typeface="DroidSansFallback"/>
              </a:rPr>
              <a:t>，</a:t>
            </a:r>
            <a:r>
              <a:rPr lang="zh-CN" altLang="en-US" sz="2000" dirty="0">
                <a:latin typeface="DroidSansFallback"/>
              </a:rPr>
              <a:t>即时</a:t>
            </a:r>
            <a:r>
              <a:rPr lang="zh-CN" altLang="en-US" sz="2000" dirty="0" smtClean="0">
                <a:latin typeface="DroidSansFallback"/>
              </a:rPr>
              <a:t>点</a:t>
            </a:r>
            <a:r>
              <a:rPr lang="en-US" altLang="zh-CN" sz="2000" dirty="0" smtClean="0">
                <a:solidFill>
                  <a:schemeClr val="accent1">
                    <a:lumMod val="75000"/>
                  </a:schemeClr>
                </a:solidFill>
                <a:latin typeface="LiberationSerif"/>
              </a:rPr>
              <a:t>t+1</a:t>
            </a:r>
            <a:r>
              <a:rPr lang="zh-CN" altLang="en-US" sz="2000" dirty="0">
                <a:latin typeface="DroidSansFallback"/>
              </a:rPr>
              <a:t>的状态概率</a:t>
            </a:r>
            <a:r>
              <a:rPr lang="zh-CN" altLang="en-US" sz="2000" dirty="0" smtClean="0">
                <a:latin typeface="DroidSansFallback"/>
              </a:rPr>
              <a:t>由</a:t>
            </a:r>
            <a:r>
              <a:rPr lang="en-US" altLang="zh-CN" sz="2000" dirty="0" smtClean="0">
                <a:solidFill>
                  <a:schemeClr val="accent1">
                    <a:lumMod val="75000"/>
                  </a:schemeClr>
                </a:solidFill>
                <a:latin typeface="LiberationSerif"/>
              </a:rPr>
              <a:t>t</a:t>
            </a:r>
            <a:r>
              <a:rPr lang="zh-CN" altLang="en-US" sz="2000" dirty="0">
                <a:latin typeface="DroidSansFallback"/>
              </a:rPr>
              <a:t>时点的状态</a:t>
            </a:r>
            <a:r>
              <a:rPr lang="en-US" altLang="zh-CN" sz="2000" dirty="0">
                <a:solidFill>
                  <a:schemeClr val="accent1">
                    <a:lumMod val="75000"/>
                  </a:schemeClr>
                </a:solidFill>
                <a:latin typeface="LiberationSerif"/>
              </a:rPr>
              <a:t>s</a:t>
            </a:r>
            <a:r>
              <a:rPr lang="zh-CN" altLang="en-US" sz="2000" dirty="0">
                <a:latin typeface="DroidSansFallback"/>
              </a:rPr>
              <a:t>和施加在该状态上的动作</a:t>
            </a:r>
            <a:r>
              <a:rPr lang="en-US" altLang="zh-CN" sz="2000" dirty="0">
                <a:solidFill>
                  <a:schemeClr val="accent1">
                    <a:lumMod val="75000"/>
                  </a:schemeClr>
                </a:solidFill>
                <a:latin typeface="LiberationSerif"/>
              </a:rPr>
              <a:t>a</a:t>
            </a:r>
            <a:r>
              <a:rPr lang="zh-CN" altLang="en-US" sz="2000" dirty="0">
                <a:latin typeface="DroidSansFallback"/>
              </a:rPr>
              <a:t>来决定</a:t>
            </a:r>
            <a:r>
              <a:rPr lang="zh-CN" altLang="en-US" sz="2000" dirty="0" smtClean="0">
                <a:latin typeface="DroidSansFallback"/>
              </a:rPr>
              <a:t>；</a:t>
            </a:r>
            <a:endParaRPr lang="en-US" altLang="zh-CN" sz="2000" dirty="0" smtClean="0">
              <a:latin typeface="DroidSansFallback"/>
            </a:endParaRPr>
          </a:p>
          <a:p>
            <a:pPr>
              <a:lnSpc>
                <a:spcPct val="150000"/>
              </a:lnSpc>
            </a:pPr>
            <a:r>
              <a:rPr lang="en-US" altLang="zh-CN" sz="2000" dirty="0" smtClean="0">
                <a:solidFill>
                  <a:schemeClr val="accent1">
                    <a:lumMod val="75000"/>
                  </a:schemeClr>
                </a:solidFill>
                <a:effectLst>
                  <a:outerShdw blurRad="38100" dist="38100" dir="2700000" algn="tl">
                    <a:srgbClr val="000000">
                      <a:alpha val="43137"/>
                    </a:srgbClr>
                  </a:outerShdw>
                </a:effectLst>
                <a:latin typeface="LiberationSerif"/>
              </a:rPr>
              <a:t>R </a:t>
            </a:r>
            <a:r>
              <a:rPr lang="zh-CN" altLang="en-US" sz="2000" dirty="0" smtClean="0">
                <a:solidFill>
                  <a:schemeClr val="accent1">
                    <a:lumMod val="75000"/>
                  </a:schemeClr>
                </a:solidFill>
                <a:latin typeface="LiberationSerif"/>
              </a:rPr>
              <a:t>：</a:t>
            </a:r>
            <a:r>
              <a:rPr lang="zh-CN" altLang="en-US" sz="2000" dirty="0" smtClean="0">
                <a:latin typeface="DroidSansFallback"/>
              </a:rPr>
              <a:t>发生状态</a:t>
            </a:r>
            <a:r>
              <a:rPr lang="zh-CN" altLang="en-US" sz="2000" dirty="0">
                <a:latin typeface="DroidSansFallback"/>
              </a:rPr>
              <a:t>迁移而获得的</a:t>
            </a:r>
            <a:r>
              <a:rPr lang="zh-CN" altLang="en-US" sz="2000" dirty="0" smtClean="0">
                <a:latin typeface="DroidSansFallback"/>
              </a:rPr>
              <a:t>收益；</a:t>
            </a:r>
            <a:endParaRPr lang="en-US" altLang="zh-CN" sz="2000" dirty="0" smtClean="0">
              <a:latin typeface="DroidSansFallback"/>
            </a:endParaRPr>
          </a:p>
          <a:p>
            <a:pPr>
              <a:lnSpc>
                <a:spcPct val="150000"/>
              </a:lnSpc>
            </a:pPr>
            <a:r>
              <a:rPr lang="en-US" altLang="zh-CN" sz="2000" b="1" dirty="0" smtClean="0">
                <a:solidFill>
                  <a:schemeClr val="accent1">
                    <a:lumMod val="75000"/>
                  </a:schemeClr>
                </a:solidFill>
                <a:effectLst>
                  <a:outerShdw blurRad="38100" dist="38100" dir="2700000" algn="tl">
                    <a:srgbClr val="000000">
                      <a:alpha val="43137"/>
                    </a:srgbClr>
                  </a:outerShdw>
                </a:effectLst>
                <a:latin typeface="LiberationSerif"/>
              </a:rPr>
              <a:t>γ</a:t>
            </a:r>
            <a:r>
              <a:rPr lang="zh-CN" altLang="en-US" sz="2000" dirty="0" smtClean="0">
                <a:latin typeface="LiberationSerif"/>
              </a:rPr>
              <a:t>：</a:t>
            </a:r>
            <a:r>
              <a:rPr lang="zh-CN" altLang="en-US" sz="2000" dirty="0" smtClean="0">
                <a:latin typeface="DroidSansFallback"/>
              </a:rPr>
              <a:t>折扣系数，</a:t>
            </a:r>
            <a:r>
              <a:rPr lang="zh-CN" altLang="en-US" sz="2000" dirty="0">
                <a:latin typeface="DroidSansFallback"/>
              </a:rPr>
              <a:t>即将现在的收益换算为将来</a:t>
            </a:r>
            <a:r>
              <a:rPr lang="zh-CN" altLang="en-US" sz="2000" dirty="0" smtClean="0">
                <a:latin typeface="DroidSansFallback"/>
              </a:rPr>
              <a:t>的收益。</a:t>
            </a:r>
            <a:endParaRPr lang="zh-CN" altLang="en-US" sz="2000" dirty="0">
              <a:latin typeface="DroidSansFallback"/>
            </a:endParaRPr>
          </a:p>
        </p:txBody>
      </p:sp>
      <p:sp>
        <p:nvSpPr>
          <p:cNvPr id="3" name="矩形 2"/>
          <p:cNvSpPr/>
          <p:nvPr/>
        </p:nvSpPr>
        <p:spPr>
          <a:xfrm>
            <a:off x="776536" y="4581128"/>
            <a:ext cx="8227005" cy="1631216"/>
          </a:xfrm>
          <a:prstGeom prst="rect">
            <a:avLst/>
          </a:prstGeom>
        </p:spPr>
        <p:txBody>
          <a:bodyPr wrap="square">
            <a:spAutoFit/>
          </a:bodyPr>
          <a:lstStyle/>
          <a:p>
            <a:r>
              <a:rPr lang="zh-CN" altLang="en-US" sz="2000" dirty="0" smtClean="0">
                <a:latin typeface="仿宋" panose="02010609060101010101" pitchFamily="49" charset="-122"/>
                <a:ea typeface="仿宋" panose="02010609060101010101" pitchFamily="49" charset="-122"/>
              </a:rPr>
              <a:t>求解过程是用向后归纳（</a:t>
            </a:r>
            <a:r>
              <a:rPr lang="en-US" altLang="zh-CN" sz="2000" dirty="0" err="1" smtClean="0">
                <a:latin typeface="仿宋" panose="02010609060101010101" pitchFamily="49" charset="-122"/>
                <a:ea typeface="仿宋" panose="02010609060101010101" pitchFamily="49" charset="-122"/>
              </a:rPr>
              <a:t>BackwardInduction</a:t>
            </a:r>
            <a:r>
              <a:rPr lang="zh-CN" altLang="en-US" sz="2000" dirty="0" smtClean="0">
                <a:latin typeface="仿宋" panose="02010609060101010101" pitchFamily="49" charset="-122"/>
                <a:ea typeface="仿宋" panose="02010609060101010101" pitchFamily="49" charset="-122"/>
              </a:rPr>
              <a:t>）的方法来计算的。也就是说，在对第</a:t>
            </a:r>
            <a:r>
              <a:rPr lang="en-US" altLang="zh-CN" sz="2000" dirty="0" err="1" smtClean="0">
                <a:latin typeface="仿宋" panose="02010609060101010101" pitchFamily="49" charset="-122"/>
                <a:ea typeface="仿宋" panose="02010609060101010101" pitchFamily="49" charset="-122"/>
              </a:rPr>
              <a:t>i</a:t>
            </a:r>
            <a:r>
              <a:rPr lang="zh-CN" altLang="en-US" sz="2000" dirty="0" smtClean="0">
                <a:latin typeface="仿宋" panose="02010609060101010101" pitchFamily="49" charset="-122"/>
                <a:ea typeface="仿宋" panose="02010609060101010101" pitchFamily="49" charset="-122"/>
              </a:rPr>
              <a:t>次状态迁移的最大期望价值，是由</a:t>
            </a:r>
            <a:r>
              <a:rPr lang="en-US" altLang="zh-CN" sz="2000" dirty="0" smtClean="0">
                <a:latin typeface="仿宋" panose="02010609060101010101" pitchFamily="49" charset="-122"/>
                <a:ea typeface="仿宋" panose="02010609060101010101" pitchFamily="49" charset="-122"/>
              </a:rPr>
              <a:t>i,i+1,…,N</a:t>
            </a:r>
            <a:r>
              <a:rPr lang="zh-CN" altLang="en-US" sz="2000" dirty="0" smtClean="0">
                <a:latin typeface="仿宋" panose="02010609060101010101" pitchFamily="49" charset="-122"/>
                <a:ea typeface="仿宋" panose="02010609060101010101" pitchFamily="49" charset="-122"/>
              </a:rPr>
              <a:t>次状态迁移中最大的收益来确定的。而状态的迁移又与具体的动作相关，所以马尔可夫决策过程就是不断计算收益值并通过收益最大化来选择具体的动作，作为最终的决策输出的过程。</a:t>
            </a:r>
            <a:endParaRPr lang="en-US" altLang="zh-CN" sz="2000" dirty="0" smtClean="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598545804"/>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568624" y="258475"/>
            <a:ext cx="5040560" cy="400110"/>
          </a:xfrm>
          <a:prstGeom prst="rect">
            <a:avLst/>
          </a:prstGeom>
          <a:noFill/>
        </p:spPr>
        <p:txBody>
          <a:bodyPr wrap="square" rtlCol="0">
            <a:spAutoFit/>
          </a:bodyPr>
          <a:lstStyle/>
          <a:p>
            <a:r>
              <a:rPr kumimoji="1" lang="zh-CN" altLang="en-US" sz="2000" dirty="0" smtClean="0">
                <a:solidFill>
                  <a:srgbClr val="40A582"/>
                </a:solidFill>
                <a:latin typeface="微软雅黑"/>
                <a:ea typeface="微软雅黑"/>
                <a:cs typeface="微软雅黑"/>
              </a:rPr>
              <a:t>马尔可夫决策过程</a:t>
            </a:r>
            <a:endParaRPr kumimoji="1" lang="zh-CN" altLang="en-US" sz="2000" dirty="0">
              <a:solidFill>
                <a:srgbClr val="40A582"/>
              </a:solidFill>
              <a:latin typeface="微软雅黑"/>
              <a:ea typeface="微软雅黑"/>
              <a:cs typeface="微软雅黑"/>
            </a:endParaRPr>
          </a:p>
        </p:txBody>
      </p:sp>
      <p:sp>
        <p:nvSpPr>
          <p:cNvPr id="7" name="矩形 6"/>
          <p:cNvSpPr/>
          <p:nvPr/>
        </p:nvSpPr>
        <p:spPr>
          <a:xfrm>
            <a:off x="704528" y="116632"/>
            <a:ext cx="457176" cy="384721"/>
          </a:xfrm>
          <a:prstGeom prst="rect">
            <a:avLst/>
          </a:prstGeom>
        </p:spPr>
        <p:txBody>
          <a:bodyPr wrap="none">
            <a:spAutoFit/>
          </a:bodyPr>
          <a:lstStyle/>
          <a:p>
            <a:r>
              <a:rPr lang="en-US" altLang="zh-CN" dirty="0" smtClean="0">
                <a:solidFill>
                  <a:schemeClr val="bg1"/>
                </a:solidFill>
              </a:rPr>
              <a:t>03</a:t>
            </a:r>
            <a:endParaRPr lang="zh-CN" altLang="en-US" dirty="0">
              <a:solidFill>
                <a:schemeClr val="bg1"/>
              </a:solidFill>
            </a:endParaRPr>
          </a:p>
        </p:txBody>
      </p:sp>
      <p:pic>
        <p:nvPicPr>
          <p:cNvPr id="5" name="图片 4"/>
          <p:cNvPicPr>
            <a:picLocks noChangeAspect="1"/>
          </p:cNvPicPr>
          <p:nvPr/>
        </p:nvPicPr>
        <p:blipFill>
          <a:blip r:embed="rId2"/>
          <a:stretch>
            <a:fillRect/>
          </a:stretch>
        </p:blipFill>
        <p:spPr>
          <a:xfrm>
            <a:off x="1856656" y="654996"/>
            <a:ext cx="7760234" cy="5651005"/>
          </a:xfrm>
          <a:prstGeom prst="rect">
            <a:avLst/>
          </a:prstGeom>
        </p:spPr>
      </p:pic>
      <p:sp>
        <p:nvSpPr>
          <p:cNvPr id="6" name="矩形 5"/>
          <p:cNvSpPr/>
          <p:nvPr/>
        </p:nvSpPr>
        <p:spPr>
          <a:xfrm>
            <a:off x="437014" y="980728"/>
            <a:ext cx="1347634" cy="3139321"/>
          </a:xfrm>
          <a:prstGeom prst="rect">
            <a:avLst/>
          </a:prstGeom>
        </p:spPr>
        <p:txBody>
          <a:bodyPr wrap="square">
            <a:spAutoFit/>
          </a:bodyPr>
          <a:lstStyle/>
          <a:p>
            <a:r>
              <a:rPr lang="zh-CN" altLang="en-US" sz="1800" dirty="0" smtClean="0">
                <a:latin typeface="仿宋" panose="02010609060101010101" pitchFamily="49" charset="-122"/>
                <a:ea typeface="仿宋" panose="02010609060101010101" pitchFamily="49" charset="-122"/>
              </a:rPr>
              <a:t>采用</a:t>
            </a:r>
            <a:r>
              <a:rPr lang="en-US" altLang="zh-CN" sz="1800" dirty="0"/>
              <a:t>Markov Decision Process </a:t>
            </a:r>
            <a:r>
              <a:rPr lang="zh-CN" altLang="en-US" sz="1800" dirty="0"/>
              <a:t>（</a:t>
            </a:r>
            <a:r>
              <a:rPr lang="en-US" altLang="zh-CN" sz="1800" dirty="0"/>
              <a:t>MDP</a:t>
            </a:r>
            <a:r>
              <a:rPr lang="zh-CN" altLang="en-US" sz="1800" dirty="0"/>
              <a:t>） </a:t>
            </a:r>
            <a:r>
              <a:rPr lang="en-US" altLang="zh-CN" sz="1800" dirty="0"/>
              <a:t>Toolbox for</a:t>
            </a:r>
          </a:p>
          <a:p>
            <a:r>
              <a:rPr lang="en-US" altLang="zh-CN" sz="1800" dirty="0"/>
              <a:t>Python[1</a:t>
            </a:r>
            <a:r>
              <a:rPr lang="en-US" altLang="zh-CN" sz="1800" dirty="0" smtClean="0"/>
              <a:t>]</a:t>
            </a:r>
            <a:r>
              <a:rPr lang="zh-CN" altLang="en-US" sz="1800" dirty="0" smtClean="0">
                <a:latin typeface="仿宋" panose="02010609060101010101" pitchFamily="49" charset="-122"/>
                <a:ea typeface="仿宋" panose="02010609060101010101" pitchFamily="49" charset="-122"/>
              </a:rPr>
              <a:t>工具</a:t>
            </a:r>
            <a:r>
              <a:rPr lang="zh-CN" altLang="en-US" sz="1800" dirty="0">
                <a:latin typeface="仿宋" panose="02010609060101010101" pitchFamily="49" charset="-122"/>
                <a:ea typeface="仿宋" panose="02010609060101010101" pitchFamily="49" charset="-122"/>
              </a:rPr>
              <a:t>来解决施肥问题的最优决策求解问题</a:t>
            </a:r>
            <a:endParaRPr lang="zh-CN" altLang="en-US" dirty="0"/>
          </a:p>
        </p:txBody>
      </p:sp>
    </p:spTree>
    <p:extLst>
      <p:ext uri="{BB962C8B-B14F-4D97-AF65-F5344CB8AC3E}">
        <p14:creationId xmlns:p14="http://schemas.microsoft.com/office/powerpoint/2010/main" val="3218657303"/>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小金文化默认模版">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广场">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99CCFF"/>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457200" marR="0" indent="0" algn="ctr" defTabSz="914400" rtl="0" eaLnBrk="1" fontAlgn="base" latinLnBrk="0" hangingPunct="1">
          <a:lnSpc>
            <a:spcPct val="100000"/>
          </a:lnSpc>
          <a:spcBef>
            <a:spcPct val="50000"/>
          </a:spcBef>
          <a:spcAft>
            <a:spcPct val="0"/>
          </a:spcAft>
          <a:buClr>
            <a:srgbClr val="FF0000"/>
          </a:buClr>
          <a:buSzTx/>
          <a:buFont typeface="Wingdings" pitchFamily="2" charset="2"/>
          <a:buNone/>
          <a:tabLst/>
          <a:def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99CCFF"/>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457200" marR="0" indent="0" algn="ctr" defTabSz="914400" rtl="0" eaLnBrk="1" fontAlgn="base" latinLnBrk="0" hangingPunct="1">
          <a:lnSpc>
            <a:spcPct val="100000"/>
          </a:lnSpc>
          <a:spcBef>
            <a:spcPct val="50000"/>
          </a:spcBef>
          <a:spcAft>
            <a:spcPct val="0"/>
          </a:spcAft>
          <a:buClr>
            <a:srgbClr val="FF0000"/>
          </a:buClr>
          <a:buSzTx/>
          <a:buFont typeface="Wingdings" pitchFamily="2" charset="2"/>
          <a:buNone/>
          <a:tabLst/>
          <a:def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默认设计模板 13">
        <a:dk1>
          <a:srgbClr val="000000"/>
        </a:dk1>
        <a:lt1>
          <a:srgbClr val="FFFFFF"/>
        </a:lt1>
        <a:dk2>
          <a:srgbClr val="000000"/>
        </a:dk2>
        <a:lt2>
          <a:srgbClr val="C0C0C0"/>
        </a:lt2>
        <a:accent1>
          <a:srgbClr val="CC3300"/>
        </a:accent1>
        <a:accent2>
          <a:srgbClr val="333399"/>
        </a:accent2>
        <a:accent3>
          <a:srgbClr val="FFFFFF"/>
        </a:accent3>
        <a:accent4>
          <a:srgbClr val="000000"/>
        </a:accent4>
        <a:accent5>
          <a:srgbClr val="E2ADAA"/>
        </a:accent5>
        <a:accent6>
          <a:srgbClr val="2D2D8A"/>
        </a:accent6>
        <a:hlink>
          <a:srgbClr val="FF0000"/>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14">
        <a:dk1>
          <a:srgbClr val="000000"/>
        </a:dk1>
        <a:lt1>
          <a:srgbClr val="FFFFFF"/>
        </a:lt1>
        <a:dk2>
          <a:srgbClr val="000000"/>
        </a:dk2>
        <a:lt2>
          <a:srgbClr val="B2B2B2"/>
        </a:lt2>
        <a:accent1>
          <a:srgbClr val="CC3300"/>
        </a:accent1>
        <a:accent2>
          <a:srgbClr val="FF9966"/>
        </a:accent2>
        <a:accent3>
          <a:srgbClr val="FFFFFF"/>
        </a:accent3>
        <a:accent4>
          <a:srgbClr val="000000"/>
        </a:accent4>
        <a:accent5>
          <a:srgbClr val="E2ADAA"/>
        </a:accent5>
        <a:accent6>
          <a:srgbClr val="E78A5C"/>
        </a:accent6>
        <a:hlink>
          <a:srgbClr val="FF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90180</TotalTime>
  <Words>1048</Words>
  <Application>Microsoft Office PowerPoint</Application>
  <PresentationFormat>A4 纸张(210x297 毫米)</PresentationFormat>
  <Paragraphs>97</Paragraphs>
  <Slides>17</Slides>
  <Notes>5</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17</vt:i4>
      </vt:variant>
    </vt:vector>
  </HeadingPairs>
  <TitlesOfParts>
    <vt:vector size="33" baseType="lpstr">
      <vt:lpstr>-apple-system</vt:lpstr>
      <vt:lpstr>DroidSansFallback</vt:lpstr>
      <vt:lpstr>HYYaKuHeiW Regular</vt:lpstr>
      <vt:lpstr>LiberationSerif</vt:lpstr>
      <vt:lpstr>仿宋</vt:lpstr>
      <vt:lpstr>楷体_GB2312</vt:lpstr>
      <vt:lpstr>宋体</vt:lpstr>
      <vt:lpstr>微软雅黑</vt:lpstr>
      <vt:lpstr>Arial</vt:lpstr>
      <vt:lpstr>Calibri</vt:lpstr>
      <vt:lpstr>Century Gothic</vt:lpstr>
      <vt:lpstr>Impact</vt:lpstr>
      <vt:lpstr>Lucida Console</vt:lpstr>
      <vt:lpstr>Times New Roman</vt:lpstr>
      <vt:lpstr>Wingdings</vt:lpstr>
      <vt:lpstr>小金文化默认模版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zhangxiao1@cffex.com.cn</dc:creator>
  <cp:lastModifiedBy>user</cp:lastModifiedBy>
  <cp:revision>3704</cp:revision>
  <cp:lastPrinted>2017-06-20T08:43:30Z</cp:lastPrinted>
  <dcterms:created xsi:type="dcterms:W3CDTF">2007-09-07T10:19:09Z</dcterms:created>
  <dcterms:modified xsi:type="dcterms:W3CDTF">2022-05-18T04:35:53Z</dcterms:modified>
</cp:coreProperties>
</file>