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1" d="100"/>
          <a:sy n="121" d="100"/>
        </p:scale>
        <p:origin x="1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E40B53-648B-4A81-BF42-AE2AF91DD4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0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115006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237643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189287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E40B53-648B-4A81-BF42-AE2AF91DD4D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68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44361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288906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393656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390548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7B9E95-D13A-4654-B5EF-B84EF1BA9084}" type="datetimeFigureOut">
              <a:rPr lang="zh-CN" altLang="en-US" smtClean="0"/>
              <a:t>2022-5-11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160358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A7B9E95-D13A-4654-B5EF-B84EF1BA9084}" type="datetimeFigureOut">
              <a:rPr lang="zh-CN" altLang="en-US" smtClean="0"/>
              <a:t>2022-5-11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E40B53-648B-4A81-BF42-AE2AF91DD4D1}" type="slidenum">
              <a:rPr lang="zh-CN" altLang="en-US" smtClean="0"/>
              <a:t>‹#›</a:t>
            </a:fld>
            <a:endParaRPr lang="zh-CN" altLang="en-US"/>
          </a:p>
        </p:txBody>
      </p:sp>
    </p:spTree>
    <p:extLst>
      <p:ext uri="{BB962C8B-B14F-4D97-AF65-F5344CB8AC3E}">
        <p14:creationId xmlns:p14="http://schemas.microsoft.com/office/powerpoint/2010/main" val="131186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7B9E95-D13A-4654-B5EF-B84EF1BA9084}" type="datetimeFigureOut">
              <a:rPr lang="zh-CN" altLang="en-US" smtClean="0"/>
              <a:t>2022-5-11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E40B53-648B-4A81-BF42-AE2AF91DD4D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775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5.5</a:t>
            </a:r>
            <a:r>
              <a:rPr lang="zh-CN" altLang="en-US" dirty="0" smtClean="0"/>
              <a:t>仿真分析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103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a:t>
            </a:r>
            <a:r>
              <a:rPr lang="zh-CN" altLang="en-US" dirty="0" smtClean="0"/>
              <a:t>模拟股价波动</a:t>
            </a:r>
            <a:endParaRPr lang="zh-CN" altLang="en-US" dirty="0"/>
          </a:p>
        </p:txBody>
      </p:sp>
      <p:pic>
        <p:nvPicPr>
          <p:cNvPr id="4" name="内容占位符 3"/>
          <p:cNvPicPr>
            <a:picLocks noGrp="1"/>
          </p:cNvPicPr>
          <p:nvPr>
            <p:ph idx="1"/>
          </p:nvPr>
        </p:nvPicPr>
        <p:blipFill>
          <a:blip r:embed="rId2"/>
          <a:stretch>
            <a:fillRect/>
          </a:stretch>
        </p:blipFill>
        <p:spPr>
          <a:xfrm>
            <a:off x="1176137" y="1924584"/>
            <a:ext cx="3530781" cy="508026"/>
          </a:xfrm>
          <a:prstGeom prst="rect">
            <a:avLst/>
          </a:prstGeom>
          <a:noFill/>
          <a:ln w="9525">
            <a:noFill/>
          </a:ln>
        </p:spPr>
      </p:pic>
      <p:sp>
        <p:nvSpPr>
          <p:cNvPr id="5" name="文本框 4"/>
          <p:cNvSpPr txBox="1"/>
          <p:nvPr/>
        </p:nvSpPr>
        <p:spPr>
          <a:xfrm>
            <a:off x="1176137" y="2619834"/>
            <a:ext cx="4499449" cy="3139321"/>
          </a:xfrm>
          <a:prstGeom prst="rect">
            <a:avLst/>
          </a:prstGeom>
          <a:noFill/>
        </p:spPr>
        <p:txBody>
          <a:bodyPr wrap="square" rtlCol="0">
            <a:spAutoFit/>
          </a:bodyPr>
          <a:lstStyle/>
          <a:p>
            <a:r>
              <a:rPr lang="zh-CN" altLang="en-US" dirty="0" smtClean="0"/>
              <a:t>其中</a:t>
            </a:r>
            <a:r>
              <a:rPr lang="zh-CN" altLang="zh-CN" dirty="0"/>
              <a:t>μ表示股票收益率 的</a:t>
            </a:r>
            <a:r>
              <a:rPr lang="zh-CN" altLang="zh-CN" dirty="0" smtClean="0"/>
              <a:t>期望值</a:t>
            </a:r>
            <a:endParaRPr lang="en-US" altLang="zh-CN" dirty="0" smtClean="0"/>
          </a:p>
          <a:p>
            <a:r>
              <a:rPr lang="zh-CN" altLang="zh-CN" dirty="0" smtClean="0"/>
              <a:t>σ</a:t>
            </a:r>
            <a:r>
              <a:rPr lang="zh-CN" altLang="zh-CN" dirty="0"/>
              <a:t>表示表示股票的波动</a:t>
            </a:r>
            <a:r>
              <a:rPr lang="zh-CN" altLang="zh-CN" dirty="0" smtClean="0"/>
              <a:t>率</a:t>
            </a:r>
            <a:endParaRPr lang="en-US" altLang="zh-CN" dirty="0" smtClean="0"/>
          </a:p>
          <a:p>
            <a:r>
              <a:rPr lang="zh-CN" altLang="zh-CN" dirty="0" smtClean="0"/>
              <a:t>Δ</a:t>
            </a:r>
            <a:r>
              <a:rPr lang="en-US" altLang="zh-CN" dirty="0"/>
              <a:t>t</a:t>
            </a:r>
            <a:r>
              <a:rPr lang="zh-CN" altLang="zh-CN" dirty="0"/>
              <a:t>表示天数除以步数，几天一</a:t>
            </a:r>
            <a:r>
              <a:rPr lang="zh-CN" altLang="zh-CN" dirty="0" smtClean="0"/>
              <a:t>步</a:t>
            </a:r>
            <a:endParaRPr lang="en-US" altLang="zh-CN" dirty="0" smtClean="0"/>
          </a:p>
          <a:p>
            <a:endParaRPr lang="en-US" altLang="zh-CN" dirty="0"/>
          </a:p>
          <a:p>
            <a:r>
              <a:rPr lang="zh-CN" altLang="en-US" dirty="0" smtClean="0"/>
              <a:t>这串代码的核心在于</a:t>
            </a:r>
            <a:endParaRPr lang="en-US" altLang="zh-CN" dirty="0" smtClean="0"/>
          </a:p>
          <a:p>
            <a:endParaRPr lang="en-US" altLang="zh-CN" dirty="0"/>
          </a:p>
          <a:p>
            <a:endParaRPr lang="en-US" altLang="zh-CN" dirty="0" smtClean="0"/>
          </a:p>
          <a:p>
            <a:endParaRPr lang="en-US" altLang="zh-CN" dirty="0"/>
          </a:p>
          <a:p>
            <a:r>
              <a:rPr lang="zh-CN" altLang="en-US" dirty="0" smtClean="0"/>
              <a:t>每过</a:t>
            </a:r>
            <a:r>
              <a:rPr lang="en-US" altLang="zh-CN" dirty="0" smtClean="0"/>
              <a:t>t</a:t>
            </a:r>
            <a:r>
              <a:rPr lang="zh-CN" altLang="en-US" dirty="0" smtClean="0"/>
              <a:t>时间就生成一个正态分布的随机变量进行干扰</a:t>
            </a:r>
            <a:endParaRPr lang="zh-CN" altLang="zh-CN" dirty="0"/>
          </a:p>
          <a:p>
            <a:endParaRPr lang="zh-CN" altLang="en-US" dirty="0"/>
          </a:p>
        </p:txBody>
      </p:sp>
      <p:pic>
        <p:nvPicPr>
          <p:cNvPr id="6" name="图片 5"/>
          <p:cNvPicPr/>
          <p:nvPr/>
        </p:nvPicPr>
        <p:blipFill>
          <a:blip r:embed="rId3"/>
          <a:stretch>
            <a:fillRect/>
          </a:stretch>
        </p:blipFill>
        <p:spPr>
          <a:xfrm>
            <a:off x="6126480" y="1924584"/>
            <a:ext cx="4644156" cy="4078246"/>
          </a:xfrm>
          <a:prstGeom prst="rect">
            <a:avLst/>
          </a:prstGeom>
          <a:noFill/>
          <a:ln w="9525">
            <a:noFill/>
          </a:ln>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290" y="4131507"/>
            <a:ext cx="4610743" cy="628738"/>
          </a:xfrm>
          <a:prstGeom prst="rect">
            <a:avLst/>
          </a:prstGeom>
        </p:spPr>
      </p:pic>
    </p:spTree>
    <p:extLst>
      <p:ext uri="{BB962C8B-B14F-4D97-AF65-F5344CB8AC3E}">
        <p14:creationId xmlns:p14="http://schemas.microsoft.com/office/powerpoint/2010/main" val="109986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蒙特卡洛方法模拟股价波动</a:t>
            </a:r>
          </a:p>
        </p:txBody>
      </p:sp>
      <p:pic>
        <p:nvPicPr>
          <p:cNvPr id="4" name="图片 3"/>
          <p:cNvPicPr/>
          <p:nvPr/>
        </p:nvPicPr>
        <p:blipFill>
          <a:blip r:embed="rId2"/>
          <a:stretch>
            <a:fillRect/>
          </a:stretch>
        </p:blipFill>
        <p:spPr>
          <a:xfrm>
            <a:off x="1190515" y="1990330"/>
            <a:ext cx="4587547" cy="3876754"/>
          </a:xfrm>
          <a:prstGeom prst="rect">
            <a:avLst/>
          </a:prstGeom>
          <a:noFill/>
          <a:ln w="9525">
            <a:noFill/>
          </a:ln>
        </p:spPr>
      </p:pic>
      <p:pic>
        <p:nvPicPr>
          <p:cNvPr id="5" name="图片 4"/>
          <p:cNvPicPr/>
          <p:nvPr/>
        </p:nvPicPr>
        <p:blipFill>
          <a:blip r:embed="rId3"/>
          <a:stretch>
            <a:fillRect/>
          </a:stretch>
        </p:blipFill>
        <p:spPr>
          <a:xfrm>
            <a:off x="5893698" y="1839557"/>
            <a:ext cx="4808351" cy="3812381"/>
          </a:xfrm>
          <a:prstGeom prst="rect">
            <a:avLst/>
          </a:prstGeom>
          <a:noFill/>
          <a:ln w="9525">
            <a:noFill/>
          </a:ln>
        </p:spPr>
      </p:pic>
    </p:spTree>
    <p:extLst>
      <p:ext uri="{BB962C8B-B14F-4D97-AF65-F5344CB8AC3E}">
        <p14:creationId xmlns:p14="http://schemas.microsoft.com/office/powerpoint/2010/main" val="848407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采用蒙特卡洛方法进行重采样</a:t>
            </a:r>
            <a:endParaRPr lang="zh-CN" altLang="en-US" dirty="0"/>
          </a:p>
        </p:txBody>
      </p:sp>
      <p:sp>
        <p:nvSpPr>
          <p:cNvPr id="3" name="内容占位符 2"/>
          <p:cNvSpPr>
            <a:spLocks noGrp="1"/>
          </p:cNvSpPr>
          <p:nvPr>
            <p:ph idx="1"/>
          </p:nvPr>
        </p:nvSpPr>
        <p:spPr/>
        <p:txBody>
          <a:bodyPr/>
          <a:lstStyle/>
          <a:p>
            <a:r>
              <a:rPr lang="zh-CN" altLang="en-US" dirty="0"/>
              <a:t>蒙特卡洛方法的常见使用场景是按照少量的</a:t>
            </a:r>
            <a:r>
              <a:rPr lang="zh-CN" altLang="en-US" dirty="0" smtClean="0"/>
              <a:t>数据</a:t>
            </a:r>
            <a:r>
              <a:rPr lang="zh-CN" altLang="en-US" dirty="0"/>
              <a:t>模拟生成大量的数据，用于模型的训练或者验证。特别是当客户</a:t>
            </a:r>
            <a:r>
              <a:rPr lang="zh-CN" altLang="en-US" dirty="0" smtClean="0"/>
              <a:t>的数据</a:t>
            </a:r>
            <a:r>
              <a:rPr lang="zh-CN" altLang="en-US" dirty="0"/>
              <a:t>比较敏感，不适合交给数据分析者进行分析时，则可以通过</a:t>
            </a:r>
            <a:r>
              <a:rPr lang="zh-CN" altLang="en-US" dirty="0" smtClean="0"/>
              <a:t>蒙特卡洛</a:t>
            </a:r>
            <a:r>
              <a:rPr lang="zh-CN" altLang="en-US" dirty="0"/>
              <a:t>方法模拟生成与敏感数据分布类似的脱敏数据。除此之外，</a:t>
            </a:r>
            <a:r>
              <a:rPr lang="zh-CN" altLang="en-US" dirty="0" smtClean="0"/>
              <a:t>就是根据</a:t>
            </a:r>
            <a:r>
              <a:rPr lang="zh-CN" altLang="en-US" dirty="0"/>
              <a:t>当前的数据情况生成一批数据用以验证未来部署后模型的实际</a:t>
            </a:r>
            <a:r>
              <a:rPr lang="zh-CN" altLang="en-US" dirty="0" smtClean="0"/>
              <a:t>效果</a:t>
            </a:r>
            <a:r>
              <a:rPr lang="zh-CN" altLang="en-US" dirty="0"/>
              <a:t>。这个过程可以称为</a:t>
            </a:r>
            <a:r>
              <a:rPr lang="zh-CN" altLang="en-US" dirty="0" smtClean="0"/>
              <a:t>重采样。</a:t>
            </a:r>
            <a:endParaRPr lang="en-US" altLang="zh-CN" dirty="0" smtClean="0"/>
          </a:p>
          <a:p>
            <a:r>
              <a:rPr lang="zh-CN" altLang="en-US" dirty="0" smtClean="0"/>
              <a:t>重采样主要有几个方式：</a:t>
            </a:r>
            <a:endParaRPr lang="en-US" altLang="zh-CN" dirty="0" smtClean="0"/>
          </a:p>
          <a:p>
            <a:r>
              <a:rPr lang="en-US" altLang="zh-CN" dirty="0" smtClean="0"/>
              <a:t>1</a:t>
            </a:r>
            <a:r>
              <a:rPr lang="zh-CN" altLang="en-US" dirty="0" smtClean="0"/>
              <a:t>、过抽样</a:t>
            </a:r>
            <a:endParaRPr lang="en-US" altLang="zh-CN" dirty="0" smtClean="0"/>
          </a:p>
          <a:p>
            <a:r>
              <a:rPr lang="en-US" altLang="zh-CN" dirty="0" smtClean="0"/>
              <a:t>2</a:t>
            </a:r>
            <a:r>
              <a:rPr lang="zh-CN" altLang="en-US" dirty="0" smtClean="0"/>
              <a:t>、欠抽样</a:t>
            </a:r>
            <a:endParaRPr lang="en-US" altLang="zh-CN" dirty="0" smtClean="0"/>
          </a:p>
          <a:p>
            <a:r>
              <a:rPr lang="en-US" altLang="zh-CN" dirty="0" smtClean="0"/>
              <a:t>3</a:t>
            </a:r>
            <a:r>
              <a:rPr lang="zh-CN" altLang="en-US" dirty="0" smtClean="0"/>
              <a:t>、过抽样与欠抽样相结合</a:t>
            </a:r>
            <a:endParaRPr lang="en-US" altLang="zh-CN" dirty="0" smtClean="0"/>
          </a:p>
          <a:p>
            <a:r>
              <a:rPr lang="en-US" altLang="zh-CN" dirty="0" smtClean="0"/>
              <a:t>4</a:t>
            </a:r>
            <a:r>
              <a:rPr lang="zh-CN" altLang="en-US" dirty="0" smtClean="0"/>
              <a:t>、</a:t>
            </a:r>
            <a:r>
              <a:rPr lang="en-US" altLang="zh-CN" dirty="0" smtClean="0"/>
              <a:t>SMOTE</a:t>
            </a:r>
            <a:r>
              <a:rPr lang="zh-CN" altLang="en-US" dirty="0" smtClean="0"/>
              <a:t>采样方法</a:t>
            </a:r>
            <a:endParaRPr lang="zh-CN" altLang="en-US" dirty="0"/>
          </a:p>
        </p:txBody>
      </p:sp>
    </p:spTree>
    <p:extLst>
      <p:ext uri="{BB962C8B-B14F-4D97-AF65-F5344CB8AC3E}">
        <p14:creationId xmlns:p14="http://schemas.microsoft.com/office/powerpoint/2010/main" val="310000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SMOTE</a:t>
            </a:r>
            <a:r>
              <a:rPr lang="zh-CN" altLang="en-US" dirty="0"/>
              <a:t>采样</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）针对正例中每一个实例</a:t>
            </a:r>
            <a:r>
              <a:rPr lang="en-US" altLang="zh-CN" dirty="0"/>
              <a:t>Xi</a:t>
            </a:r>
            <a:r>
              <a:rPr lang="zh-CN" altLang="en-US" dirty="0"/>
              <a:t>；</a:t>
            </a:r>
          </a:p>
          <a:p>
            <a:r>
              <a:rPr lang="en-US" altLang="zh-CN" dirty="0"/>
              <a:t>2</a:t>
            </a:r>
            <a:r>
              <a:rPr lang="zh-CN" altLang="en-US" dirty="0"/>
              <a:t>）寻找其最近相邻的</a:t>
            </a:r>
            <a:r>
              <a:rPr lang="en-US" altLang="zh-CN" dirty="0"/>
              <a:t>k</a:t>
            </a:r>
            <a:r>
              <a:rPr lang="zh-CN" altLang="en-US" dirty="0"/>
              <a:t>个</a:t>
            </a:r>
            <a:r>
              <a:rPr lang="zh-CN" altLang="en-US" dirty="0" smtClean="0"/>
              <a:t>邻居</a:t>
            </a:r>
            <a:endParaRPr lang="en-US" altLang="zh-CN" dirty="0" smtClean="0"/>
          </a:p>
          <a:p>
            <a:r>
              <a:rPr lang="zh-CN" altLang="en-US" dirty="0" smtClean="0"/>
              <a:t>（</a:t>
            </a:r>
            <a:r>
              <a:rPr lang="en-US" altLang="zh-CN" dirty="0"/>
              <a:t>neighbors=Get KNN(k)</a:t>
            </a:r>
            <a:r>
              <a:rPr lang="zh-CN" altLang="en-US" dirty="0"/>
              <a:t>）；</a:t>
            </a:r>
          </a:p>
          <a:p>
            <a:r>
              <a:rPr lang="en-US" altLang="zh-CN" dirty="0"/>
              <a:t>3</a:t>
            </a:r>
            <a:r>
              <a:rPr lang="zh-CN" altLang="en-US" dirty="0"/>
              <a:t>）随机抽取任意一个邻居</a:t>
            </a:r>
            <a:r>
              <a:rPr lang="en-US" altLang="zh-CN" dirty="0" err="1"/>
              <a:t>Xn</a:t>
            </a:r>
            <a:r>
              <a:rPr lang="zh-CN" altLang="en-US" dirty="0"/>
              <a:t>；</a:t>
            </a:r>
          </a:p>
          <a:p>
            <a:r>
              <a:rPr lang="en-US" altLang="zh-CN" dirty="0"/>
              <a:t>4</a:t>
            </a:r>
            <a:r>
              <a:rPr lang="zh-CN" altLang="en-US" dirty="0"/>
              <a:t>）利用</a:t>
            </a:r>
            <a:r>
              <a:rPr lang="en-US" altLang="zh-CN" dirty="0"/>
              <a:t>Xi</a:t>
            </a:r>
            <a:r>
              <a:rPr lang="zh-CN" altLang="en-US" dirty="0"/>
              <a:t>和</a:t>
            </a:r>
            <a:r>
              <a:rPr lang="en-US" altLang="zh-CN" dirty="0" err="1"/>
              <a:t>Xn</a:t>
            </a:r>
            <a:r>
              <a:rPr lang="zh-CN" altLang="en-US" dirty="0"/>
              <a:t>的特征向量构建新</a:t>
            </a:r>
            <a:r>
              <a:rPr lang="zh-CN" altLang="en-US" dirty="0" smtClean="0"/>
              <a:t>的</a:t>
            </a:r>
            <a:endParaRPr lang="en-US" altLang="zh-CN" dirty="0" smtClean="0"/>
          </a:p>
          <a:p>
            <a:r>
              <a:rPr lang="zh-CN" altLang="en-US" dirty="0" smtClean="0"/>
              <a:t>实例</a:t>
            </a:r>
            <a:r>
              <a:rPr lang="en-US" altLang="zh-CN" dirty="0" err="1" smtClean="0"/>
              <a:t>Xnew</a:t>
            </a:r>
            <a:r>
              <a:rPr lang="zh-CN" altLang="en-US" dirty="0" smtClean="0"/>
              <a:t>。</a:t>
            </a:r>
            <a:endParaRPr lang="en-US" altLang="zh-CN" dirty="0" smtClean="0"/>
          </a:p>
          <a:p>
            <a:r>
              <a:rPr lang="zh-CN" altLang="en-US" dirty="0" smtClean="0"/>
              <a:t>如</a:t>
            </a:r>
            <a:r>
              <a:rPr lang="en-US" altLang="zh-CN" dirty="0" err="1"/>
              <a:t>Xnew</a:t>
            </a:r>
            <a:r>
              <a:rPr lang="en-US" altLang="zh-CN" dirty="0"/>
              <a:t>=Xi+(</a:t>
            </a:r>
            <a:r>
              <a:rPr lang="en-US" altLang="zh-CN" dirty="0" smtClean="0"/>
              <a:t>Xi-</a:t>
            </a:r>
            <a:r>
              <a:rPr lang="en-US" altLang="zh-CN" dirty="0" err="1" smtClean="0"/>
              <a:t>Xn</a:t>
            </a:r>
            <a:r>
              <a:rPr lang="en-US" altLang="zh-CN" dirty="0"/>
              <a:t>)×rand(0,1)</a:t>
            </a:r>
            <a:r>
              <a:rPr lang="zh-CN" altLang="en-US"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250" y="1845734"/>
            <a:ext cx="6074747" cy="3894934"/>
          </a:xfrm>
          <a:prstGeom prst="rect">
            <a:avLst/>
          </a:prstGeom>
        </p:spPr>
      </p:pic>
    </p:spTree>
    <p:extLst>
      <p:ext uri="{BB962C8B-B14F-4D97-AF65-F5344CB8AC3E}">
        <p14:creationId xmlns:p14="http://schemas.microsoft.com/office/powerpoint/2010/main" val="598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仿真分析</a:t>
            </a:r>
          </a:p>
        </p:txBody>
      </p:sp>
      <p:sp>
        <p:nvSpPr>
          <p:cNvPr id="3" name="内容占位符 2"/>
          <p:cNvSpPr>
            <a:spLocks noGrp="1"/>
          </p:cNvSpPr>
          <p:nvPr>
            <p:ph idx="1"/>
          </p:nvPr>
        </p:nvSpPr>
        <p:spPr/>
        <p:txBody>
          <a:bodyPr/>
          <a:lstStyle/>
          <a:p>
            <a:r>
              <a:rPr lang="zh-CN" altLang="en-US" dirty="0"/>
              <a:t>依据当前的数据做出决策在实际部署中的效果到底如何，要么通过后期的检验，要么可以通过仿真分析在事前知道。仿真分析就是模拟实际部署后的情况来检验模型的实际效果。最为常用的仿真算法是蒙特卡洛</a:t>
            </a:r>
            <a:r>
              <a:rPr lang="zh-CN" altLang="en-US" dirty="0" smtClean="0"/>
              <a:t>方法，是</a:t>
            </a:r>
            <a:r>
              <a:rPr lang="en-US" altLang="zh-CN" dirty="0"/>
              <a:t>20</a:t>
            </a:r>
            <a:r>
              <a:rPr lang="zh-CN" altLang="en-US" dirty="0"/>
              <a:t>世纪</a:t>
            </a:r>
            <a:r>
              <a:rPr lang="en-US" altLang="zh-CN" dirty="0"/>
              <a:t>40</a:t>
            </a:r>
            <a:r>
              <a:rPr lang="zh-CN" altLang="en-US" dirty="0"/>
              <a:t>年代中期由于科学技术的发展和电子计算机的发明而被提出的一类以概率统计理论为指导的非常重要的数值计算方法。</a:t>
            </a:r>
          </a:p>
        </p:txBody>
      </p:sp>
    </p:spTree>
    <p:extLst>
      <p:ext uri="{BB962C8B-B14F-4D97-AF65-F5344CB8AC3E}">
        <p14:creationId xmlns:p14="http://schemas.microsoft.com/office/powerpoint/2010/main" val="240511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蒙特卡洛方法</a:t>
            </a:r>
            <a:endParaRPr lang="zh-CN" altLang="en-US" dirty="0"/>
          </a:p>
        </p:txBody>
      </p:sp>
      <p:sp>
        <p:nvSpPr>
          <p:cNvPr id="3" name="内容占位符 2"/>
          <p:cNvSpPr>
            <a:spLocks noGrp="1"/>
          </p:cNvSpPr>
          <p:nvPr>
            <p:ph idx="1"/>
          </p:nvPr>
        </p:nvSpPr>
        <p:spPr/>
        <p:txBody>
          <a:bodyPr/>
          <a:lstStyle/>
          <a:p>
            <a:r>
              <a:rPr lang="zh-CN" altLang="zh-CN" dirty="0"/>
              <a:t>蒙特卡罗算法并不是一种算法的名称，而是对一类随机算法的特性的概括</a:t>
            </a:r>
            <a:r>
              <a:rPr lang="zh-CN" altLang="zh-CN" dirty="0" smtClean="0"/>
              <a:t>。</a:t>
            </a:r>
            <a:endParaRPr lang="en-US" altLang="zh-CN" dirty="0" smtClean="0"/>
          </a:p>
          <a:p>
            <a:r>
              <a:rPr lang="zh-CN" altLang="en-US" dirty="0"/>
              <a:t>核心：大数定律，采样越多，越近似</a:t>
            </a:r>
            <a:r>
              <a:rPr lang="zh-CN" altLang="en-US" dirty="0" smtClean="0"/>
              <a:t>最优解。</a:t>
            </a:r>
            <a:endParaRPr lang="en-US" altLang="zh-CN" dirty="0" smtClean="0"/>
          </a:p>
          <a:p>
            <a:r>
              <a:rPr lang="zh-CN" altLang="en-US" dirty="0"/>
              <a:t>它</a:t>
            </a:r>
            <a:r>
              <a:rPr lang="zh-CN" altLang="en-US" dirty="0" smtClean="0"/>
              <a:t>使用随机数来进行场景</a:t>
            </a:r>
            <a:r>
              <a:rPr lang="zh-CN" altLang="en-US" dirty="0"/>
              <a:t>的模拟或者过程的仿真，其思想</a:t>
            </a:r>
            <a:r>
              <a:rPr lang="zh-CN" altLang="en-US" dirty="0" smtClean="0"/>
              <a:t>核心就是</a:t>
            </a:r>
            <a:r>
              <a:rPr lang="zh-CN" altLang="en-US" dirty="0"/>
              <a:t>通过模拟出来</a:t>
            </a:r>
            <a:r>
              <a:rPr lang="zh-CN" altLang="en-US" dirty="0" smtClean="0"/>
              <a:t>的大量</a:t>
            </a:r>
            <a:r>
              <a:rPr lang="zh-CN" altLang="en-US" dirty="0"/>
              <a:t>样本集或者随机过程去近似</a:t>
            </a:r>
            <a:r>
              <a:rPr lang="zh-CN" altLang="en-US" dirty="0" smtClean="0"/>
              <a:t>我们</a:t>
            </a:r>
            <a:r>
              <a:rPr lang="zh-CN" altLang="en-US" dirty="0"/>
              <a:t>想要研究的实际问题对象，这</a:t>
            </a:r>
            <a:r>
              <a:rPr lang="zh-CN" altLang="en-US" dirty="0" smtClean="0"/>
              <a:t>是一类非常</a:t>
            </a:r>
            <a:r>
              <a:rPr lang="zh-CN" altLang="en-US" dirty="0"/>
              <a:t>重要的</a:t>
            </a:r>
            <a:r>
              <a:rPr lang="zh-CN" altLang="en-US" dirty="0" smtClean="0"/>
              <a:t>数值计算方法。</a:t>
            </a:r>
            <a:endParaRPr lang="en-US" altLang="zh-CN" dirty="0" smtClean="0"/>
          </a:p>
          <a:p>
            <a:r>
              <a:rPr lang="zh-CN" altLang="en-US" dirty="0" smtClean="0"/>
              <a:t>该方法</a:t>
            </a:r>
            <a:r>
              <a:rPr lang="zh-CN" altLang="en-US" dirty="0"/>
              <a:t>的名字来源于世界著名的赌城蒙特卡罗。赌博和概率</a:t>
            </a:r>
            <a:r>
              <a:rPr lang="zh-CN" altLang="en-US" dirty="0" smtClean="0"/>
              <a:t>，二者相视一笑</a:t>
            </a:r>
            <a:r>
              <a:rPr lang="zh-CN" altLang="en-US" dirty="0"/>
              <a:t>、</a:t>
            </a:r>
            <a:r>
              <a:rPr lang="zh-CN" altLang="en-US" dirty="0" smtClean="0"/>
              <a:t>不谋而合</a:t>
            </a:r>
            <a:r>
              <a:rPr lang="zh-CN" altLang="en-US" dirty="0"/>
              <a:t>。</a:t>
            </a:r>
            <a:r>
              <a:rPr lang="zh-CN" altLang="en-US" dirty="0" smtClean="0"/>
              <a:t>这种</a:t>
            </a:r>
            <a:r>
              <a:rPr lang="zh-CN" altLang="en-US" dirty="0"/>
              <a:t>方</a:t>
            </a:r>
            <a:r>
              <a:rPr lang="zh-CN" altLang="en-US" dirty="0" smtClean="0"/>
              <a:t>法</a:t>
            </a:r>
            <a:endParaRPr lang="zh-CN" altLang="en-US" dirty="0"/>
          </a:p>
        </p:txBody>
      </p:sp>
    </p:spTree>
    <p:extLst>
      <p:ext uri="{BB962C8B-B14F-4D97-AF65-F5344CB8AC3E}">
        <p14:creationId xmlns:p14="http://schemas.microsoft.com/office/powerpoint/2010/main" val="23716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a:t>
            </a:r>
          </a:p>
        </p:txBody>
      </p:sp>
      <p:sp>
        <p:nvSpPr>
          <p:cNvPr id="3" name="内容占位符 2"/>
          <p:cNvSpPr>
            <a:spLocks noGrp="1"/>
          </p:cNvSpPr>
          <p:nvPr>
            <p:ph idx="1"/>
          </p:nvPr>
        </p:nvSpPr>
        <p:spPr/>
        <p:txBody>
          <a:bodyPr/>
          <a:lstStyle/>
          <a:p>
            <a:r>
              <a:rPr lang="zh-CN" altLang="zh-CN" dirty="0"/>
              <a:t>以下是</a:t>
            </a:r>
            <a:r>
              <a:rPr lang="zh-CN" altLang="zh-CN" dirty="0" smtClean="0"/>
              <a:t>蒙特卡罗</a:t>
            </a:r>
            <a:r>
              <a:rPr lang="zh-CN" altLang="en-US" dirty="0" smtClean="0"/>
              <a:t>方</a:t>
            </a:r>
            <a:r>
              <a:rPr lang="zh-CN" altLang="zh-CN" dirty="0" smtClean="0"/>
              <a:t>法的</a:t>
            </a:r>
            <a:r>
              <a:rPr lang="zh-CN" altLang="en-US" dirty="0" smtClean="0"/>
              <a:t>几</a:t>
            </a:r>
            <a:r>
              <a:rPr lang="zh-CN" altLang="zh-CN" dirty="0" smtClean="0"/>
              <a:t>类</a:t>
            </a:r>
            <a:r>
              <a:rPr lang="zh-CN" altLang="en-US" dirty="0" smtClean="0"/>
              <a:t>非</a:t>
            </a:r>
            <a:r>
              <a:rPr lang="zh-CN" altLang="zh-CN" dirty="0" smtClean="0"/>
              <a:t>常</a:t>
            </a:r>
            <a:r>
              <a:rPr lang="zh-CN" altLang="zh-CN" dirty="0"/>
              <a:t>典型的</a:t>
            </a:r>
            <a:r>
              <a:rPr lang="zh-CN" altLang="zh-CN" dirty="0" smtClean="0"/>
              <a:t>应</a:t>
            </a:r>
            <a:r>
              <a:rPr lang="zh-CN" altLang="en-US" dirty="0" smtClean="0"/>
              <a:t>用</a:t>
            </a:r>
            <a:endParaRPr lang="zh-CN" altLang="zh-CN" dirty="0"/>
          </a:p>
          <a:p>
            <a:r>
              <a:rPr lang="en-US" altLang="zh-CN" dirty="0"/>
              <a:t>1.</a:t>
            </a:r>
            <a:r>
              <a:rPr lang="zh-CN" altLang="zh-CN" dirty="0"/>
              <a:t>近似计算</a:t>
            </a:r>
            <a:r>
              <a:rPr lang="zh-CN" altLang="zh-CN" dirty="0" smtClean="0"/>
              <a:t>不规则</a:t>
            </a:r>
            <a:r>
              <a:rPr lang="zh-CN" altLang="en-US" dirty="0" smtClean="0"/>
              <a:t>面</a:t>
            </a:r>
            <a:r>
              <a:rPr lang="zh-CN" altLang="zh-CN" dirty="0" smtClean="0"/>
              <a:t>积</a:t>
            </a:r>
            <a:r>
              <a:rPr lang="en-US" altLang="zh-CN" dirty="0"/>
              <a:t>/</a:t>
            </a:r>
            <a:r>
              <a:rPr lang="zh-CN" altLang="zh-CN" dirty="0"/>
              <a:t>体积</a:t>
            </a:r>
            <a:r>
              <a:rPr lang="en-US" altLang="zh-CN" dirty="0"/>
              <a:t>/</a:t>
            </a:r>
            <a:r>
              <a:rPr lang="zh-CN" altLang="zh-CN" dirty="0"/>
              <a:t>积分 </a:t>
            </a:r>
          </a:p>
          <a:p>
            <a:r>
              <a:rPr lang="en-US" altLang="zh-CN" dirty="0"/>
              <a:t>2.</a:t>
            </a:r>
            <a:r>
              <a:rPr lang="zh-CN" altLang="zh-CN" dirty="0"/>
              <a:t>模拟随机过程，预测随机过程可能性结果的区间范围 </a:t>
            </a:r>
          </a:p>
          <a:p>
            <a:r>
              <a:rPr lang="en-US" altLang="zh-CN" dirty="0"/>
              <a:t>3.</a:t>
            </a:r>
            <a:r>
              <a:rPr lang="zh-CN" altLang="zh-CN" dirty="0"/>
              <a:t>结合接受</a:t>
            </a:r>
            <a:r>
              <a:rPr lang="en-US" altLang="zh-CN" dirty="0"/>
              <a:t>-</a:t>
            </a:r>
            <a:r>
              <a:rPr lang="zh-CN" altLang="zh-CN" dirty="0"/>
              <a:t>拒绝采样，对分布的未知参数</a:t>
            </a:r>
            <a:r>
              <a:rPr lang="zh-CN" altLang="zh-CN" dirty="0" smtClean="0"/>
              <a:t>进</a:t>
            </a:r>
            <a:r>
              <a:rPr lang="zh-CN" altLang="en-US" dirty="0" smtClean="0"/>
              <a:t>行</a:t>
            </a:r>
            <a:r>
              <a:rPr lang="zh-CN" altLang="zh-CN" dirty="0" smtClean="0"/>
              <a:t>统计推断 </a:t>
            </a:r>
            <a:endParaRPr lang="zh-CN" altLang="zh-CN" dirty="0"/>
          </a:p>
          <a:p>
            <a:endParaRPr lang="zh-CN" altLang="en-US" dirty="0"/>
          </a:p>
        </p:txBody>
      </p:sp>
    </p:spTree>
    <p:extLst>
      <p:ext uri="{BB962C8B-B14F-4D97-AF65-F5344CB8AC3E}">
        <p14:creationId xmlns:p14="http://schemas.microsoft.com/office/powerpoint/2010/main" val="41311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a:t>
            </a:r>
            <a:r>
              <a:rPr lang="zh-CN" altLang="en-US" dirty="0" smtClean="0"/>
              <a:t>方法计算圆面积</a:t>
            </a:r>
            <a:endParaRPr lang="zh-CN" altLang="en-US" dirty="0"/>
          </a:p>
        </p:txBody>
      </p:sp>
      <p:pic>
        <p:nvPicPr>
          <p:cNvPr id="4" name="图片 3"/>
          <p:cNvPicPr/>
          <p:nvPr/>
        </p:nvPicPr>
        <p:blipFill>
          <a:blip r:embed="rId2"/>
          <a:stretch>
            <a:fillRect/>
          </a:stretch>
        </p:blipFill>
        <p:spPr>
          <a:xfrm>
            <a:off x="1157397" y="1964043"/>
            <a:ext cx="4660498" cy="3884964"/>
          </a:xfrm>
          <a:prstGeom prst="rect">
            <a:avLst/>
          </a:prstGeom>
          <a:noFill/>
          <a:ln w="9525">
            <a:noFill/>
          </a:ln>
        </p:spPr>
      </p:pic>
      <p:pic>
        <p:nvPicPr>
          <p:cNvPr id="5" name="图片 4"/>
          <p:cNvPicPr/>
          <p:nvPr/>
        </p:nvPicPr>
        <p:blipFill>
          <a:blip r:embed="rId3"/>
          <a:stretch>
            <a:fillRect/>
          </a:stretch>
        </p:blipFill>
        <p:spPr>
          <a:xfrm>
            <a:off x="5488524" y="1964042"/>
            <a:ext cx="4554110" cy="4235092"/>
          </a:xfrm>
          <a:prstGeom prst="rect">
            <a:avLst/>
          </a:prstGeom>
          <a:noFill/>
          <a:ln w="9525">
            <a:noFill/>
          </a:ln>
        </p:spPr>
      </p:pic>
    </p:spTree>
    <p:extLst>
      <p:ext uri="{BB962C8B-B14F-4D97-AF65-F5344CB8AC3E}">
        <p14:creationId xmlns:p14="http://schemas.microsoft.com/office/powerpoint/2010/main" val="378759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蒙特卡洛方法计算圆面积</a:t>
            </a:r>
          </a:p>
        </p:txBody>
      </p:sp>
      <p:sp>
        <p:nvSpPr>
          <p:cNvPr id="3" name="内容占位符 2"/>
          <p:cNvSpPr>
            <a:spLocks noGrp="1"/>
          </p:cNvSpPr>
          <p:nvPr>
            <p:ph idx="1"/>
          </p:nvPr>
        </p:nvSpPr>
        <p:spPr/>
        <p:txBody>
          <a:bodyPr/>
          <a:lstStyle/>
          <a:p>
            <a:r>
              <a:rPr lang="zh-CN" altLang="zh-CN" dirty="0"/>
              <a:t>如果是⼀个完全不规则的图 </a:t>
            </a:r>
            <a:r>
              <a:rPr lang="zh-CN" altLang="zh-CN" dirty="0" smtClean="0"/>
              <a:t>像</a:t>
            </a:r>
            <a:r>
              <a:rPr lang="zh-CN" altLang="zh-CN" dirty="0"/>
              <a:t>，我们如何来计算这个图像</a:t>
            </a:r>
            <a:r>
              <a:rPr lang="zh-CN" altLang="zh-CN" dirty="0" smtClean="0"/>
              <a:t>的</a:t>
            </a:r>
            <a:r>
              <a:rPr lang="zh-CN" altLang="en-US" dirty="0" smtClean="0"/>
              <a:t>面</a:t>
            </a:r>
            <a:r>
              <a:rPr lang="zh-CN" altLang="zh-CN" dirty="0" smtClean="0"/>
              <a:t>积</a:t>
            </a:r>
            <a:r>
              <a:rPr lang="zh-CN" altLang="zh-CN" dirty="0"/>
              <a:t>？ </a:t>
            </a:r>
          </a:p>
          <a:p>
            <a:r>
              <a:rPr lang="zh-CN" altLang="zh-CN" dirty="0"/>
              <a:t>我们可以借助计算机图像中的像素来</a:t>
            </a:r>
            <a:r>
              <a:rPr lang="zh-CN" altLang="zh-CN" dirty="0" smtClean="0"/>
              <a:t>进</a:t>
            </a:r>
            <a:r>
              <a:rPr lang="zh-CN" altLang="en-US" dirty="0" smtClean="0"/>
              <a:t>行</a:t>
            </a:r>
            <a:r>
              <a:rPr lang="zh-CN" altLang="zh-CN" dirty="0" smtClean="0"/>
              <a:t>。</a:t>
            </a:r>
            <a:r>
              <a:rPr lang="zh-CN" altLang="en-US" dirty="0" smtClean="0"/>
              <a:t>比</a:t>
            </a:r>
            <a:r>
              <a:rPr lang="zh-CN" altLang="zh-CN" dirty="0" smtClean="0"/>
              <a:t>如</a:t>
            </a:r>
            <a:r>
              <a:rPr lang="zh-CN" altLang="zh-CN" dirty="0"/>
              <a:t>把不规则图像内部都</a:t>
            </a:r>
            <a:r>
              <a:rPr lang="zh-CN" altLang="zh-CN" dirty="0" smtClean="0"/>
              <a:t>涂</a:t>
            </a:r>
            <a:r>
              <a:rPr lang="zh-CN" altLang="en-US" dirty="0" smtClean="0"/>
              <a:t>黑</a:t>
            </a:r>
            <a:r>
              <a:rPr lang="zh-CN" altLang="zh-CN" dirty="0" smtClean="0"/>
              <a:t>，</a:t>
            </a:r>
            <a:r>
              <a:rPr lang="zh-CN" altLang="zh-CN" dirty="0"/>
              <a:t>图像外部都</a:t>
            </a:r>
            <a:r>
              <a:rPr lang="zh-CN" altLang="zh-CN" dirty="0" smtClean="0"/>
              <a:t>留</a:t>
            </a:r>
            <a:r>
              <a:rPr lang="zh-CN" altLang="en-US" dirty="0" smtClean="0"/>
              <a:t>白</a:t>
            </a:r>
            <a:r>
              <a:rPr lang="zh-CN" altLang="zh-CN" dirty="0" smtClean="0"/>
              <a:t>，我们还是</a:t>
            </a:r>
            <a:r>
              <a:rPr lang="zh-CN" altLang="zh-CN" dirty="0"/>
              <a:t>均匀的撒</a:t>
            </a:r>
            <a:r>
              <a:rPr lang="zh-CN" altLang="zh-CN" dirty="0" smtClean="0"/>
              <a:t>下</a:t>
            </a:r>
            <a:r>
              <a:rPr lang="zh-CN" altLang="en-US" dirty="0" smtClean="0"/>
              <a:t>大</a:t>
            </a:r>
            <a:r>
              <a:rPr lang="zh-CN" altLang="zh-CN" dirty="0" smtClean="0"/>
              <a:t>样本量</a:t>
            </a:r>
            <a:r>
              <a:rPr lang="zh-CN" altLang="zh-CN" dirty="0"/>
              <a:t>的点，如果某个点位于的坐标，他的像素</a:t>
            </a:r>
            <a:r>
              <a:rPr lang="zh-CN" altLang="zh-CN" dirty="0" smtClean="0"/>
              <a:t>是</a:t>
            </a:r>
            <a:r>
              <a:rPr lang="zh-CN" altLang="en-US" dirty="0" smtClean="0"/>
              <a:t>黑色</a:t>
            </a:r>
            <a:r>
              <a:rPr lang="zh-CN" altLang="zh-CN" dirty="0" smtClean="0"/>
              <a:t>的</a:t>
            </a:r>
            <a:r>
              <a:rPr lang="zh-CN" altLang="zh-CN" dirty="0"/>
              <a:t>，则证明这个点在</a:t>
            </a:r>
            <a:r>
              <a:rPr lang="zh-CN" altLang="zh-CN" dirty="0" smtClean="0"/>
              <a:t>图像内部</a:t>
            </a:r>
            <a:r>
              <a:rPr lang="zh-CN" altLang="zh-CN" dirty="0"/>
              <a:t>，反之就在图像外部，</a:t>
            </a:r>
            <a:r>
              <a:rPr lang="zh-CN" altLang="zh-CN" dirty="0" smtClean="0"/>
              <a:t>利</a:t>
            </a:r>
            <a:r>
              <a:rPr lang="zh-CN" altLang="en-US" dirty="0" smtClean="0"/>
              <a:t>用</a:t>
            </a:r>
            <a:r>
              <a:rPr lang="zh-CN" altLang="zh-CN" dirty="0" smtClean="0"/>
              <a:t>这个</a:t>
            </a:r>
            <a:r>
              <a:rPr lang="zh-CN" altLang="en-US" dirty="0" smtClean="0"/>
              <a:t>放</a:t>
            </a:r>
            <a:r>
              <a:rPr lang="zh-CN" altLang="zh-CN" dirty="0" smtClean="0"/>
              <a:t>法</a:t>
            </a:r>
            <a:r>
              <a:rPr lang="zh-CN" altLang="zh-CN" dirty="0"/>
              <a:t>就能统计出位于图像内部的点的个数。 </a:t>
            </a:r>
          </a:p>
          <a:p>
            <a:endParaRPr lang="zh-CN" altLang="en-US" dirty="0"/>
          </a:p>
        </p:txBody>
      </p:sp>
    </p:spTree>
    <p:extLst>
      <p:ext uri="{BB962C8B-B14F-4D97-AF65-F5344CB8AC3E}">
        <p14:creationId xmlns:p14="http://schemas.microsoft.com/office/powerpoint/2010/main" val="364819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蒙特卡洛方法模拟赌博</a:t>
            </a:r>
            <a:endParaRPr lang="zh-CN" altLang="en-US" dirty="0"/>
          </a:p>
        </p:txBody>
      </p:sp>
      <p:sp>
        <p:nvSpPr>
          <p:cNvPr id="3" name="内容占位符 2"/>
          <p:cNvSpPr>
            <a:spLocks noGrp="1"/>
          </p:cNvSpPr>
          <p:nvPr>
            <p:ph idx="1"/>
          </p:nvPr>
        </p:nvSpPr>
        <p:spPr/>
        <p:txBody>
          <a:bodyPr/>
          <a:lstStyle/>
          <a:p>
            <a:r>
              <a:rPr lang="zh-CN" altLang="en-US" dirty="0"/>
              <a:t>赌博的例子非常普遍，这里我们举一个大家非常熟悉的例子，我们尽量挖掘的更深入一些。赌徒和庄家对赌抛硬币，如果为正面，本轮赌徒赢，庄家付给赌徒</a:t>
            </a:r>
            <a:r>
              <a:rPr lang="en-US" altLang="zh-CN" dirty="0"/>
              <a:t>1</a:t>
            </a:r>
            <a:r>
              <a:rPr lang="zh-CN" altLang="en-US" dirty="0"/>
              <a:t>元，结果为反面，本轮赌徒输，赌徒付给庄家</a:t>
            </a:r>
            <a:r>
              <a:rPr lang="en-US" altLang="zh-CN" dirty="0"/>
              <a:t>1</a:t>
            </a:r>
            <a:r>
              <a:rPr lang="zh-CN" altLang="en-US" dirty="0"/>
              <a:t>元。赌徒有初始赌本</a:t>
            </a:r>
            <a:r>
              <a:rPr lang="en-US" altLang="zh-CN" dirty="0"/>
              <a:t>10</a:t>
            </a:r>
            <a:r>
              <a:rPr lang="zh-CN" altLang="en-US" dirty="0"/>
              <a:t>元，手上的钱一旦输光则退出赌局，如何来模拟这个赌博</a:t>
            </a:r>
            <a:r>
              <a:rPr lang="zh-CN" altLang="en-US" dirty="0" smtClean="0"/>
              <a:t>过程。</a:t>
            </a:r>
            <a:endParaRPr lang="en-US" altLang="zh-CN" dirty="0" smtClean="0"/>
          </a:p>
          <a:p>
            <a:r>
              <a:rPr lang="zh-CN" altLang="zh-CN" dirty="0"/>
              <a:t>赌徒的赌博结果本质上依托于每次抛掷硬币的结果，</a:t>
            </a:r>
            <a:r>
              <a:rPr lang="zh-CN" altLang="zh-CN" dirty="0" smtClean="0"/>
              <a:t>每</a:t>
            </a:r>
            <a:r>
              <a:rPr lang="zh-CN" altLang="en-US" dirty="0" smtClean="0"/>
              <a:t>一</a:t>
            </a:r>
            <a:r>
              <a:rPr lang="zh-CN" altLang="zh-CN" dirty="0" smtClean="0"/>
              <a:t>轮</a:t>
            </a:r>
            <a:r>
              <a:rPr lang="zh-CN" altLang="zh-CN" dirty="0"/>
              <a:t>赌博</a:t>
            </a:r>
            <a:r>
              <a:rPr lang="zh-CN" altLang="zh-CN" dirty="0" smtClean="0"/>
              <a:t>就是</a:t>
            </a:r>
            <a:r>
              <a:rPr lang="zh-CN" altLang="en-US" dirty="0" smtClean="0"/>
              <a:t>一</a:t>
            </a:r>
            <a:r>
              <a:rPr lang="zh-CN" altLang="zh-CN" dirty="0" smtClean="0"/>
              <a:t>个</a:t>
            </a:r>
            <a:r>
              <a:rPr lang="zh-CN" altLang="zh-CN" dirty="0"/>
              <a:t>伯努利试验，赢的概率是</a:t>
            </a:r>
            <a:r>
              <a:rPr lang="en-US" altLang="zh-CN" dirty="0"/>
              <a:t>p=0.5</a:t>
            </a:r>
            <a:r>
              <a:rPr lang="zh-CN" altLang="zh-CN" dirty="0"/>
              <a:t>，赌博的过程就是由</a:t>
            </a:r>
            <a:r>
              <a:rPr lang="zh-CN" altLang="zh-CN" dirty="0" smtClean="0"/>
              <a:t>这</a:t>
            </a:r>
            <a:r>
              <a:rPr lang="zh-CN" altLang="en-US" dirty="0" smtClean="0"/>
              <a:t>一</a:t>
            </a:r>
            <a:r>
              <a:rPr lang="zh-CN" altLang="zh-CN" dirty="0" smtClean="0"/>
              <a:t>串</a:t>
            </a:r>
            <a:r>
              <a:rPr lang="zh-CN" altLang="zh-CN" dirty="0"/>
              <a:t>伯努利试验构成的伯努利</a:t>
            </a:r>
            <a:r>
              <a:rPr lang="zh-CN" altLang="zh-CN" dirty="0" smtClean="0"/>
              <a:t>随机过程</a:t>
            </a:r>
            <a:r>
              <a:rPr lang="zh-CN" altLang="zh-CN" dirty="0"/>
              <a:t>，每轮赌局中，如果赢则赌本增加</a:t>
            </a:r>
            <a:r>
              <a:rPr lang="en-US" altLang="zh-CN" dirty="0"/>
              <a:t>1</a:t>
            </a:r>
            <a:r>
              <a:rPr lang="zh-CN" altLang="zh-CN" dirty="0"/>
              <a:t>元，输则赌本减少</a:t>
            </a:r>
            <a:r>
              <a:rPr lang="en-US" altLang="zh-CN" dirty="0"/>
              <a:t>1</a:t>
            </a:r>
            <a:r>
              <a:rPr lang="zh-CN" altLang="zh-CN" dirty="0"/>
              <a:t>元</a:t>
            </a:r>
            <a:endParaRPr lang="zh-CN" altLang="en-US" dirty="0"/>
          </a:p>
        </p:txBody>
      </p:sp>
    </p:spTree>
    <p:extLst>
      <p:ext uri="{BB962C8B-B14F-4D97-AF65-F5344CB8AC3E}">
        <p14:creationId xmlns:p14="http://schemas.microsoft.com/office/powerpoint/2010/main" val="35893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蒙特卡洛方法模拟赌博</a:t>
            </a:r>
          </a:p>
        </p:txBody>
      </p:sp>
      <p:pic>
        <p:nvPicPr>
          <p:cNvPr id="4" name="图片 3"/>
          <p:cNvPicPr/>
          <p:nvPr/>
        </p:nvPicPr>
        <p:blipFill>
          <a:blip r:embed="rId2"/>
          <a:stretch>
            <a:fillRect/>
          </a:stretch>
        </p:blipFill>
        <p:spPr>
          <a:xfrm>
            <a:off x="1168772" y="1849174"/>
            <a:ext cx="5266690" cy="4058285"/>
          </a:xfrm>
          <a:prstGeom prst="rect">
            <a:avLst/>
          </a:prstGeom>
          <a:noFill/>
          <a:ln w="9525">
            <a:noFill/>
          </a:ln>
        </p:spPr>
      </p:pic>
      <p:pic>
        <p:nvPicPr>
          <p:cNvPr id="5" name="图片 4"/>
          <p:cNvPicPr/>
          <p:nvPr/>
        </p:nvPicPr>
        <p:blipFill>
          <a:blip r:embed="rId3"/>
          <a:stretch>
            <a:fillRect/>
          </a:stretch>
        </p:blipFill>
        <p:spPr>
          <a:xfrm>
            <a:off x="5889625" y="1921049"/>
            <a:ext cx="5266055" cy="2416810"/>
          </a:xfrm>
          <a:prstGeom prst="rect">
            <a:avLst/>
          </a:prstGeom>
          <a:noFill/>
          <a:ln w="9525">
            <a:noFill/>
          </a:ln>
        </p:spPr>
      </p:pic>
    </p:spTree>
    <p:extLst>
      <p:ext uri="{BB962C8B-B14F-4D97-AF65-F5344CB8AC3E}">
        <p14:creationId xmlns:p14="http://schemas.microsoft.com/office/powerpoint/2010/main" val="250585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蒙特卡洛方法模拟赌博</a:t>
            </a:r>
          </a:p>
        </p:txBody>
      </p:sp>
      <p:pic>
        <p:nvPicPr>
          <p:cNvPr id="4" name="图片 3"/>
          <p:cNvPicPr/>
          <p:nvPr/>
        </p:nvPicPr>
        <p:blipFill>
          <a:blip r:embed="rId2"/>
          <a:stretch>
            <a:fillRect/>
          </a:stretch>
        </p:blipFill>
        <p:spPr>
          <a:xfrm>
            <a:off x="1174433" y="1839837"/>
            <a:ext cx="5013533" cy="4288772"/>
          </a:xfrm>
          <a:prstGeom prst="rect">
            <a:avLst/>
          </a:prstGeom>
          <a:noFill/>
          <a:ln w="9525">
            <a:noFill/>
          </a:ln>
        </p:spPr>
      </p:pic>
      <p:pic>
        <p:nvPicPr>
          <p:cNvPr id="5" name="图片 4"/>
          <p:cNvPicPr/>
          <p:nvPr/>
        </p:nvPicPr>
        <p:blipFill>
          <a:blip r:embed="rId3"/>
          <a:stretch>
            <a:fillRect/>
          </a:stretch>
        </p:blipFill>
        <p:spPr>
          <a:xfrm>
            <a:off x="6187966" y="1917798"/>
            <a:ext cx="5270500" cy="3542665"/>
          </a:xfrm>
          <a:prstGeom prst="rect">
            <a:avLst/>
          </a:prstGeom>
          <a:noFill/>
          <a:ln w="9525">
            <a:noFill/>
          </a:ln>
        </p:spPr>
      </p:pic>
    </p:spTree>
    <p:extLst>
      <p:ext uri="{BB962C8B-B14F-4D97-AF65-F5344CB8AC3E}">
        <p14:creationId xmlns:p14="http://schemas.microsoft.com/office/powerpoint/2010/main" val="574663279"/>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TotalTime>
  <Words>748</Words>
  <Application>Microsoft Office PowerPoint</Application>
  <PresentationFormat>宽屏</PresentationFormat>
  <Paragraphs>48</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宋体</vt:lpstr>
      <vt:lpstr>Calibri</vt:lpstr>
      <vt:lpstr>Calibri Light</vt:lpstr>
      <vt:lpstr>回顾</vt:lpstr>
      <vt:lpstr>5.5仿真分析</vt:lpstr>
      <vt:lpstr>仿真分析</vt:lpstr>
      <vt:lpstr>蒙特卡洛方法</vt:lpstr>
      <vt:lpstr>蒙特卡洛方法</vt:lpstr>
      <vt:lpstr>蒙特卡洛方法计算圆面积</vt:lpstr>
      <vt:lpstr>蒙特卡洛方法计算圆面积</vt:lpstr>
      <vt:lpstr>蒙特卡洛方法模拟赌博</vt:lpstr>
      <vt:lpstr>蒙特卡洛方法模拟赌博</vt:lpstr>
      <vt:lpstr>蒙特卡洛方法模拟赌博</vt:lpstr>
      <vt:lpstr>蒙特卡洛方法模拟股价波动</vt:lpstr>
      <vt:lpstr>蒙特卡洛方法模拟股价波动</vt:lpstr>
      <vt:lpstr>采用蒙特卡洛方法进行重采样</vt:lpstr>
      <vt:lpstr>SMOTE采样方法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5.5仿真分析</dc:title>
  <dc:creator>朱彤昆</dc:creator>
  <cp:lastModifiedBy>朱彤昆</cp:lastModifiedBy>
  <cp:revision>6</cp:revision>
  <dcterms:created xsi:type="dcterms:W3CDTF">2022-05-11T00:53:06Z</dcterms:created>
  <dcterms:modified xsi:type="dcterms:W3CDTF">2022-05-11T05:55:47Z</dcterms:modified>
</cp:coreProperties>
</file>