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0" r:id="rId1"/>
  </p:sldMasterIdLst>
  <p:notesMasterIdLst>
    <p:notesMasterId r:id="rId31"/>
  </p:notesMasterIdLst>
  <p:handoutMasterIdLst>
    <p:handoutMasterId r:id="rId32"/>
  </p:handoutMasterIdLst>
  <p:sldIdLst>
    <p:sldId id="963" r:id="rId2"/>
    <p:sldId id="1393" r:id="rId3"/>
    <p:sldId id="1352" r:id="rId4"/>
    <p:sldId id="1303" r:id="rId5"/>
    <p:sldId id="1388" r:id="rId6"/>
    <p:sldId id="1389" r:id="rId7"/>
    <p:sldId id="1411" r:id="rId8"/>
    <p:sldId id="1390" r:id="rId9"/>
    <p:sldId id="1391" r:id="rId10"/>
    <p:sldId id="1392" r:id="rId11"/>
    <p:sldId id="1410" r:id="rId12"/>
    <p:sldId id="1395" r:id="rId13"/>
    <p:sldId id="1396" r:id="rId14"/>
    <p:sldId id="1397" r:id="rId15"/>
    <p:sldId id="1400" r:id="rId16"/>
    <p:sldId id="1401" r:id="rId17"/>
    <p:sldId id="1398" r:id="rId18"/>
    <p:sldId id="1394" r:id="rId19"/>
    <p:sldId id="1399" r:id="rId20"/>
    <p:sldId id="1377" r:id="rId21"/>
    <p:sldId id="1402" r:id="rId22"/>
    <p:sldId id="1403" r:id="rId23"/>
    <p:sldId id="1404" r:id="rId24"/>
    <p:sldId id="1405" r:id="rId25"/>
    <p:sldId id="1406" r:id="rId26"/>
    <p:sldId id="1408" r:id="rId27"/>
    <p:sldId id="1409" r:id="rId28"/>
    <p:sldId id="1412" r:id="rId29"/>
    <p:sldId id="1366" r:id="rId30"/>
  </p:sldIdLst>
  <p:sldSz cx="9906000" cy="6858000" type="A4"/>
  <p:notesSz cx="9934575" cy="6802438"/>
  <p:defaultTextStyle>
    <a:defPPr>
      <a:defRPr lang="zh-CN"/>
    </a:defPPr>
    <a:lvl1pPr algn="l" rtl="0" fontAlgn="base">
      <a:spcBef>
        <a:spcPct val="0"/>
      </a:spcBef>
      <a:spcAft>
        <a:spcPct val="0"/>
      </a:spcAft>
      <a:defRPr sz="1900" kern="1200">
        <a:solidFill>
          <a:schemeClr val="tx1"/>
        </a:solidFill>
        <a:latin typeface="Arial" charset="0"/>
        <a:ea typeface="微软雅黑" charset="0"/>
        <a:cs typeface="微软雅黑" charset="0"/>
      </a:defRPr>
    </a:lvl1pPr>
    <a:lvl2pPr marL="536433" algn="l" rtl="0" fontAlgn="base">
      <a:spcBef>
        <a:spcPct val="0"/>
      </a:spcBef>
      <a:spcAft>
        <a:spcPct val="0"/>
      </a:spcAft>
      <a:defRPr sz="1900" kern="1200">
        <a:solidFill>
          <a:schemeClr val="tx1"/>
        </a:solidFill>
        <a:latin typeface="Arial" charset="0"/>
        <a:ea typeface="微软雅黑" charset="0"/>
        <a:cs typeface="微软雅黑" charset="0"/>
      </a:defRPr>
    </a:lvl2pPr>
    <a:lvl3pPr marL="1072866" algn="l" rtl="0" fontAlgn="base">
      <a:spcBef>
        <a:spcPct val="0"/>
      </a:spcBef>
      <a:spcAft>
        <a:spcPct val="0"/>
      </a:spcAft>
      <a:defRPr sz="1900" kern="1200">
        <a:solidFill>
          <a:schemeClr val="tx1"/>
        </a:solidFill>
        <a:latin typeface="Arial" charset="0"/>
        <a:ea typeface="微软雅黑" charset="0"/>
        <a:cs typeface="微软雅黑" charset="0"/>
      </a:defRPr>
    </a:lvl3pPr>
    <a:lvl4pPr marL="1609298" algn="l" rtl="0" fontAlgn="base">
      <a:spcBef>
        <a:spcPct val="0"/>
      </a:spcBef>
      <a:spcAft>
        <a:spcPct val="0"/>
      </a:spcAft>
      <a:defRPr sz="1900" kern="1200">
        <a:solidFill>
          <a:schemeClr val="tx1"/>
        </a:solidFill>
        <a:latin typeface="Arial" charset="0"/>
        <a:ea typeface="微软雅黑" charset="0"/>
        <a:cs typeface="微软雅黑" charset="0"/>
      </a:defRPr>
    </a:lvl4pPr>
    <a:lvl5pPr marL="2145731" algn="l" rtl="0" fontAlgn="base">
      <a:spcBef>
        <a:spcPct val="0"/>
      </a:spcBef>
      <a:spcAft>
        <a:spcPct val="0"/>
      </a:spcAft>
      <a:defRPr sz="1900" kern="1200">
        <a:solidFill>
          <a:schemeClr val="tx1"/>
        </a:solidFill>
        <a:latin typeface="Arial" charset="0"/>
        <a:ea typeface="微软雅黑" charset="0"/>
        <a:cs typeface="微软雅黑" charset="0"/>
      </a:defRPr>
    </a:lvl5pPr>
    <a:lvl6pPr marL="2682164" algn="l" defTabSz="536433" rtl="0" eaLnBrk="1" latinLnBrk="0" hangingPunct="1">
      <a:defRPr sz="1900" kern="1200">
        <a:solidFill>
          <a:schemeClr val="tx1"/>
        </a:solidFill>
        <a:latin typeface="Arial" charset="0"/>
        <a:ea typeface="微软雅黑" charset="0"/>
        <a:cs typeface="微软雅黑" charset="0"/>
      </a:defRPr>
    </a:lvl6pPr>
    <a:lvl7pPr marL="3218597" algn="l" defTabSz="536433" rtl="0" eaLnBrk="1" latinLnBrk="0" hangingPunct="1">
      <a:defRPr sz="1900" kern="1200">
        <a:solidFill>
          <a:schemeClr val="tx1"/>
        </a:solidFill>
        <a:latin typeface="Arial" charset="0"/>
        <a:ea typeface="微软雅黑" charset="0"/>
        <a:cs typeface="微软雅黑" charset="0"/>
      </a:defRPr>
    </a:lvl7pPr>
    <a:lvl8pPr marL="3755029" algn="l" defTabSz="536433" rtl="0" eaLnBrk="1" latinLnBrk="0" hangingPunct="1">
      <a:defRPr sz="1900" kern="1200">
        <a:solidFill>
          <a:schemeClr val="tx1"/>
        </a:solidFill>
        <a:latin typeface="Arial" charset="0"/>
        <a:ea typeface="微软雅黑" charset="0"/>
        <a:cs typeface="微软雅黑" charset="0"/>
      </a:defRPr>
    </a:lvl8pPr>
    <a:lvl9pPr marL="4291462" algn="l" defTabSz="536433" rtl="0" eaLnBrk="1" latinLnBrk="0" hangingPunct="1">
      <a:defRPr sz="1900" kern="1200">
        <a:solidFill>
          <a:schemeClr val="tx1"/>
        </a:solidFill>
        <a:latin typeface="Arial" charset="0"/>
        <a:ea typeface="微软雅黑" charset="0"/>
        <a:cs typeface="微软雅黑" charset="0"/>
      </a:defRPr>
    </a:lvl9pPr>
  </p:defaultTextStyle>
  <p:extLst>
    <p:ext uri="{EFAFB233-063F-42B5-8137-9DF3F51BA10A}">
      <p15:sldGuideLst xmlns:p15="http://schemas.microsoft.com/office/powerpoint/2012/main">
        <p15:guide id="1" orient="horz" pos="2115">
          <p15:clr>
            <a:srgbClr val="A4A3A4"/>
          </p15:clr>
        </p15:guide>
        <p15:guide id="2" orient="horz" pos="619">
          <p15:clr>
            <a:srgbClr val="A4A3A4"/>
          </p15:clr>
        </p15:guide>
        <p15:guide id="3" pos="3121">
          <p15:clr>
            <a:srgbClr val="A4A3A4"/>
          </p15:clr>
        </p15:guide>
        <p15:guide id="4" pos="270">
          <p15:clr>
            <a:srgbClr val="A4A3A4"/>
          </p15:clr>
        </p15:guide>
        <p15:guide id="5" pos="5970">
          <p15:clr>
            <a:srgbClr val="A4A3A4"/>
          </p15:clr>
        </p15:guide>
      </p15:sldGuideLst>
    </p:ext>
    <p:ext uri="{2D200454-40CA-4A62-9FC3-DE9A4176ACB9}">
      <p15:notesGuideLst xmlns:p15="http://schemas.microsoft.com/office/powerpoint/2012/main">
        <p15:guide id="1" orient="horz" pos="2140">
          <p15:clr>
            <a:srgbClr val="A4A3A4"/>
          </p15:clr>
        </p15:guide>
        <p15:guide id="2" pos="3127">
          <p15:clr>
            <a:srgbClr val="A4A3A4"/>
          </p15:clr>
        </p15:guide>
        <p15:guide id="3" orient="horz" pos="2141">
          <p15:clr>
            <a:srgbClr val="A4A3A4"/>
          </p15:clr>
        </p15:guide>
        <p15:guide id="4" pos="31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D1F1F"/>
    <a:srgbClr val="3D99A9"/>
    <a:srgbClr val="339966"/>
    <a:srgbClr val="DE4226"/>
    <a:srgbClr val="CC3305"/>
    <a:srgbClr val="FD9966"/>
    <a:srgbClr val="FF9966"/>
    <a:srgbClr val="EFA841"/>
    <a:srgbClr val="CA7F11"/>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01" autoAdjust="0"/>
    <p:restoredTop sz="95314" autoAdjust="0"/>
  </p:normalViewPr>
  <p:slideViewPr>
    <p:cSldViewPr>
      <p:cViewPr varScale="1">
        <p:scale>
          <a:sx n="87" d="100"/>
          <a:sy n="87" d="100"/>
        </p:scale>
        <p:origin x="1219" y="77"/>
      </p:cViewPr>
      <p:guideLst>
        <p:guide orient="horz" pos="2115"/>
        <p:guide orient="horz" pos="619"/>
        <p:guide pos="3121"/>
        <p:guide pos="270"/>
        <p:guide pos="59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88"/>
    </p:cViewPr>
  </p:sorterViewPr>
  <p:notesViewPr>
    <p:cSldViewPr>
      <p:cViewPr varScale="1">
        <p:scale>
          <a:sx n="50" d="100"/>
          <a:sy n="50" d="100"/>
        </p:scale>
        <p:origin x="-1920" y="-102"/>
      </p:cViewPr>
      <p:guideLst>
        <p:guide orient="horz" pos="2140"/>
        <p:guide pos="3127"/>
        <p:guide orient="horz" pos="2141"/>
        <p:guide pos="31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3" y="0"/>
            <a:ext cx="4303746" cy="340448"/>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lvl1pPr algn="l">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95235" name="Rectangle 3"/>
          <p:cNvSpPr>
            <a:spLocks noGrp="1" noChangeArrowheads="1"/>
          </p:cNvSpPr>
          <p:nvPr>
            <p:ph type="dt" sz="quarter" idx="1"/>
          </p:nvPr>
        </p:nvSpPr>
        <p:spPr bwMode="auto">
          <a:xfrm>
            <a:off x="5628512" y="0"/>
            <a:ext cx="4303746" cy="340448"/>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lvl1pPr algn="r">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95236" name="Rectangle 4"/>
          <p:cNvSpPr>
            <a:spLocks noGrp="1" noChangeArrowheads="1"/>
          </p:cNvSpPr>
          <p:nvPr>
            <p:ph type="ftr" sz="quarter" idx="2"/>
          </p:nvPr>
        </p:nvSpPr>
        <p:spPr bwMode="auto">
          <a:xfrm>
            <a:off x="3" y="6460902"/>
            <a:ext cx="4303746" cy="340448"/>
          </a:xfrm>
          <a:prstGeom prst="rect">
            <a:avLst/>
          </a:prstGeom>
          <a:noFill/>
          <a:ln w="9525">
            <a:noFill/>
            <a:miter lim="800000"/>
            <a:headEnd/>
            <a:tailEnd/>
          </a:ln>
          <a:effectLst/>
        </p:spPr>
        <p:txBody>
          <a:bodyPr vert="horz" wrap="square" lIns="91677" tIns="45839" rIns="91677" bIns="45839" numCol="1" anchor="b" anchorCtr="0" compatLnSpc="1">
            <a:prstTxWarp prst="textNoShape">
              <a:avLst/>
            </a:prstTxWarp>
          </a:bodyPr>
          <a:lstStyle>
            <a:lvl1pPr algn="l">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95237" name="Rectangle 5"/>
          <p:cNvSpPr>
            <a:spLocks noGrp="1" noChangeArrowheads="1"/>
          </p:cNvSpPr>
          <p:nvPr>
            <p:ph type="sldNum" sz="quarter" idx="3"/>
          </p:nvPr>
        </p:nvSpPr>
        <p:spPr bwMode="auto">
          <a:xfrm>
            <a:off x="5628512" y="6460902"/>
            <a:ext cx="4303746" cy="340448"/>
          </a:xfrm>
          <a:prstGeom prst="rect">
            <a:avLst/>
          </a:prstGeom>
          <a:noFill/>
          <a:ln w="9525">
            <a:noFill/>
            <a:miter lim="800000"/>
            <a:headEnd/>
            <a:tailEnd/>
          </a:ln>
          <a:effectLst/>
        </p:spPr>
        <p:txBody>
          <a:bodyPr vert="horz" wrap="square" lIns="91677" tIns="45839" rIns="91677" bIns="45839" numCol="1" anchor="b" anchorCtr="0" compatLnSpc="1">
            <a:prstTxWarp prst="textNoShape">
              <a:avLst/>
            </a:prstTxWarp>
          </a:bodyPr>
          <a:lstStyle>
            <a:lvl1pPr algn="r">
              <a:defRPr sz="1200">
                <a:ea typeface="宋体" charset="0"/>
                <a:cs typeface="宋体" charset="0"/>
              </a:defRPr>
            </a:lvl1pPr>
          </a:lstStyle>
          <a:p>
            <a:fld id="{F3A2DE4E-3D96-114A-B362-C6314216C9C4}" type="slidenum">
              <a:rPr lang="en-US" altLang="zh-CN"/>
              <a:pPr/>
              <a:t>‹#›</a:t>
            </a:fld>
            <a:endParaRPr lang="en-US" altLang="zh-CN"/>
          </a:p>
        </p:txBody>
      </p:sp>
    </p:spTree>
    <p:extLst>
      <p:ext uri="{BB962C8B-B14F-4D97-AF65-F5344CB8AC3E}">
        <p14:creationId xmlns:p14="http://schemas.microsoft.com/office/powerpoint/2010/main" val="607157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0"/>
            <a:ext cx="4303746" cy="340448"/>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lvl1pPr algn="l">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7171" name="Rectangle 3"/>
          <p:cNvSpPr>
            <a:spLocks noGrp="1" noChangeArrowheads="1"/>
          </p:cNvSpPr>
          <p:nvPr>
            <p:ph type="dt" idx="1"/>
          </p:nvPr>
        </p:nvSpPr>
        <p:spPr bwMode="auto">
          <a:xfrm>
            <a:off x="5628512" y="0"/>
            <a:ext cx="4303746" cy="340448"/>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lvl1pPr algn="r">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160772" name="Rectangle 4"/>
          <p:cNvSpPr>
            <a:spLocks noGrp="1" noRot="1" noChangeAspect="1" noChangeArrowheads="1" noTextEdit="1"/>
          </p:cNvSpPr>
          <p:nvPr>
            <p:ph type="sldImg" idx="2"/>
          </p:nvPr>
        </p:nvSpPr>
        <p:spPr bwMode="auto">
          <a:xfrm>
            <a:off x="3128963" y="509588"/>
            <a:ext cx="3681412"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992995" y="3230451"/>
            <a:ext cx="7948588" cy="3061859"/>
          </a:xfrm>
          <a:prstGeom prst="rect">
            <a:avLst/>
          </a:prstGeom>
          <a:noFill/>
          <a:ln w="9525">
            <a:noFill/>
            <a:miter lim="800000"/>
            <a:headEnd/>
            <a:tailEnd/>
          </a:ln>
          <a:effectLst/>
        </p:spPr>
        <p:txBody>
          <a:bodyPr vert="horz" wrap="square" lIns="91677" tIns="45839" rIns="91677" bIns="45839"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3" y="6460902"/>
            <a:ext cx="4303746" cy="340448"/>
          </a:xfrm>
          <a:prstGeom prst="rect">
            <a:avLst/>
          </a:prstGeom>
          <a:noFill/>
          <a:ln w="9525">
            <a:noFill/>
            <a:miter lim="800000"/>
            <a:headEnd/>
            <a:tailEnd/>
          </a:ln>
          <a:effectLst/>
        </p:spPr>
        <p:txBody>
          <a:bodyPr vert="horz" wrap="square" lIns="91677" tIns="45839" rIns="91677" bIns="45839" numCol="1" anchor="b" anchorCtr="0" compatLnSpc="1">
            <a:prstTxWarp prst="textNoShape">
              <a:avLst/>
            </a:prstTxWarp>
          </a:bodyPr>
          <a:lstStyle>
            <a:lvl1pPr algn="l">
              <a:spcBef>
                <a:spcPct val="0"/>
              </a:spcBef>
              <a:buClrTx/>
              <a:buFontTx/>
              <a:buNone/>
              <a:defRPr sz="1200" b="0">
                <a:latin typeface="Arial" charset="0"/>
                <a:ea typeface="宋体" pitchFamily="2" charset="-122"/>
                <a:cs typeface="+mn-cs"/>
              </a:defRPr>
            </a:lvl1pPr>
          </a:lstStyle>
          <a:p>
            <a:pPr>
              <a:defRPr/>
            </a:pPr>
            <a:endParaRPr lang="en-US" altLang="zh-CN"/>
          </a:p>
        </p:txBody>
      </p:sp>
      <p:sp>
        <p:nvSpPr>
          <p:cNvPr id="7175" name="Rectangle 7"/>
          <p:cNvSpPr>
            <a:spLocks noGrp="1" noChangeArrowheads="1"/>
          </p:cNvSpPr>
          <p:nvPr>
            <p:ph type="sldNum" sz="quarter" idx="5"/>
          </p:nvPr>
        </p:nvSpPr>
        <p:spPr bwMode="auto">
          <a:xfrm>
            <a:off x="5628512" y="6460902"/>
            <a:ext cx="4303746" cy="340448"/>
          </a:xfrm>
          <a:prstGeom prst="rect">
            <a:avLst/>
          </a:prstGeom>
          <a:noFill/>
          <a:ln w="9525">
            <a:noFill/>
            <a:miter lim="800000"/>
            <a:headEnd/>
            <a:tailEnd/>
          </a:ln>
          <a:effectLst/>
        </p:spPr>
        <p:txBody>
          <a:bodyPr vert="horz" wrap="square" lIns="91677" tIns="45839" rIns="91677" bIns="45839" numCol="1" anchor="b" anchorCtr="0" compatLnSpc="1">
            <a:prstTxWarp prst="textNoShape">
              <a:avLst/>
            </a:prstTxWarp>
          </a:bodyPr>
          <a:lstStyle>
            <a:lvl1pPr algn="r">
              <a:defRPr sz="1200">
                <a:ea typeface="宋体" charset="0"/>
                <a:cs typeface="宋体" charset="0"/>
              </a:defRPr>
            </a:lvl1pPr>
          </a:lstStyle>
          <a:p>
            <a:fld id="{66D5C9CD-7F11-B849-8EA6-205837947304}" type="slidenum">
              <a:rPr lang="en-US" altLang="zh-CN"/>
              <a:pPr/>
              <a:t>‹#›</a:t>
            </a:fld>
            <a:endParaRPr lang="en-US" altLang="zh-CN"/>
          </a:p>
        </p:txBody>
      </p:sp>
    </p:spTree>
    <p:extLst>
      <p:ext uri="{BB962C8B-B14F-4D97-AF65-F5344CB8AC3E}">
        <p14:creationId xmlns:p14="http://schemas.microsoft.com/office/powerpoint/2010/main" val="26265510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Arial" charset="0"/>
        <a:ea typeface="宋体" pitchFamily="2" charset="-122"/>
        <a:cs typeface="宋体" charset="0"/>
      </a:defRPr>
    </a:lvl1pPr>
    <a:lvl2pPr marL="536433" algn="l" rtl="0" eaLnBrk="0" fontAlgn="base" hangingPunct="0">
      <a:spcBef>
        <a:spcPct val="30000"/>
      </a:spcBef>
      <a:spcAft>
        <a:spcPct val="0"/>
      </a:spcAft>
      <a:defRPr sz="1400" kern="1200">
        <a:solidFill>
          <a:schemeClr val="tx1"/>
        </a:solidFill>
        <a:latin typeface="Arial" charset="0"/>
        <a:ea typeface="宋体" pitchFamily="2" charset="-122"/>
        <a:cs typeface="+mn-cs"/>
      </a:defRPr>
    </a:lvl2pPr>
    <a:lvl3pPr marL="1072866" algn="l" rtl="0" eaLnBrk="0" fontAlgn="base" hangingPunct="0">
      <a:spcBef>
        <a:spcPct val="30000"/>
      </a:spcBef>
      <a:spcAft>
        <a:spcPct val="0"/>
      </a:spcAft>
      <a:defRPr sz="1400" kern="1200">
        <a:solidFill>
          <a:schemeClr val="tx1"/>
        </a:solidFill>
        <a:latin typeface="Arial" charset="0"/>
        <a:ea typeface="宋体" pitchFamily="2" charset="-122"/>
        <a:cs typeface="+mn-cs"/>
      </a:defRPr>
    </a:lvl3pPr>
    <a:lvl4pPr marL="1609298" algn="l" rtl="0" eaLnBrk="0" fontAlgn="base" hangingPunct="0">
      <a:spcBef>
        <a:spcPct val="30000"/>
      </a:spcBef>
      <a:spcAft>
        <a:spcPct val="0"/>
      </a:spcAft>
      <a:defRPr sz="1400" kern="1200">
        <a:solidFill>
          <a:schemeClr val="tx1"/>
        </a:solidFill>
        <a:latin typeface="Arial" charset="0"/>
        <a:ea typeface="宋体" pitchFamily="2" charset="-122"/>
        <a:cs typeface="+mn-cs"/>
      </a:defRPr>
    </a:lvl4pPr>
    <a:lvl5pPr marL="2145731" algn="l" rtl="0" eaLnBrk="0" fontAlgn="base" hangingPunct="0">
      <a:spcBef>
        <a:spcPct val="30000"/>
      </a:spcBef>
      <a:spcAft>
        <a:spcPct val="0"/>
      </a:spcAft>
      <a:defRPr sz="1400" kern="1200">
        <a:solidFill>
          <a:schemeClr val="tx1"/>
        </a:solidFill>
        <a:latin typeface="Arial" charset="0"/>
        <a:ea typeface="宋体" pitchFamily="2" charset="-122"/>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3128963" y="509588"/>
            <a:ext cx="3681412" cy="2549525"/>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ea typeface="宋体" charset="0"/>
            </a:endParaRPr>
          </a:p>
        </p:txBody>
      </p:sp>
    </p:spTree>
    <p:extLst>
      <p:ext uri="{BB962C8B-B14F-4D97-AF65-F5344CB8AC3E}">
        <p14:creationId xmlns:p14="http://schemas.microsoft.com/office/powerpoint/2010/main" val="3309766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10</a:t>
            </a:fld>
            <a:endParaRPr lang="en-US" altLang="zh-CN"/>
          </a:p>
        </p:txBody>
      </p:sp>
    </p:spTree>
    <p:extLst>
      <p:ext uri="{BB962C8B-B14F-4D97-AF65-F5344CB8AC3E}">
        <p14:creationId xmlns:p14="http://schemas.microsoft.com/office/powerpoint/2010/main" val="53437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11</a:t>
            </a:fld>
            <a:endParaRPr lang="en-US" altLang="zh-CN"/>
          </a:p>
        </p:txBody>
      </p:sp>
    </p:spTree>
    <p:extLst>
      <p:ext uri="{BB962C8B-B14F-4D97-AF65-F5344CB8AC3E}">
        <p14:creationId xmlns:p14="http://schemas.microsoft.com/office/powerpoint/2010/main" val="1419539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12</a:t>
            </a:fld>
            <a:endParaRPr lang="en-US" altLang="zh-CN"/>
          </a:p>
        </p:txBody>
      </p:sp>
    </p:spTree>
    <p:extLst>
      <p:ext uri="{BB962C8B-B14F-4D97-AF65-F5344CB8AC3E}">
        <p14:creationId xmlns:p14="http://schemas.microsoft.com/office/powerpoint/2010/main" val="1268304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13</a:t>
            </a:fld>
            <a:endParaRPr lang="en-US" altLang="zh-CN"/>
          </a:p>
        </p:txBody>
      </p:sp>
    </p:spTree>
    <p:extLst>
      <p:ext uri="{BB962C8B-B14F-4D97-AF65-F5344CB8AC3E}">
        <p14:creationId xmlns:p14="http://schemas.microsoft.com/office/powerpoint/2010/main" val="636148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14</a:t>
            </a:fld>
            <a:endParaRPr lang="en-US" altLang="zh-CN"/>
          </a:p>
        </p:txBody>
      </p:sp>
    </p:spTree>
    <p:extLst>
      <p:ext uri="{BB962C8B-B14F-4D97-AF65-F5344CB8AC3E}">
        <p14:creationId xmlns:p14="http://schemas.microsoft.com/office/powerpoint/2010/main" val="104401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15</a:t>
            </a:fld>
            <a:endParaRPr lang="en-US" altLang="zh-CN"/>
          </a:p>
        </p:txBody>
      </p:sp>
    </p:spTree>
    <p:extLst>
      <p:ext uri="{BB962C8B-B14F-4D97-AF65-F5344CB8AC3E}">
        <p14:creationId xmlns:p14="http://schemas.microsoft.com/office/powerpoint/2010/main" val="1112626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16</a:t>
            </a:fld>
            <a:endParaRPr lang="en-US" altLang="zh-CN"/>
          </a:p>
        </p:txBody>
      </p:sp>
    </p:spTree>
    <p:extLst>
      <p:ext uri="{BB962C8B-B14F-4D97-AF65-F5344CB8AC3E}">
        <p14:creationId xmlns:p14="http://schemas.microsoft.com/office/powerpoint/2010/main" val="1160444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17</a:t>
            </a:fld>
            <a:endParaRPr lang="en-US" altLang="zh-CN"/>
          </a:p>
        </p:txBody>
      </p:sp>
    </p:spTree>
    <p:extLst>
      <p:ext uri="{BB962C8B-B14F-4D97-AF65-F5344CB8AC3E}">
        <p14:creationId xmlns:p14="http://schemas.microsoft.com/office/powerpoint/2010/main" val="2361894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3128963" y="509588"/>
            <a:ext cx="3681412" cy="2549525"/>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ea typeface="宋体" charset="0"/>
            </a:endParaRPr>
          </a:p>
        </p:txBody>
      </p:sp>
    </p:spTree>
    <p:extLst>
      <p:ext uri="{BB962C8B-B14F-4D97-AF65-F5344CB8AC3E}">
        <p14:creationId xmlns:p14="http://schemas.microsoft.com/office/powerpoint/2010/main" val="1140515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D5C9CD-7F11-B849-8EA6-205837947304}" type="slidenum">
              <a:rPr lang="en-US" altLang="zh-CN" smtClean="0"/>
              <a:pPr/>
              <a:t>22</a:t>
            </a:fld>
            <a:endParaRPr lang="en-US" altLang="zh-CN"/>
          </a:p>
        </p:txBody>
      </p:sp>
    </p:spTree>
    <p:extLst>
      <p:ext uri="{BB962C8B-B14F-4D97-AF65-F5344CB8AC3E}">
        <p14:creationId xmlns:p14="http://schemas.microsoft.com/office/powerpoint/2010/main" val="186643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3128963" y="509588"/>
            <a:ext cx="3681412" cy="2549525"/>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ea typeface="宋体" charset="0"/>
            </a:endParaRPr>
          </a:p>
        </p:txBody>
      </p:sp>
    </p:spTree>
    <p:extLst>
      <p:ext uri="{BB962C8B-B14F-4D97-AF65-F5344CB8AC3E}">
        <p14:creationId xmlns:p14="http://schemas.microsoft.com/office/powerpoint/2010/main" val="2681592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D5C9CD-7F11-B849-8EA6-205837947304}" type="slidenum">
              <a:rPr lang="en-US" altLang="zh-CN" smtClean="0"/>
              <a:pPr/>
              <a:t>23</a:t>
            </a:fld>
            <a:endParaRPr lang="en-US" altLang="zh-CN"/>
          </a:p>
        </p:txBody>
      </p:sp>
    </p:spTree>
    <p:extLst>
      <p:ext uri="{BB962C8B-B14F-4D97-AF65-F5344CB8AC3E}">
        <p14:creationId xmlns:p14="http://schemas.microsoft.com/office/powerpoint/2010/main" val="1662695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D5C9CD-7F11-B849-8EA6-205837947304}" type="slidenum">
              <a:rPr lang="en-US" altLang="zh-CN" smtClean="0"/>
              <a:pPr/>
              <a:t>24</a:t>
            </a:fld>
            <a:endParaRPr lang="en-US" altLang="zh-CN"/>
          </a:p>
        </p:txBody>
      </p:sp>
    </p:spTree>
    <p:extLst>
      <p:ext uri="{BB962C8B-B14F-4D97-AF65-F5344CB8AC3E}">
        <p14:creationId xmlns:p14="http://schemas.microsoft.com/office/powerpoint/2010/main" val="817536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D5C9CD-7F11-B849-8EA6-205837947304}" type="slidenum">
              <a:rPr lang="en-US" altLang="zh-CN" smtClean="0"/>
              <a:pPr/>
              <a:t>25</a:t>
            </a:fld>
            <a:endParaRPr lang="en-US" altLang="zh-CN"/>
          </a:p>
        </p:txBody>
      </p:sp>
    </p:spTree>
    <p:extLst>
      <p:ext uri="{BB962C8B-B14F-4D97-AF65-F5344CB8AC3E}">
        <p14:creationId xmlns:p14="http://schemas.microsoft.com/office/powerpoint/2010/main" val="1326957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D5C9CD-7F11-B849-8EA6-205837947304}" type="slidenum">
              <a:rPr lang="en-US" altLang="zh-CN" smtClean="0"/>
              <a:pPr/>
              <a:t>26</a:t>
            </a:fld>
            <a:endParaRPr lang="en-US" altLang="zh-CN"/>
          </a:p>
        </p:txBody>
      </p:sp>
    </p:spTree>
    <p:extLst>
      <p:ext uri="{BB962C8B-B14F-4D97-AF65-F5344CB8AC3E}">
        <p14:creationId xmlns:p14="http://schemas.microsoft.com/office/powerpoint/2010/main" val="701294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D5C9CD-7F11-B849-8EA6-205837947304}" type="slidenum">
              <a:rPr lang="en-US" altLang="zh-CN" smtClean="0"/>
              <a:pPr/>
              <a:t>27</a:t>
            </a:fld>
            <a:endParaRPr lang="en-US" altLang="zh-CN"/>
          </a:p>
        </p:txBody>
      </p:sp>
    </p:spTree>
    <p:extLst>
      <p:ext uri="{BB962C8B-B14F-4D97-AF65-F5344CB8AC3E}">
        <p14:creationId xmlns:p14="http://schemas.microsoft.com/office/powerpoint/2010/main" val="3895381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3128963" y="509588"/>
            <a:ext cx="3681412" cy="2549525"/>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ea typeface="宋体" charset="0"/>
            </a:endParaRPr>
          </a:p>
        </p:txBody>
      </p:sp>
    </p:spTree>
    <p:extLst>
      <p:ext uri="{BB962C8B-B14F-4D97-AF65-F5344CB8AC3E}">
        <p14:creationId xmlns:p14="http://schemas.microsoft.com/office/powerpoint/2010/main" val="3228250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3128963" y="509588"/>
            <a:ext cx="3681412" cy="2549525"/>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ea typeface="宋体" charset="0"/>
            </a:endParaRPr>
          </a:p>
        </p:txBody>
      </p:sp>
    </p:spTree>
    <p:extLst>
      <p:ext uri="{BB962C8B-B14F-4D97-AF65-F5344CB8AC3E}">
        <p14:creationId xmlns:p14="http://schemas.microsoft.com/office/powerpoint/2010/main" val="240357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D5C9CD-7F11-B849-8EA6-205837947304}" type="slidenum">
              <a:rPr lang="en-US" altLang="zh-CN" smtClean="0"/>
              <a:pPr/>
              <a:t>3</a:t>
            </a:fld>
            <a:endParaRPr lang="en-US" altLang="zh-CN"/>
          </a:p>
        </p:txBody>
      </p:sp>
    </p:spTree>
    <p:extLst>
      <p:ext uri="{BB962C8B-B14F-4D97-AF65-F5344CB8AC3E}">
        <p14:creationId xmlns:p14="http://schemas.microsoft.com/office/powerpoint/2010/main" val="323430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1400" b="1" i="0" kern="1200" dirty="0">
              <a:solidFill>
                <a:schemeClr val="tx1"/>
              </a:solidFill>
              <a:effectLst/>
              <a:latin typeface="Arial" charset="0"/>
              <a:ea typeface="宋体" pitchFamily="2" charset="-122"/>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4</a:t>
            </a:fld>
            <a:endParaRPr lang="en-US" altLang="zh-CN"/>
          </a:p>
        </p:txBody>
      </p:sp>
    </p:spTree>
    <p:extLst>
      <p:ext uri="{BB962C8B-B14F-4D97-AF65-F5344CB8AC3E}">
        <p14:creationId xmlns:p14="http://schemas.microsoft.com/office/powerpoint/2010/main" val="39059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5</a:t>
            </a:fld>
            <a:endParaRPr lang="en-US" altLang="zh-CN"/>
          </a:p>
        </p:txBody>
      </p:sp>
    </p:spTree>
    <p:extLst>
      <p:ext uri="{BB962C8B-B14F-4D97-AF65-F5344CB8AC3E}">
        <p14:creationId xmlns:p14="http://schemas.microsoft.com/office/powerpoint/2010/main" val="346093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6</a:t>
            </a:fld>
            <a:endParaRPr lang="en-US" altLang="zh-CN"/>
          </a:p>
        </p:txBody>
      </p:sp>
    </p:spTree>
    <p:extLst>
      <p:ext uri="{BB962C8B-B14F-4D97-AF65-F5344CB8AC3E}">
        <p14:creationId xmlns:p14="http://schemas.microsoft.com/office/powerpoint/2010/main" val="423834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7</a:t>
            </a:fld>
            <a:endParaRPr lang="en-US" altLang="zh-CN"/>
          </a:p>
        </p:txBody>
      </p:sp>
    </p:spTree>
    <p:extLst>
      <p:ext uri="{BB962C8B-B14F-4D97-AF65-F5344CB8AC3E}">
        <p14:creationId xmlns:p14="http://schemas.microsoft.com/office/powerpoint/2010/main" val="351221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8</a:t>
            </a:fld>
            <a:endParaRPr lang="en-US" altLang="zh-CN"/>
          </a:p>
        </p:txBody>
      </p:sp>
    </p:spTree>
    <p:extLst>
      <p:ext uri="{BB962C8B-B14F-4D97-AF65-F5344CB8AC3E}">
        <p14:creationId xmlns:p14="http://schemas.microsoft.com/office/powerpoint/2010/main" val="1932871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latin typeface="DroidSansFallback"/>
            </a:endParaRPr>
          </a:p>
        </p:txBody>
      </p:sp>
      <p:sp>
        <p:nvSpPr>
          <p:cNvPr id="4" name="灯片编号占位符 3"/>
          <p:cNvSpPr>
            <a:spLocks noGrp="1"/>
          </p:cNvSpPr>
          <p:nvPr>
            <p:ph type="sldNum" sz="quarter" idx="10"/>
          </p:nvPr>
        </p:nvSpPr>
        <p:spPr/>
        <p:txBody>
          <a:bodyPr/>
          <a:lstStyle/>
          <a:p>
            <a:fld id="{66D5C9CD-7F11-B849-8EA6-205837947304}" type="slidenum">
              <a:rPr lang="en-US" altLang="zh-CN" smtClean="0"/>
              <a:pPr/>
              <a:t>9</a:t>
            </a:fld>
            <a:endParaRPr lang="en-US" altLang="zh-CN"/>
          </a:p>
        </p:txBody>
      </p:sp>
    </p:spTree>
    <p:extLst>
      <p:ext uri="{BB962C8B-B14F-4D97-AF65-F5344CB8AC3E}">
        <p14:creationId xmlns:p14="http://schemas.microsoft.com/office/powerpoint/2010/main" val="31101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
        <p:nvSpPr>
          <p:cNvPr id="5" name="任意多边形 35"/>
          <p:cNvSpPr/>
          <p:nvPr userDrawn="1"/>
        </p:nvSpPr>
        <p:spPr>
          <a:xfrm rot="2700000">
            <a:off x="5000149" y="-1330726"/>
            <a:ext cx="2661451" cy="2661451"/>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gradFill>
            <a:gsLst>
              <a:gs pos="0">
                <a:srgbClr val="71BE9E"/>
              </a:gs>
              <a:gs pos="100000">
                <a:srgbClr val="40A58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 name="直接连接符 28"/>
          <p:cNvCxnSpPr/>
          <p:nvPr userDrawn="1"/>
        </p:nvCxnSpPr>
        <p:spPr>
          <a:xfrm>
            <a:off x="4160912" y="-34543"/>
            <a:ext cx="5745088" cy="5682752"/>
          </a:xfrm>
          <a:prstGeom prst="line">
            <a:avLst/>
          </a:prstGeom>
          <a:ln>
            <a:solidFill>
              <a:srgbClr val="77BEC6"/>
            </a:solidFill>
          </a:ln>
        </p:spPr>
        <p:style>
          <a:lnRef idx="1">
            <a:schemeClr val="accent1"/>
          </a:lnRef>
          <a:fillRef idx="0">
            <a:schemeClr val="accent1"/>
          </a:fillRef>
          <a:effectRef idx="0">
            <a:schemeClr val="accent1"/>
          </a:effectRef>
          <a:fontRef idx="minor">
            <a:schemeClr val="tx1"/>
          </a:fontRef>
        </p:style>
      </p:cxnSp>
      <p:sp>
        <p:nvSpPr>
          <p:cNvPr id="11" name="任意形状 10"/>
          <p:cNvSpPr/>
          <p:nvPr userDrawn="1"/>
        </p:nvSpPr>
        <p:spPr>
          <a:xfrm>
            <a:off x="-4262" y="5389032"/>
            <a:ext cx="1474580" cy="1478779"/>
          </a:xfrm>
          <a:custGeom>
            <a:avLst/>
            <a:gdLst>
              <a:gd name="connsiteX0" fmla="*/ 0 w 1474580"/>
              <a:gd name="connsiteY0" fmla="*/ 0 h 1478779"/>
              <a:gd name="connsiteX1" fmla="*/ 0 w 1474580"/>
              <a:gd name="connsiteY1" fmla="*/ 430423 h 1478779"/>
              <a:gd name="connsiteX2" fmla="*/ 1039877 w 1474580"/>
              <a:gd name="connsiteY2" fmla="*/ 1478779 h 1478779"/>
              <a:gd name="connsiteX3" fmla="*/ 1474580 w 1474580"/>
              <a:gd name="connsiteY3" fmla="*/ 1470256 h 1478779"/>
              <a:gd name="connsiteX4" fmla="*/ 0 w 1474580"/>
              <a:gd name="connsiteY4" fmla="*/ 0 h 1478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580" h="1478779">
                <a:moveTo>
                  <a:pt x="0" y="0"/>
                </a:moveTo>
                <a:lnTo>
                  <a:pt x="0" y="430423"/>
                </a:lnTo>
                <a:lnTo>
                  <a:pt x="1039877" y="1478779"/>
                </a:lnTo>
                <a:lnTo>
                  <a:pt x="1474580" y="1470256"/>
                </a:lnTo>
                <a:lnTo>
                  <a:pt x="0" y="0"/>
                </a:lnTo>
                <a:close/>
              </a:path>
            </a:pathLst>
          </a:cu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a:solidFill>
                <a:schemeClr val="lt1"/>
              </a:solidFill>
              <a:latin typeface="+mn-lt"/>
              <a:ea typeface="+mn-ea"/>
              <a:cs typeface="+mn-cs"/>
            </a:endParaRPr>
          </a:p>
        </p:txBody>
      </p:sp>
      <p:sp>
        <p:nvSpPr>
          <p:cNvPr id="12" name="任意多边形 48"/>
          <p:cNvSpPr/>
          <p:nvPr userDrawn="1"/>
        </p:nvSpPr>
        <p:spPr>
          <a:xfrm rot="2700000">
            <a:off x="-341670" y="6412306"/>
            <a:ext cx="1055593" cy="52779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任意多边形 48"/>
          <p:cNvSpPr/>
          <p:nvPr userDrawn="1"/>
        </p:nvSpPr>
        <p:spPr>
          <a:xfrm rot="18900000">
            <a:off x="9470220" y="6582767"/>
            <a:ext cx="655441" cy="327720"/>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剪去单角的矩形 13"/>
          <p:cNvSpPr>
            <a:spLocks noChangeAspect="1"/>
          </p:cNvSpPr>
          <p:nvPr userDrawn="1"/>
        </p:nvSpPr>
        <p:spPr bwMode="auto">
          <a:xfrm rot="2700000">
            <a:off x="7054179" y="572052"/>
            <a:ext cx="2844000" cy="2844000"/>
          </a:xfrm>
          <a:prstGeom prst="snip1Rect">
            <a:avLst>
              <a:gd name="adj" fmla="val 28526"/>
            </a:avLst>
          </a:prstGeom>
          <a:gradFill>
            <a:gsLst>
              <a:gs pos="0">
                <a:srgbClr val="3997A7"/>
              </a:gs>
              <a:gs pos="100000">
                <a:srgbClr val="77BEC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a:solidFill>
                <a:schemeClr val="lt1"/>
              </a:solidFill>
              <a:latin typeface="+mn-lt"/>
              <a:ea typeface="+mn-ea"/>
              <a:cs typeface="+mn-cs"/>
            </a:endParaRPr>
          </a:p>
        </p:txBody>
      </p:sp>
      <p:sp>
        <p:nvSpPr>
          <p:cNvPr id="15" name="直角三角形 14"/>
          <p:cNvSpPr>
            <a:spLocks noChangeAspect="1"/>
          </p:cNvSpPr>
          <p:nvPr userDrawn="1"/>
        </p:nvSpPr>
        <p:spPr bwMode="auto">
          <a:xfrm rot="2700000">
            <a:off x="8985661" y="3196640"/>
            <a:ext cx="1836000" cy="1836000"/>
          </a:xfrm>
          <a:prstGeom prst="rtTriangle">
            <a:avLst/>
          </a:prstGeom>
          <a:gradFill>
            <a:gsLst>
              <a:gs pos="0">
                <a:srgbClr val="EFA63E"/>
              </a:gs>
              <a:gs pos="100000">
                <a:srgbClr val="F0BD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a:p>
        </p:txBody>
      </p:sp>
      <p:sp>
        <p:nvSpPr>
          <p:cNvPr id="16" name="直角三角形 15"/>
          <p:cNvSpPr>
            <a:spLocks noChangeAspect="1"/>
          </p:cNvSpPr>
          <p:nvPr userDrawn="1"/>
        </p:nvSpPr>
        <p:spPr bwMode="auto">
          <a:xfrm rot="10800000">
            <a:off x="8733960" y="0"/>
            <a:ext cx="1188000" cy="1188000"/>
          </a:xfrm>
          <a:prstGeom prst="rtTriangle">
            <a:avLst/>
          </a:prstGeom>
          <a:gradFill>
            <a:gsLst>
              <a:gs pos="0">
                <a:srgbClr val="D53320"/>
              </a:gs>
              <a:gs pos="100000">
                <a:srgbClr val="E24F2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lang="zh-CN" altLang="en-US"/>
          </a:p>
        </p:txBody>
      </p:sp>
    </p:spTree>
    <p:extLst>
      <p:ext uri="{BB962C8B-B14F-4D97-AF65-F5344CB8AC3E}">
        <p14:creationId xmlns:p14="http://schemas.microsoft.com/office/powerpoint/2010/main" val="209113627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版式2-1">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40A5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5" name="任意形状 4"/>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rgbClr val="70B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任意形状 5"/>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grpSp>
        <p:nvGrpSpPr>
          <p:cNvPr id="10" name="组 9"/>
          <p:cNvGrpSpPr/>
          <p:nvPr userDrawn="1"/>
        </p:nvGrpSpPr>
        <p:grpSpPr>
          <a:xfrm>
            <a:off x="7493150" y="6453336"/>
            <a:ext cx="2068362" cy="307777"/>
            <a:chOff x="6825208" y="5517232"/>
            <a:chExt cx="2068362" cy="307777"/>
          </a:xfrm>
        </p:grpSpPr>
        <p:sp>
          <p:nvSpPr>
            <p:cNvPr id="11" name="文本框 10"/>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2" name="图片 11"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3" name="直线连接符 12"/>
          <p:cNvCxnSpPr/>
          <p:nvPr userDrawn="1"/>
        </p:nvCxnSpPr>
        <p:spPr bwMode="auto">
          <a:xfrm flipH="1">
            <a:off x="7070668" y="6381328"/>
            <a:ext cx="2835332" cy="0"/>
          </a:xfrm>
          <a:prstGeom prst="line">
            <a:avLst/>
          </a:prstGeom>
          <a:solidFill>
            <a:schemeClr val="accent1"/>
          </a:solidFill>
          <a:ln w="9525" cap="flat" cmpd="sng" algn="ctr">
            <a:solidFill>
              <a:srgbClr val="70BE9E"/>
            </a:solidFill>
            <a:prstDash val="solid"/>
            <a:round/>
            <a:headEnd type="none" w="med" len="med"/>
            <a:tailEnd type="none" w="med" len="med"/>
          </a:ln>
          <a:effectLst/>
        </p:spPr>
      </p:cxnSp>
      <p:grpSp>
        <p:nvGrpSpPr>
          <p:cNvPr id="17" name="组合 16"/>
          <p:cNvGrpSpPr/>
          <p:nvPr userDrawn="1"/>
        </p:nvGrpSpPr>
        <p:grpSpPr>
          <a:xfrm>
            <a:off x="0" y="6369496"/>
            <a:ext cx="2764233" cy="488504"/>
            <a:chOff x="0" y="6380711"/>
            <a:chExt cx="2764233" cy="488504"/>
          </a:xfrm>
        </p:grpSpPr>
        <p:sp>
          <p:nvSpPr>
            <p:cNvPr id="18"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377347082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版式2-2">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40A5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4" name="直角三角形 3"/>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userDrawn="1"/>
        </p:nvSpPr>
        <p:spPr>
          <a:xfrm>
            <a:off x="0" y="6380711"/>
            <a:ext cx="486584" cy="486584"/>
          </a:xfrm>
          <a:prstGeom prst="rtTriangle">
            <a:avLst/>
          </a:prstGeom>
          <a:solidFill>
            <a:srgbClr val="40A5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9" name="组 8"/>
          <p:cNvGrpSpPr/>
          <p:nvPr userDrawn="1"/>
        </p:nvGrpSpPr>
        <p:grpSpPr>
          <a:xfrm>
            <a:off x="7493150" y="6453336"/>
            <a:ext cx="2068362" cy="307777"/>
            <a:chOff x="6825208" y="5517232"/>
            <a:chExt cx="2068362" cy="307777"/>
          </a:xfrm>
        </p:grpSpPr>
        <p:sp>
          <p:nvSpPr>
            <p:cNvPr id="10" name="文本框 9"/>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1" name="图片 10"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2" name="直线连接符 11"/>
          <p:cNvCxnSpPr/>
          <p:nvPr userDrawn="1"/>
        </p:nvCxnSpPr>
        <p:spPr bwMode="auto">
          <a:xfrm flipH="1">
            <a:off x="7070668" y="6381328"/>
            <a:ext cx="2835332" cy="0"/>
          </a:xfrm>
          <a:prstGeom prst="line">
            <a:avLst/>
          </a:prstGeom>
          <a:solidFill>
            <a:schemeClr val="accent1"/>
          </a:solidFill>
          <a:ln w="9525" cap="flat" cmpd="sng" algn="ctr">
            <a:solidFill>
              <a:srgbClr val="70BE9E"/>
            </a:solidFill>
            <a:prstDash val="solid"/>
            <a:round/>
            <a:headEnd type="none" w="med" len="med"/>
            <a:tailEnd type="none" w="med" len="med"/>
          </a:ln>
          <a:effectLst/>
        </p:spPr>
      </p:cxnSp>
      <p:pic>
        <p:nvPicPr>
          <p:cNvPr id="13" name="图片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97414186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版式2-3">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40A5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7" name="组 6"/>
          <p:cNvGrpSpPr/>
          <p:nvPr userDrawn="1"/>
        </p:nvGrpSpPr>
        <p:grpSpPr>
          <a:xfrm>
            <a:off x="7493150" y="6453336"/>
            <a:ext cx="2068362" cy="307777"/>
            <a:chOff x="6825208" y="5517232"/>
            <a:chExt cx="2068362" cy="307777"/>
          </a:xfrm>
        </p:grpSpPr>
        <p:sp>
          <p:nvSpPr>
            <p:cNvPr id="8" name="文本框 7"/>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9" name="图片 8"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0" name="直线连接符 9"/>
          <p:cNvCxnSpPr/>
          <p:nvPr userDrawn="1"/>
        </p:nvCxnSpPr>
        <p:spPr bwMode="auto">
          <a:xfrm flipH="1">
            <a:off x="7070668" y="6381328"/>
            <a:ext cx="2835332" cy="0"/>
          </a:xfrm>
          <a:prstGeom prst="line">
            <a:avLst/>
          </a:prstGeom>
          <a:solidFill>
            <a:schemeClr val="accent1"/>
          </a:solidFill>
          <a:ln w="9525" cap="flat" cmpd="sng" algn="ctr">
            <a:solidFill>
              <a:srgbClr val="70BE9E"/>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71399884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章节标题页3">
    <p:spTree>
      <p:nvGrpSpPr>
        <p:cNvPr id="1" name=""/>
        <p:cNvGrpSpPr/>
        <p:nvPr/>
      </p:nvGrpSpPr>
      <p:grpSpPr>
        <a:xfrm>
          <a:off x="0" y="0"/>
          <a:ext cx="0" cy="0"/>
          <a:chOff x="0" y="0"/>
          <a:chExt cx="0" cy="0"/>
        </a:xfrm>
      </p:grpSpPr>
      <p:sp>
        <p:nvSpPr>
          <p:cNvPr id="7" name="任意多边形 48"/>
          <p:cNvSpPr/>
          <p:nvPr userDrawn="1"/>
        </p:nvSpPr>
        <p:spPr>
          <a:xfrm rot="5400000">
            <a:off x="7351185" y="2668240"/>
            <a:ext cx="4176464" cy="94545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7BEC6"/>
              </a:gs>
              <a:gs pos="100000">
                <a:srgbClr val="3D99A9"/>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8" name="任意多边形 2"/>
          <p:cNvSpPr/>
          <p:nvPr userDrawn="1"/>
        </p:nvSpPr>
        <p:spPr>
          <a:xfrm rot="16200000" flipV="1">
            <a:off x="-2417556"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gradFill>
            <a:gsLst>
              <a:gs pos="0">
                <a:srgbClr val="77BEC6"/>
              </a:gs>
              <a:gs pos="100000">
                <a:srgbClr val="3D99A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t>       </a:t>
            </a:r>
            <a:endParaRPr lang="zh-CN" altLang="en-US" dirty="0"/>
          </a:p>
        </p:txBody>
      </p:sp>
      <p:sp>
        <p:nvSpPr>
          <p:cNvPr id="12" name="任意多边形 3"/>
          <p:cNvSpPr/>
          <p:nvPr userDrawn="1"/>
        </p:nvSpPr>
        <p:spPr>
          <a:xfrm rot="16200000" flipV="1">
            <a:off x="-2485696"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4"/>
          <p:cNvCxnSpPr/>
          <p:nvPr userDrawn="1"/>
        </p:nvCxnSpPr>
        <p:spPr>
          <a:xfrm rot="16200000" flipV="1">
            <a:off x="-457492"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16" name="直接连接符 13"/>
          <p:cNvCxnSpPr/>
          <p:nvPr userDrawn="1"/>
        </p:nvCxnSpPr>
        <p:spPr>
          <a:xfrm flipH="1" flipV="1">
            <a:off x="9190217" y="4053099"/>
            <a:ext cx="731390" cy="149235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52901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版式3-1">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5" name="任意形状 4"/>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任意形状 5"/>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grpSp>
        <p:nvGrpSpPr>
          <p:cNvPr id="14" name="组 13"/>
          <p:cNvGrpSpPr/>
          <p:nvPr userDrawn="1"/>
        </p:nvGrpSpPr>
        <p:grpSpPr>
          <a:xfrm>
            <a:off x="7493150" y="6453336"/>
            <a:ext cx="2068362" cy="307777"/>
            <a:chOff x="6825208" y="5517232"/>
            <a:chExt cx="2068362" cy="307777"/>
          </a:xfrm>
        </p:grpSpPr>
        <p:sp>
          <p:nvSpPr>
            <p:cNvPr id="15" name="文本框 14"/>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6" name="图片 15"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7" name="直线连接符 16"/>
          <p:cNvCxnSpPr/>
          <p:nvPr userDrawn="1"/>
        </p:nvCxnSpPr>
        <p:spPr bwMode="auto">
          <a:xfrm flipH="1">
            <a:off x="7070668" y="6381328"/>
            <a:ext cx="2835332" cy="0"/>
          </a:xfrm>
          <a:prstGeom prst="line">
            <a:avLst/>
          </a:prstGeom>
          <a:solidFill>
            <a:schemeClr val="accent1"/>
          </a:solidFill>
          <a:ln w="9525" cap="flat" cmpd="sng" algn="ctr">
            <a:solidFill>
              <a:srgbClr val="77BEC6"/>
            </a:solidFill>
            <a:prstDash val="solid"/>
            <a:round/>
            <a:headEnd type="none" w="med" len="med"/>
            <a:tailEnd type="none" w="med" len="med"/>
          </a:ln>
          <a:effectLst/>
        </p:spPr>
      </p:cxnSp>
      <p:grpSp>
        <p:nvGrpSpPr>
          <p:cNvPr id="13" name="组合 12"/>
          <p:cNvGrpSpPr/>
          <p:nvPr userDrawn="1"/>
        </p:nvGrpSpPr>
        <p:grpSpPr>
          <a:xfrm>
            <a:off x="0" y="6369496"/>
            <a:ext cx="2764233" cy="488504"/>
            <a:chOff x="0" y="6380711"/>
            <a:chExt cx="2764233" cy="488504"/>
          </a:xfrm>
        </p:grpSpPr>
        <p:sp>
          <p:nvSpPr>
            <p:cNvPr id="18"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294466309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版式3-2">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4" name="直角三角形 3"/>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userDrawn="1"/>
        </p:nvSpPr>
        <p:spPr>
          <a:xfrm>
            <a:off x="-1" y="6378790"/>
            <a:ext cx="488505" cy="488505"/>
          </a:xfrm>
          <a:prstGeom prst="rtTriangle">
            <a:avLst/>
          </a:pr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9" name="组 8"/>
          <p:cNvGrpSpPr/>
          <p:nvPr userDrawn="1"/>
        </p:nvGrpSpPr>
        <p:grpSpPr>
          <a:xfrm>
            <a:off x="7493150" y="6453336"/>
            <a:ext cx="2068362" cy="307777"/>
            <a:chOff x="6825208" y="5517232"/>
            <a:chExt cx="2068362" cy="307777"/>
          </a:xfrm>
        </p:grpSpPr>
        <p:sp>
          <p:nvSpPr>
            <p:cNvPr id="10" name="文本框 9"/>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1" name="图片 10"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2" name="直线连接符 11"/>
          <p:cNvCxnSpPr/>
          <p:nvPr userDrawn="1"/>
        </p:nvCxnSpPr>
        <p:spPr bwMode="auto">
          <a:xfrm flipH="1">
            <a:off x="7070668" y="6381328"/>
            <a:ext cx="2835332" cy="0"/>
          </a:xfrm>
          <a:prstGeom prst="line">
            <a:avLst/>
          </a:prstGeom>
          <a:solidFill>
            <a:schemeClr val="accent1"/>
          </a:solidFill>
          <a:ln w="9525" cap="flat" cmpd="sng" algn="ctr">
            <a:solidFill>
              <a:srgbClr val="77BEC6"/>
            </a:solidFill>
            <a:prstDash val="solid"/>
            <a:round/>
            <a:headEnd type="none" w="med" len="med"/>
            <a:tailEnd type="none" w="med" len="med"/>
          </a:ln>
          <a:effectLst/>
        </p:spPr>
      </p:cxnSp>
      <p:pic>
        <p:nvPicPr>
          <p:cNvPr id="13" name="图片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123211658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版式3-3">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77BE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7" name="组 6"/>
          <p:cNvGrpSpPr/>
          <p:nvPr userDrawn="1"/>
        </p:nvGrpSpPr>
        <p:grpSpPr>
          <a:xfrm>
            <a:off x="7493150" y="6453336"/>
            <a:ext cx="2068362" cy="307777"/>
            <a:chOff x="6825208" y="5517232"/>
            <a:chExt cx="2068362" cy="307777"/>
          </a:xfrm>
        </p:grpSpPr>
        <p:sp>
          <p:nvSpPr>
            <p:cNvPr id="8" name="文本框 7"/>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9" name="图片 8"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0" name="直线连接符 9"/>
          <p:cNvCxnSpPr/>
          <p:nvPr userDrawn="1"/>
        </p:nvCxnSpPr>
        <p:spPr bwMode="auto">
          <a:xfrm flipH="1">
            <a:off x="7070668" y="6381328"/>
            <a:ext cx="2835332" cy="0"/>
          </a:xfrm>
          <a:prstGeom prst="line">
            <a:avLst/>
          </a:prstGeom>
          <a:solidFill>
            <a:schemeClr val="accent1"/>
          </a:solidFill>
          <a:ln w="9525" cap="flat" cmpd="sng" algn="ctr">
            <a:solidFill>
              <a:srgbClr val="77BEC6"/>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38253854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章节标题页4">
    <p:spTree>
      <p:nvGrpSpPr>
        <p:cNvPr id="1" name=""/>
        <p:cNvGrpSpPr/>
        <p:nvPr/>
      </p:nvGrpSpPr>
      <p:grpSpPr>
        <a:xfrm>
          <a:off x="0" y="0"/>
          <a:ext cx="0" cy="0"/>
          <a:chOff x="0" y="0"/>
          <a:chExt cx="0" cy="0"/>
        </a:xfrm>
      </p:grpSpPr>
      <p:sp>
        <p:nvSpPr>
          <p:cNvPr id="7" name="任意多边形 48"/>
          <p:cNvSpPr/>
          <p:nvPr userDrawn="1"/>
        </p:nvSpPr>
        <p:spPr>
          <a:xfrm rot="5400000">
            <a:off x="7351185" y="2668240"/>
            <a:ext cx="4176464" cy="94545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F0BD68"/>
              </a:gs>
              <a:gs pos="100000">
                <a:srgbClr val="EFA84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8" name="任意多边形 2"/>
          <p:cNvSpPr/>
          <p:nvPr userDrawn="1"/>
        </p:nvSpPr>
        <p:spPr>
          <a:xfrm rot="16200000" flipV="1">
            <a:off x="-2417556"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gradFill>
            <a:gsLst>
              <a:gs pos="0">
                <a:srgbClr val="F0BD68"/>
              </a:gs>
              <a:gs pos="100000">
                <a:srgbClr val="EFA84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t>       </a:t>
            </a:r>
            <a:endParaRPr lang="zh-CN" altLang="en-US" dirty="0"/>
          </a:p>
        </p:txBody>
      </p:sp>
      <p:sp>
        <p:nvSpPr>
          <p:cNvPr id="12" name="任意多边形 3"/>
          <p:cNvSpPr/>
          <p:nvPr userDrawn="1"/>
        </p:nvSpPr>
        <p:spPr>
          <a:xfrm rot="16200000" flipV="1">
            <a:off x="-2485696"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4"/>
          <p:cNvCxnSpPr/>
          <p:nvPr userDrawn="1"/>
        </p:nvCxnSpPr>
        <p:spPr>
          <a:xfrm rot="16200000" flipV="1">
            <a:off x="-457492"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16" name="直接连接符 13"/>
          <p:cNvCxnSpPr/>
          <p:nvPr userDrawn="1"/>
        </p:nvCxnSpPr>
        <p:spPr>
          <a:xfrm flipH="1" flipV="1">
            <a:off x="9190217" y="4053099"/>
            <a:ext cx="731390" cy="149235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36825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版式4-1">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任意形状 4"/>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sp>
        <p:nvSpPr>
          <p:cNvPr id="6" name="任意形状 5"/>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grpSp>
        <p:nvGrpSpPr>
          <p:cNvPr id="10" name="组 9"/>
          <p:cNvGrpSpPr/>
          <p:nvPr userDrawn="1"/>
        </p:nvGrpSpPr>
        <p:grpSpPr>
          <a:xfrm>
            <a:off x="7493150" y="6453336"/>
            <a:ext cx="2068362" cy="307777"/>
            <a:chOff x="6825208" y="5517232"/>
            <a:chExt cx="2068362" cy="307777"/>
          </a:xfrm>
        </p:grpSpPr>
        <p:sp>
          <p:nvSpPr>
            <p:cNvPr id="11" name="文本框 10"/>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2" name="图片 11"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3" name="直线连接符 12"/>
          <p:cNvCxnSpPr/>
          <p:nvPr userDrawn="1"/>
        </p:nvCxnSpPr>
        <p:spPr bwMode="auto">
          <a:xfrm flipH="1">
            <a:off x="7070668" y="6381328"/>
            <a:ext cx="2835332" cy="0"/>
          </a:xfrm>
          <a:prstGeom prst="line">
            <a:avLst/>
          </a:prstGeom>
          <a:solidFill>
            <a:schemeClr val="accent1"/>
          </a:solidFill>
          <a:ln w="9525" cap="flat" cmpd="sng" algn="ctr">
            <a:solidFill>
              <a:srgbClr val="EFA740"/>
            </a:solidFill>
            <a:prstDash val="solid"/>
            <a:round/>
            <a:headEnd type="none" w="med" len="med"/>
            <a:tailEnd type="none" w="med" len="med"/>
          </a:ln>
          <a:effectLst/>
        </p:spPr>
      </p:cxnSp>
      <p:grpSp>
        <p:nvGrpSpPr>
          <p:cNvPr id="17" name="组合 16"/>
          <p:cNvGrpSpPr/>
          <p:nvPr userDrawn="1"/>
        </p:nvGrpSpPr>
        <p:grpSpPr>
          <a:xfrm>
            <a:off x="0" y="6369496"/>
            <a:ext cx="2764233" cy="488504"/>
            <a:chOff x="0" y="6380711"/>
            <a:chExt cx="2764233" cy="488504"/>
          </a:xfrm>
        </p:grpSpPr>
        <p:sp>
          <p:nvSpPr>
            <p:cNvPr id="18"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102706168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版式4-2">
    <p:spTree>
      <p:nvGrpSpPr>
        <p:cNvPr id="1" name=""/>
        <p:cNvGrpSpPr/>
        <p:nvPr/>
      </p:nvGrpSpPr>
      <p:grpSpPr>
        <a:xfrm>
          <a:off x="0" y="0"/>
          <a:ext cx="0" cy="0"/>
          <a:chOff x="0" y="0"/>
          <a:chExt cx="0" cy="0"/>
        </a:xfrm>
      </p:grpSpPr>
      <p:sp>
        <p:nvSpPr>
          <p:cNvPr id="10"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直角三角形 10"/>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userDrawn="1"/>
        </p:nvSpPr>
        <p:spPr>
          <a:xfrm>
            <a:off x="0" y="6380711"/>
            <a:ext cx="486584" cy="486584"/>
          </a:xfrm>
          <a:prstGeom prst="rtTriangle">
            <a:avLst/>
          </a:pr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8" name="组 7"/>
          <p:cNvGrpSpPr/>
          <p:nvPr userDrawn="1"/>
        </p:nvGrpSpPr>
        <p:grpSpPr>
          <a:xfrm>
            <a:off x="7493150" y="6453336"/>
            <a:ext cx="2068362" cy="307777"/>
            <a:chOff x="6825208" y="5517232"/>
            <a:chExt cx="2068362" cy="307777"/>
          </a:xfrm>
        </p:grpSpPr>
        <p:sp>
          <p:nvSpPr>
            <p:cNvPr id="9" name="文本框 8"/>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2" name="图片 11"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4" name="直线连接符 13"/>
          <p:cNvCxnSpPr/>
          <p:nvPr userDrawn="1"/>
        </p:nvCxnSpPr>
        <p:spPr bwMode="auto">
          <a:xfrm flipH="1">
            <a:off x="7070668" y="6381328"/>
            <a:ext cx="2835332" cy="0"/>
          </a:xfrm>
          <a:prstGeom prst="line">
            <a:avLst/>
          </a:prstGeom>
          <a:solidFill>
            <a:schemeClr val="accent1"/>
          </a:solidFill>
          <a:ln w="9525" cap="flat" cmpd="sng" algn="ctr">
            <a:solidFill>
              <a:srgbClr val="EFA740"/>
            </a:solidFill>
            <a:prstDash val="solid"/>
            <a:round/>
            <a:headEnd type="none" w="med" len="med"/>
            <a:tailEnd type="none" w="med" len="med"/>
          </a:ln>
          <a:effectLst/>
        </p:spPr>
      </p:cxnSp>
      <p:pic>
        <p:nvPicPr>
          <p:cNvPr id="15" name="图片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20059873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版式0-1">
    <p:spTree>
      <p:nvGrpSpPr>
        <p:cNvPr id="1" name=""/>
        <p:cNvGrpSpPr/>
        <p:nvPr/>
      </p:nvGrpSpPr>
      <p:grpSpPr>
        <a:xfrm>
          <a:off x="0" y="0"/>
          <a:ext cx="0" cy="0"/>
          <a:chOff x="0" y="0"/>
          <a:chExt cx="0" cy="0"/>
        </a:xfrm>
      </p:grpSpPr>
      <p:sp>
        <p:nvSpPr>
          <p:cNvPr id="7" name="任意形状 6"/>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任意形状 7"/>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sp>
        <p:nvSpPr>
          <p:cNvPr id="9"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4" name="组 3"/>
          <p:cNvGrpSpPr/>
          <p:nvPr userDrawn="1"/>
        </p:nvGrpSpPr>
        <p:grpSpPr>
          <a:xfrm>
            <a:off x="7493150" y="6453336"/>
            <a:ext cx="2068362" cy="307777"/>
            <a:chOff x="6825208" y="5517232"/>
            <a:chExt cx="2068362" cy="307777"/>
          </a:xfrm>
        </p:grpSpPr>
        <p:sp>
          <p:nvSpPr>
            <p:cNvPr id="2" name="文本框 1"/>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0" name="图片 9"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5" name="直线连接符 4"/>
          <p:cNvCxnSpPr/>
          <p:nvPr userDrawn="1"/>
        </p:nvCxnSpPr>
        <p:spPr bwMode="auto">
          <a:xfrm flipH="1">
            <a:off x="7070668" y="6381328"/>
            <a:ext cx="2835332"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grpSp>
        <p:nvGrpSpPr>
          <p:cNvPr id="3" name="组合 2"/>
          <p:cNvGrpSpPr/>
          <p:nvPr userDrawn="1"/>
        </p:nvGrpSpPr>
        <p:grpSpPr>
          <a:xfrm>
            <a:off x="0" y="6369496"/>
            <a:ext cx="2764233" cy="488504"/>
            <a:chOff x="0" y="6380711"/>
            <a:chExt cx="2764233" cy="488504"/>
          </a:xfrm>
        </p:grpSpPr>
        <p:sp>
          <p:nvSpPr>
            <p:cNvPr id="6"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245954893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版式4-3">
    <p:spTree>
      <p:nvGrpSpPr>
        <p:cNvPr id="1" name=""/>
        <p:cNvGrpSpPr/>
        <p:nvPr/>
      </p:nvGrpSpPr>
      <p:grpSpPr>
        <a:xfrm>
          <a:off x="0" y="0"/>
          <a:ext cx="0" cy="0"/>
          <a:chOff x="0" y="0"/>
          <a:chExt cx="0" cy="0"/>
        </a:xfrm>
      </p:grpSpPr>
      <p:sp>
        <p:nvSpPr>
          <p:cNvPr id="10"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0BD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 name="组 5"/>
          <p:cNvGrpSpPr/>
          <p:nvPr userDrawn="1"/>
        </p:nvGrpSpPr>
        <p:grpSpPr>
          <a:xfrm>
            <a:off x="7493150" y="6453336"/>
            <a:ext cx="2068362" cy="307777"/>
            <a:chOff x="6825208" y="5517232"/>
            <a:chExt cx="2068362" cy="307777"/>
          </a:xfrm>
        </p:grpSpPr>
        <p:sp>
          <p:nvSpPr>
            <p:cNvPr id="7" name="文本框 6"/>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8" name="图片 7"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9" name="直线连接符 8"/>
          <p:cNvCxnSpPr/>
          <p:nvPr userDrawn="1"/>
        </p:nvCxnSpPr>
        <p:spPr bwMode="auto">
          <a:xfrm flipH="1">
            <a:off x="7070668" y="6381328"/>
            <a:ext cx="2835332" cy="0"/>
          </a:xfrm>
          <a:prstGeom prst="line">
            <a:avLst/>
          </a:prstGeom>
          <a:solidFill>
            <a:schemeClr val="accent1"/>
          </a:solidFill>
          <a:ln w="9525" cap="flat" cmpd="sng" algn="ctr">
            <a:solidFill>
              <a:srgbClr val="EFA740"/>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365516405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小金文化logo">
    <p:spTree>
      <p:nvGrpSpPr>
        <p:cNvPr id="1" name=""/>
        <p:cNvGrpSpPr/>
        <p:nvPr/>
      </p:nvGrpSpPr>
      <p:grpSpPr>
        <a:xfrm>
          <a:off x="0" y="0"/>
          <a:ext cx="0" cy="0"/>
          <a:chOff x="0" y="0"/>
          <a:chExt cx="0" cy="0"/>
        </a:xfrm>
      </p:grpSpPr>
      <p:pic>
        <p:nvPicPr>
          <p:cNvPr id="3" name="图片 2" descr="小金文化logo  定稿.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65504" y="2754373"/>
            <a:ext cx="3859704" cy="1034667"/>
          </a:xfrm>
          <a:prstGeom prst="rect">
            <a:avLst/>
          </a:prstGeom>
        </p:spPr>
      </p:pic>
    </p:spTree>
    <p:extLst>
      <p:ext uri="{BB962C8B-B14F-4D97-AF65-F5344CB8AC3E}">
        <p14:creationId xmlns:p14="http://schemas.microsoft.com/office/powerpoint/2010/main" val="332102123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版式0-2">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4" name="直角三角形 3"/>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userDrawn="1"/>
        </p:nvSpPr>
        <p:spPr>
          <a:xfrm>
            <a:off x="-1" y="6378790"/>
            <a:ext cx="488505" cy="488505"/>
          </a:xfrm>
          <a:prstGeom prst="rtTriangle">
            <a:avLst/>
          </a:pr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19" name="组 18"/>
          <p:cNvGrpSpPr/>
          <p:nvPr userDrawn="1"/>
        </p:nvGrpSpPr>
        <p:grpSpPr>
          <a:xfrm>
            <a:off x="7493150" y="6453336"/>
            <a:ext cx="2068362" cy="307777"/>
            <a:chOff x="6825208" y="5517232"/>
            <a:chExt cx="2068362" cy="307777"/>
          </a:xfrm>
        </p:grpSpPr>
        <p:sp>
          <p:nvSpPr>
            <p:cNvPr id="20" name="文本框 19"/>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21" name="图片 20"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22" name="直线连接符 21"/>
          <p:cNvCxnSpPr/>
          <p:nvPr userDrawn="1"/>
        </p:nvCxnSpPr>
        <p:spPr bwMode="auto">
          <a:xfrm flipH="1">
            <a:off x="7070668" y="6381328"/>
            <a:ext cx="2835332" cy="0"/>
          </a:xfrm>
          <a:prstGeom prst="line">
            <a:avLst/>
          </a:prstGeom>
          <a:solidFill>
            <a:schemeClr val="accent1"/>
          </a:solidFill>
          <a:ln w="9525" cap="flat" cmpd="sng" algn="ctr">
            <a:solidFill>
              <a:srgbClr val="B2B2B2"/>
            </a:solidFill>
            <a:prstDash val="solid"/>
            <a:round/>
            <a:headEnd type="none" w="med" len="med"/>
            <a:tailEnd type="none" w="med" len="med"/>
          </a:ln>
          <a:effectLst/>
        </p:spPr>
      </p:cxnSp>
      <p:pic>
        <p:nvPicPr>
          <p:cNvPr id="13" name="图片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11086053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版式0-3">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77BE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7" name="组 6"/>
          <p:cNvGrpSpPr/>
          <p:nvPr userDrawn="1"/>
        </p:nvGrpSpPr>
        <p:grpSpPr>
          <a:xfrm>
            <a:off x="7493150" y="6453336"/>
            <a:ext cx="2068362" cy="307777"/>
            <a:chOff x="6825208" y="5517232"/>
            <a:chExt cx="2068362" cy="307777"/>
          </a:xfrm>
        </p:grpSpPr>
        <p:sp>
          <p:nvSpPr>
            <p:cNvPr id="8" name="文本框 7"/>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9" name="图片 8"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0" name="直线连接符 9"/>
          <p:cNvCxnSpPr/>
          <p:nvPr userDrawn="1"/>
        </p:nvCxnSpPr>
        <p:spPr bwMode="auto">
          <a:xfrm flipH="1">
            <a:off x="7070668" y="6381328"/>
            <a:ext cx="2835332" cy="0"/>
          </a:xfrm>
          <a:prstGeom prst="line">
            <a:avLst/>
          </a:prstGeom>
          <a:solidFill>
            <a:schemeClr val="accent1"/>
          </a:solidFill>
          <a:ln w="9525" cap="flat" cmpd="sng" algn="ctr">
            <a:solidFill>
              <a:srgbClr val="B2B2B2"/>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179502323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标题页1">
    <p:spTree>
      <p:nvGrpSpPr>
        <p:cNvPr id="1" name=""/>
        <p:cNvGrpSpPr/>
        <p:nvPr/>
      </p:nvGrpSpPr>
      <p:grpSpPr>
        <a:xfrm>
          <a:off x="0" y="0"/>
          <a:ext cx="0" cy="0"/>
          <a:chOff x="0" y="0"/>
          <a:chExt cx="0" cy="0"/>
        </a:xfrm>
      </p:grpSpPr>
      <p:sp>
        <p:nvSpPr>
          <p:cNvPr id="7" name="任意多边形 48"/>
          <p:cNvSpPr/>
          <p:nvPr userDrawn="1"/>
        </p:nvSpPr>
        <p:spPr>
          <a:xfrm rot="5400000">
            <a:off x="7351185" y="2668240"/>
            <a:ext cx="4176464" cy="94545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E25130"/>
              </a:gs>
              <a:gs pos="100000">
                <a:srgbClr val="D53320"/>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9" name="任意多边形 2"/>
          <p:cNvSpPr/>
          <p:nvPr userDrawn="1"/>
        </p:nvSpPr>
        <p:spPr>
          <a:xfrm rot="16200000" flipV="1">
            <a:off x="-2417556"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gradFill>
            <a:gsLst>
              <a:gs pos="0">
                <a:srgbClr val="E25130"/>
              </a:gs>
              <a:gs pos="100000">
                <a:srgbClr val="D5332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0" name="任意多边形 3"/>
          <p:cNvSpPr/>
          <p:nvPr userDrawn="1"/>
        </p:nvSpPr>
        <p:spPr>
          <a:xfrm rot="16200000" flipV="1">
            <a:off x="-2485696"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4"/>
          <p:cNvCxnSpPr/>
          <p:nvPr userDrawn="1"/>
        </p:nvCxnSpPr>
        <p:spPr>
          <a:xfrm rot="16200000" flipV="1">
            <a:off x="-457492"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15" name="直接连接符 13"/>
          <p:cNvCxnSpPr/>
          <p:nvPr userDrawn="1"/>
        </p:nvCxnSpPr>
        <p:spPr>
          <a:xfrm flipH="1" flipV="1">
            <a:off x="9190217" y="4053099"/>
            <a:ext cx="731390" cy="149235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58430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式1-1">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E24F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5" name="任意形状 4"/>
          <p:cNvSpPr/>
          <p:nvPr userDrawn="1"/>
        </p:nvSpPr>
        <p:spPr>
          <a:xfrm>
            <a:off x="9296678" y="250955"/>
            <a:ext cx="615976" cy="802294"/>
          </a:xfrm>
          <a:custGeom>
            <a:avLst/>
            <a:gdLst>
              <a:gd name="connsiteX0" fmla="*/ 3802 w 615976"/>
              <a:gd name="connsiteY0" fmla="*/ 0 h 802294"/>
              <a:gd name="connsiteX1" fmla="*/ 0 w 615976"/>
              <a:gd name="connsiteY1" fmla="*/ 193919 h 802294"/>
              <a:gd name="connsiteX2" fmla="*/ 615976 w 615976"/>
              <a:gd name="connsiteY2" fmla="*/ 802294 h 802294"/>
              <a:gd name="connsiteX3" fmla="*/ 608371 w 615976"/>
              <a:gd name="connsiteY3" fmla="*/ 604572 h 802294"/>
              <a:gd name="connsiteX4" fmla="*/ 3802 w 615976"/>
              <a:gd name="connsiteY4" fmla="*/ 0 h 8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76" h="802294">
                <a:moveTo>
                  <a:pt x="3802" y="0"/>
                </a:moveTo>
                <a:cubicBezTo>
                  <a:pt x="2535" y="64640"/>
                  <a:pt x="1267" y="129279"/>
                  <a:pt x="0" y="193919"/>
                </a:cubicBezTo>
                <a:lnTo>
                  <a:pt x="615976" y="802294"/>
                </a:lnTo>
                <a:lnTo>
                  <a:pt x="608371" y="604572"/>
                </a:lnTo>
                <a:lnTo>
                  <a:pt x="3802" y="0"/>
                </a:lnTo>
                <a:close/>
              </a:path>
            </a:pathLst>
          </a:custGeom>
          <a:solidFill>
            <a:srgbClr val="FD76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6" name="任意形状 5"/>
          <p:cNvSpPr/>
          <p:nvPr userDrawn="1"/>
        </p:nvSpPr>
        <p:spPr>
          <a:xfrm>
            <a:off x="8631271" y="-3802"/>
            <a:ext cx="669209" cy="665410"/>
          </a:xfrm>
          <a:custGeom>
            <a:avLst/>
            <a:gdLst>
              <a:gd name="connsiteX0" fmla="*/ 669209 w 669209"/>
              <a:gd name="connsiteY0" fmla="*/ 498107 h 665410"/>
              <a:gd name="connsiteX1" fmla="*/ 669209 w 669209"/>
              <a:gd name="connsiteY1" fmla="*/ 665410 h 665410"/>
              <a:gd name="connsiteX2" fmla="*/ 0 w 669209"/>
              <a:gd name="connsiteY2" fmla="*/ 0 h 665410"/>
              <a:gd name="connsiteX3" fmla="*/ 171105 w 669209"/>
              <a:gd name="connsiteY3" fmla="*/ 0 h 665410"/>
              <a:gd name="connsiteX4" fmla="*/ 669209 w 669209"/>
              <a:gd name="connsiteY4" fmla="*/ 498107 h 665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09" h="665410">
                <a:moveTo>
                  <a:pt x="669209" y="498107"/>
                </a:moveTo>
                <a:lnTo>
                  <a:pt x="669209" y="665410"/>
                </a:lnTo>
                <a:lnTo>
                  <a:pt x="0" y="0"/>
                </a:lnTo>
                <a:lnTo>
                  <a:pt x="171105" y="0"/>
                </a:lnTo>
                <a:lnTo>
                  <a:pt x="669209" y="49810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cs typeface="+mn-cs"/>
            </a:endParaRPr>
          </a:p>
        </p:txBody>
      </p:sp>
      <p:grpSp>
        <p:nvGrpSpPr>
          <p:cNvPr id="10" name="组 9"/>
          <p:cNvGrpSpPr/>
          <p:nvPr userDrawn="1"/>
        </p:nvGrpSpPr>
        <p:grpSpPr>
          <a:xfrm>
            <a:off x="7493150" y="6453336"/>
            <a:ext cx="2068362" cy="307777"/>
            <a:chOff x="6825208" y="5517232"/>
            <a:chExt cx="2068362" cy="307777"/>
          </a:xfrm>
        </p:grpSpPr>
        <p:sp>
          <p:nvSpPr>
            <p:cNvPr id="11" name="文本框 10"/>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2" name="图片 11"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3" name="直线连接符 12"/>
          <p:cNvCxnSpPr/>
          <p:nvPr userDrawn="1"/>
        </p:nvCxnSpPr>
        <p:spPr bwMode="auto">
          <a:xfrm flipH="1">
            <a:off x="7070668" y="6381328"/>
            <a:ext cx="2835332" cy="0"/>
          </a:xfrm>
          <a:prstGeom prst="line">
            <a:avLst/>
          </a:prstGeom>
          <a:solidFill>
            <a:schemeClr val="accent1"/>
          </a:solidFill>
          <a:ln w="9525" cap="flat" cmpd="sng" algn="ctr">
            <a:solidFill>
              <a:srgbClr val="FD7646"/>
            </a:solidFill>
            <a:prstDash val="solid"/>
            <a:round/>
            <a:headEnd type="none" w="med" len="med"/>
            <a:tailEnd type="none" w="med" len="med"/>
          </a:ln>
          <a:effectLst/>
        </p:spPr>
      </p:cxnSp>
      <p:grpSp>
        <p:nvGrpSpPr>
          <p:cNvPr id="17" name="组合 16"/>
          <p:cNvGrpSpPr/>
          <p:nvPr userDrawn="1"/>
        </p:nvGrpSpPr>
        <p:grpSpPr>
          <a:xfrm>
            <a:off x="0" y="6369496"/>
            <a:ext cx="2764233" cy="488504"/>
            <a:chOff x="0" y="6380711"/>
            <a:chExt cx="2764233" cy="488504"/>
          </a:xfrm>
        </p:grpSpPr>
        <p:sp>
          <p:nvSpPr>
            <p:cNvPr id="18"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202950072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式1-2">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E24F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4" name="直角三角形 3"/>
          <p:cNvSpPr/>
          <p:nvPr userDrawn="1"/>
        </p:nvSpPr>
        <p:spPr>
          <a:xfrm flipH="1" flipV="1">
            <a:off x="8379036" y="1222"/>
            <a:ext cx="1526964" cy="1526964"/>
          </a:xfrm>
          <a:prstGeom prst="rtTriangl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userDrawn="1"/>
        </p:nvSpPr>
        <p:spPr>
          <a:xfrm>
            <a:off x="0" y="6380711"/>
            <a:ext cx="486584" cy="486584"/>
          </a:xfrm>
          <a:prstGeom prst="rtTriangle">
            <a:avLst/>
          </a:prstGeom>
          <a:solidFill>
            <a:srgbClr val="E24F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9" name="组 8"/>
          <p:cNvGrpSpPr/>
          <p:nvPr userDrawn="1"/>
        </p:nvGrpSpPr>
        <p:grpSpPr>
          <a:xfrm>
            <a:off x="7493150" y="6453336"/>
            <a:ext cx="2068362" cy="307777"/>
            <a:chOff x="6825208" y="5517232"/>
            <a:chExt cx="2068362" cy="307777"/>
          </a:xfrm>
        </p:grpSpPr>
        <p:sp>
          <p:nvSpPr>
            <p:cNvPr id="10" name="文本框 9"/>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11" name="图片 10"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2" name="直线连接符 11"/>
          <p:cNvCxnSpPr/>
          <p:nvPr userDrawn="1"/>
        </p:nvCxnSpPr>
        <p:spPr bwMode="auto">
          <a:xfrm flipH="1">
            <a:off x="7070668" y="6381328"/>
            <a:ext cx="2835332" cy="0"/>
          </a:xfrm>
          <a:prstGeom prst="line">
            <a:avLst/>
          </a:prstGeom>
          <a:solidFill>
            <a:schemeClr val="accent1"/>
          </a:solidFill>
          <a:ln w="9525" cap="flat" cmpd="sng" algn="ctr">
            <a:solidFill>
              <a:srgbClr val="FD7646"/>
            </a:solidFill>
            <a:prstDash val="solid"/>
            <a:round/>
            <a:headEnd type="none" w="med" len="med"/>
            <a:tailEnd type="none" w="med" len="med"/>
          </a:ln>
          <a:effectLst/>
        </p:spPr>
      </p:cxnSp>
      <p:pic>
        <p:nvPicPr>
          <p:cNvPr id="13" name="图片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28282"/>
            <a:ext cx="2275729" cy="321616"/>
          </a:xfrm>
          <a:prstGeom prst="rect">
            <a:avLst/>
          </a:prstGeom>
        </p:spPr>
      </p:pic>
    </p:spTree>
    <p:extLst>
      <p:ext uri="{BB962C8B-B14F-4D97-AF65-F5344CB8AC3E}">
        <p14:creationId xmlns:p14="http://schemas.microsoft.com/office/powerpoint/2010/main" val="256236471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版式1-3">
    <p:spTree>
      <p:nvGrpSpPr>
        <p:cNvPr id="1" name=""/>
        <p:cNvGrpSpPr/>
        <p:nvPr/>
      </p:nvGrpSpPr>
      <p:grpSpPr>
        <a:xfrm>
          <a:off x="0" y="0"/>
          <a:ext cx="0" cy="0"/>
          <a:chOff x="0" y="0"/>
          <a:chExt cx="0" cy="0"/>
        </a:xfrm>
      </p:grpSpPr>
      <p:sp>
        <p:nvSpPr>
          <p:cNvPr id="3" name="任意多边形 48"/>
          <p:cNvSpPr/>
          <p:nvPr userDrawn="1"/>
        </p:nvSpPr>
        <p:spPr>
          <a:xfrm>
            <a:off x="272480" y="0"/>
            <a:ext cx="1296144" cy="764704"/>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E24F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grpSp>
        <p:nvGrpSpPr>
          <p:cNvPr id="7" name="组 6"/>
          <p:cNvGrpSpPr/>
          <p:nvPr userDrawn="1"/>
        </p:nvGrpSpPr>
        <p:grpSpPr>
          <a:xfrm>
            <a:off x="7493150" y="6453336"/>
            <a:ext cx="2068362" cy="307777"/>
            <a:chOff x="6825208" y="5517232"/>
            <a:chExt cx="2068362" cy="307777"/>
          </a:xfrm>
        </p:grpSpPr>
        <p:sp>
          <p:nvSpPr>
            <p:cNvPr id="8" name="文本框 7"/>
            <p:cNvSpPr txBox="1"/>
            <p:nvPr userDrawn="1"/>
          </p:nvSpPr>
          <p:spPr>
            <a:xfrm>
              <a:off x="7113240" y="5517232"/>
              <a:ext cx="1780330" cy="307777"/>
            </a:xfrm>
            <a:prstGeom prst="rect">
              <a:avLst/>
            </a:prstGeom>
            <a:noFill/>
          </p:spPr>
          <p:txBody>
            <a:bodyPr wrap="none" rtlCol="0">
              <a:spAutoFit/>
            </a:bodyPr>
            <a:lstStyle/>
            <a:p>
              <a:r>
                <a:rPr kumimoji="1" lang="zh-CN" altLang="en-US" sz="1400" dirty="0">
                  <a:solidFill>
                    <a:srgbClr val="DE4226"/>
                  </a:solidFill>
                </a:rPr>
                <a:t>创新</a:t>
              </a:r>
              <a:r>
                <a:rPr kumimoji="1" lang="en-US" altLang="zh-CN" sz="1400" dirty="0">
                  <a:solidFill>
                    <a:srgbClr val="DE4226"/>
                  </a:solidFill>
                </a:rPr>
                <a:t> </a:t>
              </a:r>
              <a:r>
                <a:rPr kumimoji="1" lang="zh-CN" altLang="en-US" sz="1400" dirty="0">
                  <a:solidFill>
                    <a:srgbClr val="46A885"/>
                  </a:solidFill>
                </a:rPr>
                <a:t>服务</a:t>
              </a:r>
              <a:r>
                <a:rPr kumimoji="1" lang="en-US" altLang="zh-CN" sz="1400" dirty="0"/>
                <a:t> </a:t>
              </a:r>
              <a:r>
                <a:rPr kumimoji="1" lang="zh-CN" altLang="en-US" sz="1400" dirty="0">
                  <a:solidFill>
                    <a:srgbClr val="3D9AA9"/>
                  </a:solidFill>
                </a:rPr>
                <a:t>品质</a:t>
              </a:r>
              <a:r>
                <a:rPr kumimoji="1" lang="en-US" altLang="zh-CN" sz="1400" dirty="0"/>
                <a:t> </a:t>
              </a:r>
              <a:r>
                <a:rPr kumimoji="1" lang="zh-CN" altLang="en-US" sz="1400" dirty="0">
                  <a:solidFill>
                    <a:srgbClr val="EFA740"/>
                  </a:solidFill>
                </a:rPr>
                <a:t>成长</a:t>
              </a:r>
            </a:p>
          </p:txBody>
        </p:sp>
        <p:pic>
          <p:nvPicPr>
            <p:cNvPr id="9" name="图片 8" descr="小金文化logo  定稿.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25208" y="5555716"/>
              <a:ext cx="306514" cy="247690"/>
            </a:xfrm>
            <a:prstGeom prst="rect">
              <a:avLst/>
            </a:prstGeom>
          </p:spPr>
        </p:pic>
      </p:grpSp>
      <p:cxnSp>
        <p:nvCxnSpPr>
          <p:cNvPr id="10" name="直线连接符 9"/>
          <p:cNvCxnSpPr/>
          <p:nvPr userDrawn="1"/>
        </p:nvCxnSpPr>
        <p:spPr bwMode="auto">
          <a:xfrm flipH="1">
            <a:off x="7070668" y="6381328"/>
            <a:ext cx="2835332" cy="0"/>
          </a:xfrm>
          <a:prstGeom prst="line">
            <a:avLst/>
          </a:prstGeom>
          <a:solidFill>
            <a:schemeClr val="accent1"/>
          </a:solidFill>
          <a:ln w="9525" cap="flat" cmpd="sng" algn="ctr">
            <a:solidFill>
              <a:srgbClr val="FD7646"/>
            </a:solidFill>
            <a:prstDash val="solid"/>
            <a:round/>
            <a:headEnd type="none" w="med" len="med"/>
            <a:tailEnd type="none" w="med" len="med"/>
          </a:ln>
          <a:effectLst/>
        </p:spPr>
      </p:cxnSp>
      <p:grpSp>
        <p:nvGrpSpPr>
          <p:cNvPr id="14" name="组合 13"/>
          <p:cNvGrpSpPr/>
          <p:nvPr userDrawn="1"/>
        </p:nvGrpSpPr>
        <p:grpSpPr>
          <a:xfrm>
            <a:off x="0" y="6369496"/>
            <a:ext cx="2764233" cy="488504"/>
            <a:chOff x="0" y="6380711"/>
            <a:chExt cx="2764233" cy="488504"/>
          </a:xfrm>
        </p:grpSpPr>
        <p:sp>
          <p:nvSpPr>
            <p:cNvPr id="15" name="任意多边形 93"/>
            <p:cNvSpPr/>
            <p:nvPr userDrawn="1"/>
          </p:nvSpPr>
          <p:spPr>
            <a:xfrm>
              <a:off x="0" y="6380711"/>
              <a:ext cx="488504" cy="488504"/>
            </a:xfrm>
            <a:custGeom>
              <a:avLst/>
              <a:gdLst>
                <a:gd name="connsiteX0" fmla="*/ 0 w 4343400"/>
                <a:gd name="connsiteY0" fmla="*/ 0 h 4343400"/>
                <a:gd name="connsiteX1" fmla="*/ 4343400 w 4343400"/>
                <a:gd name="connsiteY1" fmla="*/ 4343400 h 4343400"/>
                <a:gd name="connsiteX2" fmla="*/ 3486149 w 4343400"/>
                <a:gd name="connsiteY2" fmla="*/ 4343400 h 4343400"/>
                <a:gd name="connsiteX3" fmla="*/ 0 w 4343400"/>
                <a:gd name="connsiteY3" fmla="*/ 857251 h 4343400"/>
                <a:gd name="connsiteX4" fmla="*/ 0 w 4343400"/>
                <a:gd name="connsiteY4" fmla="*/ 0 h 434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4343400">
                  <a:moveTo>
                    <a:pt x="0" y="0"/>
                  </a:moveTo>
                  <a:lnTo>
                    <a:pt x="4343400" y="4343400"/>
                  </a:lnTo>
                  <a:lnTo>
                    <a:pt x="3486149" y="4343400"/>
                  </a:lnTo>
                  <a:lnTo>
                    <a:pt x="0" y="857251"/>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504" y="6439497"/>
              <a:ext cx="2275729" cy="321616"/>
            </a:xfrm>
            <a:prstGeom prst="rect">
              <a:avLst/>
            </a:prstGeom>
          </p:spPr>
        </p:pic>
      </p:grpSp>
    </p:spTree>
    <p:extLst>
      <p:ext uri="{BB962C8B-B14F-4D97-AF65-F5344CB8AC3E}">
        <p14:creationId xmlns:p14="http://schemas.microsoft.com/office/powerpoint/2010/main" val="28095871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章节标题页2">
    <p:spTree>
      <p:nvGrpSpPr>
        <p:cNvPr id="1" name=""/>
        <p:cNvGrpSpPr/>
        <p:nvPr/>
      </p:nvGrpSpPr>
      <p:grpSpPr>
        <a:xfrm>
          <a:off x="0" y="0"/>
          <a:ext cx="0" cy="0"/>
          <a:chOff x="0" y="0"/>
          <a:chExt cx="0" cy="0"/>
        </a:xfrm>
      </p:grpSpPr>
      <p:sp>
        <p:nvSpPr>
          <p:cNvPr id="22" name="任意多边形 48"/>
          <p:cNvSpPr/>
          <p:nvPr userDrawn="1"/>
        </p:nvSpPr>
        <p:spPr>
          <a:xfrm rot="5400000">
            <a:off x="7351185" y="2668240"/>
            <a:ext cx="4176464" cy="94545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gradFill>
            <a:gsLst>
              <a:gs pos="0">
                <a:srgbClr val="71BE9E"/>
              </a:gs>
              <a:gs pos="100000">
                <a:srgbClr val="40A58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3" name="任意多边形 2"/>
          <p:cNvSpPr/>
          <p:nvPr userDrawn="1"/>
        </p:nvSpPr>
        <p:spPr>
          <a:xfrm rot="16200000" flipV="1">
            <a:off x="-2417556"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gradFill>
            <a:gsLst>
              <a:gs pos="0">
                <a:srgbClr val="71BE9E"/>
              </a:gs>
              <a:gs pos="100000">
                <a:srgbClr val="40A58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t>       </a:t>
            </a:r>
            <a:endParaRPr lang="zh-CN" altLang="en-US" dirty="0"/>
          </a:p>
        </p:txBody>
      </p:sp>
      <p:sp>
        <p:nvSpPr>
          <p:cNvPr id="24" name="任意多边形 3"/>
          <p:cNvSpPr/>
          <p:nvPr userDrawn="1"/>
        </p:nvSpPr>
        <p:spPr>
          <a:xfrm rot="16200000" flipV="1">
            <a:off x="-2485696"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bg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4"/>
          <p:cNvCxnSpPr/>
          <p:nvPr userDrawn="1"/>
        </p:nvCxnSpPr>
        <p:spPr>
          <a:xfrm rot="16200000" flipV="1">
            <a:off x="-457492"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6" name="直接连接符 13"/>
          <p:cNvCxnSpPr/>
          <p:nvPr userDrawn="1"/>
        </p:nvCxnSpPr>
        <p:spPr>
          <a:xfrm flipH="1" flipV="1">
            <a:off x="9190217" y="4053099"/>
            <a:ext cx="731390" cy="149235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4719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2" r:id="rId1"/>
    <p:sldLayoutId id="2147483705" r:id="rId2"/>
    <p:sldLayoutId id="2147483716" r:id="rId3"/>
    <p:sldLayoutId id="2147483717" r:id="rId4"/>
    <p:sldLayoutId id="2147483683" r:id="rId5"/>
    <p:sldLayoutId id="2147483706" r:id="rId6"/>
    <p:sldLayoutId id="2147483710" r:id="rId7"/>
    <p:sldLayoutId id="2147483712" r:id="rId8"/>
    <p:sldLayoutId id="2147483689" r:id="rId9"/>
    <p:sldLayoutId id="2147483700" r:id="rId10"/>
    <p:sldLayoutId id="2147483709" r:id="rId11"/>
    <p:sldLayoutId id="2147483713" r:id="rId12"/>
    <p:sldLayoutId id="2147483690" r:id="rId13"/>
    <p:sldLayoutId id="2147483698" r:id="rId14"/>
    <p:sldLayoutId id="2147483708" r:id="rId15"/>
    <p:sldLayoutId id="2147483714" r:id="rId16"/>
    <p:sldLayoutId id="2147483691" r:id="rId17"/>
    <p:sldLayoutId id="2147483699" r:id="rId18"/>
    <p:sldLayoutId id="2147483711" r:id="rId19"/>
    <p:sldLayoutId id="2147483715" r:id="rId20"/>
    <p:sldLayoutId id="2147483692" r:id="rId21"/>
  </p:sldLayoutIdLst>
  <p:transition spd="med"/>
  <p:hf sldNum="0" hdr="0" ftr="0" dt="0"/>
  <p:txStyles>
    <p:titleStyle>
      <a:lvl1pPr algn="l" rtl="0" eaLnBrk="0" fontAlgn="base" hangingPunct="0">
        <a:spcBef>
          <a:spcPct val="0"/>
        </a:spcBef>
        <a:spcAft>
          <a:spcPct val="0"/>
        </a:spcAft>
        <a:defRPr sz="3300" b="1">
          <a:solidFill>
            <a:srgbClr val="333399"/>
          </a:solidFill>
          <a:latin typeface="+mj-lt"/>
          <a:ea typeface="微软雅黑" pitchFamily="34" charset="-122"/>
          <a:cs typeface="微软雅黑" charset="0"/>
        </a:defRPr>
      </a:lvl1pPr>
      <a:lvl2pPr algn="l" rtl="0" eaLnBrk="0" fontAlgn="base" hangingPunct="0">
        <a:spcBef>
          <a:spcPct val="0"/>
        </a:spcBef>
        <a:spcAft>
          <a:spcPct val="0"/>
        </a:spcAft>
        <a:defRPr sz="3300" b="1">
          <a:solidFill>
            <a:srgbClr val="333399"/>
          </a:solidFill>
          <a:latin typeface="Arial" charset="0"/>
          <a:ea typeface="微软雅黑" pitchFamily="34" charset="-122"/>
          <a:cs typeface="微软雅黑" charset="0"/>
        </a:defRPr>
      </a:lvl2pPr>
      <a:lvl3pPr algn="l" rtl="0" eaLnBrk="0" fontAlgn="base" hangingPunct="0">
        <a:spcBef>
          <a:spcPct val="0"/>
        </a:spcBef>
        <a:spcAft>
          <a:spcPct val="0"/>
        </a:spcAft>
        <a:defRPr sz="3300" b="1">
          <a:solidFill>
            <a:srgbClr val="333399"/>
          </a:solidFill>
          <a:latin typeface="Arial" charset="0"/>
          <a:ea typeface="微软雅黑" pitchFamily="34" charset="-122"/>
          <a:cs typeface="微软雅黑" charset="0"/>
        </a:defRPr>
      </a:lvl3pPr>
      <a:lvl4pPr algn="l" rtl="0" eaLnBrk="0" fontAlgn="base" hangingPunct="0">
        <a:spcBef>
          <a:spcPct val="0"/>
        </a:spcBef>
        <a:spcAft>
          <a:spcPct val="0"/>
        </a:spcAft>
        <a:defRPr sz="3300" b="1">
          <a:solidFill>
            <a:srgbClr val="333399"/>
          </a:solidFill>
          <a:latin typeface="Arial" charset="0"/>
          <a:ea typeface="微软雅黑" pitchFamily="34" charset="-122"/>
          <a:cs typeface="微软雅黑" charset="0"/>
        </a:defRPr>
      </a:lvl4pPr>
      <a:lvl5pPr algn="l" rtl="0" eaLnBrk="0" fontAlgn="base" hangingPunct="0">
        <a:spcBef>
          <a:spcPct val="0"/>
        </a:spcBef>
        <a:spcAft>
          <a:spcPct val="0"/>
        </a:spcAft>
        <a:defRPr sz="3300" b="1">
          <a:solidFill>
            <a:srgbClr val="333399"/>
          </a:solidFill>
          <a:latin typeface="Arial" charset="0"/>
          <a:ea typeface="微软雅黑" pitchFamily="34" charset="-122"/>
          <a:cs typeface="微软雅黑" charset="0"/>
        </a:defRPr>
      </a:lvl5pPr>
      <a:lvl6pPr marL="536433" algn="l" rtl="0" fontAlgn="base">
        <a:spcBef>
          <a:spcPct val="0"/>
        </a:spcBef>
        <a:spcAft>
          <a:spcPct val="0"/>
        </a:spcAft>
        <a:defRPr sz="2800" b="1">
          <a:solidFill>
            <a:schemeClr val="accent2"/>
          </a:solidFill>
          <a:latin typeface="Arial" charset="0"/>
          <a:ea typeface="楷体_GB2312" pitchFamily="49" charset="-122"/>
        </a:defRPr>
      </a:lvl6pPr>
      <a:lvl7pPr marL="1072866" algn="l" rtl="0" fontAlgn="base">
        <a:spcBef>
          <a:spcPct val="0"/>
        </a:spcBef>
        <a:spcAft>
          <a:spcPct val="0"/>
        </a:spcAft>
        <a:defRPr sz="2800" b="1">
          <a:solidFill>
            <a:schemeClr val="accent2"/>
          </a:solidFill>
          <a:latin typeface="Arial" charset="0"/>
          <a:ea typeface="楷体_GB2312" pitchFamily="49" charset="-122"/>
        </a:defRPr>
      </a:lvl7pPr>
      <a:lvl8pPr marL="1609298" algn="l" rtl="0" fontAlgn="base">
        <a:spcBef>
          <a:spcPct val="0"/>
        </a:spcBef>
        <a:spcAft>
          <a:spcPct val="0"/>
        </a:spcAft>
        <a:defRPr sz="2800" b="1">
          <a:solidFill>
            <a:schemeClr val="accent2"/>
          </a:solidFill>
          <a:latin typeface="Arial" charset="0"/>
          <a:ea typeface="楷体_GB2312" pitchFamily="49" charset="-122"/>
        </a:defRPr>
      </a:lvl8pPr>
      <a:lvl9pPr marL="2145731" algn="l" rtl="0" fontAlgn="base">
        <a:spcBef>
          <a:spcPct val="0"/>
        </a:spcBef>
        <a:spcAft>
          <a:spcPct val="0"/>
        </a:spcAft>
        <a:defRPr sz="2800" b="1">
          <a:solidFill>
            <a:schemeClr val="accent2"/>
          </a:solidFill>
          <a:latin typeface="Arial" charset="0"/>
          <a:ea typeface="楷体_GB2312" pitchFamily="49" charset="-122"/>
        </a:defRPr>
      </a:lvl9pPr>
    </p:titleStyle>
    <p:bodyStyle>
      <a:lvl1pPr marL="402325" indent="-402325" algn="l" rtl="0" eaLnBrk="0" fontAlgn="base" hangingPunct="0">
        <a:spcBef>
          <a:spcPct val="20000"/>
        </a:spcBef>
        <a:spcAft>
          <a:spcPct val="0"/>
        </a:spcAft>
        <a:buClr>
          <a:srgbClr val="FF6600"/>
        </a:buClr>
        <a:buFont typeface="Wingdings" charset="0"/>
        <a:buChar char="§"/>
        <a:defRPr sz="2800">
          <a:solidFill>
            <a:schemeClr val="tx1"/>
          </a:solidFill>
          <a:latin typeface="+mn-lt"/>
          <a:ea typeface="微软雅黑" pitchFamily="34" charset="-122"/>
          <a:cs typeface="微软雅黑" charset="0"/>
        </a:defRPr>
      </a:lvl1pPr>
      <a:lvl2pPr marL="871703" indent="-335270" algn="l" rtl="0" eaLnBrk="0" fontAlgn="base" hangingPunct="0">
        <a:spcBef>
          <a:spcPct val="20000"/>
        </a:spcBef>
        <a:spcAft>
          <a:spcPct val="0"/>
        </a:spcAft>
        <a:buClr>
          <a:srgbClr val="FF6600"/>
        </a:buClr>
        <a:buFont typeface="Lucida Console" charset="0"/>
        <a:buChar char="-"/>
        <a:defRPr sz="2600">
          <a:solidFill>
            <a:schemeClr val="tx1"/>
          </a:solidFill>
          <a:latin typeface="+mn-lt"/>
          <a:ea typeface="微软雅黑" pitchFamily="34" charset="-122"/>
          <a:cs typeface="微软雅黑" charset="0"/>
        </a:defRPr>
      </a:lvl2pPr>
      <a:lvl3pPr marL="1341082" indent="-268216" algn="l" rtl="0" eaLnBrk="0" fontAlgn="base" hangingPunct="0">
        <a:spcBef>
          <a:spcPct val="20000"/>
        </a:spcBef>
        <a:spcAft>
          <a:spcPct val="0"/>
        </a:spcAft>
        <a:buClr>
          <a:srgbClr val="FF6600"/>
        </a:buClr>
        <a:buChar char="•"/>
        <a:defRPr sz="2800">
          <a:solidFill>
            <a:schemeClr val="tx1"/>
          </a:solidFill>
          <a:latin typeface="+mn-lt"/>
          <a:ea typeface="微软雅黑" pitchFamily="34" charset="-122"/>
          <a:cs typeface="微软雅黑" charset="0"/>
        </a:defRPr>
      </a:lvl3pPr>
      <a:lvl4pPr marL="1877515" indent="-268216" algn="l" rtl="0" eaLnBrk="0" fontAlgn="base" hangingPunct="0">
        <a:spcBef>
          <a:spcPct val="20000"/>
        </a:spcBef>
        <a:spcAft>
          <a:spcPct val="0"/>
        </a:spcAft>
        <a:buChar char="–"/>
        <a:defRPr sz="2300">
          <a:solidFill>
            <a:schemeClr val="tx1"/>
          </a:solidFill>
          <a:latin typeface="+mn-lt"/>
          <a:ea typeface="宋体" pitchFamily="2" charset="-122"/>
          <a:cs typeface="宋体" charset="0"/>
        </a:defRPr>
      </a:lvl4pPr>
      <a:lvl5pPr marL="2413947" indent="-268216" algn="l" rtl="0" eaLnBrk="0" fontAlgn="base" hangingPunct="0">
        <a:spcBef>
          <a:spcPct val="20000"/>
        </a:spcBef>
        <a:spcAft>
          <a:spcPct val="0"/>
        </a:spcAft>
        <a:buChar char="»"/>
        <a:defRPr sz="2300">
          <a:solidFill>
            <a:schemeClr val="tx1"/>
          </a:solidFill>
          <a:latin typeface="+mn-lt"/>
          <a:ea typeface="宋体" pitchFamily="2" charset="-122"/>
        </a:defRPr>
      </a:lvl5pPr>
      <a:lvl6pPr marL="2950380" indent="-268216" algn="l" rtl="0" fontAlgn="base">
        <a:spcBef>
          <a:spcPct val="20000"/>
        </a:spcBef>
        <a:spcAft>
          <a:spcPct val="0"/>
        </a:spcAft>
        <a:buChar char="»"/>
        <a:defRPr sz="2300">
          <a:solidFill>
            <a:schemeClr val="tx1"/>
          </a:solidFill>
          <a:latin typeface="+mn-lt"/>
          <a:ea typeface="宋体" pitchFamily="2" charset="-122"/>
        </a:defRPr>
      </a:lvl6pPr>
      <a:lvl7pPr marL="3486813" indent="-268216" algn="l" rtl="0" fontAlgn="base">
        <a:spcBef>
          <a:spcPct val="20000"/>
        </a:spcBef>
        <a:spcAft>
          <a:spcPct val="0"/>
        </a:spcAft>
        <a:buChar char="»"/>
        <a:defRPr sz="2300">
          <a:solidFill>
            <a:schemeClr val="tx1"/>
          </a:solidFill>
          <a:latin typeface="+mn-lt"/>
          <a:ea typeface="宋体" pitchFamily="2" charset="-122"/>
        </a:defRPr>
      </a:lvl7pPr>
      <a:lvl8pPr marL="4023246" indent="-268216" algn="l" rtl="0" fontAlgn="base">
        <a:spcBef>
          <a:spcPct val="20000"/>
        </a:spcBef>
        <a:spcAft>
          <a:spcPct val="0"/>
        </a:spcAft>
        <a:buChar char="»"/>
        <a:defRPr sz="2300">
          <a:solidFill>
            <a:schemeClr val="tx1"/>
          </a:solidFill>
          <a:latin typeface="+mn-lt"/>
          <a:ea typeface="宋体" pitchFamily="2" charset="-122"/>
        </a:defRPr>
      </a:lvl8pPr>
      <a:lvl9pPr marL="4559678" indent="-268216" algn="l" rtl="0" fontAlgn="base">
        <a:spcBef>
          <a:spcPct val="20000"/>
        </a:spcBef>
        <a:spcAft>
          <a:spcPct val="0"/>
        </a:spcAft>
        <a:buChar char="»"/>
        <a:defRPr sz="2300">
          <a:solidFill>
            <a:schemeClr val="tx1"/>
          </a:solidFill>
          <a:latin typeface="+mn-lt"/>
          <a:ea typeface="宋体" pitchFamily="2" charset="-122"/>
        </a:defRPr>
      </a:lvl9pPr>
    </p:bodyStyle>
    <p:otherStyle>
      <a:defPPr>
        <a:defRPr lang="zh-CN"/>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31.jpg"/></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33.jpg"/></Relationships>
</file>

<file path=ppt/slides/_rels/slide28.xml.rels><?xml version="1.0" encoding="UTF-8" standalone="yes"?>
<Relationships xmlns="http://schemas.openxmlformats.org/package/2006/relationships"><Relationship Id="rId8" Type="http://schemas.openxmlformats.org/officeDocument/2006/relationships/hyperlink" Target="https://zh.m.wikipedia.org/zh-hans/&#21453;&#21521;&#20256;&#25773;&#31639;&#27861;" TargetMode="External"/><Relationship Id="rId3" Type="http://schemas.openxmlformats.org/officeDocument/2006/relationships/image" Target="../media/image5.png"/><Relationship Id="rId7" Type="http://schemas.openxmlformats.org/officeDocument/2006/relationships/hyperlink" Target="https://blog.csdn.net/fenglepeng/article/details/106077002"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zhuanlan.zhihu.com/p/67206089" TargetMode="External"/><Relationship Id="rId5" Type="http://schemas.openxmlformats.org/officeDocument/2006/relationships/hyperlink" Target="https://www.zhihu.com/question/52668301" TargetMode="External"/><Relationship Id="rId4" Type="http://schemas.openxmlformats.org/officeDocument/2006/relationships/hyperlink" Target="https://www.zhihu.com/question/22298352"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7.jpg"/><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2480" y="202150"/>
            <a:ext cx="3980585" cy="562554"/>
          </a:xfrm>
          <a:prstGeom prst="rect">
            <a:avLst/>
          </a:prstGeom>
        </p:spPr>
      </p:pic>
      <p:sp>
        <p:nvSpPr>
          <p:cNvPr id="3" name="TextBox 2"/>
          <p:cNvSpPr txBox="1"/>
          <p:nvPr/>
        </p:nvSpPr>
        <p:spPr>
          <a:xfrm>
            <a:off x="7113240" y="5445224"/>
            <a:ext cx="2664296" cy="67710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监查系统部 韩松延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20220526</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16496" y="1988840"/>
            <a:ext cx="6562537" cy="2492990"/>
          </a:xfrm>
          <a:prstGeom prst="rect">
            <a:avLst/>
          </a:prstGeom>
        </p:spPr>
        <p:txBody>
          <a:bodyPr wrap="square">
            <a:spAutoFit/>
          </a:bodyPr>
          <a:lstStyle/>
          <a:p>
            <a:r>
              <a:rPr lang="zh-CN" altLang="en-US" sz="36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增强型分析</a:t>
            </a:r>
            <a:r>
              <a:rPr lang="en-US" altLang="zh-CN" sz="36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6.1&amp;6.2</a:t>
            </a:r>
          </a:p>
          <a:p>
            <a:r>
              <a:rPr lang="zh-CN" altLang="en-US" sz="60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换个角度讨论</a:t>
            </a:r>
            <a:r>
              <a:rPr lang="en-US" altLang="zh-CN" sz="60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CNN</a:t>
            </a:r>
            <a:r>
              <a:rPr lang="zh-CN" altLang="en-US" sz="60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及</a:t>
            </a:r>
            <a:r>
              <a:rPr lang="en-US" altLang="zh-CN" sz="60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CNN</a:t>
            </a:r>
            <a:r>
              <a:rPr lang="zh-CN" altLang="en-US" sz="6000" b="1" dirty="0">
                <a:ln w="9525">
                  <a:solidFill>
                    <a:schemeClr val="bg1"/>
                  </a:solidFill>
                  <a:prstDash val="solid"/>
                </a:ln>
                <a:solidFill>
                  <a:srgbClr val="3D99A9"/>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HYYaKuHeiW Regular"/>
              </a:rPr>
              <a:t>做人脸识别</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卷积层</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560512" y="1124744"/>
            <a:ext cx="8568952" cy="2308324"/>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卷积层（</a:t>
            </a:r>
            <a:r>
              <a:rPr lang="en-US" altLang="zh-CN" sz="1800" dirty="0">
                <a:latin typeface="仿宋" panose="02010609060101010101" pitchFamily="49" charset="-122"/>
                <a:ea typeface="仿宋" panose="02010609060101010101" pitchFamily="49" charset="-122"/>
              </a:rPr>
              <a:t>Convolutional Layer</a:t>
            </a:r>
            <a:r>
              <a:rPr lang="zh-CN" altLang="en-US" sz="1800" dirty="0">
                <a:latin typeface="仿宋" panose="02010609060101010101" pitchFamily="49" charset="-122"/>
                <a:ea typeface="仿宋" panose="02010609060101010101" pitchFamily="49" charset="-122"/>
              </a:rPr>
              <a:t>），顾名思义就是做卷积，而做卷积的目的是将图片的特征提取出来，</a:t>
            </a:r>
            <a:r>
              <a:rPr lang="zh-CN" altLang="en-US" sz="1800" b="1" dirty="0">
                <a:latin typeface="仿宋" panose="02010609060101010101" pitchFamily="49" charset="-122"/>
                <a:ea typeface="仿宋" panose="02010609060101010101" pitchFamily="49" charset="-122"/>
              </a:rPr>
              <a:t>所以又将卷积的结果称为</a:t>
            </a:r>
            <a:r>
              <a:rPr lang="en-US" altLang="zh-CN" sz="1800" b="1" dirty="0">
                <a:latin typeface="仿宋" panose="02010609060101010101" pitchFamily="49" charset="-122"/>
                <a:ea typeface="仿宋" panose="02010609060101010101" pitchFamily="49" charset="-122"/>
              </a:rPr>
              <a:t>feature map</a:t>
            </a:r>
            <a:r>
              <a:rPr lang="zh-CN" altLang="en-US" sz="1800" dirty="0">
                <a:latin typeface="仿宋" panose="02010609060101010101" pitchFamily="49" charset="-122"/>
                <a:ea typeface="仿宋" panose="02010609060101010101" pitchFamily="49" charset="-122"/>
              </a:rPr>
              <a:t>。与在前面我们介绍的传统的卷积的过程相比，深度学习中的卷积过程是相同的，但是卷积内核的产生却是完全不同的。在深度学习中，又将卷积内核称为过滤器（</a:t>
            </a:r>
            <a:r>
              <a:rPr lang="en-US" altLang="zh-CN" sz="1800" dirty="0">
                <a:latin typeface="仿宋" panose="02010609060101010101" pitchFamily="49" charset="-122"/>
                <a:ea typeface="仿宋" panose="02010609060101010101" pitchFamily="49" charset="-122"/>
              </a:rPr>
              <a:t>filter</a:t>
            </a:r>
            <a:r>
              <a:rPr lang="zh-CN" altLang="en-US" sz="1800" dirty="0">
                <a:latin typeface="仿宋" panose="02010609060101010101" pitchFamily="49" charset="-122"/>
                <a:ea typeface="仿宋" panose="02010609060101010101" pitchFamily="49" charset="-122"/>
              </a:rPr>
              <a:t>）。</a:t>
            </a:r>
          </a:p>
          <a:p>
            <a:pPr algn="l"/>
            <a:r>
              <a:rPr lang="zh-CN" altLang="en-US" sz="1800" dirty="0">
                <a:latin typeface="仿宋" panose="02010609060101010101" pitchFamily="49" charset="-122"/>
                <a:ea typeface="仿宋" panose="02010609060101010101" pitchFamily="49" charset="-122"/>
              </a:rPr>
              <a:t>在深度学习中卷积的过程与传统单纯的卷积过程是相同的，也就是说可以将图像做某种转换和处理。在做传统单纯的卷积过程时，卷积内核是事先给定的，其过程只是为了达到某种目的而做的图像处理。但是</a:t>
            </a:r>
            <a:r>
              <a:rPr lang="zh-CN" altLang="en-US" sz="1800" b="1" dirty="0">
                <a:latin typeface="仿宋" panose="02010609060101010101" pitchFamily="49" charset="-122"/>
                <a:ea typeface="仿宋" panose="02010609060101010101" pitchFamily="49" charset="-122"/>
              </a:rPr>
              <a:t>在</a:t>
            </a:r>
            <a:r>
              <a:rPr lang="en-US" altLang="zh-CN" sz="1800" b="1" dirty="0">
                <a:latin typeface="仿宋" panose="02010609060101010101" pitchFamily="49" charset="-122"/>
                <a:ea typeface="仿宋" panose="02010609060101010101" pitchFamily="49" charset="-122"/>
              </a:rPr>
              <a:t>CNN</a:t>
            </a:r>
            <a:r>
              <a:rPr lang="zh-CN" altLang="en-US" sz="1800" b="1" dirty="0">
                <a:latin typeface="仿宋" panose="02010609060101010101" pitchFamily="49" charset="-122"/>
                <a:ea typeface="仿宋" panose="02010609060101010101" pitchFamily="49" charset="-122"/>
              </a:rPr>
              <a:t>中的卷积内核不是使用者事前给定的，而是通过反向传播的方式在训练阶段确定的</a:t>
            </a:r>
            <a:r>
              <a:rPr lang="zh-CN" altLang="en-US" sz="1800" dirty="0">
                <a:latin typeface="仿宋" panose="02010609060101010101" pitchFamily="49" charset="-122"/>
                <a:ea typeface="仿宋" panose="02010609060101010101" pitchFamily="49" charset="-122"/>
              </a:rPr>
              <a:t>。</a:t>
            </a:r>
          </a:p>
        </p:txBody>
      </p:sp>
      <p:sp>
        <p:nvSpPr>
          <p:cNvPr id="14" name="文本框 13">
            <a:extLst>
              <a:ext uri="{FF2B5EF4-FFF2-40B4-BE49-F238E27FC236}">
                <a16:creationId xmlns:a16="http://schemas.microsoft.com/office/drawing/2014/main" id="{A2C83BE2-F3F8-B4D8-FE8E-9503FE0EE848}"/>
              </a:ext>
            </a:extLst>
          </p:cNvPr>
          <p:cNvSpPr txBox="1"/>
          <p:nvPr/>
        </p:nvSpPr>
        <p:spPr>
          <a:xfrm>
            <a:off x="4016896" y="6116586"/>
            <a:ext cx="1872208" cy="307777"/>
          </a:xfrm>
          <a:prstGeom prst="rect">
            <a:avLst/>
          </a:prstGeom>
          <a:noFill/>
        </p:spPr>
        <p:txBody>
          <a:bodyPr wrap="square">
            <a:spAutoFit/>
          </a:bodyPr>
          <a:lstStyle/>
          <a:p>
            <a:r>
              <a:rPr lang="zh-CN" altLang="en-US" sz="1400" b="1" dirty="0">
                <a:latin typeface="等线" panose="02010600030101010101" pitchFamily="2" charset="-122"/>
                <a:ea typeface="等线" panose="02010600030101010101" pitchFamily="2" charset="-122"/>
              </a:rPr>
              <a:t>卷积过程示意图</a:t>
            </a:r>
          </a:p>
        </p:txBody>
      </p:sp>
      <p:pic>
        <p:nvPicPr>
          <p:cNvPr id="3" name="图片 2">
            <a:extLst>
              <a:ext uri="{FF2B5EF4-FFF2-40B4-BE49-F238E27FC236}">
                <a16:creationId xmlns:a16="http://schemas.microsoft.com/office/drawing/2014/main" id="{60DAD98A-5DA5-1EE2-336B-74BA97737DF7}"/>
              </a:ext>
            </a:extLst>
          </p:cNvPr>
          <p:cNvPicPr>
            <a:picLocks noChangeAspect="1"/>
          </p:cNvPicPr>
          <p:nvPr/>
        </p:nvPicPr>
        <p:blipFill>
          <a:blip r:embed="rId3"/>
          <a:stretch>
            <a:fillRect/>
          </a:stretch>
        </p:blipFill>
        <p:spPr>
          <a:xfrm>
            <a:off x="2432720" y="3429000"/>
            <a:ext cx="5155921" cy="2687586"/>
          </a:xfrm>
          <a:prstGeom prst="rect">
            <a:avLst/>
          </a:prstGeom>
        </p:spPr>
      </p:pic>
    </p:spTree>
    <p:extLst>
      <p:ext uri="{BB962C8B-B14F-4D97-AF65-F5344CB8AC3E}">
        <p14:creationId xmlns:p14="http://schemas.microsoft.com/office/powerpoint/2010/main" val="16332100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激活层</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740885" y="1196752"/>
            <a:ext cx="8568952" cy="2031325"/>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激活层（</a:t>
            </a:r>
            <a:r>
              <a:rPr lang="en-US" altLang="zh-CN" sz="1800" dirty="0">
                <a:latin typeface="仿宋" panose="02010609060101010101" pitchFamily="49" charset="-122"/>
                <a:ea typeface="仿宋" panose="02010609060101010101" pitchFamily="49" charset="-122"/>
              </a:rPr>
              <a:t>Activation layer</a:t>
            </a:r>
            <a:r>
              <a:rPr lang="zh-CN" altLang="en-US" sz="1800" dirty="0">
                <a:latin typeface="仿宋" panose="02010609060101010101" pitchFamily="49" charset="-122"/>
                <a:ea typeface="仿宋" panose="02010609060101010101" pitchFamily="49" charset="-122"/>
              </a:rPr>
              <a:t>）是一个可选的层，其主要作用是</a:t>
            </a:r>
            <a:r>
              <a:rPr lang="zh-CN" altLang="en-US" sz="1800" b="1" dirty="0">
                <a:latin typeface="仿宋" panose="02010609060101010101" pitchFamily="49" charset="-122"/>
                <a:ea typeface="仿宋" panose="02010609060101010101" pitchFamily="49" charset="-122"/>
              </a:rPr>
              <a:t>强化</a:t>
            </a:r>
            <a:r>
              <a:rPr lang="en-US" altLang="zh-CN" sz="1800" b="1" dirty="0">
                <a:latin typeface="仿宋" panose="02010609060101010101" pitchFamily="49" charset="-122"/>
                <a:ea typeface="仿宋" panose="02010609060101010101" pitchFamily="49" charset="-122"/>
              </a:rPr>
              <a:t>Feature Map</a:t>
            </a:r>
            <a:r>
              <a:rPr lang="zh-CN" altLang="en-US" sz="1800" b="1" dirty="0">
                <a:latin typeface="仿宋" panose="02010609060101010101" pitchFamily="49" charset="-122"/>
                <a:ea typeface="仿宋" panose="02010609060101010101" pitchFamily="49" charset="-122"/>
              </a:rPr>
              <a:t>中的有用特征，而将无用的特征过滤掉</a:t>
            </a:r>
            <a:r>
              <a:rPr lang="zh-CN" altLang="en-US" sz="1800" dirty="0">
                <a:latin typeface="仿宋" panose="02010609060101010101" pitchFamily="49" charset="-122"/>
                <a:ea typeface="仿宋" panose="02010609060101010101" pitchFamily="49" charset="-122"/>
              </a:rPr>
              <a:t>。这样做的原因是模仿人类神经网络中神经元受刺激的过程。比如，当人们看到一件事物时，其判断和思考都是与之相关的一系列神经元被激活，与之无关神经元则不会被激活，如图</a:t>
            </a:r>
            <a:r>
              <a:rPr lang="en-US" altLang="zh-CN" sz="1800" dirty="0">
                <a:latin typeface="仿宋" panose="02010609060101010101" pitchFamily="49" charset="-122"/>
                <a:ea typeface="仿宋" panose="02010609060101010101" pitchFamily="49" charset="-122"/>
              </a:rPr>
              <a:t>6-13</a:t>
            </a:r>
            <a:r>
              <a:rPr lang="zh-CN" altLang="en-US" sz="1800" dirty="0">
                <a:latin typeface="仿宋" panose="02010609060101010101" pitchFamily="49" charset="-122"/>
                <a:ea typeface="仿宋" panose="02010609060101010101" pitchFamily="49" charset="-122"/>
              </a:rPr>
              <a:t>所示。</a:t>
            </a:r>
          </a:p>
          <a:p>
            <a:pPr algn="l"/>
            <a:r>
              <a:rPr lang="en-US" altLang="zh-CN" sz="1800" dirty="0" err="1">
                <a:latin typeface="仿宋" panose="02010609060101010101" pitchFamily="49" charset="-122"/>
                <a:ea typeface="仿宋" panose="02010609060101010101" pitchFamily="49" charset="-122"/>
              </a:rPr>
              <a:t>ReLU</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Rectified Linear Unit</a:t>
            </a:r>
            <a:r>
              <a:rPr lang="zh-CN" altLang="en-US" sz="1800" dirty="0">
                <a:latin typeface="仿宋" panose="02010609060101010101" pitchFamily="49" charset="-122"/>
                <a:ea typeface="仿宋" panose="02010609060101010101" pitchFamily="49" charset="-122"/>
              </a:rPr>
              <a:t>）</a:t>
            </a:r>
            <a:r>
              <a:rPr lang="zh-CN" altLang="en-US" sz="1600" b="0" i="0" dirty="0">
                <a:solidFill>
                  <a:srgbClr val="4D5156"/>
                </a:solidFill>
                <a:effectLst/>
                <a:latin typeface="arial" panose="020B0604020202020204" pitchFamily="34" charset="0"/>
              </a:rPr>
              <a:t>修正线性单元</a:t>
            </a:r>
            <a:r>
              <a:rPr lang="zh-CN" altLang="en-US" sz="1800" dirty="0">
                <a:latin typeface="仿宋" panose="02010609060101010101" pitchFamily="49" charset="-122"/>
                <a:ea typeface="仿宋" panose="02010609060101010101" pitchFamily="49" charset="-122"/>
              </a:rPr>
              <a:t>是最为常用的</a:t>
            </a:r>
            <a:r>
              <a:rPr lang="en-US" altLang="zh-CN" sz="1800" dirty="0">
                <a:latin typeface="仿宋" panose="02010609060101010101" pitchFamily="49" charset="-122"/>
                <a:ea typeface="仿宋" panose="02010609060101010101" pitchFamily="49" charset="-122"/>
              </a:rPr>
              <a:t>Activation</a:t>
            </a:r>
            <a:r>
              <a:rPr lang="zh-CN" altLang="en-US" sz="1800" dirty="0">
                <a:latin typeface="仿宋" panose="02010609060101010101" pitchFamily="49" charset="-122"/>
                <a:ea typeface="仿宋" panose="02010609060101010101" pitchFamily="49" charset="-122"/>
              </a:rPr>
              <a:t>方法，其计算过程非常简单，即执行</a:t>
            </a:r>
            <a:r>
              <a:rPr lang="en-US" altLang="zh-CN" sz="1800" dirty="0">
                <a:latin typeface="仿宋" panose="02010609060101010101" pitchFamily="49" charset="-122"/>
                <a:ea typeface="仿宋" panose="02010609060101010101" pitchFamily="49" charset="-122"/>
              </a:rPr>
              <a:t>Max(X,0)</a:t>
            </a:r>
            <a:r>
              <a:rPr lang="zh-CN" altLang="en-US" sz="1800" dirty="0">
                <a:latin typeface="仿宋" panose="02010609060101010101" pitchFamily="49" charset="-122"/>
                <a:ea typeface="仿宋" panose="02010609060101010101" pitchFamily="49" charset="-122"/>
              </a:rPr>
              <a:t>，比较</a:t>
            </a:r>
            <a:r>
              <a:rPr lang="en-US" altLang="zh-CN" sz="1800" dirty="0">
                <a:latin typeface="仿宋" panose="02010609060101010101" pitchFamily="49" charset="-122"/>
                <a:ea typeface="仿宋" panose="02010609060101010101" pitchFamily="49" charset="-122"/>
              </a:rPr>
              <a:t>0</a:t>
            </a:r>
            <a:r>
              <a:rPr lang="zh-CN" altLang="en-US" sz="1800" dirty="0">
                <a:latin typeface="仿宋" panose="02010609060101010101" pitchFamily="49" charset="-122"/>
                <a:ea typeface="仿宋" panose="02010609060101010101" pitchFamily="49" charset="-122"/>
              </a:rPr>
              <a:t>与</a:t>
            </a:r>
            <a:r>
              <a:rPr lang="en-US" altLang="zh-CN" sz="1800" dirty="0">
                <a:latin typeface="仿宋" panose="02010609060101010101" pitchFamily="49" charset="-122"/>
                <a:ea typeface="仿宋" panose="02010609060101010101" pitchFamily="49" charset="-122"/>
              </a:rPr>
              <a:t>X</a:t>
            </a:r>
            <a:r>
              <a:rPr lang="zh-CN" altLang="en-US" sz="1800" dirty="0">
                <a:latin typeface="仿宋" panose="02010609060101010101" pitchFamily="49" charset="-122"/>
                <a:ea typeface="仿宋" panose="02010609060101010101" pitchFamily="49" charset="-122"/>
              </a:rPr>
              <a:t>，取最大值，负值被</a:t>
            </a:r>
            <a:r>
              <a:rPr lang="en-US" altLang="zh-CN" sz="1800" dirty="0">
                <a:latin typeface="仿宋" panose="02010609060101010101" pitchFamily="49" charset="-122"/>
                <a:ea typeface="仿宋" panose="02010609060101010101" pitchFamily="49" charset="-122"/>
              </a:rPr>
              <a:t>0</a:t>
            </a:r>
            <a:r>
              <a:rPr lang="zh-CN" altLang="en-US" sz="1800" dirty="0">
                <a:latin typeface="仿宋" panose="02010609060101010101" pitchFamily="49" charset="-122"/>
                <a:ea typeface="仿宋" panose="02010609060101010101" pitchFamily="49" charset="-122"/>
              </a:rPr>
              <a:t>取代。除了</a:t>
            </a:r>
            <a:r>
              <a:rPr lang="en-US" altLang="zh-CN" sz="1800" dirty="0" err="1">
                <a:latin typeface="仿宋" panose="02010609060101010101" pitchFamily="49" charset="-122"/>
                <a:ea typeface="仿宋" panose="02010609060101010101" pitchFamily="49" charset="-122"/>
              </a:rPr>
              <a:t>ReLU</a:t>
            </a:r>
            <a:r>
              <a:rPr lang="zh-CN" altLang="en-US" sz="1800" dirty="0">
                <a:latin typeface="仿宋" panose="02010609060101010101" pitchFamily="49" charset="-122"/>
                <a:ea typeface="仿宋" panose="02010609060101010101" pitchFamily="49" charset="-122"/>
              </a:rPr>
              <a:t>方法还有如</a:t>
            </a:r>
            <a:r>
              <a:rPr lang="en-US" altLang="zh-CN" sz="1800" dirty="0">
                <a:latin typeface="仿宋" panose="02010609060101010101" pitchFamily="49" charset="-122"/>
                <a:ea typeface="仿宋" panose="02010609060101010101" pitchFamily="49" charset="-122"/>
              </a:rPr>
              <a:t>Sigmoid</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Tanh</a:t>
            </a:r>
            <a:r>
              <a:rPr lang="zh-CN" altLang="en-US" sz="1800" dirty="0">
                <a:latin typeface="仿宋" panose="02010609060101010101" pitchFamily="49" charset="-122"/>
                <a:ea typeface="仿宋" panose="02010609060101010101" pitchFamily="49" charset="-122"/>
              </a:rPr>
              <a:t>等，但是</a:t>
            </a:r>
            <a:r>
              <a:rPr lang="en-US" altLang="zh-CN" sz="1800" dirty="0" err="1">
                <a:latin typeface="仿宋" panose="02010609060101010101" pitchFamily="49" charset="-122"/>
                <a:ea typeface="仿宋" panose="02010609060101010101" pitchFamily="49" charset="-122"/>
              </a:rPr>
              <a:t>ReLU</a:t>
            </a:r>
            <a:r>
              <a:rPr lang="zh-CN" altLang="en-US" sz="1800" dirty="0">
                <a:latin typeface="仿宋" panose="02010609060101010101" pitchFamily="49" charset="-122"/>
                <a:ea typeface="仿宋" panose="02010609060101010101" pitchFamily="49" charset="-122"/>
              </a:rPr>
              <a:t>被广泛使用是因为其能保证高效的计算效率。</a:t>
            </a:r>
          </a:p>
        </p:txBody>
      </p:sp>
      <p:pic>
        <p:nvPicPr>
          <p:cNvPr id="7" name="图片 6">
            <a:extLst>
              <a:ext uri="{FF2B5EF4-FFF2-40B4-BE49-F238E27FC236}">
                <a16:creationId xmlns:a16="http://schemas.microsoft.com/office/drawing/2014/main" id="{51425871-1012-AA48-BA7A-3682970D41FC}"/>
              </a:ext>
            </a:extLst>
          </p:cNvPr>
          <p:cNvPicPr>
            <a:picLocks noChangeAspect="1"/>
          </p:cNvPicPr>
          <p:nvPr/>
        </p:nvPicPr>
        <p:blipFill>
          <a:blip r:embed="rId3"/>
          <a:stretch>
            <a:fillRect/>
          </a:stretch>
        </p:blipFill>
        <p:spPr>
          <a:xfrm>
            <a:off x="2329906" y="3501008"/>
            <a:ext cx="5390910" cy="1872571"/>
          </a:xfrm>
          <a:prstGeom prst="rect">
            <a:avLst/>
          </a:prstGeom>
        </p:spPr>
      </p:pic>
      <p:sp>
        <p:nvSpPr>
          <p:cNvPr id="8" name="文本框 7">
            <a:extLst>
              <a:ext uri="{FF2B5EF4-FFF2-40B4-BE49-F238E27FC236}">
                <a16:creationId xmlns:a16="http://schemas.microsoft.com/office/drawing/2014/main" id="{DC25937E-9F45-2F77-7FE6-A20BDAA35B9A}"/>
              </a:ext>
            </a:extLst>
          </p:cNvPr>
          <p:cNvSpPr txBox="1"/>
          <p:nvPr/>
        </p:nvSpPr>
        <p:spPr>
          <a:xfrm>
            <a:off x="2720752" y="5589240"/>
            <a:ext cx="4896544" cy="307777"/>
          </a:xfrm>
          <a:prstGeom prst="rect">
            <a:avLst/>
          </a:prstGeom>
          <a:noFill/>
        </p:spPr>
        <p:txBody>
          <a:bodyPr wrap="square">
            <a:spAutoFit/>
          </a:bodyPr>
          <a:lstStyle/>
          <a:p>
            <a:r>
              <a:rPr lang="zh-CN" altLang="en-US" sz="1400" b="1" dirty="0">
                <a:latin typeface="等线" panose="02010600030101010101" pitchFamily="2" charset="-122"/>
                <a:ea typeface="等线" panose="02010600030101010101" pitchFamily="2" charset="-122"/>
              </a:rPr>
              <a:t>人们按照神经元激活的方式设计出保留重要数据的方法</a:t>
            </a:r>
          </a:p>
        </p:txBody>
      </p:sp>
    </p:spTree>
    <p:extLst>
      <p:ext uri="{BB962C8B-B14F-4D97-AF65-F5344CB8AC3E}">
        <p14:creationId xmlns:p14="http://schemas.microsoft.com/office/powerpoint/2010/main" val="2528256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池化层</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560512" y="1124744"/>
            <a:ext cx="8568952" cy="1200329"/>
          </a:xfrm>
          <a:prstGeom prst="rect">
            <a:avLst/>
          </a:prstGeom>
          <a:noFill/>
        </p:spPr>
        <p:txBody>
          <a:bodyPr wrap="square">
            <a:spAutoFit/>
          </a:bodyPr>
          <a:lstStyle/>
          <a:p>
            <a:pPr algn="l"/>
            <a:r>
              <a:rPr lang="zh-CN" altLang="en-US" sz="1800" b="1" dirty="0">
                <a:latin typeface="仿宋" panose="02010609060101010101" pitchFamily="49" charset="-122"/>
                <a:ea typeface="仿宋" panose="02010609060101010101" pitchFamily="49" charset="-122"/>
              </a:rPr>
              <a:t>池化层（</a:t>
            </a:r>
            <a:r>
              <a:rPr lang="en-US" altLang="zh-CN" sz="1800" b="1" dirty="0">
                <a:latin typeface="仿宋" panose="02010609060101010101" pitchFamily="49" charset="-122"/>
                <a:ea typeface="仿宋" panose="02010609060101010101" pitchFamily="49" charset="-122"/>
              </a:rPr>
              <a:t>Pooling Layer</a:t>
            </a:r>
            <a:r>
              <a:rPr lang="zh-CN" altLang="en-US" sz="1800" b="1" dirty="0">
                <a:latin typeface="仿宋" panose="02010609060101010101" pitchFamily="49" charset="-122"/>
                <a:ea typeface="仿宋" panose="02010609060101010101" pitchFamily="49" charset="-122"/>
              </a:rPr>
              <a:t>）原理其实非常简单，在给定数据范围内，将最大值或平均值作为代表该范围内数据的值，然后将其他值舍弃掉</a:t>
            </a:r>
            <a:r>
              <a:rPr lang="zh-CN" altLang="en-US" sz="1800" dirty="0">
                <a:latin typeface="仿宋" panose="02010609060101010101" pitchFamily="49" charset="-122"/>
                <a:ea typeface="仿宋" panose="02010609060101010101" pitchFamily="49" charset="-122"/>
              </a:rPr>
              <a:t>。这样做的原因是保留显著特征，并且大幅减少在后续每一层的计算数据。试想，如果不做池化操作，数据量在每一层都是增加的，就无法再训练出一个有用的模型。</a:t>
            </a:r>
          </a:p>
        </p:txBody>
      </p:sp>
      <p:sp>
        <p:nvSpPr>
          <p:cNvPr id="14" name="文本框 13">
            <a:extLst>
              <a:ext uri="{FF2B5EF4-FFF2-40B4-BE49-F238E27FC236}">
                <a16:creationId xmlns:a16="http://schemas.microsoft.com/office/drawing/2014/main" id="{A2C83BE2-F3F8-B4D8-FE8E-9503FE0EE848}"/>
              </a:ext>
            </a:extLst>
          </p:cNvPr>
          <p:cNvSpPr txBox="1"/>
          <p:nvPr/>
        </p:nvSpPr>
        <p:spPr>
          <a:xfrm>
            <a:off x="6753200" y="6026260"/>
            <a:ext cx="1584176" cy="307777"/>
          </a:xfrm>
          <a:prstGeom prst="rect">
            <a:avLst/>
          </a:prstGeom>
          <a:noFill/>
        </p:spPr>
        <p:txBody>
          <a:bodyPr wrap="square">
            <a:spAutoFit/>
          </a:bodyPr>
          <a:lstStyle/>
          <a:p>
            <a:r>
              <a:rPr lang="en-US" altLang="zh-CN" sz="1400" b="1" dirty="0">
                <a:latin typeface="等线" panose="02010600030101010101" pitchFamily="2" charset="-122"/>
                <a:ea typeface="等线" panose="02010600030101010101" pitchFamily="2" charset="-122"/>
              </a:rPr>
              <a:t>Max Pooling</a:t>
            </a:r>
            <a:r>
              <a:rPr lang="zh-CN" altLang="en-US" sz="1400" b="1" dirty="0">
                <a:latin typeface="等线" panose="02010600030101010101" pitchFamily="2" charset="-122"/>
                <a:ea typeface="等线" panose="02010600030101010101" pitchFamily="2" charset="-122"/>
              </a:rPr>
              <a:t>示例</a:t>
            </a:r>
            <a:endParaRPr lang="en-US" altLang="zh-CN" sz="1400" b="1" dirty="0">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id="{A7AE0A85-0F68-E8AE-CD0E-31C33AC8BC9E}"/>
              </a:ext>
            </a:extLst>
          </p:cNvPr>
          <p:cNvPicPr>
            <a:picLocks noChangeAspect="1"/>
          </p:cNvPicPr>
          <p:nvPr/>
        </p:nvPicPr>
        <p:blipFill>
          <a:blip r:embed="rId3"/>
          <a:stretch>
            <a:fillRect/>
          </a:stretch>
        </p:blipFill>
        <p:spPr>
          <a:xfrm>
            <a:off x="2641759" y="2411956"/>
            <a:ext cx="4406458" cy="1704022"/>
          </a:xfrm>
          <a:prstGeom prst="rect">
            <a:avLst/>
          </a:prstGeom>
        </p:spPr>
      </p:pic>
      <p:sp>
        <p:nvSpPr>
          <p:cNvPr id="16" name="文本框 15">
            <a:extLst>
              <a:ext uri="{FF2B5EF4-FFF2-40B4-BE49-F238E27FC236}">
                <a16:creationId xmlns:a16="http://schemas.microsoft.com/office/drawing/2014/main" id="{A0B1699E-E4F3-1DB7-5A5E-34194CA115E9}"/>
              </a:ext>
            </a:extLst>
          </p:cNvPr>
          <p:cNvSpPr txBox="1"/>
          <p:nvPr/>
        </p:nvSpPr>
        <p:spPr>
          <a:xfrm>
            <a:off x="560513" y="4864227"/>
            <a:ext cx="8568952" cy="923330"/>
          </a:xfrm>
          <a:prstGeom prst="rect">
            <a:avLst/>
          </a:prstGeom>
          <a:noFill/>
        </p:spPr>
        <p:txBody>
          <a:bodyPr wrap="square">
            <a:spAutoFit/>
          </a:bodyPr>
          <a:lstStyle/>
          <a:p>
            <a:r>
              <a:rPr lang="zh-CN" altLang="en-US" sz="1600" b="0" i="0" dirty="0">
                <a:solidFill>
                  <a:srgbClr val="333333"/>
                </a:solidFill>
                <a:effectLst/>
                <a:latin typeface="Arial" panose="020B0604020202020204" pitchFamily="34" charset="0"/>
              </a:rPr>
              <a:t>最大池化（</a:t>
            </a:r>
            <a:r>
              <a:rPr lang="en-US" altLang="zh-CN" sz="1800" b="0" i="0" u="none" strike="noStrike" baseline="0" dirty="0">
                <a:latin typeface="LiberationSerif"/>
              </a:rPr>
              <a:t>Max Pooling</a:t>
            </a:r>
            <a:r>
              <a:rPr lang="zh-CN" altLang="en-US" sz="1800" b="0" i="0" u="none" strike="noStrike" baseline="0" dirty="0">
                <a:latin typeface="LiberationSerif"/>
              </a:rPr>
              <a:t>）</a:t>
            </a:r>
            <a:endParaRPr lang="en-US" altLang="zh-CN" sz="1800" dirty="0">
              <a:latin typeface="仿宋" panose="02010609060101010101" pitchFamily="49" charset="-122"/>
              <a:ea typeface="仿宋" panose="02010609060101010101" pitchFamily="49" charset="-122"/>
            </a:endParaRPr>
          </a:p>
          <a:p>
            <a:r>
              <a:rPr lang="zh-CN" altLang="en-US" sz="1800" dirty="0">
                <a:latin typeface="仿宋" panose="02010609060101010101" pitchFamily="49" charset="-122"/>
                <a:ea typeface="仿宋" panose="02010609060101010101" pitchFamily="49" charset="-122"/>
              </a:rPr>
              <a:t>池化层的步幅一直是</a:t>
            </a:r>
            <a:r>
              <a:rPr lang="en-US" altLang="zh-CN" sz="1800" dirty="0">
                <a:latin typeface="仿宋" panose="02010609060101010101" pitchFamily="49" charset="-122"/>
                <a:ea typeface="仿宋" panose="02010609060101010101" pitchFamily="49" charset="-122"/>
              </a:rPr>
              <a:t>2</a:t>
            </a:r>
            <a:r>
              <a:rPr lang="zh-CN" altLang="en-US" sz="1800" dirty="0">
                <a:latin typeface="仿宋" panose="02010609060101010101" pitchFamily="49" charset="-122"/>
                <a:ea typeface="仿宋" panose="02010609060101010101" pitchFamily="49" charset="-122"/>
              </a:rPr>
              <a:t>，并且是在</a:t>
            </a:r>
            <a:r>
              <a:rPr lang="en-US" altLang="zh-CN" sz="1800" dirty="0">
                <a:latin typeface="仿宋" panose="02010609060101010101" pitchFamily="49" charset="-122"/>
                <a:ea typeface="仿宋" panose="02010609060101010101" pitchFamily="49" charset="-122"/>
              </a:rPr>
              <a:t>2×2</a:t>
            </a:r>
            <a:r>
              <a:rPr lang="zh-CN" altLang="en-US" sz="1800" dirty="0">
                <a:latin typeface="仿宋" panose="02010609060101010101" pitchFamily="49" charset="-122"/>
                <a:ea typeface="仿宋" panose="02010609060101010101" pitchFamily="49" charset="-122"/>
              </a:rPr>
              <a:t>的数据范围内选择最大值。这样做的结果就是矩阵大小直接缩小至原来</a:t>
            </a:r>
            <a:r>
              <a:rPr lang="en-US" altLang="zh-CN" sz="1800" dirty="0">
                <a:latin typeface="仿宋" panose="02010609060101010101" pitchFamily="49" charset="-122"/>
                <a:ea typeface="仿宋" panose="02010609060101010101" pitchFamily="49" charset="-122"/>
              </a:rPr>
              <a:t>1/4</a:t>
            </a:r>
            <a:r>
              <a:rPr lang="zh-CN" altLang="en-US" sz="1800" dirty="0">
                <a:latin typeface="仿宋" panose="02010609060101010101" pitchFamily="49" charset="-122"/>
                <a:ea typeface="仿宋" panose="02010609060101010101" pitchFamily="49" charset="-122"/>
              </a:rPr>
              <a:t>的大小。</a:t>
            </a:r>
          </a:p>
        </p:txBody>
      </p:sp>
      <p:sp>
        <p:nvSpPr>
          <p:cNvPr id="11" name="文本框 10">
            <a:extLst>
              <a:ext uri="{FF2B5EF4-FFF2-40B4-BE49-F238E27FC236}">
                <a16:creationId xmlns:a16="http://schemas.microsoft.com/office/drawing/2014/main" id="{B3D9624A-0E46-8557-8DD9-6887F56D662D}"/>
              </a:ext>
            </a:extLst>
          </p:cNvPr>
          <p:cNvSpPr txBox="1"/>
          <p:nvPr/>
        </p:nvSpPr>
        <p:spPr>
          <a:xfrm>
            <a:off x="4016896" y="4048972"/>
            <a:ext cx="1872208" cy="307777"/>
          </a:xfrm>
          <a:prstGeom prst="rect">
            <a:avLst/>
          </a:prstGeom>
          <a:noFill/>
        </p:spPr>
        <p:txBody>
          <a:bodyPr wrap="square">
            <a:spAutoFit/>
          </a:bodyPr>
          <a:lstStyle/>
          <a:p>
            <a:r>
              <a:rPr lang="en-US" altLang="zh-CN" sz="1400" b="1" dirty="0">
                <a:latin typeface="等线" panose="02010600030101010101" pitchFamily="2" charset="-122"/>
                <a:ea typeface="等线" panose="02010600030101010101" pitchFamily="2" charset="-122"/>
              </a:rPr>
              <a:t>Max Pooling</a:t>
            </a:r>
            <a:r>
              <a:rPr lang="zh-CN" altLang="en-US" sz="1400" b="1" dirty="0">
                <a:latin typeface="等线" panose="02010600030101010101" pitchFamily="2" charset="-122"/>
                <a:ea typeface="等线" panose="02010600030101010101" pitchFamily="2" charset="-122"/>
              </a:rPr>
              <a:t>的例子</a:t>
            </a:r>
          </a:p>
        </p:txBody>
      </p:sp>
    </p:spTree>
    <p:extLst>
      <p:ext uri="{BB962C8B-B14F-4D97-AF65-F5344CB8AC3E}">
        <p14:creationId xmlns:p14="http://schemas.microsoft.com/office/powerpoint/2010/main" val="1464037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全连接层</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560512" y="1124744"/>
            <a:ext cx="8568952" cy="2308324"/>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全连接层（</a:t>
            </a:r>
            <a:r>
              <a:rPr lang="en-US" altLang="zh-CN" sz="1800" dirty="0">
                <a:latin typeface="仿宋" panose="02010609060101010101" pitchFamily="49" charset="-122"/>
                <a:ea typeface="仿宋" panose="02010609060101010101" pitchFamily="49" charset="-122"/>
              </a:rPr>
              <a:t>Fully-connected Layer</a:t>
            </a:r>
            <a:r>
              <a:rPr lang="zh-CN" altLang="en-US" sz="1800" dirty="0">
                <a:latin typeface="仿宋" panose="02010609060101010101" pitchFamily="49" charset="-122"/>
                <a:ea typeface="仿宋" panose="02010609060101010101" pitchFamily="49" charset="-122"/>
              </a:rPr>
              <a:t>）可以认为是传统意义上的神经网络算法，之所以称之为全连接，是因为神经网络算法的特点就是</a:t>
            </a:r>
            <a:r>
              <a:rPr lang="en-US" altLang="zh-CN" sz="1800" dirty="0">
                <a:latin typeface="仿宋" panose="02010609060101010101" pitchFamily="49" charset="-122"/>
                <a:ea typeface="仿宋" panose="02010609060101010101" pitchFamily="49" charset="-122"/>
              </a:rPr>
              <a:t>3</a:t>
            </a:r>
            <a:r>
              <a:rPr lang="zh-CN" altLang="en-US" sz="1800" dirty="0">
                <a:latin typeface="仿宋" panose="02010609060101010101" pitchFamily="49" charset="-122"/>
                <a:ea typeface="仿宋" panose="02010609060101010101" pitchFamily="49" charset="-122"/>
              </a:rPr>
              <a:t>个层（输入层、隐藏层、输出层）之间的节点是相互链接的，如下图所示。</a:t>
            </a:r>
          </a:p>
          <a:p>
            <a:pPr algn="l"/>
            <a:r>
              <a:rPr lang="zh-CN" altLang="en-US" sz="1800" dirty="0">
                <a:latin typeface="仿宋" panose="02010609060101010101" pitchFamily="49" charset="-122"/>
                <a:ea typeface="仿宋" panose="02010609060101010101" pitchFamily="49" charset="-122"/>
              </a:rPr>
              <a:t>全连接层中的输入层就是前面各层中的最后一层的输出。不管最后一层是池化层还是卷积层，其数据都是张量，所以</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算法会首先将张量转为一维数据（这个过程也称为</a:t>
            </a:r>
            <a:r>
              <a:rPr lang="en-US" altLang="zh-CN" sz="1800" dirty="0">
                <a:latin typeface="仿宋" panose="02010609060101010101" pitchFamily="49" charset="-122"/>
                <a:ea typeface="仿宋" panose="02010609060101010101" pitchFamily="49" charset="-122"/>
              </a:rPr>
              <a:t>flatten</a:t>
            </a:r>
            <a:r>
              <a:rPr lang="zh-CN" altLang="en-US" sz="1800" dirty="0">
                <a:latin typeface="仿宋" panose="02010609060101010101" pitchFamily="49" charset="-122"/>
                <a:ea typeface="仿宋" panose="02010609060101010101" pitchFamily="49" charset="-122"/>
              </a:rPr>
              <a:t>）然后再构建全连接层。</a:t>
            </a:r>
          </a:p>
          <a:p>
            <a:pPr algn="l"/>
            <a:r>
              <a:rPr lang="zh-CN" altLang="en-US" sz="1800" dirty="0">
                <a:latin typeface="仿宋" panose="02010609060101010101" pitchFamily="49" charset="-122"/>
                <a:ea typeface="仿宋" panose="02010609060101010101" pitchFamily="49" charset="-122"/>
              </a:rPr>
              <a:t>图示的例子只有一个隐藏层，其实根据需要还可以构建具有多个隐藏层的神经网络。不过在大多数情况下，并不是隐藏层越多模型的性能会越高。</a:t>
            </a:r>
          </a:p>
        </p:txBody>
      </p:sp>
      <p:sp>
        <p:nvSpPr>
          <p:cNvPr id="14" name="文本框 13">
            <a:extLst>
              <a:ext uri="{FF2B5EF4-FFF2-40B4-BE49-F238E27FC236}">
                <a16:creationId xmlns:a16="http://schemas.microsoft.com/office/drawing/2014/main" id="{A2C83BE2-F3F8-B4D8-FE8E-9503FE0EE848}"/>
              </a:ext>
            </a:extLst>
          </p:cNvPr>
          <p:cNvSpPr txBox="1"/>
          <p:nvPr/>
        </p:nvSpPr>
        <p:spPr>
          <a:xfrm>
            <a:off x="4016896" y="6110935"/>
            <a:ext cx="1872208" cy="307777"/>
          </a:xfrm>
          <a:prstGeom prst="rect">
            <a:avLst/>
          </a:prstGeom>
          <a:noFill/>
        </p:spPr>
        <p:txBody>
          <a:bodyPr wrap="square">
            <a:spAutoFit/>
          </a:bodyPr>
          <a:lstStyle/>
          <a:p>
            <a:r>
              <a:rPr lang="zh-CN" altLang="en-US" sz="1400" b="1" dirty="0">
                <a:latin typeface="等线" panose="02010600030101010101" pitchFamily="2" charset="-122"/>
                <a:ea typeface="等线" panose="02010600030101010101" pitchFamily="2" charset="-122"/>
              </a:rPr>
              <a:t>全连接层的例子</a:t>
            </a:r>
          </a:p>
        </p:txBody>
      </p:sp>
      <p:pic>
        <p:nvPicPr>
          <p:cNvPr id="5" name="图片 4">
            <a:extLst>
              <a:ext uri="{FF2B5EF4-FFF2-40B4-BE49-F238E27FC236}">
                <a16:creationId xmlns:a16="http://schemas.microsoft.com/office/drawing/2014/main" id="{99A19087-1E3D-B839-2689-4D5508012FAB}"/>
              </a:ext>
            </a:extLst>
          </p:cNvPr>
          <p:cNvPicPr>
            <a:picLocks noChangeAspect="1"/>
          </p:cNvPicPr>
          <p:nvPr/>
        </p:nvPicPr>
        <p:blipFill>
          <a:blip r:embed="rId3"/>
          <a:stretch>
            <a:fillRect/>
          </a:stretch>
        </p:blipFill>
        <p:spPr>
          <a:xfrm>
            <a:off x="2576736" y="3495357"/>
            <a:ext cx="4886617" cy="2615578"/>
          </a:xfrm>
          <a:prstGeom prst="rect">
            <a:avLst/>
          </a:prstGeom>
        </p:spPr>
      </p:pic>
    </p:spTree>
    <p:extLst>
      <p:ext uri="{BB962C8B-B14F-4D97-AF65-F5344CB8AC3E}">
        <p14:creationId xmlns:p14="http://schemas.microsoft.com/office/powerpoint/2010/main" val="143244045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损失层</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560512" y="1124744"/>
            <a:ext cx="8568952" cy="923330"/>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损失层（</a:t>
            </a:r>
            <a:r>
              <a:rPr lang="en-US" altLang="zh-CN" sz="1800" dirty="0">
                <a:latin typeface="仿宋" panose="02010609060101010101" pitchFamily="49" charset="-122"/>
                <a:ea typeface="仿宋" panose="02010609060101010101" pitchFamily="49" charset="-122"/>
              </a:rPr>
              <a:t>Loss Layer</a:t>
            </a:r>
            <a:r>
              <a:rPr lang="zh-CN" altLang="en-US" sz="1800" dirty="0">
                <a:latin typeface="仿宋" panose="02010609060101010101" pitchFamily="49" charset="-122"/>
                <a:ea typeface="仿宋" panose="02010609060101010101" pitchFamily="49" charset="-122"/>
              </a:rPr>
              <a:t>）是</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算法的最后一层，其作用是构建一个函数能够将全连接层的预测与实际值之间的误差最小化。在损失层一般采用</a:t>
            </a:r>
            <a:r>
              <a:rPr lang="en-US" altLang="zh-CN" sz="1800" dirty="0" err="1">
                <a:latin typeface="仿宋" panose="02010609060101010101" pitchFamily="49" charset="-122"/>
                <a:ea typeface="仿宋" panose="02010609060101010101" pitchFamily="49" charset="-122"/>
              </a:rPr>
              <a:t>softmax</a:t>
            </a:r>
            <a:r>
              <a:rPr lang="zh-CN" altLang="en-US" sz="1800" dirty="0">
                <a:latin typeface="仿宋" panose="02010609060101010101" pitchFamily="49" charset="-122"/>
                <a:ea typeface="仿宋" panose="02010609060101010101" pitchFamily="49" charset="-122"/>
              </a:rPr>
              <a:t>算法来输出不同类别的概率数值。</a:t>
            </a:r>
          </a:p>
        </p:txBody>
      </p:sp>
      <p:sp>
        <p:nvSpPr>
          <p:cNvPr id="9" name="文本框 8">
            <a:extLst>
              <a:ext uri="{FF2B5EF4-FFF2-40B4-BE49-F238E27FC236}">
                <a16:creationId xmlns:a16="http://schemas.microsoft.com/office/drawing/2014/main" id="{39926BE8-D62D-3820-B71E-55D967B84233}"/>
              </a:ext>
            </a:extLst>
          </p:cNvPr>
          <p:cNvSpPr txBox="1"/>
          <p:nvPr/>
        </p:nvSpPr>
        <p:spPr>
          <a:xfrm>
            <a:off x="3908884" y="5097551"/>
            <a:ext cx="1872208" cy="307777"/>
          </a:xfrm>
          <a:prstGeom prst="rect">
            <a:avLst/>
          </a:prstGeom>
          <a:noFill/>
        </p:spPr>
        <p:txBody>
          <a:bodyPr wrap="square">
            <a:spAutoFit/>
          </a:bodyPr>
          <a:lstStyle/>
          <a:p>
            <a:r>
              <a:rPr lang="en-US" altLang="zh-CN" sz="1400" b="1" dirty="0">
                <a:latin typeface="等线" panose="02010600030101010101" pitchFamily="2" charset="-122"/>
                <a:ea typeface="等线" panose="02010600030101010101" pitchFamily="2" charset="-122"/>
              </a:rPr>
              <a:t>CNN</a:t>
            </a:r>
            <a:r>
              <a:rPr lang="zh-CN" altLang="en-US" sz="1400" b="1" dirty="0">
                <a:latin typeface="等线" panose="02010600030101010101" pitchFamily="2" charset="-122"/>
                <a:ea typeface="等线" panose="02010600030101010101" pitchFamily="2" charset="-122"/>
              </a:rPr>
              <a:t>算法结构示意图</a:t>
            </a:r>
          </a:p>
        </p:txBody>
      </p:sp>
      <p:pic>
        <p:nvPicPr>
          <p:cNvPr id="11" name="图片 10">
            <a:extLst>
              <a:ext uri="{FF2B5EF4-FFF2-40B4-BE49-F238E27FC236}">
                <a16:creationId xmlns:a16="http://schemas.microsoft.com/office/drawing/2014/main" id="{9A54F7C6-25C5-6E6F-4F43-2F7C75D2458B}"/>
              </a:ext>
            </a:extLst>
          </p:cNvPr>
          <p:cNvPicPr>
            <a:picLocks noChangeAspect="1"/>
          </p:cNvPicPr>
          <p:nvPr/>
        </p:nvPicPr>
        <p:blipFill>
          <a:blip r:embed="rId3"/>
          <a:stretch>
            <a:fillRect/>
          </a:stretch>
        </p:blipFill>
        <p:spPr>
          <a:xfrm>
            <a:off x="2026318" y="2492896"/>
            <a:ext cx="5853363" cy="2532647"/>
          </a:xfrm>
          <a:prstGeom prst="rect">
            <a:avLst/>
          </a:prstGeom>
        </p:spPr>
      </p:pic>
    </p:spTree>
    <p:extLst>
      <p:ext uri="{BB962C8B-B14F-4D97-AF65-F5344CB8AC3E}">
        <p14:creationId xmlns:p14="http://schemas.microsoft.com/office/powerpoint/2010/main" val="350040409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en-US" altLang="zh-CN" sz="2000" dirty="0">
                <a:solidFill>
                  <a:srgbClr val="40A582"/>
                </a:solidFill>
                <a:latin typeface="微软雅黑"/>
                <a:ea typeface="微软雅黑"/>
                <a:cs typeface="微软雅黑"/>
              </a:rPr>
              <a:t>CNN</a:t>
            </a:r>
            <a:r>
              <a:rPr kumimoji="1" lang="zh-CN" altLang="en-US" sz="2000" dirty="0">
                <a:solidFill>
                  <a:srgbClr val="40A582"/>
                </a:solidFill>
                <a:latin typeface="微软雅黑"/>
                <a:ea typeface="微软雅黑"/>
                <a:cs typeface="微软雅黑"/>
              </a:rPr>
              <a:t>的训练</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560512" y="1124744"/>
            <a:ext cx="8568952" cy="1015663"/>
          </a:xfrm>
          <a:prstGeom prst="rect">
            <a:avLst/>
          </a:prstGeom>
          <a:noFill/>
        </p:spPr>
        <p:txBody>
          <a:bodyPr wrap="square">
            <a:spAutoFit/>
          </a:bodyPr>
          <a:lstStyle/>
          <a:p>
            <a:pPr algn="l"/>
            <a:r>
              <a:rPr lang="zh-CN" altLang="en-US" sz="2000" dirty="0">
                <a:solidFill>
                  <a:srgbClr val="000000"/>
                </a:solidFill>
                <a:latin typeface="Times New Roman"/>
              </a:rPr>
              <a:t>我们还需要了解一下</a:t>
            </a:r>
            <a:r>
              <a:rPr lang="en-US" altLang="zh-CN" sz="2000" dirty="0">
                <a:solidFill>
                  <a:srgbClr val="000000"/>
                </a:solidFill>
                <a:latin typeface="Times New Roman"/>
              </a:rPr>
              <a:t>CNN</a:t>
            </a:r>
            <a:r>
              <a:rPr lang="zh-CN" altLang="en-US" sz="2000" dirty="0">
                <a:solidFill>
                  <a:srgbClr val="000000"/>
                </a:solidFill>
                <a:latin typeface="Times New Roman"/>
              </a:rPr>
              <a:t>算法的训练过程，以及训练后我们得到的是什么。</a:t>
            </a:r>
            <a:r>
              <a:rPr lang="en-US" altLang="zh-CN" sz="2000" dirty="0">
                <a:solidFill>
                  <a:srgbClr val="000000"/>
                </a:solidFill>
                <a:latin typeface="Times New Roman"/>
              </a:rPr>
              <a:t>CNN</a:t>
            </a:r>
            <a:r>
              <a:rPr lang="zh-CN" altLang="en-US" sz="2000" dirty="0">
                <a:solidFill>
                  <a:srgbClr val="000000"/>
                </a:solidFill>
                <a:latin typeface="Times New Roman"/>
              </a:rPr>
              <a:t>算法的训练过程就是一个</a:t>
            </a:r>
            <a:r>
              <a:rPr lang="zh-CN" altLang="en-US" sz="2000" b="1" dirty="0">
                <a:solidFill>
                  <a:srgbClr val="000000"/>
                </a:solidFill>
                <a:latin typeface="Times New Roman"/>
              </a:rPr>
              <a:t>反向传播</a:t>
            </a:r>
            <a:r>
              <a:rPr lang="zh-CN" altLang="en-US" sz="2000" dirty="0">
                <a:solidFill>
                  <a:srgbClr val="000000"/>
                </a:solidFill>
                <a:latin typeface="Times New Roman"/>
              </a:rPr>
              <a:t>的过程，而训练完成后我们可以通过</a:t>
            </a:r>
            <a:r>
              <a:rPr lang="en-US" altLang="zh-CN" sz="2000" dirty="0">
                <a:solidFill>
                  <a:srgbClr val="000000"/>
                </a:solidFill>
                <a:latin typeface="Times New Roman"/>
              </a:rPr>
              <a:t>CNN</a:t>
            </a:r>
            <a:r>
              <a:rPr lang="zh-CN" altLang="en-US" sz="2000" dirty="0">
                <a:solidFill>
                  <a:srgbClr val="000000"/>
                </a:solidFill>
                <a:latin typeface="Times New Roman"/>
              </a:rPr>
              <a:t>中</a:t>
            </a:r>
            <a:r>
              <a:rPr lang="en-US" altLang="zh-CN" sz="2000" dirty="0">
                <a:solidFill>
                  <a:srgbClr val="000000"/>
                </a:solidFill>
                <a:latin typeface="Times New Roman"/>
              </a:rPr>
              <a:t>filter</a:t>
            </a:r>
            <a:r>
              <a:rPr lang="zh-CN" altLang="en-US" sz="2000" dirty="0">
                <a:solidFill>
                  <a:srgbClr val="000000"/>
                </a:solidFill>
                <a:latin typeface="Times New Roman"/>
              </a:rPr>
              <a:t>的视觉效果了解机器是如何学习并分类的。</a:t>
            </a:r>
          </a:p>
        </p:txBody>
      </p:sp>
      <p:sp>
        <p:nvSpPr>
          <p:cNvPr id="8" name="文本框 7">
            <a:extLst>
              <a:ext uri="{FF2B5EF4-FFF2-40B4-BE49-F238E27FC236}">
                <a16:creationId xmlns:a16="http://schemas.microsoft.com/office/drawing/2014/main" id="{28F0DCAA-037C-BA13-F862-30B9482F20C9}"/>
              </a:ext>
            </a:extLst>
          </p:cNvPr>
          <p:cNvSpPr txBox="1"/>
          <p:nvPr/>
        </p:nvSpPr>
        <p:spPr>
          <a:xfrm>
            <a:off x="632520" y="2392670"/>
            <a:ext cx="4956516" cy="400110"/>
          </a:xfrm>
          <a:prstGeom prst="rect">
            <a:avLst/>
          </a:prstGeom>
          <a:noFill/>
        </p:spPr>
        <p:txBody>
          <a:bodyPr wrap="square">
            <a:spAutoFit/>
          </a:bodyPr>
          <a:lstStyle/>
          <a:p>
            <a:r>
              <a:rPr lang="en-US" altLang="zh-CN" sz="2000" b="0" i="0" u="none" strike="noStrike" baseline="0" dirty="0">
                <a:solidFill>
                  <a:srgbClr val="0468BC"/>
                </a:solidFill>
                <a:latin typeface="LiberationSerif"/>
              </a:rPr>
              <a:t>1. Back Propagation</a:t>
            </a:r>
            <a:endParaRPr lang="zh-CN" altLang="en-US" dirty="0"/>
          </a:p>
        </p:txBody>
      </p:sp>
      <p:sp>
        <p:nvSpPr>
          <p:cNvPr id="12" name="文本框 11">
            <a:extLst>
              <a:ext uri="{FF2B5EF4-FFF2-40B4-BE49-F238E27FC236}">
                <a16:creationId xmlns:a16="http://schemas.microsoft.com/office/drawing/2014/main" id="{E8C00FC1-A8B1-55E7-8DF2-89CFEF72EBD3}"/>
              </a:ext>
            </a:extLst>
          </p:cNvPr>
          <p:cNvSpPr txBox="1"/>
          <p:nvPr/>
        </p:nvSpPr>
        <p:spPr>
          <a:xfrm>
            <a:off x="632520" y="2738125"/>
            <a:ext cx="8994964" cy="2308324"/>
          </a:xfrm>
          <a:prstGeom prst="rect">
            <a:avLst/>
          </a:prstGeom>
          <a:noFill/>
        </p:spPr>
        <p:txBody>
          <a:bodyPr wrap="square">
            <a:spAutoFit/>
          </a:bodyPr>
          <a:lstStyle/>
          <a:p>
            <a:r>
              <a:rPr lang="zh-CN" altLang="en-US" sz="1800" dirty="0">
                <a:latin typeface="仿宋" panose="02010609060101010101" pitchFamily="49" charset="-122"/>
                <a:ea typeface="仿宋" panose="02010609060101010101" pitchFamily="49" charset="-122"/>
              </a:rPr>
              <a:t>  反向传播是一种与最优化方法（如梯度下降法）结合使用的，用来训练人工神经网络的常见方法。该方法对网络中所有权重计算损失函数的梯度。这个梯度会回馈给最佳化方法，用来更新权值以最小化损失函数。</a:t>
            </a:r>
            <a:endParaRPr lang="en-US" altLang="zh-CN" sz="1800" dirty="0">
              <a:latin typeface="仿宋" panose="02010609060101010101" pitchFamily="49" charset="-122"/>
              <a:ea typeface="仿宋" panose="02010609060101010101" pitchFamily="49" charset="-122"/>
            </a:endParaRPr>
          </a:p>
          <a:p>
            <a:pPr algn="l"/>
            <a:endParaRPr lang="en-US" altLang="zh-CN" sz="1800" dirty="0">
              <a:latin typeface="仿宋" panose="02010609060101010101" pitchFamily="49" charset="-122"/>
              <a:ea typeface="仿宋" panose="02010609060101010101" pitchFamily="49" charset="-122"/>
            </a:endParaRPr>
          </a:p>
          <a:p>
            <a:pPr algn="l"/>
            <a:r>
              <a:rPr lang="zh-CN" altLang="en-US" sz="1800" dirty="0">
                <a:latin typeface="仿宋" panose="02010609060101010101" pitchFamily="49" charset="-122"/>
                <a:ea typeface="仿宋" panose="02010609060101010101" pitchFamily="49" charset="-122"/>
              </a:rPr>
              <a:t>  其原理其实就是通过迭代将预测结果误差按照</a:t>
            </a:r>
            <a:r>
              <a:rPr lang="en-US" altLang="zh-CN" sz="1800" dirty="0">
                <a:latin typeface="仿宋" panose="02010609060101010101" pitchFamily="49" charset="-122"/>
                <a:ea typeface="仿宋" panose="02010609060101010101" pitchFamily="49" charset="-122"/>
              </a:rPr>
              <a:t>Gradient Descent</a:t>
            </a:r>
            <a:r>
              <a:rPr lang="zh-CN" altLang="en-US" sz="1800" dirty="0">
                <a:latin typeface="仿宋" panose="02010609060101010101" pitchFamily="49" charset="-122"/>
                <a:ea typeface="仿宋" panose="02010609060101010101" pitchFamily="49" charset="-122"/>
              </a:rPr>
              <a:t>的原理（</a:t>
            </a:r>
            <a:r>
              <a:rPr lang="zh-CN" altLang="en-US" sz="1800" b="1" dirty="0">
                <a:latin typeface="仿宋" panose="02010609060101010101" pitchFamily="49" charset="-122"/>
                <a:ea typeface="仿宋" panose="02010609060101010101" pitchFamily="49" charset="-122"/>
              </a:rPr>
              <a:t>见第</a:t>
            </a:r>
            <a:r>
              <a:rPr lang="en-US" altLang="zh-CN" sz="1800" b="1" dirty="0">
                <a:latin typeface="仿宋" panose="02010609060101010101" pitchFamily="49" charset="-122"/>
                <a:ea typeface="仿宋" panose="02010609060101010101" pitchFamily="49" charset="-122"/>
              </a:rPr>
              <a:t>3</a:t>
            </a:r>
            <a:r>
              <a:rPr lang="zh-CN" altLang="en-US" sz="1800" b="1" dirty="0">
                <a:latin typeface="仿宋" panose="02010609060101010101" pitchFamily="49" charset="-122"/>
                <a:ea typeface="仿宋" panose="02010609060101010101" pitchFamily="49" charset="-122"/>
              </a:rPr>
              <a:t>章的介绍</a:t>
            </a:r>
            <a:r>
              <a:rPr lang="zh-CN" altLang="en-US" sz="1800" dirty="0">
                <a:latin typeface="仿宋" panose="02010609060101010101" pitchFamily="49" charset="-122"/>
                <a:ea typeface="仿宋" panose="02010609060101010101" pitchFamily="49" charset="-122"/>
              </a:rPr>
              <a:t>）求导，重新更新预测函数中相关变量，达到“通过</a:t>
            </a:r>
            <a:r>
              <a:rPr lang="en-US" altLang="zh-CN" sz="1800" dirty="0">
                <a:latin typeface="仿宋" panose="02010609060101010101" pitchFamily="49" charset="-122"/>
                <a:ea typeface="仿宋" panose="02010609060101010101" pitchFamily="49" charset="-122"/>
              </a:rPr>
              <a:t>Forward propagation</a:t>
            </a:r>
            <a:r>
              <a:rPr lang="zh-CN" altLang="en-US" sz="1800" dirty="0">
                <a:latin typeface="仿宋" panose="02010609060101010101" pitchFamily="49" charset="-122"/>
                <a:ea typeface="仿宋" panose="02010609060101010101" pitchFamily="49" charset="-122"/>
              </a:rPr>
              <a:t>产生预测结果；通过</a:t>
            </a:r>
            <a:r>
              <a:rPr lang="en-US" altLang="zh-CN" sz="1800" dirty="0">
                <a:latin typeface="仿宋" panose="02010609060101010101" pitchFamily="49" charset="-122"/>
                <a:ea typeface="仿宋" panose="02010609060101010101" pitchFamily="49" charset="-122"/>
              </a:rPr>
              <a:t>Back Propagation</a:t>
            </a:r>
            <a:r>
              <a:rPr lang="zh-CN" altLang="en-US" sz="1800" dirty="0">
                <a:latin typeface="仿宋" panose="02010609060101010101" pitchFamily="49" charset="-122"/>
                <a:ea typeface="仿宋" panose="02010609060101010101" pitchFamily="49" charset="-122"/>
              </a:rPr>
              <a:t>将误差反馈回来并修正预测函数的参数”的效果。</a:t>
            </a:r>
            <a:endParaRPr lang="en-US" altLang="zh-CN" sz="1800" dirty="0">
              <a:latin typeface="仿宋" panose="02010609060101010101" pitchFamily="49" charset="-122"/>
              <a:ea typeface="仿宋" panose="02010609060101010101" pitchFamily="49" charset="-122"/>
            </a:endParaRPr>
          </a:p>
          <a:p>
            <a:pPr algn="l"/>
            <a:endParaRPr lang="en-US" altLang="zh-CN" sz="1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532993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en-US" altLang="zh-CN" sz="2000" dirty="0">
                <a:solidFill>
                  <a:srgbClr val="40A582"/>
                </a:solidFill>
                <a:latin typeface="微软雅黑"/>
                <a:ea typeface="微软雅黑"/>
                <a:cs typeface="微软雅黑"/>
              </a:rPr>
              <a:t>CNN</a:t>
            </a:r>
            <a:r>
              <a:rPr kumimoji="1" lang="zh-CN" altLang="en-US" sz="2000" dirty="0">
                <a:solidFill>
                  <a:srgbClr val="40A582"/>
                </a:solidFill>
                <a:latin typeface="微软雅黑"/>
                <a:ea typeface="微软雅黑"/>
                <a:cs typeface="微软雅黑"/>
              </a:rPr>
              <a:t>的训练</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8" name="文本框 7">
            <a:extLst>
              <a:ext uri="{FF2B5EF4-FFF2-40B4-BE49-F238E27FC236}">
                <a16:creationId xmlns:a16="http://schemas.microsoft.com/office/drawing/2014/main" id="{28F0DCAA-037C-BA13-F862-30B9482F20C9}"/>
              </a:ext>
            </a:extLst>
          </p:cNvPr>
          <p:cNvSpPr txBox="1"/>
          <p:nvPr/>
        </p:nvSpPr>
        <p:spPr>
          <a:xfrm>
            <a:off x="632520" y="4093398"/>
            <a:ext cx="4956516" cy="400110"/>
          </a:xfrm>
          <a:prstGeom prst="rect">
            <a:avLst/>
          </a:prstGeom>
          <a:noFill/>
        </p:spPr>
        <p:txBody>
          <a:bodyPr wrap="square">
            <a:spAutoFit/>
          </a:bodyPr>
          <a:lstStyle/>
          <a:p>
            <a:r>
              <a:rPr lang="en-US" altLang="zh-CN" sz="2000" dirty="0">
                <a:solidFill>
                  <a:srgbClr val="0468BC"/>
                </a:solidFill>
                <a:latin typeface="LiberationSerif"/>
              </a:rPr>
              <a:t>4</a:t>
            </a:r>
            <a:r>
              <a:rPr lang="en-US" altLang="zh-CN" sz="2000" b="0" i="0" u="none" strike="noStrike" baseline="0" dirty="0">
                <a:solidFill>
                  <a:srgbClr val="0468BC"/>
                </a:solidFill>
                <a:latin typeface="LiberationSerif"/>
              </a:rPr>
              <a:t>. </a:t>
            </a:r>
            <a:r>
              <a:rPr lang="en-US" altLang="zh-CN" sz="1800" b="0" i="0" u="none" strike="noStrike" baseline="0" dirty="0">
                <a:solidFill>
                  <a:srgbClr val="0468BC"/>
                </a:solidFill>
                <a:latin typeface="LiberationSerif"/>
              </a:rPr>
              <a:t>Optimizer</a:t>
            </a:r>
            <a:endParaRPr lang="zh-CN" altLang="en-US" dirty="0"/>
          </a:p>
        </p:txBody>
      </p:sp>
      <p:sp>
        <p:nvSpPr>
          <p:cNvPr id="12" name="文本框 11">
            <a:extLst>
              <a:ext uri="{FF2B5EF4-FFF2-40B4-BE49-F238E27FC236}">
                <a16:creationId xmlns:a16="http://schemas.microsoft.com/office/drawing/2014/main" id="{E8C00FC1-A8B1-55E7-8DF2-89CFEF72EBD3}"/>
              </a:ext>
            </a:extLst>
          </p:cNvPr>
          <p:cNvSpPr txBox="1"/>
          <p:nvPr/>
        </p:nvSpPr>
        <p:spPr>
          <a:xfrm>
            <a:off x="632520" y="4438853"/>
            <a:ext cx="8994964" cy="646331"/>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在第</a:t>
            </a:r>
            <a:r>
              <a:rPr lang="en-US" altLang="zh-CN" sz="1800" dirty="0">
                <a:latin typeface="仿宋" panose="02010609060101010101" pitchFamily="49" charset="-122"/>
                <a:ea typeface="仿宋" panose="02010609060101010101" pitchFamily="49" charset="-122"/>
              </a:rPr>
              <a:t>5</a:t>
            </a:r>
            <a:r>
              <a:rPr lang="zh-CN" altLang="en-US" sz="1800" dirty="0">
                <a:latin typeface="仿宋" panose="02010609060101010101" pitchFamily="49" charset="-122"/>
                <a:ea typeface="仿宋" panose="02010609060101010101" pitchFamily="49" charset="-122"/>
              </a:rPr>
              <a:t>章我们介绍过应用优化技术来寻求模型最优参数的原理和方法，在</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算法中也是同样的原理。</a:t>
            </a:r>
            <a:r>
              <a:rPr lang="en-US" altLang="zh-CN" sz="1800" dirty="0" err="1">
                <a:latin typeface="仿宋" panose="02010609060101010101" pitchFamily="49" charset="-122"/>
                <a:ea typeface="仿宋" panose="02010609060101010101" pitchFamily="49" charset="-122"/>
              </a:rPr>
              <a:t>Keras</a:t>
            </a:r>
            <a:r>
              <a:rPr lang="zh-CN" altLang="en-US" sz="1800" dirty="0">
                <a:latin typeface="仿宋" panose="02010609060101010101" pitchFamily="49" charset="-122"/>
                <a:ea typeface="仿宋" panose="02010609060101010101" pitchFamily="49" charset="-122"/>
              </a:rPr>
              <a:t>提供了基于</a:t>
            </a:r>
            <a:r>
              <a:rPr lang="en-US" altLang="zh-CN" sz="1800" dirty="0">
                <a:latin typeface="仿宋" panose="02010609060101010101" pitchFamily="49" charset="-122"/>
                <a:ea typeface="仿宋" panose="02010609060101010101" pitchFamily="49" charset="-122"/>
              </a:rPr>
              <a:t>Gradient Descent</a:t>
            </a:r>
            <a:r>
              <a:rPr lang="zh-CN" altLang="en-US" sz="1800" dirty="0">
                <a:latin typeface="仿宋" panose="02010609060101010101" pitchFamily="49" charset="-122"/>
                <a:ea typeface="仿宋" panose="02010609060101010101" pitchFamily="49" charset="-122"/>
              </a:rPr>
              <a:t>的各种优化算法。</a:t>
            </a:r>
          </a:p>
        </p:txBody>
      </p:sp>
      <p:sp>
        <p:nvSpPr>
          <p:cNvPr id="13" name="文本框 12">
            <a:extLst>
              <a:ext uri="{FF2B5EF4-FFF2-40B4-BE49-F238E27FC236}">
                <a16:creationId xmlns:a16="http://schemas.microsoft.com/office/drawing/2014/main" id="{1E883D91-AE91-FBFD-EDFF-EA75A0EF012A}"/>
              </a:ext>
            </a:extLst>
          </p:cNvPr>
          <p:cNvSpPr txBox="1"/>
          <p:nvPr/>
        </p:nvSpPr>
        <p:spPr>
          <a:xfrm>
            <a:off x="632520" y="5057888"/>
            <a:ext cx="4956516" cy="400110"/>
          </a:xfrm>
          <a:prstGeom prst="rect">
            <a:avLst/>
          </a:prstGeom>
          <a:noFill/>
        </p:spPr>
        <p:txBody>
          <a:bodyPr wrap="square">
            <a:spAutoFit/>
          </a:bodyPr>
          <a:lstStyle/>
          <a:p>
            <a:r>
              <a:rPr lang="en-US" altLang="zh-CN" sz="2000" b="0" i="0" u="none" strike="noStrike" baseline="0" dirty="0">
                <a:solidFill>
                  <a:srgbClr val="0468BC"/>
                </a:solidFill>
                <a:latin typeface="LiberationSerif"/>
              </a:rPr>
              <a:t>5.</a:t>
            </a:r>
            <a:r>
              <a:rPr lang="en-US" altLang="zh-CN" sz="1800" dirty="0">
                <a:solidFill>
                  <a:srgbClr val="0468BC"/>
                </a:solidFill>
                <a:latin typeface="LiberationSerif"/>
              </a:rPr>
              <a:t> </a:t>
            </a:r>
            <a:r>
              <a:rPr lang="en-US" altLang="zh-CN" sz="1800" b="0" i="0" u="none" strike="noStrike" baseline="0" dirty="0">
                <a:solidFill>
                  <a:srgbClr val="0468BC"/>
                </a:solidFill>
                <a:latin typeface="LiberationSerif"/>
              </a:rPr>
              <a:t>Checkpoint</a:t>
            </a:r>
            <a:endParaRPr lang="zh-CN" altLang="en-US" dirty="0"/>
          </a:p>
        </p:txBody>
      </p:sp>
      <p:sp>
        <p:nvSpPr>
          <p:cNvPr id="14" name="文本框 13">
            <a:extLst>
              <a:ext uri="{FF2B5EF4-FFF2-40B4-BE49-F238E27FC236}">
                <a16:creationId xmlns:a16="http://schemas.microsoft.com/office/drawing/2014/main" id="{E5D7A13C-7FC3-4A5D-6C88-CA32E7998DF9}"/>
              </a:ext>
            </a:extLst>
          </p:cNvPr>
          <p:cNvSpPr txBox="1"/>
          <p:nvPr/>
        </p:nvSpPr>
        <p:spPr>
          <a:xfrm>
            <a:off x="632520" y="5457998"/>
            <a:ext cx="8994964" cy="923330"/>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深度学习模型训练时往往需要消耗大量的时间，由于各种原因有可能发生训练在中途中断的情况。为了使得人们能够快速地从中断的、地方开始，</a:t>
            </a:r>
            <a:r>
              <a:rPr lang="en-US" altLang="zh-CN" sz="1800" dirty="0" err="1">
                <a:latin typeface="仿宋" panose="02010609060101010101" pitchFamily="49" charset="-122"/>
                <a:ea typeface="仿宋" panose="02010609060101010101" pitchFamily="49" charset="-122"/>
              </a:rPr>
              <a:t>Keras</a:t>
            </a:r>
            <a:r>
              <a:rPr lang="zh-CN" altLang="en-US" sz="1800" dirty="0">
                <a:latin typeface="仿宋" panose="02010609060101010101" pitchFamily="49" charset="-122"/>
                <a:ea typeface="仿宋" panose="02010609060101010101" pitchFamily="49" charset="-122"/>
              </a:rPr>
              <a:t>等工具在每一个</a:t>
            </a:r>
            <a:r>
              <a:rPr lang="en-US" altLang="zh-CN" sz="1800" dirty="0">
                <a:latin typeface="仿宋" panose="02010609060101010101" pitchFamily="49" charset="-122"/>
                <a:ea typeface="仿宋" panose="02010609060101010101" pitchFamily="49" charset="-122"/>
              </a:rPr>
              <a:t>Epoch</a:t>
            </a:r>
            <a:r>
              <a:rPr lang="zh-CN" altLang="en-US" sz="1800" dirty="0">
                <a:latin typeface="仿宋" panose="02010609060101010101" pitchFamily="49" charset="-122"/>
                <a:ea typeface="仿宋" panose="02010609060101010101" pitchFamily="49" charset="-122"/>
              </a:rPr>
              <a:t>完成后通过调用</a:t>
            </a:r>
            <a:r>
              <a:rPr lang="en-US" altLang="zh-CN" sz="1800" dirty="0">
                <a:latin typeface="仿宋" panose="02010609060101010101" pitchFamily="49" charset="-122"/>
                <a:ea typeface="仿宋" panose="02010609060101010101" pitchFamily="49" charset="-122"/>
              </a:rPr>
              <a:t>callback</a:t>
            </a:r>
            <a:r>
              <a:rPr lang="zh-CN" altLang="en-US" sz="1800" dirty="0">
                <a:latin typeface="仿宋" panose="02010609060101010101" pitchFamily="49" charset="-122"/>
                <a:ea typeface="仿宋" panose="02010609060101010101" pitchFamily="49" charset="-122"/>
              </a:rPr>
              <a:t>函数将模型保存在磁盘上。</a:t>
            </a:r>
          </a:p>
        </p:txBody>
      </p:sp>
      <p:sp>
        <p:nvSpPr>
          <p:cNvPr id="9" name="文本框 8">
            <a:extLst>
              <a:ext uri="{FF2B5EF4-FFF2-40B4-BE49-F238E27FC236}">
                <a16:creationId xmlns:a16="http://schemas.microsoft.com/office/drawing/2014/main" id="{E24E20E4-A46E-DFF3-F7A6-54A609940330}"/>
              </a:ext>
            </a:extLst>
          </p:cNvPr>
          <p:cNvSpPr txBox="1"/>
          <p:nvPr/>
        </p:nvSpPr>
        <p:spPr>
          <a:xfrm>
            <a:off x="632520" y="2531288"/>
            <a:ext cx="4956516" cy="400110"/>
          </a:xfrm>
          <a:prstGeom prst="rect">
            <a:avLst/>
          </a:prstGeom>
          <a:noFill/>
        </p:spPr>
        <p:txBody>
          <a:bodyPr wrap="square">
            <a:spAutoFit/>
          </a:bodyPr>
          <a:lstStyle/>
          <a:p>
            <a:r>
              <a:rPr lang="en-US" altLang="zh-CN" sz="2000" dirty="0">
                <a:solidFill>
                  <a:srgbClr val="0468BC"/>
                </a:solidFill>
                <a:latin typeface="LiberationSerif"/>
              </a:rPr>
              <a:t>3</a:t>
            </a:r>
            <a:r>
              <a:rPr lang="en-US" altLang="zh-CN" sz="2000" b="0" i="0" u="none" strike="noStrike" baseline="0" dirty="0">
                <a:solidFill>
                  <a:srgbClr val="0468BC"/>
                </a:solidFill>
                <a:latin typeface="LiberationSerif"/>
              </a:rPr>
              <a:t>.</a:t>
            </a:r>
            <a:r>
              <a:rPr lang="en-US" altLang="zh-CN" sz="2000" b="0" i="0" u="none" strike="noStrike" baseline="0" dirty="0">
                <a:solidFill>
                  <a:srgbClr val="0468BC"/>
                </a:solidFill>
                <a:latin typeface="DroidSansFallback"/>
              </a:rPr>
              <a:t> Dropout</a:t>
            </a:r>
            <a:endParaRPr lang="zh-CN" altLang="en-US" dirty="0"/>
          </a:p>
        </p:txBody>
      </p:sp>
      <p:sp>
        <p:nvSpPr>
          <p:cNvPr id="11" name="文本框 10">
            <a:extLst>
              <a:ext uri="{FF2B5EF4-FFF2-40B4-BE49-F238E27FC236}">
                <a16:creationId xmlns:a16="http://schemas.microsoft.com/office/drawing/2014/main" id="{804A19F0-99FD-C57D-C28C-E0236A350E03}"/>
              </a:ext>
            </a:extLst>
          </p:cNvPr>
          <p:cNvSpPr txBox="1"/>
          <p:nvPr/>
        </p:nvSpPr>
        <p:spPr>
          <a:xfrm>
            <a:off x="632520" y="2876743"/>
            <a:ext cx="8994964" cy="1200329"/>
          </a:xfrm>
          <a:prstGeom prst="rect">
            <a:avLst/>
          </a:prstGeom>
          <a:noFill/>
        </p:spPr>
        <p:txBody>
          <a:bodyPr wrap="square">
            <a:spAutoFit/>
          </a:bodyPr>
          <a:lstStyle/>
          <a:p>
            <a:pPr algn="l"/>
            <a:r>
              <a:rPr lang="en-US" altLang="zh-CN" sz="1800" dirty="0">
                <a:latin typeface="仿宋" panose="02010609060101010101" pitchFamily="49" charset="-122"/>
                <a:ea typeface="仿宋" panose="02010609060101010101" pitchFamily="49" charset="-122"/>
              </a:rPr>
              <a:t>Dropout</a:t>
            </a:r>
            <a:r>
              <a:rPr lang="zh-CN" altLang="en-US" sz="1800" dirty="0">
                <a:latin typeface="仿宋" panose="02010609060101010101" pitchFamily="49" charset="-122"/>
                <a:ea typeface="仿宋" panose="02010609060101010101" pitchFamily="49" charset="-122"/>
              </a:rPr>
              <a:t>是正则化的一种技术，其最大的特点就是在训练过程中强迫神经网络放弃一些神经元，使得这些神经元临时性地在</a:t>
            </a:r>
            <a:r>
              <a:rPr lang="en-US" altLang="zh-CN" sz="1800" dirty="0">
                <a:latin typeface="仿宋" panose="02010609060101010101" pitchFamily="49" charset="-122"/>
                <a:ea typeface="仿宋" panose="02010609060101010101" pitchFamily="49" charset="-122"/>
              </a:rPr>
              <a:t>Forward Propagation</a:t>
            </a:r>
            <a:r>
              <a:rPr lang="zh-CN" altLang="en-US" sz="1800" dirty="0">
                <a:latin typeface="仿宋" panose="02010609060101010101" pitchFamily="49" charset="-122"/>
                <a:ea typeface="仿宋" panose="02010609060101010101" pitchFamily="49" charset="-122"/>
              </a:rPr>
              <a:t>和</a:t>
            </a:r>
            <a:r>
              <a:rPr lang="en-US" altLang="zh-CN" sz="1800" dirty="0">
                <a:latin typeface="仿宋" panose="02010609060101010101" pitchFamily="49" charset="-122"/>
                <a:ea typeface="仿宋" panose="02010609060101010101" pitchFamily="49" charset="-122"/>
              </a:rPr>
              <a:t>Back Propagation</a:t>
            </a:r>
            <a:r>
              <a:rPr lang="zh-CN" altLang="en-US" sz="1800" dirty="0">
                <a:latin typeface="仿宋" panose="02010609060101010101" pitchFamily="49" charset="-122"/>
                <a:ea typeface="仿宋" panose="02010609060101010101" pitchFamily="49" charset="-122"/>
              </a:rPr>
              <a:t>的过程中都不被使用和更新。这样做的效果就是使得模型能够更健壮，避免了过拟合。在</a:t>
            </a:r>
            <a:r>
              <a:rPr lang="en-US" altLang="zh-CN" sz="1800" dirty="0" err="1">
                <a:latin typeface="仿宋" panose="02010609060101010101" pitchFamily="49" charset="-122"/>
                <a:ea typeface="仿宋" panose="02010609060101010101" pitchFamily="49" charset="-122"/>
              </a:rPr>
              <a:t>Keras</a:t>
            </a:r>
            <a:r>
              <a:rPr lang="zh-CN" altLang="en-US" sz="1800" dirty="0">
                <a:latin typeface="仿宋" panose="02010609060101010101" pitchFamily="49" charset="-122"/>
                <a:ea typeface="仿宋" panose="02010609060101010101" pitchFamily="49" charset="-122"/>
              </a:rPr>
              <a:t>的工具中，若采用</a:t>
            </a:r>
            <a:r>
              <a:rPr lang="en-US" altLang="zh-CN" sz="1800" dirty="0">
                <a:latin typeface="仿宋" panose="02010609060101010101" pitchFamily="49" charset="-122"/>
                <a:ea typeface="仿宋" panose="02010609060101010101" pitchFamily="49" charset="-122"/>
              </a:rPr>
              <a:t>Dropout</a:t>
            </a:r>
            <a:r>
              <a:rPr lang="zh-CN" altLang="en-US" sz="1800" dirty="0">
                <a:latin typeface="仿宋" panose="02010609060101010101" pitchFamily="49" charset="-122"/>
                <a:ea typeface="仿宋" panose="02010609060101010101" pitchFamily="49" charset="-122"/>
              </a:rPr>
              <a:t>一般从</a:t>
            </a:r>
            <a:r>
              <a:rPr lang="en-US" altLang="zh-CN" sz="1800" dirty="0">
                <a:latin typeface="仿宋" panose="02010609060101010101" pitchFamily="49" charset="-122"/>
                <a:ea typeface="仿宋" panose="02010609060101010101" pitchFamily="49" charset="-122"/>
              </a:rPr>
              <a:t>0.5</a:t>
            </a:r>
            <a:r>
              <a:rPr lang="zh-CN" altLang="en-US" sz="1800" dirty="0">
                <a:latin typeface="仿宋" panose="02010609060101010101" pitchFamily="49" charset="-122"/>
                <a:ea typeface="仿宋" panose="02010609060101010101" pitchFamily="49" charset="-122"/>
              </a:rPr>
              <a:t>开始，逐次尝试缩小直到达到较好的性能。</a:t>
            </a:r>
          </a:p>
        </p:txBody>
      </p:sp>
      <p:sp>
        <p:nvSpPr>
          <p:cNvPr id="10" name="文本框 9">
            <a:extLst>
              <a:ext uri="{FF2B5EF4-FFF2-40B4-BE49-F238E27FC236}">
                <a16:creationId xmlns:a16="http://schemas.microsoft.com/office/drawing/2014/main" id="{3CC8112D-30BF-BFCA-A756-2CF8DAA418EF}"/>
              </a:ext>
            </a:extLst>
          </p:cNvPr>
          <p:cNvSpPr txBox="1"/>
          <p:nvPr/>
        </p:nvSpPr>
        <p:spPr>
          <a:xfrm>
            <a:off x="632520" y="892457"/>
            <a:ext cx="4956516" cy="400110"/>
          </a:xfrm>
          <a:prstGeom prst="rect">
            <a:avLst/>
          </a:prstGeom>
          <a:noFill/>
        </p:spPr>
        <p:txBody>
          <a:bodyPr wrap="square">
            <a:spAutoFit/>
          </a:bodyPr>
          <a:lstStyle/>
          <a:p>
            <a:r>
              <a:rPr lang="en-US" altLang="zh-CN" sz="2000" dirty="0">
                <a:solidFill>
                  <a:srgbClr val="0468BC"/>
                </a:solidFill>
                <a:latin typeface="LiberationSerif"/>
              </a:rPr>
              <a:t>2</a:t>
            </a:r>
            <a:r>
              <a:rPr lang="en-US" altLang="zh-CN" sz="2000" b="0" i="0" u="none" strike="noStrike" baseline="0" dirty="0">
                <a:solidFill>
                  <a:srgbClr val="0468BC"/>
                </a:solidFill>
                <a:latin typeface="LiberationSerif"/>
              </a:rPr>
              <a:t>.</a:t>
            </a:r>
            <a:r>
              <a:rPr lang="en-US" altLang="zh-CN" sz="1800" b="0" i="0" u="none" strike="noStrike" baseline="0" dirty="0">
                <a:solidFill>
                  <a:srgbClr val="0468BC"/>
                </a:solidFill>
                <a:latin typeface="LiberationSerif"/>
              </a:rPr>
              <a:t> Epoch</a:t>
            </a:r>
            <a:endParaRPr lang="zh-CN" altLang="en-US" dirty="0"/>
          </a:p>
        </p:txBody>
      </p:sp>
      <p:sp>
        <p:nvSpPr>
          <p:cNvPr id="15" name="文本框 14">
            <a:extLst>
              <a:ext uri="{FF2B5EF4-FFF2-40B4-BE49-F238E27FC236}">
                <a16:creationId xmlns:a16="http://schemas.microsoft.com/office/drawing/2014/main" id="{891ABF1F-3B6C-8888-CCBE-5F2AB652F180}"/>
              </a:ext>
            </a:extLst>
          </p:cNvPr>
          <p:cNvSpPr txBox="1"/>
          <p:nvPr/>
        </p:nvSpPr>
        <p:spPr>
          <a:xfrm>
            <a:off x="632520" y="1292567"/>
            <a:ext cx="8994964" cy="1200329"/>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在</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算法的参数中，有一个很重要的参数就是</a:t>
            </a:r>
            <a:r>
              <a:rPr lang="en-US" altLang="zh-CN" sz="1800" dirty="0">
                <a:latin typeface="仿宋" panose="02010609060101010101" pitchFamily="49" charset="-122"/>
                <a:ea typeface="仿宋" panose="02010609060101010101" pitchFamily="49" charset="-122"/>
              </a:rPr>
              <a:t>Epoch</a:t>
            </a:r>
            <a:r>
              <a:rPr lang="zh-CN" altLang="en-US" sz="1800" dirty="0">
                <a:latin typeface="仿宋" panose="02010609060101010101" pitchFamily="49" charset="-122"/>
                <a:ea typeface="仿宋" panose="02010609060101010101" pitchFamily="49" charset="-122"/>
              </a:rPr>
              <a:t>，一次</a:t>
            </a:r>
            <a:r>
              <a:rPr lang="en-US" altLang="zh-CN" sz="1800" dirty="0">
                <a:latin typeface="仿宋" panose="02010609060101010101" pitchFamily="49" charset="-122"/>
                <a:ea typeface="仿宋" panose="02010609060101010101" pitchFamily="49" charset="-122"/>
              </a:rPr>
              <a:t>Forward Propagation</a:t>
            </a:r>
            <a:r>
              <a:rPr lang="zh-CN" altLang="en-US" sz="1800" dirty="0">
                <a:latin typeface="仿宋" panose="02010609060101010101" pitchFamily="49" charset="-122"/>
                <a:ea typeface="仿宋" panose="02010609060101010101" pitchFamily="49" charset="-122"/>
              </a:rPr>
              <a:t>和一次</a:t>
            </a:r>
            <a:r>
              <a:rPr lang="en-US" altLang="zh-CN" sz="1800" dirty="0">
                <a:latin typeface="仿宋" panose="02010609060101010101" pitchFamily="49" charset="-122"/>
                <a:ea typeface="仿宋" panose="02010609060101010101" pitchFamily="49" charset="-122"/>
              </a:rPr>
              <a:t>Back Propagation</a:t>
            </a:r>
            <a:r>
              <a:rPr lang="zh-CN" altLang="en-US" sz="1800" dirty="0">
                <a:latin typeface="仿宋" panose="02010609060101010101" pitchFamily="49" charset="-122"/>
                <a:ea typeface="仿宋" panose="02010609060101010101" pitchFamily="49" charset="-122"/>
              </a:rPr>
              <a:t>称为一个</a:t>
            </a:r>
            <a:r>
              <a:rPr lang="en-US" altLang="zh-CN" sz="1800" dirty="0">
                <a:latin typeface="仿宋" panose="02010609060101010101" pitchFamily="49" charset="-122"/>
                <a:ea typeface="仿宋" panose="02010609060101010101" pitchFamily="49" charset="-122"/>
              </a:rPr>
              <a:t>Epoch</a:t>
            </a:r>
            <a:r>
              <a:rPr lang="zh-CN" altLang="en-US" sz="1800" dirty="0">
                <a:latin typeface="仿宋" panose="02010609060101010101" pitchFamily="49" charset="-122"/>
                <a:ea typeface="仿宋" panose="02010609060101010101" pitchFamily="49" charset="-122"/>
              </a:rPr>
              <a:t>。此时迭代（</a:t>
            </a:r>
            <a:r>
              <a:rPr lang="en-US" altLang="zh-CN" sz="1800" dirty="0">
                <a:latin typeface="仿宋" panose="02010609060101010101" pitchFamily="49" charset="-122"/>
                <a:ea typeface="仿宋" panose="02010609060101010101" pitchFamily="49" charset="-122"/>
              </a:rPr>
              <a:t>Iterations</a:t>
            </a:r>
            <a:r>
              <a:rPr lang="zh-CN" altLang="en-US" sz="1800" dirty="0">
                <a:latin typeface="仿宋" panose="02010609060101010101" pitchFamily="49" charset="-122"/>
                <a:ea typeface="仿宋" panose="02010609060101010101" pitchFamily="49" charset="-122"/>
              </a:rPr>
              <a:t>）就是指数据通过</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的次数，一般是指数据的批次乘以</a:t>
            </a:r>
            <a:r>
              <a:rPr lang="en-US" altLang="zh-CN" sz="1800" dirty="0">
                <a:latin typeface="仿宋" panose="02010609060101010101" pitchFamily="49" charset="-122"/>
                <a:ea typeface="仿宋" panose="02010609060101010101" pitchFamily="49" charset="-122"/>
              </a:rPr>
              <a:t>Epoch</a:t>
            </a:r>
            <a:r>
              <a:rPr lang="zh-CN" altLang="en-US" sz="1800" dirty="0">
                <a:latin typeface="仿宋" panose="02010609060101010101" pitchFamily="49" charset="-122"/>
                <a:ea typeface="仿宋" panose="02010609060101010101" pitchFamily="49" charset="-122"/>
              </a:rPr>
              <a:t>值。比如，</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在训练时分为</a:t>
            </a:r>
            <a:r>
              <a:rPr lang="en-US" altLang="zh-CN" sz="1800" dirty="0">
                <a:latin typeface="仿宋" panose="02010609060101010101" pitchFamily="49" charset="-122"/>
                <a:ea typeface="仿宋" panose="02010609060101010101" pitchFamily="49" charset="-122"/>
              </a:rPr>
              <a:t>5</a:t>
            </a:r>
            <a:r>
              <a:rPr lang="zh-CN" altLang="en-US" sz="1800" dirty="0">
                <a:latin typeface="仿宋" panose="02010609060101010101" pitchFamily="49" charset="-122"/>
                <a:ea typeface="仿宋" panose="02010609060101010101" pitchFamily="49" charset="-122"/>
              </a:rPr>
              <a:t>批（</a:t>
            </a:r>
            <a:r>
              <a:rPr lang="en-US" altLang="zh-CN" sz="1800" dirty="0">
                <a:latin typeface="仿宋" panose="02010609060101010101" pitchFamily="49" charset="-122"/>
                <a:ea typeface="仿宋" panose="02010609060101010101" pitchFamily="49" charset="-122"/>
              </a:rPr>
              <a:t>batch</a:t>
            </a:r>
            <a:r>
              <a:rPr lang="zh-CN" altLang="en-US" sz="1800" dirty="0">
                <a:latin typeface="仿宋" panose="02010609060101010101" pitchFamily="49" charset="-122"/>
                <a:ea typeface="仿宋" panose="02010609060101010101" pitchFamily="49" charset="-122"/>
              </a:rPr>
              <a:t>）数据，</a:t>
            </a:r>
            <a:r>
              <a:rPr lang="en-US" altLang="zh-CN" sz="1800" dirty="0">
                <a:latin typeface="仿宋" panose="02010609060101010101" pitchFamily="49" charset="-122"/>
                <a:ea typeface="仿宋" panose="02010609060101010101" pitchFamily="49" charset="-122"/>
              </a:rPr>
              <a:t>epoch</a:t>
            </a:r>
            <a:r>
              <a:rPr lang="zh-CN" altLang="en-US" sz="1800" dirty="0">
                <a:latin typeface="仿宋" panose="02010609060101010101" pitchFamily="49" charset="-122"/>
                <a:ea typeface="仿宋" panose="02010609060101010101" pitchFamily="49" charset="-122"/>
              </a:rPr>
              <a:t>设置为</a:t>
            </a:r>
            <a:r>
              <a:rPr lang="en-US" altLang="zh-CN" sz="1800" dirty="0">
                <a:latin typeface="仿宋" panose="02010609060101010101" pitchFamily="49" charset="-122"/>
                <a:ea typeface="仿宋" panose="02010609060101010101" pitchFamily="49" charset="-122"/>
              </a:rPr>
              <a:t>4</a:t>
            </a:r>
            <a:r>
              <a:rPr lang="zh-CN" altLang="en-US" sz="1800" dirty="0">
                <a:latin typeface="仿宋" panose="02010609060101010101" pitchFamily="49" charset="-122"/>
                <a:ea typeface="仿宋" panose="02010609060101010101" pitchFamily="49" charset="-122"/>
              </a:rPr>
              <a:t>，则迭代值就是</a:t>
            </a:r>
            <a:r>
              <a:rPr lang="en-US" altLang="zh-CN" sz="1800" dirty="0">
                <a:latin typeface="仿宋" panose="02010609060101010101" pitchFamily="49" charset="-122"/>
                <a:ea typeface="仿宋" panose="02010609060101010101" pitchFamily="49" charset="-122"/>
              </a:rPr>
              <a:t>5×4=20</a:t>
            </a:r>
            <a:r>
              <a:rPr lang="zh-CN" altLang="en-US" sz="18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9148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总结</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8" name="文本框 7">
            <a:extLst>
              <a:ext uri="{FF2B5EF4-FFF2-40B4-BE49-F238E27FC236}">
                <a16:creationId xmlns:a16="http://schemas.microsoft.com/office/drawing/2014/main" id="{893009A2-01A2-00B8-DF8F-ED7E3A0F5DD0}"/>
              </a:ext>
            </a:extLst>
          </p:cNvPr>
          <p:cNvSpPr txBox="1"/>
          <p:nvPr/>
        </p:nvSpPr>
        <p:spPr>
          <a:xfrm>
            <a:off x="632520" y="1484784"/>
            <a:ext cx="8568951" cy="3693319"/>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从深度学习的工具角度来说，目前已经有较多的知名工具可以支持分析者快速构建模型。最著名的莫过于</a:t>
            </a:r>
            <a:r>
              <a:rPr lang="en-US" altLang="zh-CN" sz="1800" dirty="0">
                <a:latin typeface="仿宋" panose="02010609060101010101" pitchFamily="49" charset="-122"/>
                <a:ea typeface="仿宋" panose="02010609060101010101" pitchFamily="49" charset="-122"/>
              </a:rPr>
              <a:t>TensorFlow</a:t>
            </a:r>
            <a:r>
              <a:rPr lang="zh-CN" altLang="en-US" sz="1800" dirty="0">
                <a:latin typeface="仿宋" panose="02010609060101010101" pitchFamily="49" charset="-122"/>
                <a:ea typeface="仿宋" panose="02010609060101010101" pitchFamily="49" charset="-122"/>
              </a:rPr>
              <a:t>和</a:t>
            </a:r>
            <a:r>
              <a:rPr lang="en-US" altLang="zh-CN" sz="1800" dirty="0" err="1">
                <a:latin typeface="仿宋" panose="02010609060101010101" pitchFamily="49" charset="-122"/>
                <a:ea typeface="仿宋" panose="02010609060101010101" pitchFamily="49" charset="-122"/>
              </a:rPr>
              <a:t>Keras</a:t>
            </a:r>
            <a:r>
              <a:rPr lang="zh-CN" altLang="en-US" sz="1800" dirty="0">
                <a:latin typeface="仿宋" panose="02010609060101010101" pitchFamily="49" charset="-122"/>
                <a:ea typeface="仿宋" panose="02010609060101010101" pitchFamily="49" charset="-122"/>
              </a:rPr>
              <a:t>等相关工具。</a:t>
            </a:r>
            <a:endParaRPr lang="en-US" altLang="zh-CN" sz="1800" dirty="0">
              <a:latin typeface="仿宋" panose="02010609060101010101" pitchFamily="49" charset="-122"/>
              <a:ea typeface="仿宋" panose="02010609060101010101" pitchFamily="49" charset="-122"/>
            </a:endParaRPr>
          </a:p>
          <a:p>
            <a:pPr algn="l"/>
            <a:endParaRPr lang="en-US" altLang="zh-CN" sz="1800" dirty="0">
              <a:latin typeface="仿宋" panose="02010609060101010101" pitchFamily="49" charset="-122"/>
              <a:ea typeface="仿宋" panose="02010609060101010101" pitchFamily="49" charset="-122"/>
            </a:endParaRPr>
          </a:p>
          <a:p>
            <a:pPr algn="l"/>
            <a:endParaRPr lang="en-US" altLang="zh-CN" sz="1800" dirty="0">
              <a:latin typeface="仿宋" panose="02010609060101010101" pitchFamily="49" charset="-122"/>
              <a:ea typeface="仿宋" panose="02010609060101010101" pitchFamily="49" charset="-122"/>
            </a:endParaRPr>
          </a:p>
          <a:p>
            <a:pPr algn="l"/>
            <a:r>
              <a:rPr lang="en-US" altLang="zh-CN" sz="1800" dirty="0" err="1">
                <a:latin typeface="仿宋" panose="02010609060101010101" pitchFamily="49" charset="-122"/>
                <a:ea typeface="仿宋" panose="02010609060101010101" pitchFamily="49" charset="-122"/>
              </a:rPr>
              <a:t>Keras</a:t>
            </a:r>
            <a:r>
              <a:rPr lang="zh-CN" altLang="en-US" sz="1800" dirty="0">
                <a:latin typeface="仿宋" panose="02010609060101010101" pitchFamily="49" charset="-122"/>
                <a:ea typeface="仿宋" panose="02010609060101010101" pitchFamily="49" charset="-122"/>
              </a:rPr>
              <a:t>工具是在</a:t>
            </a:r>
            <a:r>
              <a:rPr lang="en-US" altLang="zh-CN" sz="1800" dirty="0">
                <a:latin typeface="仿宋" panose="02010609060101010101" pitchFamily="49" charset="-122"/>
                <a:ea typeface="仿宋" panose="02010609060101010101" pitchFamily="49" charset="-122"/>
              </a:rPr>
              <a:t>TensorFlow</a:t>
            </a:r>
            <a:r>
              <a:rPr lang="zh-CN" altLang="en-US" sz="1800" dirty="0">
                <a:latin typeface="仿宋" panose="02010609060101010101" pitchFamily="49" charset="-122"/>
                <a:ea typeface="仿宋" panose="02010609060101010101" pitchFamily="49" charset="-122"/>
              </a:rPr>
              <a:t>等平台上工作的，其将深度学习的算法做了非常好的封装，使用者可以非常方便地进行调用。下面就给出了一个例子，典型地说明了如何借助</a:t>
            </a:r>
            <a:r>
              <a:rPr lang="en-US" altLang="zh-CN" sz="1800" dirty="0" err="1">
                <a:latin typeface="仿宋" panose="02010609060101010101" pitchFamily="49" charset="-122"/>
                <a:ea typeface="仿宋" panose="02010609060101010101" pitchFamily="49" charset="-122"/>
              </a:rPr>
              <a:t>Keras</a:t>
            </a:r>
            <a:r>
              <a:rPr lang="zh-CN" altLang="en-US" sz="1800" dirty="0">
                <a:latin typeface="仿宋" panose="02010609060101010101" pitchFamily="49" charset="-122"/>
                <a:ea typeface="仿宋" panose="02010609060101010101" pitchFamily="49" charset="-122"/>
              </a:rPr>
              <a:t>构建</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模型的各个层。有了</a:t>
            </a:r>
            <a:r>
              <a:rPr lang="en-US" altLang="zh-CN" sz="1800" dirty="0" err="1">
                <a:latin typeface="仿宋" panose="02010609060101010101" pitchFamily="49" charset="-122"/>
                <a:ea typeface="仿宋" panose="02010609060101010101" pitchFamily="49" charset="-122"/>
              </a:rPr>
              <a:t>Keras</a:t>
            </a:r>
            <a:r>
              <a:rPr lang="zh-CN" altLang="en-US" sz="1800" dirty="0">
                <a:latin typeface="仿宋" panose="02010609060101010101" pitchFamily="49" charset="-122"/>
                <a:ea typeface="仿宋" panose="02010609060101010101" pitchFamily="49" charset="-122"/>
              </a:rPr>
              <a:t>工具的支持，深度学习的模型训练由“高深莫测”变成了“搭积木”，调用者只需要几行代码便可构建</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算法的结构。</a:t>
            </a:r>
            <a:endParaRPr lang="en-US" altLang="zh-CN" sz="1800" dirty="0">
              <a:latin typeface="仿宋" panose="02010609060101010101" pitchFamily="49" charset="-122"/>
              <a:ea typeface="仿宋" panose="02010609060101010101" pitchFamily="49" charset="-122"/>
            </a:endParaRPr>
          </a:p>
          <a:p>
            <a:pPr algn="l"/>
            <a:endParaRPr lang="en-US" altLang="zh-CN" sz="1800" dirty="0">
              <a:latin typeface="仿宋" panose="02010609060101010101" pitchFamily="49" charset="-122"/>
              <a:ea typeface="仿宋" panose="02010609060101010101" pitchFamily="49" charset="-122"/>
            </a:endParaRPr>
          </a:p>
          <a:p>
            <a:pPr algn="l"/>
            <a:endParaRPr lang="en-US" altLang="zh-CN" sz="1800" dirty="0">
              <a:latin typeface="仿宋" panose="02010609060101010101" pitchFamily="49" charset="-122"/>
              <a:ea typeface="仿宋" panose="02010609060101010101" pitchFamily="49" charset="-122"/>
            </a:endParaRPr>
          </a:p>
          <a:p>
            <a:pPr algn="l"/>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算法在实际使用时并不难，但需要我们注意采用合适的结构避免过拟合。有了</a:t>
            </a:r>
            <a:r>
              <a:rPr lang="en-US" altLang="zh-CN" sz="1800" dirty="0" err="1">
                <a:latin typeface="仿宋" panose="02010609060101010101" pitchFamily="49" charset="-122"/>
                <a:ea typeface="仿宋" panose="02010609060101010101" pitchFamily="49" charset="-122"/>
              </a:rPr>
              <a:t>Keras</a:t>
            </a:r>
            <a:r>
              <a:rPr lang="zh-CN" altLang="en-US" sz="1800" dirty="0">
                <a:latin typeface="仿宋" panose="02010609060101010101" pitchFamily="49" charset="-122"/>
                <a:ea typeface="仿宋" panose="02010609060101010101" pitchFamily="49" charset="-122"/>
              </a:rPr>
              <a:t>这样的工具，人人可以深度学习。只需要寻找到合适的场景就能发挥深度学习的价值。</a:t>
            </a:r>
          </a:p>
        </p:txBody>
      </p:sp>
    </p:spTree>
    <p:extLst>
      <p:ext uri="{BB962C8B-B14F-4D97-AF65-F5344CB8AC3E}">
        <p14:creationId xmlns:p14="http://schemas.microsoft.com/office/powerpoint/2010/main" val="4230719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6016" y="1823279"/>
            <a:ext cx="9577528" cy="4256037"/>
          </a:xfrm>
          <a:prstGeom prst="rect">
            <a:avLst/>
          </a:prstGeom>
        </p:spPr>
        <p:txBody>
          <a:bodyPr wrap="square">
            <a:spAutoFit/>
          </a:bodyPr>
          <a:lstStyle/>
          <a:p>
            <a:pPr algn="ctr">
              <a:lnSpc>
                <a:spcPct val="150000"/>
              </a:lnSpc>
            </a:pPr>
            <a:r>
              <a:rPr lang="en-US" altLang="zh-CN" sz="9600" dirty="0">
                <a:solidFill>
                  <a:srgbClr val="052947"/>
                </a:solidFill>
                <a:latin typeface="Impact" pitchFamily="34" charset="0"/>
                <a:ea typeface="微软雅黑" panose="020B0503020204020204" pitchFamily="34" charset="-122"/>
              </a:rPr>
              <a:t>02</a:t>
            </a:r>
          </a:p>
          <a:p>
            <a:pPr algn="ctr">
              <a:lnSpc>
                <a:spcPct val="150000"/>
              </a:lnSpc>
            </a:pPr>
            <a:r>
              <a:rPr lang="en-US" altLang="zh-CN" sz="9600" dirty="0">
                <a:solidFill>
                  <a:srgbClr val="052947"/>
                </a:solidFill>
                <a:latin typeface="Arial" panose="020B0604020202020204" pitchFamily="34" charset="0"/>
                <a:ea typeface="微软雅黑" panose="020B0503020204020204" pitchFamily="34" charset="-122"/>
                <a:cs typeface="Arial" panose="020B0604020202020204" pitchFamily="34" charset="0"/>
              </a:rPr>
              <a:t>CNN</a:t>
            </a:r>
            <a:r>
              <a:rPr lang="zh-CN" altLang="en-US" sz="9600" dirty="0">
                <a:solidFill>
                  <a:srgbClr val="052947"/>
                </a:solidFill>
                <a:latin typeface="Arial" panose="020B0604020202020204" pitchFamily="34" charset="0"/>
                <a:ea typeface="微软雅黑" panose="020B0503020204020204" pitchFamily="34" charset="-122"/>
                <a:cs typeface="Arial" panose="020B0604020202020204" pitchFamily="34" charset="0"/>
              </a:rPr>
              <a:t>人脸识别</a:t>
            </a:r>
          </a:p>
        </p:txBody>
      </p:sp>
      <p:pic>
        <p:nvPicPr>
          <p:cNvPr id="5" name="图片 4" descr="中金所技术公司LOGO [转换].ai.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235" y="202150"/>
            <a:ext cx="3927709" cy="447359"/>
          </a:xfrm>
          <a:prstGeom prst="rect">
            <a:avLst/>
          </a:prstGeom>
        </p:spPr>
      </p:pic>
    </p:spTree>
    <p:extLst>
      <p:ext uri="{BB962C8B-B14F-4D97-AF65-F5344CB8AC3E}">
        <p14:creationId xmlns:p14="http://schemas.microsoft.com/office/powerpoint/2010/main" val="366705993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人脸检测与人脸识别</a:t>
            </a:r>
          </a:p>
        </p:txBody>
      </p:sp>
      <p:sp>
        <p:nvSpPr>
          <p:cNvPr id="11" name="矩形 10"/>
          <p:cNvSpPr/>
          <p:nvPr/>
        </p:nvSpPr>
        <p:spPr>
          <a:xfrm>
            <a:off x="704528" y="116632"/>
            <a:ext cx="457176" cy="384721"/>
          </a:xfrm>
          <a:prstGeom prst="rect">
            <a:avLst/>
          </a:prstGeom>
        </p:spPr>
        <p:txBody>
          <a:bodyPr wrap="none">
            <a:spAutoFit/>
          </a:bodyPr>
          <a:lstStyle/>
          <a:p>
            <a:r>
              <a:rPr lang="en-US" altLang="zh-CN" dirty="0">
                <a:solidFill>
                  <a:schemeClr val="bg1"/>
                </a:solidFill>
              </a:rPr>
              <a:t>02</a:t>
            </a:r>
            <a:endParaRPr lang="zh-CN" altLang="en-US" dirty="0">
              <a:solidFill>
                <a:schemeClr val="bg1"/>
              </a:solidFill>
            </a:endParaRPr>
          </a:p>
        </p:txBody>
      </p:sp>
      <p:sp>
        <p:nvSpPr>
          <p:cNvPr id="12" name="文本框 11">
            <a:extLst>
              <a:ext uri="{FF2B5EF4-FFF2-40B4-BE49-F238E27FC236}">
                <a16:creationId xmlns:a16="http://schemas.microsoft.com/office/drawing/2014/main" id="{55723B70-B0D2-9689-6957-E4043FDBD6B1}"/>
              </a:ext>
            </a:extLst>
          </p:cNvPr>
          <p:cNvSpPr txBox="1"/>
          <p:nvPr/>
        </p:nvSpPr>
        <p:spPr>
          <a:xfrm>
            <a:off x="632520" y="1628800"/>
            <a:ext cx="8640960" cy="584775"/>
          </a:xfrm>
          <a:prstGeom prst="rect">
            <a:avLst/>
          </a:prstGeom>
          <a:noFill/>
        </p:spPr>
        <p:txBody>
          <a:bodyPr wrap="square">
            <a:spAutoFit/>
          </a:bodyPr>
          <a:lstStyle/>
          <a:p>
            <a:pPr algn="l"/>
            <a:r>
              <a:rPr lang="zh-CN" altLang="en-US" sz="1600" dirty="0">
                <a:latin typeface="仿宋" panose="02010609060101010101" pitchFamily="49" charset="-122"/>
                <a:ea typeface="仿宋" panose="02010609060101010101" pitchFamily="49" charset="-122"/>
              </a:rPr>
              <a:t>人脸检测（</a:t>
            </a:r>
            <a:r>
              <a:rPr lang="en-US" altLang="zh-CN" sz="1600" dirty="0">
                <a:latin typeface="仿宋" panose="02010609060101010101" pitchFamily="49" charset="-122"/>
                <a:ea typeface="仿宋" panose="02010609060101010101" pitchFamily="49" charset="-122"/>
              </a:rPr>
              <a:t>Face Detection</a:t>
            </a:r>
            <a:r>
              <a:rPr lang="zh-CN" altLang="en-US" sz="1600" dirty="0">
                <a:latin typeface="仿宋" panose="02010609060101010101" pitchFamily="49" charset="-122"/>
                <a:ea typeface="仿宋" panose="02010609060101010101" pitchFamily="49" charset="-122"/>
              </a:rPr>
              <a:t>），顾名思义，就是在给定的图片中找出人脸的位置；人脸识别（</a:t>
            </a:r>
            <a:r>
              <a:rPr lang="en-US" altLang="zh-CN" sz="1600" dirty="0">
                <a:latin typeface="仿宋" panose="02010609060101010101" pitchFamily="49" charset="-122"/>
                <a:ea typeface="仿宋" panose="02010609060101010101" pitchFamily="49" charset="-122"/>
              </a:rPr>
              <a:t>Face Recognition or Face Identification</a:t>
            </a:r>
            <a:r>
              <a:rPr lang="zh-CN" altLang="en-US" sz="1600" dirty="0">
                <a:latin typeface="仿宋" panose="02010609060101010101" pitchFamily="49" charset="-122"/>
                <a:ea typeface="仿宋" panose="02010609060101010101" pitchFamily="49" charset="-122"/>
              </a:rPr>
              <a:t>）则是给定图片后模型能够直接输出人名。</a:t>
            </a:r>
          </a:p>
        </p:txBody>
      </p:sp>
      <p:pic>
        <p:nvPicPr>
          <p:cNvPr id="3" name="图片 2">
            <a:extLst>
              <a:ext uri="{FF2B5EF4-FFF2-40B4-BE49-F238E27FC236}">
                <a16:creationId xmlns:a16="http://schemas.microsoft.com/office/drawing/2014/main" id="{97AAAED5-FE70-C4F1-9F78-37F4F9C2DAE0}"/>
              </a:ext>
            </a:extLst>
          </p:cNvPr>
          <p:cNvPicPr>
            <a:picLocks noChangeAspect="1"/>
          </p:cNvPicPr>
          <p:nvPr/>
        </p:nvPicPr>
        <p:blipFill>
          <a:blip r:embed="rId2"/>
          <a:stretch>
            <a:fillRect/>
          </a:stretch>
        </p:blipFill>
        <p:spPr>
          <a:xfrm>
            <a:off x="738626" y="2996952"/>
            <a:ext cx="8640960" cy="2011047"/>
          </a:xfrm>
          <a:prstGeom prst="rect">
            <a:avLst/>
          </a:prstGeom>
        </p:spPr>
      </p:pic>
    </p:spTree>
    <p:extLst>
      <p:ext uri="{BB962C8B-B14F-4D97-AF65-F5344CB8AC3E}">
        <p14:creationId xmlns:p14="http://schemas.microsoft.com/office/powerpoint/2010/main" val="2993392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848544" y="1412776"/>
            <a:ext cx="5529064" cy="4225772"/>
          </a:xfrm>
          <a:prstGeom prst="rect">
            <a:avLst/>
          </a:prstGeom>
        </p:spPr>
        <p:txBody>
          <a:bodyPr wrap="square">
            <a:spAutoFit/>
          </a:bodyPr>
          <a:lstStyle/>
          <a:p>
            <a:pPr algn="ctr">
              <a:lnSpc>
                <a:spcPct val="150000"/>
              </a:lnSpc>
            </a:pPr>
            <a:r>
              <a:rPr lang="en-US" altLang="zh-CN" sz="9600" dirty="0">
                <a:solidFill>
                  <a:srgbClr val="052947"/>
                </a:solidFill>
                <a:latin typeface="Impact" pitchFamily="34" charset="0"/>
                <a:ea typeface="微软雅黑" panose="020B0503020204020204" pitchFamily="34" charset="-122"/>
              </a:rPr>
              <a:t>01</a:t>
            </a:r>
          </a:p>
          <a:p>
            <a:pPr algn="ctr">
              <a:lnSpc>
                <a:spcPct val="150000"/>
              </a:lnSpc>
            </a:pPr>
            <a:r>
              <a:rPr lang="en-US" altLang="zh-CN" sz="9600" dirty="0">
                <a:solidFill>
                  <a:srgbClr val="052947"/>
                </a:solidFill>
                <a:latin typeface="Arial" panose="020B0604020202020204" pitchFamily="34" charset="0"/>
                <a:ea typeface="微软雅黑" panose="020B0503020204020204" pitchFamily="34" charset="-122"/>
                <a:cs typeface="Arial" panose="020B0604020202020204" pitchFamily="34" charset="0"/>
              </a:rPr>
              <a:t>CNN</a:t>
            </a:r>
            <a:endParaRPr lang="zh-CN" altLang="en-US" sz="9600" dirty="0">
              <a:solidFill>
                <a:srgbClr val="052947"/>
              </a:solidFill>
              <a:latin typeface="Impact" pitchFamily="34" charset="0"/>
              <a:ea typeface="微软雅黑" panose="020B0503020204020204" pitchFamily="34" charset="-122"/>
            </a:endParaRPr>
          </a:p>
        </p:txBody>
      </p:sp>
      <p:pic>
        <p:nvPicPr>
          <p:cNvPr id="5" name="图片 4" descr="中金所技术公司LOGO [转换].ai.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235" y="202150"/>
            <a:ext cx="3927709" cy="447359"/>
          </a:xfrm>
          <a:prstGeom prst="rect">
            <a:avLst/>
          </a:prstGeom>
        </p:spPr>
      </p:pic>
    </p:spTree>
    <p:extLst>
      <p:ext uri="{BB962C8B-B14F-4D97-AF65-F5344CB8AC3E}">
        <p14:creationId xmlns:p14="http://schemas.microsoft.com/office/powerpoint/2010/main" val="199847692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5816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图像工程层次</a:t>
            </a: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a:solidFill>
                  <a:schemeClr val="bg1"/>
                </a:solidFill>
              </a:rPr>
              <a:t>02</a:t>
            </a:r>
            <a:endParaRPr lang="zh-CN" altLang="en-US" dirty="0">
              <a:solidFill>
                <a:schemeClr val="bg1"/>
              </a:solidFill>
            </a:endParaRPr>
          </a:p>
        </p:txBody>
      </p:sp>
      <p:pic>
        <p:nvPicPr>
          <p:cNvPr id="3" name="图片 2">
            <a:extLst>
              <a:ext uri="{FF2B5EF4-FFF2-40B4-BE49-F238E27FC236}">
                <a16:creationId xmlns:a16="http://schemas.microsoft.com/office/drawing/2014/main" id="{228DE895-BA59-B560-A422-966CBCDECD15}"/>
              </a:ext>
            </a:extLst>
          </p:cNvPr>
          <p:cNvPicPr>
            <a:picLocks noChangeAspect="1"/>
          </p:cNvPicPr>
          <p:nvPr/>
        </p:nvPicPr>
        <p:blipFill>
          <a:blip r:embed="rId2"/>
          <a:stretch>
            <a:fillRect/>
          </a:stretch>
        </p:blipFill>
        <p:spPr>
          <a:xfrm>
            <a:off x="2072680" y="1988840"/>
            <a:ext cx="5842000" cy="2472267"/>
          </a:xfrm>
          <a:prstGeom prst="rect">
            <a:avLst/>
          </a:prstGeom>
        </p:spPr>
      </p:pic>
      <p:sp>
        <p:nvSpPr>
          <p:cNvPr id="12" name="文本框 11">
            <a:extLst>
              <a:ext uri="{FF2B5EF4-FFF2-40B4-BE49-F238E27FC236}">
                <a16:creationId xmlns:a16="http://schemas.microsoft.com/office/drawing/2014/main" id="{55723B70-B0D2-9689-6957-E4043FDBD6B1}"/>
              </a:ext>
            </a:extLst>
          </p:cNvPr>
          <p:cNvSpPr txBox="1"/>
          <p:nvPr/>
        </p:nvSpPr>
        <p:spPr>
          <a:xfrm>
            <a:off x="738626" y="992462"/>
            <a:ext cx="8640960" cy="830997"/>
          </a:xfrm>
          <a:prstGeom prst="rect">
            <a:avLst/>
          </a:prstGeom>
          <a:noFill/>
        </p:spPr>
        <p:txBody>
          <a:bodyPr wrap="square">
            <a:spAutoFit/>
          </a:bodyPr>
          <a:lstStyle/>
          <a:p>
            <a:pPr algn="l"/>
            <a:r>
              <a:rPr lang="zh-CN" altLang="en-US" sz="1600" dirty="0">
                <a:latin typeface="仿宋" panose="02010609060101010101" pitchFamily="49" charset="-122"/>
                <a:ea typeface="仿宋" panose="02010609060101010101" pitchFamily="49" charset="-122"/>
              </a:rPr>
              <a:t>图像工程的相关研究和应用已经发展了很多年，在深度学习被广泛应用之前，已经在很多领域发挥了巨大的作用。完整的关于图像的研究领域，其实包括图像处理、图像分析和图像理解</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个层次。清华大学的章毓晋教授在其著作</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图像工程</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中给出了图像工程的</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个层次的示意图：</a:t>
            </a:r>
          </a:p>
        </p:txBody>
      </p:sp>
      <p:sp>
        <p:nvSpPr>
          <p:cNvPr id="13" name="文本框 12">
            <a:extLst>
              <a:ext uri="{FF2B5EF4-FFF2-40B4-BE49-F238E27FC236}">
                <a16:creationId xmlns:a16="http://schemas.microsoft.com/office/drawing/2014/main" id="{9FCAFE6B-6484-0F03-010E-4E48BA55302F}"/>
              </a:ext>
            </a:extLst>
          </p:cNvPr>
          <p:cNvSpPr txBox="1"/>
          <p:nvPr/>
        </p:nvSpPr>
        <p:spPr>
          <a:xfrm>
            <a:off x="738626" y="4509120"/>
            <a:ext cx="8640960" cy="1569660"/>
          </a:xfrm>
          <a:prstGeom prst="rect">
            <a:avLst/>
          </a:prstGeom>
          <a:noFill/>
        </p:spPr>
        <p:txBody>
          <a:bodyPr wrap="square">
            <a:spAutoFit/>
          </a:bodyPr>
          <a:lstStyle/>
          <a:p>
            <a:r>
              <a:rPr lang="zh-CN" altLang="en-US" sz="1600" b="1" dirty="0">
                <a:latin typeface="仿宋" panose="02010609060101010101" pitchFamily="49" charset="-122"/>
                <a:ea typeface="仿宋" panose="02010609060101010101" pitchFamily="49" charset="-122"/>
              </a:rPr>
              <a:t>图像处理</a:t>
            </a:r>
            <a:r>
              <a:rPr lang="zh-CN" altLang="en-US" sz="1600" dirty="0">
                <a:latin typeface="仿宋" panose="02010609060101010101" pitchFamily="49" charset="-122"/>
                <a:ea typeface="仿宋" panose="02010609060101010101" pitchFamily="49" charset="-122"/>
              </a:rPr>
              <a:t>的主要目标是对图像进行各种加工以改善图像的视觉效果，或者对图像进行压缩编码以减少图像所占的存储空间或传输时间；（</a:t>
            </a:r>
            <a:r>
              <a:rPr lang="zh-CN" altLang="en-US" sz="1600" b="1" dirty="0">
                <a:latin typeface="仿宋" panose="02010609060101010101" pitchFamily="49" charset="-122"/>
                <a:ea typeface="仿宋" panose="02010609060101010101" pitchFamily="49" charset="-122"/>
              </a:rPr>
              <a:t>卷积属于这一层</a:t>
            </a:r>
            <a:r>
              <a:rPr lang="zh-CN" altLang="en-US" sz="1600" dirty="0">
                <a:latin typeface="仿宋" panose="02010609060101010101" pitchFamily="49" charset="-122"/>
                <a:ea typeface="仿宋" panose="02010609060101010101" pitchFamily="49" charset="-122"/>
              </a:rPr>
              <a:t>）</a:t>
            </a:r>
          </a:p>
          <a:p>
            <a:r>
              <a:rPr lang="zh-CN" altLang="en-US" sz="1600" b="1" dirty="0">
                <a:latin typeface="仿宋" panose="02010609060101010101" pitchFamily="49" charset="-122"/>
                <a:ea typeface="仿宋" panose="02010609060101010101" pitchFamily="49" charset="-122"/>
              </a:rPr>
              <a:t>图像分析</a:t>
            </a:r>
            <a:r>
              <a:rPr lang="zh-CN" altLang="en-US" sz="1600" dirty="0">
                <a:latin typeface="仿宋" panose="02010609060101010101" pitchFamily="49" charset="-122"/>
                <a:ea typeface="仿宋" panose="02010609060101010101" pitchFamily="49" charset="-122"/>
              </a:rPr>
              <a:t>就是对图像中感兴趣的目标进行检测和测量，以获得它们的客观信息从而建立图像和目标的描述；（</a:t>
            </a:r>
            <a:r>
              <a:rPr lang="zh-CN" altLang="en-US" sz="1600" b="1" dirty="0">
                <a:latin typeface="仿宋" panose="02010609060101010101" pitchFamily="49" charset="-122"/>
                <a:ea typeface="仿宋" panose="02010609060101010101" pitchFamily="49" charset="-122"/>
              </a:rPr>
              <a:t>人脸识别属于这一层</a:t>
            </a:r>
            <a:r>
              <a:rPr lang="zh-CN" altLang="en-US" sz="1600" dirty="0">
                <a:latin typeface="仿宋" panose="02010609060101010101" pitchFamily="49" charset="-122"/>
                <a:ea typeface="仿宋" panose="02010609060101010101" pitchFamily="49" charset="-122"/>
              </a:rPr>
              <a:t>）</a:t>
            </a:r>
          </a:p>
          <a:p>
            <a:r>
              <a:rPr lang="zh-CN" altLang="en-US" sz="1600" b="1" dirty="0">
                <a:latin typeface="仿宋" panose="02010609060101010101" pitchFamily="49" charset="-122"/>
                <a:ea typeface="仿宋" panose="02010609060101010101" pitchFamily="49" charset="-122"/>
              </a:rPr>
              <a:t>图像理解</a:t>
            </a:r>
            <a:r>
              <a:rPr lang="zh-CN" altLang="en-US" sz="1600" dirty="0">
                <a:latin typeface="仿宋" panose="02010609060101010101" pitchFamily="49" charset="-122"/>
                <a:ea typeface="仿宋" panose="02010609060101010101" pitchFamily="49" charset="-122"/>
              </a:rPr>
              <a:t>是在图像分析的基础之上，进一步研究图像中各个目标的性质和它们之间的关系，并通过对图像内容的理解得出对原来客观场景的解释。</a:t>
            </a:r>
          </a:p>
        </p:txBody>
      </p:sp>
    </p:spTree>
    <p:extLst>
      <p:ext uri="{BB962C8B-B14F-4D97-AF65-F5344CB8AC3E}">
        <p14:creationId xmlns:p14="http://schemas.microsoft.com/office/powerpoint/2010/main" val="22150455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图像目标检测的过程</a:t>
            </a: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a:solidFill>
                  <a:schemeClr val="bg1"/>
                </a:solidFill>
              </a:rPr>
              <a:t>02</a:t>
            </a:r>
            <a:endParaRPr lang="zh-CN" altLang="en-US" dirty="0">
              <a:solidFill>
                <a:schemeClr val="bg1"/>
              </a:solidFill>
            </a:endParaRPr>
          </a:p>
        </p:txBody>
      </p:sp>
      <p:sp>
        <p:nvSpPr>
          <p:cNvPr id="12" name="文本框 11">
            <a:extLst>
              <a:ext uri="{FF2B5EF4-FFF2-40B4-BE49-F238E27FC236}">
                <a16:creationId xmlns:a16="http://schemas.microsoft.com/office/drawing/2014/main" id="{55723B70-B0D2-9689-6957-E4043FDBD6B1}"/>
              </a:ext>
            </a:extLst>
          </p:cNvPr>
          <p:cNvSpPr txBox="1"/>
          <p:nvPr/>
        </p:nvSpPr>
        <p:spPr>
          <a:xfrm>
            <a:off x="738626" y="1332057"/>
            <a:ext cx="8640960" cy="584775"/>
          </a:xfrm>
          <a:prstGeom prst="rect">
            <a:avLst/>
          </a:prstGeom>
          <a:noFill/>
        </p:spPr>
        <p:txBody>
          <a:bodyPr wrap="square">
            <a:spAutoFit/>
          </a:bodyPr>
          <a:lstStyle/>
          <a:p>
            <a:pPr algn="l"/>
            <a:r>
              <a:rPr lang="zh-CN" altLang="en-US" sz="1600" dirty="0">
                <a:latin typeface="仿宋" panose="02010609060101010101" pitchFamily="49" charset="-122"/>
                <a:ea typeface="仿宋" panose="02010609060101010101" pitchFamily="49" charset="-122"/>
              </a:rPr>
              <a:t>图像目标检测本质上是一个构建分类器的过程，即利用相关的技术能够将目标的特征识别出来并通过分类器判断其是否属于给定类别。整个过程与所谓数据挖掘过程非常相似，如下图所示</a:t>
            </a:r>
          </a:p>
        </p:txBody>
      </p:sp>
      <p:pic>
        <p:nvPicPr>
          <p:cNvPr id="5" name="图片 4">
            <a:extLst>
              <a:ext uri="{FF2B5EF4-FFF2-40B4-BE49-F238E27FC236}">
                <a16:creationId xmlns:a16="http://schemas.microsoft.com/office/drawing/2014/main" id="{5BC33123-B216-6A20-43A3-09CC2F90CBD5}"/>
              </a:ext>
            </a:extLst>
          </p:cNvPr>
          <p:cNvPicPr>
            <a:picLocks noChangeAspect="1"/>
          </p:cNvPicPr>
          <p:nvPr/>
        </p:nvPicPr>
        <p:blipFill>
          <a:blip r:embed="rId2"/>
          <a:stretch>
            <a:fillRect/>
          </a:stretch>
        </p:blipFill>
        <p:spPr>
          <a:xfrm>
            <a:off x="2018414" y="2616819"/>
            <a:ext cx="5869172" cy="1928037"/>
          </a:xfrm>
          <a:prstGeom prst="rect">
            <a:avLst/>
          </a:prstGeom>
        </p:spPr>
      </p:pic>
      <p:sp>
        <p:nvSpPr>
          <p:cNvPr id="14" name="文本框 13">
            <a:extLst>
              <a:ext uri="{FF2B5EF4-FFF2-40B4-BE49-F238E27FC236}">
                <a16:creationId xmlns:a16="http://schemas.microsoft.com/office/drawing/2014/main" id="{7FDFC92D-5B14-B26C-756B-81545018B899}"/>
              </a:ext>
            </a:extLst>
          </p:cNvPr>
          <p:cNvSpPr txBox="1"/>
          <p:nvPr/>
        </p:nvSpPr>
        <p:spPr>
          <a:xfrm>
            <a:off x="3561224" y="4705399"/>
            <a:ext cx="3024336" cy="307777"/>
          </a:xfrm>
          <a:prstGeom prst="rect">
            <a:avLst/>
          </a:prstGeom>
          <a:noFill/>
        </p:spPr>
        <p:txBody>
          <a:bodyPr wrap="square">
            <a:spAutoFit/>
          </a:bodyPr>
          <a:lstStyle/>
          <a:p>
            <a:r>
              <a:rPr lang="zh-CN" altLang="en-US" sz="1400" b="1" dirty="0">
                <a:latin typeface="等线" panose="02010600030101010101" pitchFamily="2" charset="-122"/>
                <a:ea typeface="等线" panose="02010600030101010101" pitchFamily="2" charset="-122"/>
              </a:rPr>
              <a:t>图像目标检测的一般过程</a:t>
            </a:r>
          </a:p>
        </p:txBody>
      </p:sp>
    </p:spTree>
    <p:extLst>
      <p:ext uri="{BB962C8B-B14F-4D97-AF65-F5344CB8AC3E}">
        <p14:creationId xmlns:p14="http://schemas.microsoft.com/office/powerpoint/2010/main" val="166446217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用</a:t>
            </a:r>
            <a:r>
              <a:rPr kumimoji="1" lang="en-US" altLang="zh-CN" sz="2000" dirty="0">
                <a:solidFill>
                  <a:srgbClr val="40A582"/>
                </a:solidFill>
                <a:latin typeface="微软雅黑"/>
                <a:ea typeface="微软雅黑"/>
                <a:cs typeface="微软雅黑"/>
              </a:rPr>
              <a:t>CNN</a:t>
            </a:r>
            <a:r>
              <a:rPr kumimoji="1" lang="zh-CN" altLang="en-US" sz="2000" dirty="0">
                <a:solidFill>
                  <a:srgbClr val="40A582"/>
                </a:solidFill>
                <a:latin typeface="微软雅黑"/>
                <a:ea typeface="微软雅黑"/>
                <a:cs typeface="微软雅黑"/>
              </a:rPr>
              <a:t>做人脸识别</a:t>
            </a: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a:solidFill>
                  <a:schemeClr val="bg1"/>
                </a:solidFill>
              </a:rPr>
              <a:t>02</a:t>
            </a:r>
            <a:endParaRPr lang="zh-CN" altLang="en-US" dirty="0">
              <a:solidFill>
                <a:schemeClr val="bg1"/>
              </a:solidFill>
            </a:endParaRPr>
          </a:p>
        </p:txBody>
      </p:sp>
      <p:sp>
        <p:nvSpPr>
          <p:cNvPr id="12" name="文本框 11">
            <a:extLst>
              <a:ext uri="{FF2B5EF4-FFF2-40B4-BE49-F238E27FC236}">
                <a16:creationId xmlns:a16="http://schemas.microsoft.com/office/drawing/2014/main" id="{55723B70-B0D2-9689-6957-E4043FDBD6B1}"/>
              </a:ext>
            </a:extLst>
          </p:cNvPr>
          <p:cNvSpPr txBox="1"/>
          <p:nvPr/>
        </p:nvSpPr>
        <p:spPr>
          <a:xfrm>
            <a:off x="738626" y="992462"/>
            <a:ext cx="8640960" cy="830997"/>
          </a:xfrm>
          <a:prstGeom prst="rect">
            <a:avLst/>
          </a:prstGeom>
          <a:noFill/>
        </p:spPr>
        <p:txBody>
          <a:bodyPr wrap="square">
            <a:spAutoFit/>
          </a:bodyPr>
          <a:lstStyle/>
          <a:p>
            <a:pPr algn="l"/>
            <a:r>
              <a:rPr lang="zh-CN" altLang="en-US" sz="1600" dirty="0">
                <a:latin typeface="仿宋" panose="02010609060101010101" pitchFamily="49" charset="-122"/>
                <a:ea typeface="仿宋" panose="02010609060101010101" pitchFamily="49" charset="-122"/>
              </a:rPr>
              <a:t>采用深度学习做人脸识别往往能获得较好的结果，目前很多国内的人工智能公司在这方面也取得了非常好的成就。在本节中，我们通过一个例子，着重探讨一下深度学习在人脸识别方面的应用。本节仍然采用了</a:t>
            </a:r>
            <a:r>
              <a:rPr lang="en-US" altLang="zh-CN" sz="1600" dirty="0">
                <a:latin typeface="仿宋" panose="02010609060101010101" pitchFamily="49" charset="-122"/>
                <a:ea typeface="仿宋" panose="02010609060101010101" pitchFamily="49" charset="-122"/>
              </a:rPr>
              <a:t>Labeled Faces in the Wild</a:t>
            </a:r>
            <a:r>
              <a:rPr lang="zh-CN" altLang="en-US" sz="1600" dirty="0">
                <a:latin typeface="仿宋" panose="02010609060101010101" pitchFamily="49" charset="-122"/>
                <a:ea typeface="仿宋" panose="02010609060101010101" pitchFamily="49" charset="-122"/>
              </a:rPr>
              <a:t>数据库中的人脸数据。</a:t>
            </a:r>
          </a:p>
        </p:txBody>
      </p:sp>
      <p:pic>
        <p:nvPicPr>
          <p:cNvPr id="3" name="图片 2">
            <a:extLst>
              <a:ext uri="{FF2B5EF4-FFF2-40B4-BE49-F238E27FC236}">
                <a16:creationId xmlns:a16="http://schemas.microsoft.com/office/drawing/2014/main" id="{483196CF-591F-5E9E-D24E-E70B803602C0}"/>
              </a:ext>
            </a:extLst>
          </p:cNvPr>
          <p:cNvPicPr>
            <a:picLocks noChangeAspect="1"/>
          </p:cNvPicPr>
          <p:nvPr/>
        </p:nvPicPr>
        <p:blipFill>
          <a:blip r:embed="rId3"/>
          <a:stretch>
            <a:fillRect/>
          </a:stretch>
        </p:blipFill>
        <p:spPr>
          <a:xfrm>
            <a:off x="2288704" y="1926646"/>
            <a:ext cx="5871713" cy="1558506"/>
          </a:xfrm>
          <a:prstGeom prst="rect">
            <a:avLst/>
          </a:prstGeom>
        </p:spPr>
      </p:pic>
      <p:sp>
        <p:nvSpPr>
          <p:cNvPr id="14" name="文本框 13">
            <a:extLst>
              <a:ext uri="{FF2B5EF4-FFF2-40B4-BE49-F238E27FC236}">
                <a16:creationId xmlns:a16="http://schemas.microsoft.com/office/drawing/2014/main" id="{5EBB6F11-F563-1827-E858-F1E85E213D95}"/>
              </a:ext>
            </a:extLst>
          </p:cNvPr>
          <p:cNvSpPr txBox="1"/>
          <p:nvPr/>
        </p:nvSpPr>
        <p:spPr>
          <a:xfrm>
            <a:off x="738626" y="3588339"/>
            <a:ext cx="4956516" cy="400110"/>
          </a:xfrm>
          <a:prstGeom prst="rect">
            <a:avLst/>
          </a:prstGeom>
          <a:noFill/>
        </p:spPr>
        <p:txBody>
          <a:bodyPr wrap="square">
            <a:spAutoFit/>
          </a:bodyPr>
          <a:lstStyle/>
          <a:p>
            <a:r>
              <a:rPr lang="en-US" altLang="zh-CN" sz="2000" b="0" i="0" u="none" strike="noStrike" baseline="0" dirty="0">
                <a:solidFill>
                  <a:srgbClr val="0468BC"/>
                </a:solidFill>
                <a:latin typeface="LiberationSerif"/>
              </a:rPr>
              <a:t>1. </a:t>
            </a:r>
            <a:r>
              <a:rPr lang="zh-CN" altLang="en-US" sz="2000" b="0" i="0" u="none" strike="noStrike" baseline="0" dirty="0">
                <a:solidFill>
                  <a:srgbClr val="0468BC"/>
                </a:solidFill>
                <a:latin typeface="LiberationSerif"/>
              </a:rPr>
              <a:t>数据导入</a:t>
            </a:r>
            <a:endParaRPr lang="zh-CN" altLang="en-US" dirty="0"/>
          </a:p>
        </p:txBody>
      </p:sp>
      <p:pic>
        <p:nvPicPr>
          <p:cNvPr id="7" name="图片 6">
            <a:extLst>
              <a:ext uri="{FF2B5EF4-FFF2-40B4-BE49-F238E27FC236}">
                <a16:creationId xmlns:a16="http://schemas.microsoft.com/office/drawing/2014/main" id="{CA2F86B1-BA40-D260-FDEC-9FEECDB2491C}"/>
              </a:ext>
            </a:extLst>
          </p:cNvPr>
          <p:cNvPicPr>
            <a:picLocks noChangeAspect="1"/>
          </p:cNvPicPr>
          <p:nvPr/>
        </p:nvPicPr>
        <p:blipFill>
          <a:blip r:embed="rId4"/>
          <a:stretch>
            <a:fillRect/>
          </a:stretch>
        </p:blipFill>
        <p:spPr>
          <a:xfrm>
            <a:off x="4310922" y="3859425"/>
            <a:ext cx="5068664" cy="2473295"/>
          </a:xfrm>
          <a:prstGeom prst="rect">
            <a:avLst/>
          </a:prstGeom>
        </p:spPr>
      </p:pic>
      <p:cxnSp>
        <p:nvCxnSpPr>
          <p:cNvPr id="15" name="直接连接符 14">
            <a:extLst>
              <a:ext uri="{FF2B5EF4-FFF2-40B4-BE49-F238E27FC236}">
                <a16:creationId xmlns:a16="http://schemas.microsoft.com/office/drawing/2014/main" id="{EBFD751A-1978-101E-C198-D667940629FE}"/>
              </a:ext>
            </a:extLst>
          </p:cNvPr>
          <p:cNvCxnSpPr/>
          <p:nvPr/>
        </p:nvCxnSpPr>
        <p:spPr bwMode="auto">
          <a:xfrm>
            <a:off x="344488" y="3501008"/>
            <a:ext cx="9001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A2DE3F75-1ED3-BA21-9398-AFB41C318670}"/>
              </a:ext>
            </a:extLst>
          </p:cNvPr>
          <p:cNvSpPr txBox="1"/>
          <p:nvPr/>
        </p:nvSpPr>
        <p:spPr>
          <a:xfrm>
            <a:off x="272480" y="4024396"/>
            <a:ext cx="3702394" cy="2308324"/>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  首先加载数据。</a:t>
            </a:r>
            <a:r>
              <a:rPr lang="en-US" altLang="zh-CN" sz="1600" dirty="0" err="1">
                <a:latin typeface="仿宋" panose="02010609060101010101" pitchFamily="49" charset="-122"/>
                <a:ea typeface="仿宋" panose="02010609060101010101" pitchFamily="49" charset="-122"/>
              </a:rPr>
              <a:t>fetch_lfw_people</a:t>
            </a:r>
            <a:r>
              <a:rPr lang="zh-CN" altLang="en-US" sz="1600" dirty="0">
                <a:latin typeface="仿宋" panose="02010609060101010101" pitchFamily="49" charset="-122"/>
                <a:ea typeface="仿宋" panose="02010609060101010101" pitchFamily="49" charset="-122"/>
              </a:rPr>
              <a:t>方法默认将图片裁剪成</a:t>
            </a:r>
            <a:r>
              <a:rPr lang="en-US" altLang="zh-CN" sz="1600" dirty="0">
                <a:latin typeface="仿宋" panose="02010609060101010101" pitchFamily="49" charset="-122"/>
                <a:ea typeface="仿宋" panose="02010609060101010101" pitchFamily="49" charset="-122"/>
              </a:rPr>
              <a:t>125×94</a:t>
            </a:r>
            <a:r>
              <a:rPr lang="zh-CN" altLang="en-US" sz="1600" dirty="0">
                <a:latin typeface="仿宋" panose="02010609060101010101" pitchFamily="49" charset="-122"/>
                <a:ea typeface="仿宋" panose="02010609060101010101" pitchFamily="49" charset="-122"/>
              </a:rPr>
              <a:t>，为了使用完整的图片，我们用</a:t>
            </a:r>
            <a:r>
              <a:rPr lang="en-US" altLang="zh-CN" sz="1600" dirty="0">
                <a:latin typeface="仿宋" panose="02010609060101010101" pitchFamily="49" charset="-122"/>
                <a:ea typeface="仿宋" panose="02010609060101010101" pitchFamily="49" charset="-122"/>
              </a:rPr>
              <a:t>slice</a:t>
            </a:r>
            <a:r>
              <a:rPr lang="zh-CN" altLang="en-US" sz="1600" dirty="0">
                <a:latin typeface="仿宋" panose="02010609060101010101" pitchFamily="49" charset="-122"/>
                <a:ea typeface="仿宋" panose="02010609060101010101" pitchFamily="49" charset="-122"/>
              </a:rPr>
              <a:t>参数使获得的图片为</a:t>
            </a:r>
            <a:r>
              <a:rPr lang="en-US" altLang="zh-CN" sz="1600" dirty="0">
                <a:latin typeface="仿宋" panose="02010609060101010101" pitchFamily="49" charset="-122"/>
                <a:ea typeface="仿宋" panose="02010609060101010101" pitchFamily="49" charset="-122"/>
              </a:rPr>
              <a:t>250×250</a:t>
            </a:r>
            <a:r>
              <a:rPr lang="zh-CN" altLang="en-US" sz="1600" dirty="0">
                <a:latin typeface="仿宋" panose="02010609060101010101" pitchFamily="49" charset="-122"/>
                <a:ea typeface="仿宋" panose="02010609060101010101" pitchFamily="49" charset="-122"/>
              </a:rPr>
              <a:t>，使用</a:t>
            </a:r>
            <a:r>
              <a:rPr lang="en-US" altLang="zh-CN" sz="1600" dirty="0">
                <a:latin typeface="仿宋" panose="02010609060101010101" pitchFamily="49" charset="-122"/>
                <a:ea typeface="仿宋" panose="02010609060101010101" pitchFamily="49" charset="-122"/>
              </a:rPr>
              <a:t>color</a:t>
            </a:r>
            <a:r>
              <a:rPr lang="zh-CN" altLang="en-US" sz="1600" dirty="0">
                <a:latin typeface="仿宋" panose="02010609060101010101" pitchFamily="49" charset="-122"/>
                <a:ea typeface="仿宋" panose="02010609060101010101" pitchFamily="49" charset="-122"/>
              </a:rPr>
              <a:t>参数来获取彩色的图片。另外，为了每一个类别都有足够的图片进行模型训练，通过参数</a:t>
            </a:r>
            <a:r>
              <a:rPr lang="en-US" altLang="zh-CN" sz="1600" dirty="0" err="1">
                <a:latin typeface="仿宋" panose="02010609060101010101" pitchFamily="49" charset="-122"/>
                <a:ea typeface="仿宋" panose="02010609060101010101" pitchFamily="49" charset="-122"/>
              </a:rPr>
              <a:t>min_faces_per_person</a:t>
            </a:r>
            <a:r>
              <a:rPr lang="zh-CN" altLang="en-US" sz="1600" dirty="0">
                <a:latin typeface="仿宋" panose="02010609060101010101" pitchFamily="49" charset="-122"/>
                <a:ea typeface="仿宋" panose="02010609060101010101" pitchFamily="49" charset="-122"/>
              </a:rPr>
              <a:t>设置每个人至少有</a:t>
            </a:r>
            <a:r>
              <a:rPr lang="en-US" altLang="zh-CN" sz="1600" dirty="0">
                <a:latin typeface="仿宋" panose="02010609060101010101" pitchFamily="49" charset="-122"/>
                <a:ea typeface="仿宋" panose="02010609060101010101" pitchFamily="49" charset="-122"/>
              </a:rPr>
              <a:t>50</a:t>
            </a:r>
            <a:r>
              <a:rPr lang="zh-CN" altLang="en-US" sz="1600" dirty="0">
                <a:latin typeface="仿宋" panose="02010609060101010101" pitchFamily="49" charset="-122"/>
                <a:ea typeface="仿宋" panose="02010609060101010101" pitchFamily="49" charset="-122"/>
              </a:rPr>
              <a:t>张图片。经过这个限制设置，最终的类别一共有</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个。</a:t>
            </a:r>
          </a:p>
        </p:txBody>
      </p:sp>
    </p:spTree>
    <p:extLst>
      <p:ext uri="{BB962C8B-B14F-4D97-AF65-F5344CB8AC3E}">
        <p14:creationId xmlns:p14="http://schemas.microsoft.com/office/powerpoint/2010/main" val="157901314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用</a:t>
            </a:r>
            <a:r>
              <a:rPr kumimoji="1" lang="en-US" altLang="zh-CN" sz="2000" dirty="0">
                <a:solidFill>
                  <a:srgbClr val="40A582"/>
                </a:solidFill>
                <a:latin typeface="微软雅黑"/>
                <a:ea typeface="微软雅黑"/>
                <a:cs typeface="微软雅黑"/>
              </a:rPr>
              <a:t>CNN</a:t>
            </a:r>
            <a:r>
              <a:rPr kumimoji="1" lang="zh-CN" altLang="en-US" sz="2000" dirty="0">
                <a:solidFill>
                  <a:srgbClr val="40A582"/>
                </a:solidFill>
                <a:latin typeface="微软雅黑"/>
                <a:ea typeface="微软雅黑"/>
                <a:cs typeface="微软雅黑"/>
              </a:rPr>
              <a:t>做人脸识别</a:t>
            </a: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a:solidFill>
                  <a:schemeClr val="bg1"/>
                </a:solidFill>
              </a:rPr>
              <a:t>02</a:t>
            </a:r>
            <a:endParaRPr lang="zh-CN" altLang="en-US" dirty="0">
              <a:solidFill>
                <a:schemeClr val="bg1"/>
              </a:solidFill>
            </a:endParaRPr>
          </a:p>
        </p:txBody>
      </p:sp>
      <p:sp>
        <p:nvSpPr>
          <p:cNvPr id="14" name="文本框 13">
            <a:extLst>
              <a:ext uri="{FF2B5EF4-FFF2-40B4-BE49-F238E27FC236}">
                <a16:creationId xmlns:a16="http://schemas.microsoft.com/office/drawing/2014/main" id="{5EBB6F11-F563-1827-E858-F1E85E213D95}"/>
              </a:ext>
            </a:extLst>
          </p:cNvPr>
          <p:cNvSpPr txBox="1"/>
          <p:nvPr/>
        </p:nvSpPr>
        <p:spPr>
          <a:xfrm>
            <a:off x="704528" y="1130285"/>
            <a:ext cx="4956516" cy="400110"/>
          </a:xfrm>
          <a:prstGeom prst="rect">
            <a:avLst/>
          </a:prstGeom>
          <a:noFill/>
        </p:spPr>
        <p:txBody>
          <a:bodyPr wrap="square">
            <a:spAutoFit/>
          </a:bodyPr>
          <a:lstStyle/>
          <a:p>
            <a:r>
              <a:rPr lang="en-US" altLang="zh-CN" sz="2000" dirty="0">
                <a:solidFill>
                  <a:srgbClr val="0468BC"/>
                </a:solidFill>
                <a:latin typeface="LiberationSerif"/>
              </a:rPr>
              <a:t>2</a:t>
            </a:r>
            <a:r>
              <a:rPr lang="en-US" altLang="zh-CN" sz="2000" b="0" i="0" u="none" strike="noStrike" baseline="0" dirty="0">
                <a:solidFill>
                  <a:srgbClr val="0468BC"/>
                </a:solidFill>
                <a:latin typeface="LiberationSerif"/>
              </a:rPr>
              <a:t>.</a:t>
            </a:r>
            <a:r>
              <a:rPr lang="zh-CN" altLang="en-US" sz="2000" b="0" i="0" u="none" strike="noStrike" baseline="0" dirty="0">
                <a:solidFill>
                  <a:srgbClr val="0468BC"/>
                </a:solidFill>
                <a:latin typeface="LiberationSerif"/>
              </a:rPr>
              <a:t>使用</a:t>
            </a:r>
            <a:r>
              <a:rPr lang="en-US" altLang="zh-CN" sz="2000" b="0" i="0" u="none" strike="noStrike" baseline="0" dirty="0" err="1">
                <a:solidFill>
                  <a:srgbClr val="0468BC"/>
                </a:solidFill>
                <a:latin typeface="LiberationSerif"/>
              </a:rPr>
              <a:t>ImageDataGenerator</a:t>
            </a:r>
            <a:endParaRPr lang="zh-CN" altLang="en-US" dirty="0"/>
          </a:p>
        </p:txBody>
      </p:sp>
      <p:sp>
        <p:nvSpPr>
          <p:cNvPr id="16" name="文本框 15">
            <a:extLst>
              <a:ext uri="{FF2B5EF4-FFF2-40B4-BE49-F238E27FC236}">
                <a16:creationId xmlns:a16="http://schemas.microsoft.com/office/drawing/2014/main" id="{A2DE3F75-1ED3-BA21-9398-AFB41C318670}"/>
              </a:ext>
            </a:extLst>
          </p:cNvPr>
          <p:cNvSpPr txBox="1"/>
          <p:nvPr/>
        </p:nvSpPr>
        <p:spPr>
          <a:xfrm>
            <a:off x="272479" y="1885463"/>
            <a:ext cx="5532580" cy="3046988"/>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  我们使用</a:t>
            </a:r>
            <a:r>
              <a:rPr lang="en-US" altLang="zh-CN" sz="1600" dirty="0" err="1">
                <a:latin typeface="仿宋" panose="02010609060101010101" pitchFamily="49" charset="-122"/>
                <a:ea typeface="仿宋" panose="02010609060101010101" pitchFamily="49" charset="-122"/>
              </a:rPr>
              <a:t>ImageDataGenerator</a:t>
            </a:r>
            <a:r>
              <a:rPr lang="zh-CN" altLang="en-US" sz="1600" dirty="0">
                <a:latin typeface="仿宋" panose="02010609060101010101" pitchFamily="49" charset="-122"/>
                <a:ea typeface="仿宋" panose="02010609060101010101" pitchFamily="49" charset="-122"/>
              </a:rPr>
              <a:t>图片生成器批量生成数据，防止模型过拟合并提高泛化能力。其中用到的参数包括以下几个：</a:t>
            </a:r>
          </a:p>
          <a:p>
            <a:r>
              <a:rPr lang="en-US" altLang="zh-CN" sz="1600" dirty="0">
                <a:latin typeface="仿宋" panose="02010609060101010101" pitchFamily="49" charset="-122"/>
                <a:ea typeface="仿宋" panose="02010609060101010101" pitchFamily="49" charset="-122"/>
              </a:rPr>
              <a:t>·rescale</a:t>
            </a:r>
            <a:r>
              <a:rPr lang="zh-CN" altLang="en-US" sz="1600" dirty="0">
                <a:latin typeface="仿宋" panose="02010609060101010101" pitchFamily="49" charset="-122"/>
                <a:ea typeface="仿宋" panose="02010609060101010101" pitchFamily="49" charset="-122"/>
              </a:rPr>
              <a:t>：将图片像素的取值范围映射到</a:t>
            </a:r>
            <a:r>
              <a:rPr lang="en-US" altLang="zh-CN" sz="1600" dirty="0">
                <a:latin typeface="仿宋" panose="02010609060101010101" pitchFamily="49" charset="-122"/>
                <a:ea typeface="仿宋" panose="02010609060101010101" pitchFamily="49" charset="-122"/>
              </a:rPr>
              <a:t>0</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a:t>
            </a:r>
          </a:p>
          <a:p>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shear_range</a:t>
            </a:r>
            <a:r>
              <a:rPr lang="zh-CN" altLang="en-US" sz="1600" dirty="0">
                <a:latin typeface="仿宋" panose="02010609060101010101" pitchFamily="49" charset="-122"/>
                <a:ea typeface="仿宋" panose="02010609060101010101" pitchFamily="49" charset="-122"/>
              </a:rPr>
              <a:t>：将图片进行剪切变换的程度；</a:t>
            </a:r>
          </a:p>
          <a:p>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zoom_range</a:t>
            </a:r>
            <a:r>
              <a:rPr lang="zh-CN" altLang="en-US" sz="1600" dirty="0">
                <a:latin typeface="仿宋" panose="02010609060101010101" pitchFamily="49" charset="-122"/>
                <a:ea typeface="仿宋" panose="02010609060101010101" pitchFamily="49" charset="-122"/>
              </a:rPr>
              <a:t>：将图片进行随机放大；</a:t>
            </a:r>
          </a:p>
          <a:p>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rotation_range</a:t>
            </a:r>
            <a:r>
              <a:rPr lang="zh-CN" altLang="en-US" sz="1600" dirty="0">
                <a:latin typeface="仿宋" panose="02010609060101010101" pitchFamily="49" charset="-122"/>
                <a:ea typeface="仿宋" panose="02010609060101010101" pitchFamily="49" charset="-122"/>
              </a:rPr>
              <a:t>：将图片进行随机转动的角度；</a:t>
            </a:r>
          </a:p>
          <a:p>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width_shift_range</a:t>
            </a:r>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height_shift_range</a:t>
            </a:r>
            <a:r>
              <a:rPr lang="zh-CN" altLang="en-US" sz="1600" dirty="0">
                <a:latin typeface="仿宋" panose="02010609060101010101" pitchFamily="49" charset="-122"/>
                <a:ea typeface="仿宋" panose="02010609060101010101" pitchFamily="49" charset="-122"/>
              </a:rPr>
              <a:t>：将图片进行随机水平</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垂直偏移的幅度；</a:t>
            </a:r>
          </a:p>
          <a:p>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horizontal_flip</a:t>
            </a:r>
            <a:r>
              <a:rPr lang="zh-CN" altLang="en-US" sz="1600" dirty="0">
                <a:latin typeface="仿宋" panose="02010609060101010101" pitchFamily="49" charset="-122"/>
                <a:ea typeface="仿宋" panose="02010609060101010101" pitchFamily="49" charset="-122"/>
              </a:rPr>
              <a:t>：随机对图片进行水平翻转。</a:t>
            </a:r>
          </a:p>
          <a:p>
            <a:r>
              <a:rPr lang="zh-CN" altLang="en-US" sz="1600" dirty="0">
                <a:latin typeface="仿宋" panose="02010609060101010101" pitchFamily="49" charset="-122"/>
                <a:ea typeface="仿宋" panose="02010609060101010101" pitchFamily="49" charset="-122"/>
              </a:rPr>
              <a:t>使用</a:t>
            </a:r>
            <a:r>
              <a:rPr lang="en-US" altLang="zh-CN" sz="1600" dirty="0" err="1">
                <a:latin typeface="仿宋" panose="02010609060101010101" pitchFamily="49" charset="-122"/>
                <a:ea typeface="仿宋" panose="02010609060101010101" pitchFamily="49" charset="-122"/>
              </a:rPr>
              <a:t>ImageDataGenerator</a:t>
            </a:r>
            <a:r>
              <a:rPr lang="zh-CN" altLang="en-US" sz="1600" dirty="0">
                <a:latin typeface="仿宋" panose="02010609060101010101" pitchFamily="49" charset="-122"/>
                <a:ea typeface="仿宋" panose="02010609060101010101" pitchFamily="49" charset="-122"/>
              </a:rPr>
              <a:t>图片生成器可以在仅有少量图片的情况下训练出效果比较好的模型。</a:t>
            </a:r>
          </a:p>
        </p:txBody>
      </p:sp>
      <p:pic>
        <p:nvPicPr>
          <p:cNvPr id="5" name="图片 4">
            <a:extLst>
              <a:ext uri="{FF2B5EF4-FFF2-40B4-BE49-F238E27FC236}">
                <a16:creationId xmlns:a16="http://schemas.microsoft.com/office/drawing/2014/main" id="{5F7C23D3-A998-3697-85F2-5F3563540311}"/>
              </a:ext>
            </a:extLst>
          </p:cNvPr>
          <p:cNvPicPr>
            <a:picLocks noChangeAspect="1"/>
          </p:cNvPicPr>
          <p:nvPr/>
        </p:nvPicPr>
        <p:blipFill rotWithShape="1">
          <a:blip r:embed="rId3"/>
          <a:srcRect r="41036"/>
          <a:stretch/>
        </p:blipFill>
        <p:spPr>
          <a:xfrm>
            <a:off x="6177136" y="1268760"/>
            <a:ext cx="3456385" cy="1211126"/>
          </a:xfrm>
          <a:prstGeom prst="rect">
            <a:avLst/>
          </a:prstGeom>
        </p:spPr>
      </p:pic>
      <p:pic>
        <p:nvPicPr>
          <p:cNvPr id="9" name="图片 8">
            <a:extLst>
              <a:ext uri="{FF2B5EF4-FFF2-40B4-BE49-F238E27FC236}">
                <a16:creationId xmlns:a16="http://schemas.microsoft.com/office/drawing/2014/main" id="{CB8686DE-AF2F-47ED-A2DF-2D8B4CACF25E}"/>
              </a:ext>
            </a:extLst>
          </p:cNvPr>
          <p:cNvPicPr>
            <a:picLocks noChangeAspect="1"/>
          </p:cNvPicPr>
          <p:nvPr/>
        </p:nvPicPr>
        <p:blipFill rotWithShape="1">
          <a:blip r:embed="rId4"/>
          <a:srcRect r="45949"/>
          <a:stretch/>
        </p:blipFill>
        <p:spPr>
          <a:xfrm>
            <a:off x="6194612" y="2311912"/>
            <a:ext cx="3168352" cy="2725033"/>
          </a:xfrm>
          <a:prstGeom prst="rect">
            <a:avLst/>
          </a:prstGeom>
        </p:spPr>
      </p:pic>
    </p:spTree>
    <p:extLst>
      <p:ext uri="{BB962C8B-B14F-4D97-AF65-F5344CB8AC3E}">
        <p14:creationId xmlns:p14="http://schemas.microsoft.com/office/powerpoint/2010/main" val="237201187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用</a:t>
            </a:r>
            <a:r>
              <a:rPr kumimoji="1" lang="en-US" altLang="zh-CN" sz="2000" dirty="0">
                <a:solidFill>
                  <a:srgbClr val="40A582"/>
                </a:solidFill>
                <a:latin typeface="微软雅黑"/>
                <a:ea typeface="微软雅黑"/>
                <a:cs typeface="微软雅黑"/>
              </a:rPr>
              <a:t>CNN</a:t>
            </a:r>
            <a:r>
              <a:rPr kumimoji="1" lang="zh-CN" altLang="en-US" sz="2000" dirty="0">
                <a:solidFill>
                  <a:srgbClr val="40A582"/>
                </a:solidFill>
                <a:latin typeface="微软雅黑"/>
                <a:ea typeface="微软雅黑"/>
                <a:cs typeface="微软雅黑"/>
              </a:rPr>
              <a:t>做人脸识别</a:t>
            </a: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a:solidFill>
                  <a:schemeClr val="bg1"/>
                </a:solidFill>
              </a:rPr>
              <a:t>02</a:t>
            </a:r>
            <a:endParaRPr lang="zh-CN" altLang="en-US" dirty="0">
              <a:solidFill>
                <a:schemeClr val="bg1"/>
              </a:solidFill>
            </a:endParaRPr>
          </a:p>
        </p:txBody>
      </p:sp>
      <p:sp>
        <p:nvSpPr>
          <p:cNvPr id="14" name="文本框 13">
            <a:extLst>
              <a:ext uri="{FF2B5EF4-FFF2-40B4-BE49-F238E27FC236}">
                <a16:creationId xmlns:a16="http://schemas.microsoft.com/office/drawing/2014/main" id="{5EBB6F11-F563-1827-E858-F1E85E213D95}"/>
              </a:ext>
            </a:extLst>
          </p:cNvPr>
          <p:cNvSpPr txBox="1"/>
          <p:nvPr/>
        </p:nvSpPr>
        <p:spPr>
          <a:xfrm>
            <a:off x="704528" y="1130285"/>
            <a:ext cx="4956516" cy="400110"/>
          </a:xfrm>
          <a:prstGeom prst="rect">
            <a:avLst/>
          </a:prstGeom>
          <a:noFill/>
        </p:spPr>
        <p:txBody>
          <a:bodyPr wrap="square">
            <a:spAutoFit/>
          </a:bodyPr>
          <a:lstStyle/>
          <a:p>
            <a:r>
              <a:rPr lang="en-US" altLang="zh-CN" sz="2000" b="0" i="0" u="none" strike="noStrike" baseline="0" dirty="0">
                <a:solidFill>
                  <a:srgbClr val="0468BC"/>
                </a:solidFill>
                <a:latin typeface="LiberationSerif"/>
              </a:rPr>
              <a:t>3.</a:t>
            </a:r>
            <a:r>
              <a:rPr lang="zh-CN" altLang="en-US" sz="2000" b="0" i="0" u="none" strike="noStrike" baseline="0" dirty="0">
                <a:solidFill>
                  <a:srgbClr val="0468BC"/>
                </a:solidFill>
                <a:latin typeface="LiberationSerif"/>
              </a:rPr>
              <a:t>定义模型和训练模型</a:t>
            </a:r>
            <a:endParaRPr lang="zh-CN" altLang="en-US" dirty="0"/>
          </a:p>
        </p:txBody>
      </p:sp>
      <p:pic>
        <p:nvPicPr>
          <p:cNvPr id="7" name="图片 6">
            <a:extLst>
              <a:ext uri="{FF2B5EF4-FFF2-40B4-BE49-F238E27FC236}">
                <a16:creationId xmlns:a16="http://schemas.microsoft.com/office/drawing/2014/main" id="{4BB52BDB-0F1F-6B98-444A-33B4A2DE1711}"/>
              </a:ext>
            </a:extLst>
          </p:cNvPr>
          <p:cNvPicPr>
            <a:picLocks noChangeAspect="1"/>
          </p:cNvPicPr>
          <p:nvPr/>
        </p:nvPicPr>
        <p:blipFill>
          <a:blip r:embed="rId3"/>
          <a:stretch>
            <a:fillRect/>
          </a:stretch>
        </p:blipFill>
        <p:spPr>
          <a:xfrm>
            <a:off x="4970430" y="2320871"/>
            <a:ext cx="3366946" cy="4060457"/>
          </a:xfrm>
          <a:prstGeom prst="rect">
            <a:avLst/>
          </a:prstGeom>
        </p:spPr>
      </p:pic>
      <p:pic>
        <p:nvPicPr>
          <p:cNvPr id="13" name="图片 12">
            <a:extLst>
              <a:ext uri="{FF2B5EF4-FFF2-40B4-BE49-F238E27FC236}">
                <a16:creationId xmlns:a16="http://schemas.microsoft.com/office/drawing/2014/main" id="{FECB316E-A6E6-A411-9EF0-6E9009E2792C}"/>
              </a:ext>
            </a:extLst>
          </p:cNvPr>
          <p:cNvPicPr>
            <a:picLocks noChangeAspect="1"/>
          </p:cNvPicPr>
          <p:nvPr/>
        </p:nvPicPr>
        <p:blipFill>
          <a:blip r:embed="rId4"/>
          <a:stretch>
            <a:fillRect/>
          </a:stretch>
        </p:blipFill>
        <p:spPr>
          <a:xfrm>
            <a:off x="4970430" y="88623"/>
            <a:ext cx="3305102" cy="2376261"/>
          </a:xfrm>
          <a:prstGeom prst="rect">
            <a:avLst/>
          </a:prstGeom>
        </p:spPr>
      </p:pic>
      <p:sp>
        <p:nvSpPr>
          <p:cNvPr id="17" name="文本框 16">
            <a:extLst>
              <a:ext uri="{FF2B5EF4-FFF2-40B4-BE49-F238E27FC236}">
                <a16:creationId xmlns:a16="http://schemas.microsoft.com/office/drawing/2014/main" id="{2AE936C0-83F1-9C29-F37F-D0EC91532726}"/>
              </a:ext>
            </a:extLst>
          </p:cNvPr>
          <p:cNvSpPr txBox="1"/>
          <p:nvPr/>
        </p:nvSpPr>
        <p:spPr>
          <a:xfrm>
            <a:off x="713554" y="1772816"/>
            <a:ext cx="3384376" cy="4031873"/>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进行人脸识别时使用了一个类似</a:t>
            </a:r>
            <a:r>
              <a:rPr lang="en-US" altLang="zh-CN" sz="1600" dirty="0" err="1">
                <a:latin typeface="仿宋" panose="02010609060101010101" pitchFamily="49" charset="-122"/>
                <a:ea typeface="仿宋" panose="02010609060101010101" pitchFamily="49" charset="-122"/>
              </a:rPr>
              <a:t>AlexNet</a:t>
            </a:r>
            <a:r>
              <a:rPr lang="zh-CN" altLang="en-US" sz="1600" dirty="0">
                <a:latin typeface="仿宋" panose="02010609060101010101" pitchFamily="49" charset="-122"/>
                <a:ea typeface="仿宋" panose="02010609060101010101" pitchFamily="49" charset="-122"/>
              </a:rPr>
              <a:t>的网络结构。</a:t>
            </a:r>
            <a:r>
              <a:rPr lang="en-US" altLang="zh-CN" sz="1600" dirty="0" err="1">
                <a:latin typeface="仿宋" panose="02010609060101010101" pitchFamily="49" charset="-122"/>
                <a:ea typeface="仿宋" panose="02010609060101010101" pitchFamily="49" charset="-122"/>
              </a:rPr>
              <a:t>AlexNet</a:t>
            </a:r>
            <a:r>
              <a:rPr lang="zh-CN" altLang="en-US" sz="1600" dirty="0">
                <a:latin typeface="仿宋" panose="02010609060101010101" pitchFamily="49" charset="-122"/>
                <a:ea typeface="仿宋" panose="02010609060101010101" pitchFamily="49" charset="-122"/>
              </a:rPr>
              <a:t>是</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ImageNet</a:t>
            </a:r>
            <a:r>
              <a:rPr lang="zh-CN" altLang="en-US" sz="1600" dirty="0">
                <a:latin typeface="仿宋" panose="02010609060101010101" pitchFamily="49" charset="-122"/>
                <a:ea typeface="仿宋" panose="02010609060101010101" pitchFamily="49" charset="-122"/>
              </a:rPr>
              <a:t>竞赛的冠军，关于</a:t>
            </a:r>
            <a:r>
              <a:rPr lang="en-US" altLang="zh-CN" sz="1600" dirty="0" err="1">
                <a:latin typeface="仿宋" panose="02010609060101010101" pitchFamily="49" charset="-122"/>
                <a:ea typeface="仿宋" panose="02010609060101010101" pitchFamily="49" charset="-122"/>
              </a:rPr>
              <a:t>AlexNet</a:t>
            </a:r>
            <a:r>
              <a:rPr lang="zh-CN" altLang="en-US" sz="1600" dirty="0">
                <a:latin typeface="仿宋" panose="02010609060101010101" pitchFamily="49" charset="-122"/>
                <a:ea typeface="仿宋" panose="02010609060101010101" pitchFamily="49" charset="-122"/>
              </a:rPr>
              <a:t>的具体相关信息，读者可以参考互联网中的相关文章，这里不再赘述。</a:t>
            </a:r>
          </a:p>
          <a:p>
            <a:r>
              <a:rPr lang="zh-CN" altLang="en-US" sz="1600" dirty="0">
                <a:latin typeface="仿宋" panose="02010609060101010101" pitchFamily="49" charset="-122"/>
                <a:ea typeface="仿宋" panose="02010609060101010101" pitchFamily="49" charset="-122"/>
              </a:rPr>
              <a:t>  </a:t>
            </a:r>
            <a:endParaRPr lang="en-US" altLang="zh-CN" sz="1600" dirty="0">
              <a:latin typeface="仿宋" panose="02010609060101010101" pitchFamily="49" charset="-122"/>
              <a:ea typeface="仿宋" panose="02010609060101010101" pitchFamily="49" charset="-122"/>
            </a:endParaRPr>
          </a:p>
          <a:p>
            <a:r>
              <a:rPr lang="zh-CN" altLang="en-US" sz="1600" dirty="0">
                <a:latin typeface="仿宋" panose="02010609060101010101" pitchFamily="49" charset="-122"/>
                <a:ea typeface="仿宋" panose="02010609060101010101" pitchFamily="49" charset="-122"/>
              </a:rPr>
              <a:t>这个网络包含</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个卷积层和</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个全连接层，都是用</a:t>
            </a:r>
            <a:r>
              <a:rPr lang="en-US" altLang="zh-CN" sz="1600" dirty="0" err="1">
                <a:latin typeface="仿宋" panose="02010609060101010101" pitchFamily="49" charset="-122"/>
                <a:ea typeface="仿宋" panose="02010609060101010101" pitchFamily="49" charset="-122"/>
              </a:rPr>
              <a:t>ReLU</a:t>
            </a:r>
            <a:r>
              <a:rPr lang="zh-CN" altLang="en-US" sz="1600" dirty="0">
                <a:latin typeface="仿宋" panose="02010609060101010101" pitchFamily="49" charset="-122"/>
                <a:ea typeface="仿宋" panose="02010609060101010101" pitchFamily="49" charset="-122"/>
              </a:rPr>
              <a:t>作为激活函数，激活层之后使用一个归一化层对局部神经元的活动创建竞争机制，使得其中响应比较大的值变得相对更大，并抑制其他反馈较小的神经元，以增强模型的泛化能力。另外，</a:t>
            </a:r>
            <a:r>
              <a:rPr lang="en-US" altLang="zh-CN" sz="1600" dirty="0">
                <a:latin typeface="仿宋" panose="02010609060101010101" pitchFamily="49" charset="-122"/>
                <a:ea typeface="仿宋" panose="02010609060101010101" pitchFamily="49" charset="-122"/>
              </a:rPr>
              <a:t>Dropout</a:t>
            </a:r>
            <a:r>
              <a:rPr lang="zh-CN" altLang="en-US" sz="1600" dirty="0">
                <a:latin typeface="仿宋" panose="02010609060101010101" pitchFamily="49" charset="-122"/>
                <a:ea typeface="仿宋" panose="02010609060101010101" pitchFamily="49" charset="-122"/>
              </a:rPr>
              <a:t>层的使用也能够比较有效地防止神经网络的过拟合。</a:t>
            </a:r>
          </a:p>
        </p:txBody>
      </p:sp>
    </p:spTree>
    <p:extLst>
      <p:ext uri="{BB962C8B-B14F-4D97-AF65-F5344CB8AC3E}">
        <p14:creationId xmlns:p14="http://schemas.microsoft.com/office/powerpoint/2010/main" val="350338393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用</a:t>
            </a:r>
            <a:r>
              <a:rPr kumimoji="1" lang="en-US" altLang="zh-CN" sz="2000" dirty="0">
                <a:solidFill>
                  <a:srgbClr val="40A582"/>
                </a:solidFill>
                <a:latin typeface="微软雅黑"/>
                <a:ea typeface="微软雅黑"/>
                <a:cs typeface="微软雅黑"/>
              </a:rPr>
              <a:t>CNN</a:t>
            </a:r>
            <a:r>
              <a:rPr kumimoji="1" lang="zh-CN" altLang="en-US" sz="2000" dirty="0">
                <a:solidFill>
                  <a:srgbClr val="40A582"/>
                </a:solidFill>
                <a:latin typeface="微软雅黑"/>
                <a:ea typeface="微软雅黑"/>
                <a:cs typeface="微软雅黑"/>
              </a:rPr>
              <a:t>做人脸识别</a:t>
            </a: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a:solidFill>
                  <a:schemeClr val="bg1"/>
                </a:solidFill>
              </a:rPr>
              <a:t>02</a:t>
            </a:r>
            <a:endParaRPr lang="zh-CN" altLang="en-US" dirty="0">
              <a:solidFill>
                <a:schemeClr val="bg1"/>
              </a:solidFill>
            </a:endParaRPr>
          </a:p>
        </p:txBody>
      </p:sp>
      <p:sp>
        <p:nvSpPr>
          <p:cNvPr id="12" name="文本框 11">
            <a:extLst>
              <a:ext uri="{FF2B5EF4-FFF2-40B4-BE49-F238E27FC236}">
                <a16:creationId xmlns:a16="http://schemas.microsoft.com/office/drawing/2014/main" id="{55723B70-B0D2-9689-6957-E4043FDBD6B1}"/>
              </a:ext>
            </a:extLst>
          </p:cNvPr>
          <p:cNvSpPr txBox="1"/>
          <p:nvPr/>
        </p:nvSpPr>
        <p:spPr>
          <a:xfrm>
            <a:off x="268258" y="3575918"/>
            <a:ext cx="4468717" cy="1323439"/>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我们将图像识别领域经典的</a:t>
            </a:r>
            <a:r>
              <a:rPr lang="en-US" altLang="zh-CN" sz="1600" dirty="0">
                <a:latin typeface="仿宋" panose="02010609060101010101" pitchFamily="49" charset="-122"/>
                <a:ea typeface="仿宋" panose="02010609060101010101" pitchFamily="49" charset="-122"/>
              </a:rPr>
              <a:t>Lena</a:t>
            </a:r>
            <a:r>
              <a:rPr lang="zh-CN" altLang="en-US" sz="1600" dirty="0">
                <a:latin typeface="仿宋" panose="02010609060101010101" pitchFamily="49" charset="-122"/>
                <a:ea typeface="仿宋" panose="02010609060101010101" pitchFamily="49" charset="-122"/>
              </a:rPr>
              <a:t>的照片输入模型看看经过卷积层之后的照片效果。第一个卷积层有</a:t>
            </a:r>
            <a:r>
              <a:rPr lang="en-US" altLang="zh-CN" sz="1600" dirty="0">
                <a:latin typeface="仿宋" panose="02010609060101010101" pitchFamily="49" charset="-122"/>
                <a:ea typeface="仿宋" panose="02010609060101010101" pitchFamily="49" charset="-122"/>
              </a:rPr>
              <a:t>96</a:t>
            </a:r>
            <a:r>
              <a:rPr lang="zh-CN" altLang="en-US" sz="1600" dirty="0">
                <a:latin typeface="仿宋" panose="02010609060101010101" pitchFamily="49" charset="-122"/>
                <a:ea typeface="仿宋" panose="02010609060101010101" pitchFamily="49" charset="-122"/>
              </a:rPr>
              <a:t>个</a:t>
            </a:r>
            <a:r>
              <a:rPr lang="en-US" altLang="zh-CN" sz="1600" dirty="0">
                <a:latin typeface="仿宋" panose="02010609060101010101" pitchFamily="49" charset="-122"/>
                <a:ea typeface="仿宋" panose="02010609060101010101" pitchFamily="49" charset="-122"/>
              </a:rPr>
              <a:t>filter</a:t>
            </a:r>
            <a:r>
              <a:rPr lang="zh-CN" altLang="en-US" sz="1600" dirty="0">
                <a:latin typeface="仿宋" panose="02010609060101010101" pitchFamily="49" charset="-122"/>
                <a:ea typeface="仿宋" panose="02010609060101010101" pitchFamily="49" charset="-122"/>
              </a:rPr>
              <a:t>，我们通过上面的</a:t>
            </a:r>
            <a:r>
              <a:rPr lang="en-US" altLang="zh-CN" sz="1600" dirty="0" err="1">
                <a:latin typeface="仿宋" panose="02010609060101010101" pitchFamily="49" charset="-122"/>
                <a:ea typeface="仿宋" panose="02010609060101010101" pitchFamily="49" charset="-122"/>
              </a:rPr>
              <a:t>display_activation</a:t>
            </a:r>
            <a:r>
              <a:rPr lang="zh-CN" altLang="en-US" sz="1600" dirty="0">
                <a:latin typeface="仿宋" panose="02010609060101010101" pitchFamily="49" charset="-122"/>
                <a:ea typeface="仿宋" panose="02010609060101010101" pitchFamily="49" charset="-122"/>
              </a:rPr>
              <a:t>方法将所有的</a:t>
            </a:r>
            <a:r>
              <a:rPr lang="en-US" altLang="zh-CN" sz="1600" dirty="0">
                <a:latin typeface="仿宋" panose="02010609060101010101" pitchFamily="49" charset="-122"/>
                <a:ea typeface="仿宋" panose="02010609060101010101" pitchFamily="49" charset="-122"/>
              </a:rPr>
              <a:t>filter</a:t>
            </a:r>
            <a:r>
              <a:rPr lang="zh-CN" altLang="en-US" sz="1600" dirty="0">
                <a:latin typeface="仿宋" panose="02010609060101010101" pitchFamily="49" charset="-122"/>
                <a:ea typeface="仿宋" panose="02010609060101010101" pitchFamily="49" charset="-122"/>
              </a:rPr>
              <a:t>都显示出来。</a:t>
            </a:r>
          </a:p>
        </p:txBody>
      </p:sp>
      <p:pic>
        <p:nvPicPr>
          <p:cNvPr id="17" name="图片 16">
            <a:extLst>
              <a:ext uri="{FF2B5EF4-FFF2-40B4-BE49-F238E27FC236}">
                <a16:creationId xmlns:a16="http://schemas.microsoft.com/office/drawing/2014/main" id="{47813AF9-BBC7-5AE9-0656-04FECDE559FE}"/>
              </a:ext>
            </a:extLst>
          </p:cNvPr>
          <p:cNvPicPr>
            <a:picLocks noChangeAspect="1"/>
          </p:cNvPicPr>
          <p:nvPr/>
        </p:nvPicPr>
        <p:blipFill>
          <a:blip r:embed="rId3"/>
          <a:stretch>
            <a:fillRect/>
          </a:stretch>
        </p:blipFill>
        <p:spPr>
          <a:xfrm>
            <a:off x="275193" y="1686186"/>
            <a:ext cx="5109855" cy="969754"/>
          </a:xfrm>
          <a:prstGeom prst="rect">
            <a:avLst/>
          </a:prstGeom>
        </p:spPr>
      </p:pic>
      <p:pic>
        <p:nvPicPr>
          <p:cNvPr id="19" name="图片 18">
            <a:extLst>
              <a:ext uri="{FF2B5EF4-FFF2-40B4-BE49-F238E27FC236}">
                <a16:creationId xmlns:a16="http://schemas.microsoft.com/office/drawing/2014/main" id="{A339D967-B1E8-CE5E-6D36-8CF069D6E4DD}"/>
              </a:ext>
            </a:extLst>
          </p:cNvPr>
          <p:cNvPicPr>
            <a:picLocks noChangeAspect="1"/>
          </p:cNvPicPr>
          <p:nvPr/>
        </p:nvPicPr>
        <p:blipFill>
          <a:blip r:embed="rId4"/>
          <a:stretch>
            <a:fillRect/>
          </a:stretch>
        </p:blipFill>
        <p:spPr>
          <a:xfrm>
            <a:off x="269865" y="2557922"/>
            <a:ext cx="5115183" cy="1014217"/>
          </a:xfrm>
          <a:prstGeom prst="rect">
            <a:avLst/>
          </a:prstGeom>
        </p:spPr>
      </p:pic>
      <p:pic>
        <p:nvPicPr>
          <p:cNvPr id="21" name="图片 20">
            <a:extLst>
              <a:ext uri="{FF2B5EF4-FFF2-40B4-BE49-F238E27FC236}">
                <a16:creationId xmlns:a16="http://schemas.microsoft.com/office/drawing/2014/main" id="{5D699E08-5672-4D09-F60F-61A24ED044B5}"/>
              </a:ext>
            </a:extLst>
          </p:cNvPr>
          <p:cNvPicPr>
            <a:picLocks noChangeAspect="1"/>
          </p:cNvPicPr>
          <p:nvPr/>
        </p:nvPicPr>
        <p:blipFill>
          <a:blip r:embed="rId5"/>
          <a:stretch>
            <a:fillRect/>
          </a:stretch>
        </p:blipFill>
        <p:spPr>
          <a:xfrm>
            <a:off x="344488" y="4810728"/>
            <a:ext cx="5121937" cy="310818"/>
          </a:xfrm>
          <a:prstGeom prst="rect">
            <a:avLst/>
          </a:prstGeom>
        </p:spPr>
      </p:pic>
      <p:pic>
        <p:nvPicPr>
          <p:cNvPr id="23" name="图片 22">
            <a:extLst>
              <a:ext uri="{FF2B5EF4-FFF2-40B4-BE49-F238E27FC236}">
                <a16:creationId xmlns:a16="http://schemas.microsoft.com/office/drawing/2014/main" id="{7AA901A0-1BAD-8464-FD79-4B4D42FCD2D1}"/>
              </a:ext>
            </a:extLst>
          </p:cNvPr>
          <p:cNvPicPr>
            <a:picLocks noChangeAspect="1"/>
          </p:cNvPicPr>
          <p:nvPr/>
        </p:nvPicPr>
        <p:blipFill>
          <a:blip r:embed="rId6"/>
          <a:stretch>
            <a:fillRect/>
          </a:stretch>
        </p:blipFill>
        <p:spPr>
          <a:xfrm>
            <a:off x="5097016" y="1556792"/>
            <a:ext cx="4540726" cy="4428221"/>
          </a:xfrm>
          <a:prstGeom prst="rect">
            <a:avLst/>
          </a:prstGeom>
        </p:spPr>
      </p:pic>
      <p:sp>
        <p:nvSpPr>
          <p:cNvPr id="25" name="文本框 24">
            <a:extLst>
              <a:ext uri="{FF2B5EF4-FFF2-40B4-BE49-F238E27FC236}">
                <a16:creationId xmlns:a16="http://schemas.microsoft.com/office/drawing/2014/main" id="{52F3C2A0-86F9-1B3D-DD64-5ED8A4D504A0}"/>
              </a:ext>
            </a:extLst>
          </p:cNvPr>
          <p:cNvSpPr txBox="1"/>
          <p:nvPr/>
        </p:nvSpPr>
        <p:spPr>
          <a:xfrm>
            <a:off x="276526" y="5175996"/>
            <a:ext cx="4460449" cy="584775"/>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右图中可以看到，第一个卷积层进行了很多基本的图像处理来识别图形的轮廓、线条、材质等。</a:t>
            </a:r>
          </a:p>
        </p:txBody>
      </p:sp>
      <p:sp>
        <p:nvSpPr>
          <p:cNvPr id="26" name="文本框 25">
            <a:extLst>
              <a:ext uri="{FF2B5EF4-FFF2-40B4-BE49-F238E27FC236}">
                <a16:creationId xmlns:a16="http://schemas.microsoft.com/office/drawing/2014/main" id="{5882929A-81B5-A9B3-4B49-FF488EE82114}"/>
              </a:ext>
            </a:extLst>
          </p:cNvPr>
          <p:cNvSpPr txBox="1"/>
          <p:nvPr/>
        </p:nvSpPr>
        <p:spPr>
          <a:xfrm>
            <a:off x="6249144" y="5985013"/>
            <a:ext cx="2808312" cy="307777"/>
          </a:xfrm>
          <a:prstGeom prst="rect">
            <a:avLst/>
          </a:prstGeom>
          <a:noFill/>
        </p:spPr>
        <p:txBody>
          <a:bodyPr wrap="square">
            <a:spAutoFit/>
          </a:bodyPr>
          <a:lstStyle/>
          <a:p>
            <a:r>
              <a:rPr lang="zh-CN" altLang="en-US" sz="1400" b="1" dirty="0">
                <a:latin typeface="等线" panose="02010600030101010101" pitchFamily="2" charset="-122"/>
                <a:ea typeface="等线" panose="02010600030101010101" pitchFamily="2" charset="-122"/>
              </a:rPr>
              <a:t>第一个卷积层</a:t>
            </a:r>
            <a:r>
              <a:rPr lang="en-US" altLang="zh-CN" sz="1400" b="1" dirty="0">
                <a:latin typeface="等线" panose="02010600030101010101" pitchFamily="2" charset="-122"/>
                <a:ea typeface="等线" panose="02010600030101010101" pitchFamily="2" charset="-122"/>
              </a:rPr>
              <a:t>filter</a:t>
            </a:r>
            <a:r>
              <a:rPr lang="zh-CN" altLang="en-US" sz="1400" b="1" dirty="0">
                <a:latin typeface="等线" panose="02010600030101010101" pitchFamily="2" charset="-122"/>
                <a:ea typeface="等线" panose="02010600030101010101" pitchFamily="2" charset="-122"/>
              </a:rPr>
              <a:t>的可视化结果</a:t>
            </a:r>
          </a:p>
        </p:txBody>
      </p:sp>
      <p:sp>
        <p:nvSpPr>
          <p:cNvPr id="13" name="文本框 12">
            <a:extLst>
              <a:ext uri="{FF2B5EF4-FFF2-40B4-BE49-F238E27FC236}">
                <a16:creationId xmlns:a16="http://schemas.microsoft.com/office/drawing/2014/main" id="{7C68696A-37E2-5247-59F5-6E57B6F4DE3E}"/>
              </a:ext>
            </a:extLst>
          </p:cNvPr>
          <p:cNvSpPr txBox="1"/>
          <p:nvPr/>
        </p:nvSpPr>
        <p:spPr>
          <a:xfrm>
            <a:off x="349198" y="1089848"/>
            <a:ext cx="4956516" cy="400110"/>
          </a:xfrm>
          <a:prstGeom prst="rect">
            <a:avLst/>
          </a:prstGeom>
          <a:noFill/>
        </p:spPr>
        <p:txBody>
          <a:bodyPr wrap="square">
            <a:spAutoFit/>
          </a:bodyPr>
          <a:lstStyle/>
          <a:p>
            <a:r>
              <a:rPr lang="en-US" altLang="zh-CN" sz="2000" dirty="0">
                <a:solidFill>
                  <a:srgbClr val="0468BC"/>
                </a:solidFill>
                <a:latin typeface="LiberationSerif"/>
              </a:rPr>
              <a:t>4</a:t>
            </a:r>
            <a:r>
              <a:rPr lang="en-US" altLang="zh-CN" sz="2000" b="0" i="0" u="none" strike="noStrike" baseline="0" dirty="0">
                <a:solidFill>
                  <a:srgbClr val="0468BC"/>
                </a:solidFill>
                <a:latin typeface="LiberationSerif"/>
              </a:rPr>
              <a:t>.</a:t>
            </a:r>
            <a:r>
              <a:rPr lang="zh-CN" altLang="en-US" sz="2000" b="0" i="0" u="none" strike="noStrike" baseline="0" dirty="0">
                <a:solidFill>
                  <a:srgbClr val="0468BC"/>
                </a:solidFill>
                <a:latin typeface="LiberationSerif"/>
              </a:rPr>
              <a:t>卷积最终的效果</a:t>
            </a:r>
            <a:endParaRPr lang="zh-CN" altLang="en-US" dirty="0"/>
          </a:p>
        </p:txBody>
      </p:sp>
    </p:spTree>
    <p:extLst>
      <p:ext uri="{BB962C8B-B14F-4D97-AF65-F5344CB8AC3E}">
        <p14:creationId xmlns:p14="http://schemas.microsoft.com/office/powerpoint/2010/main" val="215865171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用</a:t>
            </a:r>
            <a:r>
              <a:rPr kumimoji="1" lang="en-US" altLang="zh-CN" sz="2000" dirty="0">
                <a:solidFill>
                  <a:srgbClr val="40A582"/>
                </a:solidFill>
                <a:latin typeface="微软雅黑"/>
                <a:ea typeface="微软雅黑"/>
                <a:cs typeface="微软雅黑"/>
              </a:rPr>
              <a:t>CNN</a:t>
            </a:r>
            <a:r>
              <a:rPr kumimoji="1" lang="zh-CN" altLang="en-US" sz="2000" dirty="0">
                <a:solidFill>
                  <a:srgbClr val="40A582"/>
                </a:solidFill>
                <a:latin typeface="微软雅黑"/>
                <a:ea typeface="微软雅黑"/>
                <a:cs typeface="微软雅黑"/>
              </a:rPr>
              <a:t>做人脸识别</a:t>
            </a: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a:solidFill>
                  <a:schemeClr val="bg1"/>
                </a:solidFill>
              </a:rPr>
              <a:t>02</a:t>
            </a:r>
            <a:endParaRPr lang="zh-CN" altLang="en-US" dirty="0">
              <a:solidFill>
                <a:schemeClr val="bg1"/>
              </a:solidFill>
            </a:endParaRPr>
          </a:p>
        </p:txBody>
      </p:sp>
      <p:sp>
        <p:nvSpPr>
          <p:cNvPr id="12" name="文本框 11">
            <a:extLst>
              <a:ext uri="{FF2B5EF4-FFF2-40B4-BE49-F238E27FC236}">
                <a16:creationId xmlns:a16="http://schemas.microsoft.com/office/drawing/2014/main" id="{55723B70-B0D2-9689-6957-E4043FDBD6B1}"/>
              </a:ext>
            </a:extLst>
          </p:cNvPr>
          <p:cNvSpPr txBox="1"/>
          <p:nvPr/>
        </p:nvSpPr>
        <p:spPr>
          <a:xfrm>
            <a:off x="523517" y="1879503"/>
            <a:ext cx="4032447" cy="830997"/>
          </a:xfrm>
          <a:prstGeom prst="rect">
            <a:avLst/>
          </a:prstGeom>
          <a:noFill/>
        </p:spPr>
        <p:txBody>
          <a:bodyPr wrap="square">
            <a:spAutoFit/>
          </a:bodyPr>
          <a:lstStyle/>
          <a:p>
            <a:pPr algn="l"/>
            <a:r>
              <a:rPr lang="zh-CN" altLang="en-US" sz="1600" dirty="0">
                <a:latin typeface="仿宋" panose="02010609060101010101" pitchFamily="49" charset="-122"/>
                <a:ea typeface="仿宋" panose="02010609060101010101" pitchFamily="49" charset="-122"/>
              </a:rPr>
              <a:t>按照激活层的定义，这些</a:t>
            </a:r>
            <a:r>
              <a:rPr lang="en-US" altLang="zh-CN" sz="1600" dirty="0">
                <a:latin typeface="仿宋" panose="02010609060101010101" pitchFamily="49" charset="-122"/>
                <a:ea typeface="仿宋" panose="02010609060101010101" pitchFamily="49" charset="-122"/>
              </a:rPr>
              <a:t>filter</a:t>
            </a:r>
            <a:r>
              <a:rPr lang="zh-CN" altLang="en-US" sz="1600" dirty="0">
                <a:latin typeface="仿宋" panose="02010609060101010101" pitchFamily="49" charset="-122"/>
                <a:ea typeface="仿宋" panose="02010609060101010101" pitchFamily="49" charset="-122"/>
              </a:rPr>
              <a:t>的输出经过激活层以后很多会被过滤掉，不会继续参加后面的计算。</a:t>
            </a:r>
          </a:p>
        </p:txBody>
      </p:sp>
      <p:pic>
        <p:nvPicPr>
          <p:cNvPr id="9" name="图片 8">
            <a:extLst>
              <a:ext uri="{FF2B5EF4-FFF2-40B4-BE49-F238E27FC236}">
                <a16:creationId xmlns:a16="http://schemas.microsoft.com/office/drawing/2014/main" id="{491F1B70-B8D7-84F4-7A52-1DD4EE115376}"/>
              </a:ext>
            </a:extLst>
          </p:cNvPr>
          <p:cNvPicPr>
            <a:picLocks noChangeAspect="1"/>
          </p:cNvPicPr>
          <p:nvPr/>
        </p:nvPicPr>
        <p:blipFill>
          <a:blip r:embed="rId3"/>
          <a:stretch>
            <a:fillRect/>
          </a:stretch>
        </p:blipFill>
        <p:spPr>
          <a:xfrm>
            <a:off x="4953000" y="1556792"/>
            <a:ext cx="4866233" cy="4392487"/>
          </a:xfrm>
          <a:prstGeom prst="rect">
            <a:avLst/>
          </a:prstGeom>
        </p:spPr>
      </p:pic>
      <p:pic>
        <p:nvPicPr>
          <p:cNvPr id="3" name="图片 2">
            <a:extLst>
              <a:ext uri="{FF2B5EF4-FFF2-40B4-BE49-F238E27FC236}">
                <a16:creationId xmlns:a16="http://schemas.microsoft.com/office/drawing/2014/main" id="{7E024505-58AB-F11D-CA7A-119A48FA122D}"/>
              </a:ext>
            </a:extLst>
          </p:cNvPr>
          <p:cNvPicPr>
            <a:picLocks noChangeAspect="1"/>
          </p:cNvPicPr>
          <p:nvPr/>
        </p:nvPicPr>
        <p:blipFill rotWithShape="1">
          <a:blip r:embed="rId4"/>
          <a:srcRect r="44851" b="4379"/>
          <a:stretch/>
        </p:blipFill>
        <p:spPr>
          <a:xfrm>
            <a:off x="848544" y="3511934"/>
            <a:ext cx="3240360" cy="384717"/>
          </a:xfrm>
          <a:prstGeom prst="rect">
            <a:avLst/>
          </a:prstGeom>
        </p:spPr>
      </p:pic>
      <p:sp>
        <p:nvSpPr>
          <p:cNvPr id="15" name="文本框 14">
            <a:extLst>
              <a:ext uri="{FF2B5EF4-FFF2-40B4-BE49-F238E27FC236}">
                <a16:creationId xmlns:a16="http://schemas.microsoft.com/office/drawing/2014/main" id="{9F4E7549-92C2-10EB-6E31-4FC9E942F55B}"/>
              </a:ext>
            </a:extLst>
          </p:cNvPr>
          <p:cNvSpPr txBox="1"/>
          <p:nvPr/>
        </p:nvSpPr>
        <p:spPr>
          <a:xfrm>
            <a:off x="523517" y="4728046"/>
            <a:ext cx="4032448" cy="1077218"/>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右图中展示了池化层的作用，即保留图像的显著特征。从输出上来看，图像的分辨率明显下降了，但是图像的大致内容没有显著的变化。</a:t>
            </a:r>
          </a:p>
        </p:txBody>
      </p:sp>
      <p:sp>
        <p:nvSpPr>
          <p:cNvPr id="16" name="文本框 15">
            <a:extLst>
              <a:ext uri="{FF2B5EF4-FFF2-40B4-BE49-F238E27FC236}">
                <a16:creationId xmlns:a16="http://schemas.microsoft.com/office/drawing/2014/main" id="{DA02D369-FDA7-6821-C5B0-AC39344F2F47}"/>
              </a:ext>
            </a:extLst>
          </p:cNvPr>
          <p:cNvSpPr txBox="1"/>
          <p:nvPr/>
        </p:nvSpPr>
        <p:spPr>
          <a:xfrm>
            <a:off x="6249144" y="5949280"/>
            <a:ext cx="2808312" cy="307777"/>
          </a:xfrm>
          <a:prstGeom prst="rect">
            <a:avLst/>
          </a:prstGeom>
          <a:noFill/>
        </p:spPr>
        <p:txBody>
          <a:bodyPr wrap="square">
            <a:spAutoFit/>
          </a:bodyPr>
          <a:lstStyle/>
          <a:p>
            <a:r>
              <a:rPr lang="zh-CN" altLang="en-US" sz="1400" b="1" dirty="0">
                <a:latin typeface="等线" panose="02010600030101010101" pitchFamily="2" charset="-122"/>
                <a:ea typeface="等线" panose="02010600030101010101" pitchFamily="2" charset="-122"/>
              </a:rPr>
              <a:t>第一个激活层</a:t>
            </a:r>
            <a:r>
              <a:rPr lang="en-US" altLang="zh-CN" sz="1400" b="1" dirty="0">
                <a:latin typeface="等线" panose="02010600030101010101" pitchFamily="2" charset="-122"/>
                <a:ea typeface="等线" panose="02010600030101010101" pitchFamily="2" charset="-122"/>
              </a:rPr>
              <a:t>filter</a:t>
            </a:r>
            <a:r>
              <a:rPr lang="zh-CN" altLang="en-US" sz="1400" b="1" dirty="0">
                <a:latin typeface="等线" panose="02010600030101010101" pitchFamily="2" charset="-122"/>
                <a:ea typeface="等线" panose="02010600030101010101" pitchFamily="2" charset="-122"/>
              </a:rPr>
              <a:t>的可视化结果</a:t>
            </a:r>
          </a:p>
        </p:txBody>
      </p:sp>
    </p:spTree>
    <p:extLst>
      <p:ext uri="{BB962C8B-B14F-4D97-AF65-F5344CB8AC3E}">
        <p14:creationId xmlns:p14="http://schemas.microsoft.com/office/powerpoint/2010/main" val="415454146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用</a:t>
            </a:r>
            <a:r>
              <a:rPr kumimoji="1" lang="en-US" altLang="zh-CN" sz="2000" dirty="0">
                <a:solidFill>
                  <a:srgbClr val="40A582"/>
                </a:solidFill>
                <a:latin typeface="微软雅黑"/>
                <a:ea typeface="微软雅黑"/>
                <a:cs typeface="微软雅黑"/>
              </a:rPr>
              <a:t>CNN</a:t>
            </a:r>
            <a:r>
              <a:rPr kumimoji="1" lang="zh-CN" altLang="en-US" sz="2000" dirty="0">
                <a:solidFill>
                  <a:srgbClr val="40A582"/>
                </a:solidFill>
                <a:latin typeface="微软雅黑"/>
                <a:ea typeface="微软雅黑"/>
                <a:cs typeface="微软雅黑"/>
              </a:rPr>
              <a:t>做人脸识别</a:t>
            </a:r>
          </a:p>
        </p:txBody>
      </p:sp>
      <p:sp>
        <p:nvSpPr>
          <p:cNvPr id="10" name="Rectangle 6"/>
          <p:cNvSpPr>
            <a:spLocks noChangeArrowheads="1"/>
          </p:cNvSpPr>
          <p:nvPr/>
        </p:nvSpPr>
        <p:spPr bwMode="auto">
          <a:xfrm>
            <a:off x="2195364" y="479186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528" y="116632"/>
            <a:ext cx="457176" cy="384721"/>
          </a:xfrm>
          <a:prstGeom prst="rect">
            <a:avLst/>
          </a:prstGeom>
        </p:spPr>
        <p:txBody>
          <a:bodyPr wrap="none">
            <a:spAutoFit/>
          </a:bodyPr>
          <a:lstStyle/>
          <a:p>
            <a:r>
              <a:rPr lang="en-US" altLang="zh-CN" dirty="0">
                <a:solidFill>
                  <a:schemeClr val="bg1"/>
                </a:solidFill>
              </a:rPr>
              <a:t>02</a:t>
            </a:r>
            <a:endParaRPr lang="zh-CN" altLang="en-US" dirty="0">
              <a:solidFill>
                <a:schemeClr val="bg1"/>
              </a:solidFill>
            </a:endParaRPr>
          </a:p>
        </p:txBody>
      </p:sp>
      <p:sp>
        <p:nvSpPr>
          <p:cNvPr id="12" name="文本框 11">
            <a:extLst>
              <a:ext uri="{FF2B5EF4-FFF2-40B4-BE49-F238E27FC236}">
                <a16:creationId xmlns:a16="http://schemas.microsoft.com/office/drawing/2014/main" id="{55723B70-B0D2-9689-6957-E4043FDBD6B1}"/>
              </a:ext>
            </a:extLst>
          </p:cNvPr>
          <p:cNvSpPr txBox="1"/>
          <p:nvPr/>
        </p:nvSpPr>
        <p:spPr>
          <a:xfrm>
            <a:off x="488504" y="3495656"/>
            <a:ext cx="4320480" cy="1077218"/>
          </a:xfrm>
          <a:prstGeom prst="rect">
            <a:avLst/>
          </a:prstGeom>
          <a:noFill/>
        </p:spPr>
        <p:txBody>
          <a:bodyPr wrap="square">
            <a:spAutoFit/>
          </a:bodyPr>
          <a:lstStyle/>
          <a:p>
            <a:pPr algn="l"/>
            <a:r>
              <a:rPr lang="zh-CN" altLang="en-US" sz="1600" dirty="0">
                <a:latin typeface="仿宋" panose="02010609060101010101" pitchFamily="49" charset="-122"/>
                <a:ea typeface="仿宋" panose="02010609060101010101" pitchFamily="49" charset="-122"/>
              </a:rPr>
              <a:t>右图展现了经过第二个卷积层、激活层、池化层的组合，更多的图像特征被提取出来的效果。有兴趣的读者可以自己尝试输出卷积神经网络的每一层。</a:t>
            </a:r>
          </a:p>
        </p:txBody>
      </p:sp>
      <p:pic>
        <p:nvPicPr>
          <p:cNvPr id="5" name="图片 4">
            <a:extLst>
              <a:ext uri="{FF2B5EF4-FFF2-40B4-BE49-F238E27FC236}">
                <a16:creationId xmlns:a16="http://schemas.microsoft.com/office/drawing/2014/main" id="{781B0AAD-3A7F-A09D-0193-80D3C4176F9F}"/>
              </a:ext>
            </a:extLst>
          </p:cNvPr>
          <p:cNvPicPr>
            <a:picLocks noChangeAspect="1"/>
          </p:cNvPicPr>
          <p:nvPr/>
        </p:nvPicPr>
        <p:blipFill rotWithShape="1">
          <a:blip r:embed="rId3"/>
          <a:srcRect t="-2244" r="42118"/>
          <a:stretch/>
        </p:blipFill>
        <p:spPr>
          <a:xfrm>
            <a:off x="848544" y="2340497"/>
            <a:ext cx="3384376" cy="480630"/>
          </a:xfrm>
          <a:prstGeom prst="rect">
            <a:avLst/>
          </a:prstGeom>
        </p:spPr>
      </p:pic>
      <p:pic>
        <p:nvPicPr>
          <p:cNvPr id="7" name="图片 6">
            <a:extLst>
              <a:ext uri="{FF2B5EF4-FFF2-40B4-BE49-F238E27FC236}">
                <a16:creationId xmlns:a16="http://schemas.microsoft.com/office/drawing/2014/main" id="{B81D1AD8-F73B-2356-9A15-615B40644B74}"/>
              </a:ext>
            </a:extLst>
          </p:cNvPr>
          <p:cNvPicPr>
            <a:picLocks noChangeAspect="1"/>
          </p:cNvPicPr>
          <p:nvPr/>
        </p:nvPicPr>
        <p:blipFill>
          <a:blip r:embed="rId4"/>
          <a:stretch>
            <a:fillRect/>
          </a:stretch>
        </p:blipFill>
        <p:spPr>
          <a:xfrm>
            <a:off x="4953000" y="1482536"/>
            <a:ext cx="4714406" cy="4485861"/>
          </a:xfrm>
          <a:prstGeom prst="rect">
            <a:avLst/>
          </a:prstGeom>
        </p:spPr>
      </p:pic>
      <p:sp>
        <p:nvSpPr>
          <p:cNvPr id="13" name="文本框 12">
            <a:extLst>
              <a:ext uri="{FF2B5EF4-FFF2-40B4-BE49-F238E27FC236}">
                <a16:creationId xmlns:a16="http://schemas.microsoft.com/office/drawing/2014/main" id="{1F059719-EFB9-269C-D9CC-486DAA55A688}"/>
              </a:ext>
            </a:extLst>
          </p:cNvPr>
          <p:cNvSpPr txBox="1"/>
          <p:nvPr/>
        </p:nvSpPr>
        <p:spPr>
          <a:xfrm>
            <a:off x="6393160" y="5949280"/>
            <a:ext cx="2808312" cy="307777"/>
          </a:xfrm>
          <a:prstGeom prst="rect">
            <a:avLst/>
          </a:prstGeom>
          <a:noFill/>
        </p:spPr>
        <p:txBody>
          <a:bodyPr wrap="square">
            <a:spAutoFit/>
          </a:bodyPr>
          <a:lstStyle/>
          <a:p>
            <a:r>
              <a:rPr lang="zh-CN" altLang="en-US" sz="1400" b="1" dirty="0">
                <a:latin typeface="等线" panose="02010600030101010101" pitchFamily="2" charset="-122"/>
                <a:ea typeface="等线" panose="02010600030101010101" pitchFamily="2" charset="-122"/>
              </a:rPr>
              <a:t>经过多层后图像的特征</a:t>
            </a:r>
          </a:p>
        </p:txBody>
      </p:sp>
    </p:spTree>
    <p:extLst>
      <p:ext uri="{BB962C8B-B14F-4D97-AF65-F5344CB8AC3E}">
        <p14:creationId xmlns:p14="http://schemas.microsoft.com/office/powerpoint/2010/main" val="222348369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47600" y="692696"/>
            <a:ext cx="3672408" cy="1434624"/>
          </a:xfrm>
          <a:prstGeom prst="rect">
            <a:avLst/>
          </a:prstGeom>
        </p:spPr>
        <p:txBody>
          <a:bodyPr wrap="square">
            <a:spAutoFit/>
          </a:bodyPr>
          <a:lstStyle/>
          <a:p>
            <a:pPr algn="ctr">
              <a:lnSpc>
                <a:spcPct val="150000"/>
              </a:lnSpc>
            </a:pPr>
            <a:r>
              <a:rPr lang="zh-CN" altLang="en-US" sz="6600" dirty="0">
                <a:solidFill>
                  <a:srgbClr val="052947"/>
                </a:solidFill>
                <a:latin typeface="Arial" panose="020B0604020202020204" pitchFamily="34" charset="0"/>
                <a:ea typeface="微软雅黑" panose="020B0503020204020204" pitchFamily="34" charset="-122"/>
                <a:cs typeface="Arial" panose="020B0604020202020204" pitchFamily="34" charset="0"/>
              </a:rPr>
              <a:t>参考</a:t>
            </a:r>
          </a:p>
        </p:txBody>
      </p:sp>
      <p:pic>
        <p:nvPicPr>
          <p:cNvPr id="5" name="图片 4" descr="中金所技术公司LOGO [转换].ai.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235" y="202150"/>
            <a:ext cx="3927709" cy="447359"/>
          </a:xfrm>
          <a:prstGeom prst="rect">
            <a:avLst/>
          </a:prstGeom>
        </p:spPr>
      </p:pic>
      <p:sp>
        <p:nvSpPr>
          <p:cNvPr id="6" name="文本框 5">
            <a:extLst>
              <a:ext uri="{FF2B5EF4-FFF2-40B4-BE49-F238E27FC236}">
                <a16:creationId xmlns:a16="http://schemas.microsoft.com/office/drawing/2014/main" id="{058A7CF5-4D42-CA4E-05AE-DE3BDE6DB332}"/>
              </a:ext>
            </a:extLst>
          </p:cNvPr>
          <p:cNvSpPr txBox="1"/>
          <p:nvPr/>
        </p:nvSpPr>
        <p:spPr>
          <a:xfrm>
            <a:off x="344488" y="2276872"/>
            <a:ext cx="8064896" cy="3231654"/>
          </a:xfrm>
          <a:prstGeom prst="rect">
            <a:avLst/>
          </a:prstGeom>
          <a:noFill/>
        </p:spPr>
        <p:txBody>
          <a:bodyPr wrap="square">
            <a:spAutoFit/>
          </a:bodyPr>
          <a:lstStyle/>
          <a:p>
            <a:pPr algn="just"/>
            <a:r>
              <a:rPr lang="zh-CN" altLang="zh-CN" sz="2000" b="1" kern="100" dirty="0">
                <a:effectLst/>
                <a:latin typeface="等线" panose="02010600030101010101" pitchFamily="2" charset="-122"/>
                <a:ea typeface="宋体" panose="02010600030101010101" pitchFamily="2" charset="-122"/>
                <a:cs typeface="Times New Roman" panose="02020603050405020304" pitchFamily="18" charset="0"/>
              </a:rPr>
              <a:t>卷积：</a:t>
            </a:r>
            <a:r>
              <a:rPr lang="en-US" altLang="zh-CN" sz="2000" b="1" u="sng" kern="100" dirty="0">
                <a:solidFill>
                  <a:srgbClr val="0563C1"/>
                </a:solidFill>
                <a:effectLst/>
                <a:latin typeface="等线" panose="02010600030101010101" pitchFamily="2" charset="-122"/>
                <a:ea typeface="宋体" panose="02010600030101010101" pitchFamily="2" charset="-122"/>
                <a:cs typeface="Times New Roman" panose="02020603050405020304" pitchFamily="18" charset="0"/>
                <a:hlinkClick r:id="rId4"/>
              </a:rPr>
              <a:t>https://www.zhihu.com/question/22298352</a:t>
            </a:r>
            <a:endParaRPr lang="en-US" altLang="zh-CN" sz="2000" b="1" u="sng" kern="100" dirty="0">
              <a:solidFill>
                <a:srgbClr val="0563C1"/>
              </a:solidFill>
              <a:effectLst/>
              <a:latin typeface="等线" panose="02010600030101010101" pitchFamily="2" charset="-122"/>
              <a:ea typeface="宋体" panose="02010600030101010101" pitchFamily="2" charset="-122"/>
              <a:cs typeface="Times New Roman" panose="02020603050405020304" pitchFamily="18" charset="0"/>
            </a:endParaRPr>
          </a:p>
          <a:p>
            <a:pPr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b="1" kern="100" dirty="0">
                <a:effectLst/>
                <a:latin typeface="宋体" panose="02010600030101010101" pitchFamily="2" charset="-122"/>
                <a:ea typeface="等线" panose="02010600030101010101" pitchFamily="2" charset="-122"/>
                <a:cs typeface="Times New Roman" panose="02020603050405020304" pitchFamily="18" charset="0"/>
              </a:rPr>
              <a:t>CNN</a:t>
            </a:r>
            <a:r>
              <a:rPr lang="zh-CN" altLang="zh-CN" sz="2000" b="1" kern="100" dirty="0">
                <a:effectLst/>
                <a:latin typeface="等线" panose="02010600030101010101" pitchFamily="2" charset="-122"/>
                <a:ea typeface="宋体" panose="02010600030101010101" pitchFamily="2" charset="-122"/>
                <a:cs typeface="Times New Roman" panose="02020603050405020304" pitchFamily="18" charset="0"/>
              </a:rPr>
              <a:t>是什么：</a:t>
            </a:r>
            <a:r>
              <a:rPr lang="en-US" altLang="zh-CN" sz="2000" b="1" u="sng" kern="100" dirty="0">
                <a:solidFill>
                  <a:srgbClr val="0563C1"/>
                </a:solidFill>
                <a:effectLst/>
                <a:latin typeface="宋体" panose="02010600030101010101" pitchFamily="2" charset="-122"/>
                <a:ea typeface="等线" panose="02010600030101010101" pitchFamily="2" charset="-122"/>
                <a:cs typeface="Times New Roman" panose="02020603050405020304" pitchFamily="18" charset="0"/>
                <a:hlinkClick r:id="rId5"/>
              </a:rPr>
              <a:t>https://www.zhihu.com/question/52668301</a:t>
            </a:r>
            <a:endParaRPr lang="en-US" altLang="zh-CN" sz="2000" b="1" u="sng" kern="100" dirty="0">
              <a:solidFill>
                <a:srgbClr val="0563C1"/>
              </a:solidFill>
              <a:effectLst/>
              <a:latin typeface="宋体" panose="02010600030101010101" pitchFamily="2" charset="-122"/>
              <a:ea typeface="等线" panose="02010600030101010101" pitchFamily="2" charset="-122"/>
              <a:cs typeface="Times New Roman" panose="02020603050405020304" pitchFamily="18" charset="0"/>
            </a:endParaRPr>
          </a:p>
          <a:p>
            <a:pPr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b="1" kern="100" dirty="0">
                <a:effectLst/>
                <a:latin typeface="宋体" panose="02010600030101010101" pitchFamily="2" charset="-122"/>
                <a:ea typeface="等线" panose="02010600030101010101" pitchFamily="2" charset="-122"/>
                <a:cs typeface="Times New Roman" panose="02020603050405020304" pitchFamily="18" charset="0"/>
              </a:rPr>
              <a:t>CNN</a:t>
            </a:r>
            <a:r>
              <a:rPr lang="zh-CN" altLang="zh-CN" sz="2000" b="1" kern="100" dirty="0">
                <a:effectLst/>
                <a:latin typeface="等线" panose="02010600030101010101" pitchFamily="2" charset="-122"/>
                <a:ea typeface="宋体" panose="02010600030101010101" pitchFamily="2" charset="-122"/>
                <a:cs typeface="Times New Roman" panose="02020603050405020304" pitchFamily="18" charset="0"/>
              </a:rPr>
              <a:t>介绍：</a:t>
            </a:r>
            <a:r>
              <a:rPr lang="en-US" altLang="zh-CN" sz="2000" b="1" kern="100" dirty="0">
                <a:effectLst/>
                <a:latin typeface="等线" panose="02010600030101010101" pitchFamily="2" charset="-122"/>
                <a:ea typeface="宋体" panose="02010600030101010101" pitchFamily="2" charset="-122"/>
                <a:cs typeface="Times New Roman" panose="02020603050405020304" pitchFamily="18" charset="0"/>
                <a:hlinkClick r:id="rId6"/>
              </a:rPr>
              <a:t>https://zhuanlan.zhihu.com/p/67206089</a:t>
            </a:r>
            <a:endParaRPr lang="en-US" altLang="zh-CN" sz="2000" b="1" kern="100" dirty="0">
              <a:effectLst/>
              <a:latin typeface="等线" panose="02010600030101010101" pitchFamily="2" charset="-122"/>
              <a:ea typeface="宋体" panose="02010600030101010101" pitchFamily="2" charset="-122"/>
              <a:cs typeface="Times New Roman" panose="02020603050405020304" pitchFamily="18" charset="0"/>
            </a:endParaRPr>
          </a:p>
          <a:p>
            <a:pPr algn="just"/>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b="1" kern="100" dirty="0">
                <a:latin typeface="等线" panose="02010600030101010101" pitchFamily="2" charset="-122"/>
                <a:ea typeface="宋体" panose="02010600030101010101" pitchFamily="2" charset="-122"/>
                <a:cs typeface="Times New Roman" panose="02020603050405020304" pitchFamily="18" charset="0"/>
              </a:rPr>
              <a:t>深度学习之卷积神经网络：</a:t>
            </a:r>
            <a:endParaRPr lang="zh-CN" altLang="zh-CN" sz="2000" b="1" kern="100" dirty="0">
              <a:latin typeface="等线" panose="02010600030101010101" pitchFamily="2" charset="-122"/>
              <a:ea typeface="宋体" panose="02010600030101010101" pitchFamily="2" charset="-122"/>
              <a:cs typeface="Times New Roman" panose="02020603050405020304" pitchFamily="18" charset="0"/>
            </a:endParaRPr>
          </a:p>
          <a:p>
            <a:pPr algn="just"/>
            <a:r>
              <a:rPr lang="en-US" altLang="zh-CN" sz="2000" b="1" u="sng" kern="100" dirty="0">
                <a:solidFill>
                  <a:srgbClr val="0563C1"/>
                </a:solidFill>
                <a:effectLst/>
                <a:latin typeface="宋体" panose="02010600030101010101" pitchFamily="2" charset="-122"/>
                <a:ea typeface="等线" panose="02010600030101010101" pitchFamily="2" charset="-122"/>
                <a:cs typeface="Times New Roman" panose="02020603050405020304" pitchFamily="18" charset="0"/>
                <a:hlinkClick r:id="rId7"/>
              </a:rPr>
              <a:t>https://blog.csdn.net/fenglepeng/article/details/106077002</a:t>
            </a:r>
            <a:endParaRPr lang="en-US" altLang="zh-CN" sz="2000" b="1" u="sng" kern="100" dirty="0">
              <a:solidFill>
                <a:srgbClr val="0563C1"/>
              </a:solidFill>
              <a:effectLst/>
              <a:latin typeface="宋体" panose="02010600030101010101" pitchFamily="2" charset="-122"/>
              <a:ea typeface="等线" panose="02010600030101010101" pitchFamily="2" charset="-122"/>
              <a:cs typeface="Times New Roman" panose="02020603050405020304" pitchFamily="18" charset="0"/>
            </a:endParaRPr>
          </a:p>
          <a:p>
            <a:pPr algn="just"/>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反向传播算法</a:t>
            </a:r>
            <a:r>
              <a:rPr lang="zh-CN" altLang="en-US" sz="2000" b="1" kern="100" dirty="0">
                <a:latin typeface="等线" panose="02010600030101010101" pitchFamily="2" charset="-122"/>
                <a:ea typeface="宋体" panose="02010600030101010101" pitchFamily="2" charset="-122"/>
                <a:cs typeface="Times New Roman" panose="02020603050405020304" pitchFamily="18" charset="0"/>
              </a:rPr>
              <a:t>：</a:t>
            </a:r>
            <a:endParaRPr lang="en-US" altLang="zh-CN" sz="2000" b="1" kern="100" dirty="0">
              <a:latin typeface="等线" panose="02010600030101010101" pitchFamily="2" charset="-122"/>
              <a:ea typeface="宋体" panose="02010600030101010101" pitchFamily="2" charset="-122"/>
              <a:cs typeface="Times New Roman" panose="02020603050405020304" pitchFamily="18" charset="0"/>
            </a:endParaRPr>
          </a:p>
          <a:p>
            <a:pPr algn="just"/>
            <a:r>
              <a:rPr lang="en-US" altLang="zh-CN" sz="2000" b="1" u="sng" kern="100" dirty="0">
                <a:solidFill>
                  <a:srgbClr val="0563C1"/>
                </a:solidFill>
                <a:effectLst/>
                <a:latin typeface="宋体" panose="02010600030101010101" pitchFamily="2" charset="-122"/>
                <a:ea typeface="等线" panose="02010600030101010101" pitchFamily="2" charset="-122"/>
                <a:cs typeface="Times New Roman" panose="02020603050405020304" pitchFamily="18" charset="0"/>
                <a:hlinkClick r:id="rId8"/>
              </a:rPr>
              <a:t>https://zh.m.wikipedia.org/zh-hans/</a:t>
            </a:r>
            <a:r>
              <a:rPr lang="zh-CN" altLang="en-US" sz="2000" b="1" u="sng" kern="100" dirty="0">
                <a:solidFill>
                  <a:srgbClr val="0563C1"/>
                </a:solidFill>
                <a:effectLst/>
                <a:latin typeface="宋体" panose="02010600030101010101" pitchFamily="2" charset="-122"/>
                <a:ea typeface="等线" panose="02010600030101010101" pitchFamily="2" charset="-122"/>
                <a:cs typeface="Times New Roman" panose="02020603050405020304" pitchFamily="18" charset="0"/>
                <a:hlinkClick r:id="rId8"/>
              </a:rPr>
              <a:t>反向传播算法</a:t>
            </a:r>
            <a:endParaRPr lang="en-US" altLang="zh-CN" sz="2000" b="1" kern="100" dirty="0">
              <a:latin typeface="宋体"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507795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6016" y="1823279"/>
            <a:ext cx="5529064" cy="2185214"/>
          </a:xfrm>
          <a:prstGeom prst="rect">
            <a:avLst/>
          </a:prstGeom>
        </p:spPr>
        <p:txBody>
          <a:bodyPr wrap="square">
            <a:spAutoFit/>
          </a:bodyPr>
          <a:lstStyle/>
          <a:p>
            <a:pPr algn="ctr">
              <a:lnSpc>
                <a:spcPct val="150000"/>
              </a:lnSpc>
            </a:pPr>
            <a:r>
              <a:rPr lang="en-US" altLang="zh-CN" sz="9600" dirty="0">
                <a:solidFill>
                  <a:srgbClr val="052947"/>
                </a:solidFill>
                <a:latin typeface="Impact" pitchFamily="34" charset="0"/>
                <a:ea typeface="微软雅黑" panose="020B0503020204020204" pitchFamily="34" charset="-122"/>
              </a:rPr>
              <a:t>THANKS</a:t>
            </a:r>
            <a:endParaRPr lang="zh-CN" altLang="en-US" sz="9600" dirty="0">
              <a:solidFill>
                <a:srgbClr val="052947"/>
              </a:solidFill>
              <a:latin typeface="Impact" pitchFamily="34" charset="0"/>
              <a:ea typeface="微软雅黑" panose="020B0503020204020204" pitchFamily="34" charset="-122"/>
            </a:endParaRPr>
          </a:p>
        </p:txBody>
      </p:sp>
      <p:pic>
        <p:nvPicPr>
          <p:cNvPr id="5" name="图片 4" descr="中金所技术公司LOGO [转换].ai.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235" y="202150"/>
            <a:ext cx="3927709" cy="447359"/>
          </a:xfrm>
          <a:prstGeom prst="rect">
            <a:avLst/>
          </a:prstGeom>
        </p:spPr>
      </p:pic>
    </p:spTree>
    <p:extLst>
      <p:ext uri="{BB962C8B-B14F-4D97-AF65-F5344CB8AC3E}">
        <p14:creationId xmlns:p14="http://schemas.microsoft.com/office/powerpoint/2010/main" val="7909992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1568624" y="116632"/>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 </a:t>
            </a:r>
          </a:p>
        </p:txBody>
      </p:sp>
      <p:sp>
        <p:nvSpPr>
          <p:cNvPr id="8" name="文本框 16"/>
          <p:cNvSpPr txBox="1"/>
          <p:nvPr/>
        </p:nvSpPr>
        <p:spPr>
          <a:xfrm>
            <a:off x="1640632" y="188640"/>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什么是</a:t>
            </a:r>
            <a:r>
              <a:rPr kumimoji="1" lang="en-US" altLang="zh-CN" sz="2000" dirty="0">
                <a:solidFill>
                  <a:srgbClr val="40A582"/>
                </a:solidFill>
                <a:latin typeface="微软雅黑"/>
                <a:ea typeface="微软雅黑"/>
                <a:cs typeface="微软雅黑"/>
              </a:rPr>
              <a:t>CNN</a:t>
            </a:r>
            <a:endParaRPr kumimoji="1" lang="zh-CN" altLang="en-US" sz="2000" dirty="0">
              <a:solidFill>
                <a:srgbClr val="40A582"/>
              </a:solidFill>
              <a:latin typeface="微软雅黑"/>
              <a:ea typeface="微软雅黑"/>
              <a:cs typeface="微软雅黑"/>
            </a:endParaRPr>
          </a:p>
        </p:txBody>
      </p:sp>
      <p:sp>
        <p:nvSpPr>
          <p:cNvPr id="3" name="矩形 2"/>
          <p:cNvSpPr/>
          <p:nvPr/>
        </p:nvSpPr>
        <p:spPr>
          <a:xfrm>
            <a:off x="730072" y="116632"/>
            <a:ext cx="457176" cy="384721"/>
          </a:xfrm>
          <a:prstGeom prst="rect">
            <a:avLst/>
          </a:prstGeom>
        </p:spPr>
        <p:txBody>
          <a:bodyPr wrap="none">
            <a:spAutoFit/>
          </a:bodyPr>
          <a:lstStyle/>
          <a:p>
            <a:r>
              <a:rPr lang="en-US" altLang="zh-CN" dirty="0">
                <a:solidFill>
                  <a:schemeClr val="bg1"/>
                </a:solidFill>
              </a:rPr>
              <a:t>01</a:t>
            </a:r>
            <a:endParaRPr lang="zh-CN" altLang="en-US" dirty="0">
              <a:solidFill>
                <a:schemeClr val="bg1"/>
              </a:solidFill>
            </a:endParaRPr>
          </a:p>
        </p:txBody>
      </p:sp>
      <p:sp>
        <p:nvSpPr>
          <p:cNvPr id="6" name="矩形 5"/>
          <p:cNvSpPr/>
          <p:nvPr/>
        </p:nvSpPr>
        <p:spPr>
          <a:xfrm>
            <a:off x="932938" y="5229200"/>
            <a:ext cx="8268534" cy="677108"/>
          </a:xfrm>
          <a:prstGeom prst="rect">
            <a:avLst/>
          </a:prstGeom>
        </p:spPr>
        <p:txBody>
          <a:bodyPr wrap="square">
            <a:spAutoFit/>
          </a:bodyPr>
          <a:lstStyle/>
          <a:p>
            <a:r>
              <a:rPr lang="en-US" altLang="zh-CN" sz="2000" dirty="0">
                <a:solidFill>
                  <a:srgbClr val="000000"/>
                </a:solidFill>
                <a:latin typeface="Times New Roman"/>
              </a:rPr>
              <a:t>PS:</a:t>
            </a:r>
            <a:r>
              <a:rPr lang="zh-CN" altLang="en-US" sz="2000" dirty="0">
                <a:solidFill>
                  <a:srgbClr val="000000"/>
                </a:solidFill>
                <a:latin typeface="Times New Roman"/>
              </a:rPr>
              <a:t>  </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只是神经网络中的一种，还有</a:t>
            </a:r>
            <a:r>
              <a:rPr lang="en-US" altLang="zh-CN" sz="1800" dirty="0">
                <a:latin typeface="仿宋" panose="02010609060101010101" pitchFamily="49" charset="-122"/>
                <a:ea typeface="仿宋" panose="02010609060101010101" pitchFamily="49" charset="-122"/>
              </a:rPr>
              <a:t>GAN(</a:t>
            </a:r>
            <a:r>
              <a:rPr lang="zh-CN" altLang="en-US" sz="1800" dirty="0">
                <a:latin typeface="仿宋" panose="02010609060101010101" pitchFamily="49" charset="-122"/>
                <a:ea typeface="仿宋" panose="02010609060101010101" pitchFamily="49" charset="-122"/>
              </a:rPr>
              <a:t>生成对抗网络</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RNN</a:t>
            </a:r>
            <a:r>
              <a:rPr lang="zh-CN" altLang="en-US" sz="1800" dirty="0">
                <a:latin typeface="仿宋" panose="02010609060101010101" pitchFamily="49" charset="-122"/>
                <a:ea typeface="仿宋" panose="02010609060101010101" pitchFamily="49" charset="-122"/>
              </a:rPr>
              <a:t>（递归神经网络）等</a:t>
            </a:r>
            <a:endParaRPr lang="en-US" altLang="zh-CN" sz="1800" dirty="0">
              <a:latin typeface="仿宋" panose="02010609060101010101" pitchFamily="49" charset="-122"/>
              <a:ea typeface="仿宋" panose="02010609060101010101" pitchFamily="49" charset="-122"/>
            </a:endParaRPr>
          </a:p>
        </p:txBody>
      </p:sp>
      <p:sp>
        <p:nvSpPr>
          <p:cNvPr id="10" name="矩形 9"/>
          <p:cNvSpPr/>
          <p:nvPr/>
        </p:nvSpPr>
        <p:spPr>
          <a:xfrm>
            <a:off x="932938" y="1474904"/>
            <a:ext cx="8001231" cy="1261884"/>
          </a:xfrm>
          <a:prstGeom prst="rect">
            <a:avLst/>
          </a:prstGeom>
        </p:spPr>
        <p:txBody>
          <a:bodyPr wrap="square">
            <a:spAutoFit/>
          </a:bodyPr>
          <a:lstStyle/>
          <a:p>
            <a:r>
              <a:rPr lang="en-US" altLang="zh-CN" sz="2000" b="1" dirty="0">
                <a:solidFill>
                  <a:srgbClr val="000000"/>
                </a:solidFill>
                <a:latin typeface="Times New Roman"/>
              </a:rPr>
              <a:t>CNN</a:t>
            </a:r>
            <a:r>
              <a:rPr lang="en-US" altLang="zh-CN" sz="2000" dirty="0">
                <a:solidFill>
                  <a:srgbClr val="000000"/>
                </a:solidFill>
                <a:latin typeface="Times New Roman"/>
              </a:rPr>
              <a:t>: </a:t>
            </a:r>
            <a:r>
              <a:rPr lang="en-US" altLang="zh-CN" sz="2000" b="1" i="0" dirty="0">
                <a:solidFill>
                  <a:srgbClr val="121212"/>
                </a:solidFill>
                <a:effectLst/>
                <a:latin typeface="-apple-system"/>
              </a:rPr>
              <a:t>Convolutional Neural Network </a:t>
            </a:r>
            <a:r>
              <a:rPr lang="zh-CN" altLang="en-US" sz="2000" dirty="0">
                <a:solidFill>
                  <a:srgbClr val="000000"/>
                </a:solidFill>
                <a:latin typeface="Times New Roman"/>
              </a:rPr>
              <a:t>，</a:t>
            </a:r>
            <a:r>
              <a:rPr lang="zh-CN" altLang="en-US" sz="2000" b="1" dirty="0">
                <a:solidFill>
                  <a:srgbClr val="000000"/>
                </a:solidFill>
                <a:latin typeface="Times New Roman"/>
              </a:rPr>
              <a:t>卷积神经网络</a:t>
            </a:r>
            <a:endParaRPr lang="en-US" altLang="zh-CN" sz="2000" b="1" dirty="0">
              <a:solidFill>
                <a:srgbClr val="000000"/>
              </a:solidFill>
              <a:latin typeface="Times New Roman"/>
            </a:endParaRPr>
          </a:p>
          <a:p>
            <a:r>
              <a:rPr lang="zh-CN" altLang="en-US" sz="1800" dirty="0">
                <a:latin typeface="仿宋" panose="02010609060101010101" pitchFamily="49" charset="-122"/>
                <a:ea typeface="仿宋" panose="02010609060101010101" pitchFamily="49" charset="-122"/>
              </a:rPr>
              <a:t>其中，卷积是一种积分变换的数学方法，神经网络则是一种模仿生物神经网络（动物的中枢神经系统，特别是大脑）结构和功能的数学模型或计算模型。</a:t>
            </a:r>
            <a:endParaRPr lang="en-US" altLang="zh-CN" sz="1800" dirty="0">
              <a:latin typeface="仿宋" panose="02010609060101010101" pitchFamily="49" charset="-122"/>
              <a:ea typeface="仿宋" panose="02010609060101010101" pitchFamily="49" charset="-122"/>
            </a:endParaRPr>
          </a:p>
          <a:p>
            <a:endParaRPr lang="en-US" altLang="zh-CN" sz="2000" i="0" dirty="0">
              <a:solidFill>
                <a:srgbClr val="121212"/>
              </a:solidFill>
              <a:effectLst/>
              <a:latin typeface="-apple-system"/>
            </a:endParaRPr>
          </a:p>
        </p:txBody>
      </p:sp>
      <p:sp>
        <p:nvSpPr>
          <p:cNvPr id="11" name="矩形 10">
            <a:extLst>
              <a:ext uri="{FF2B5EF4-FFF2-40B4-BE49-F238E27FC236}">
                <a16:creationId xmlns:a16="http://schemas.microsoft.com/office/drawing/2014/main" id="{8A52F26A-1A26-456F-7B4D-42B8FA7D2B76}"/>
              </a:ext>
            </a:extLst>
          </p:cNvPr>
          <p:cNvSpPr/>
          <p:nvPr/>
        </p:nvSpPr>
        <p:spPr>
          <a:xfrm>
            <a:off x="932938" y="2996952"/>
            <a:ext cx="7848872" cy="2077492"/>
          </a:xfrm>
          <a:prstGeom prst="rect">
            <a:avLst/>
          </a:prstGeom>
        </p:spPr>
        <p:txBody>
          <a:bodyPr wrap="square">
            <a:spAutoFit/>
          </a:bodyPr>
          <a:lstStyle/>
          <a:p>
            <a:pPr algn="l"/>
            <a:r>
              <a:rPr lang="en-US" altLang="zh-CN" sz="2000" dirty="0">
                <a:solidFill>
                  <a:srgbClr val="000000"/>
                </a:solidFill>
                <a:latin typeface="Times New Roman"/>
              </a:rPr>
              <a:t>CNN</a:t>
            </a:r>
            <a:r>
              <a:rPr lang="zh-CN" altLang="en-US" sz="2000" dirty="0">
                <a:solidFill>
                  <a:srgbClr val="000000"/>
                </a:solidFill>
                <a:latin typeface="Times New Roman"/>
              </a:rPr>
              <a:t>的应用领域主要有以下几类：</a:t>
            </a:r>
            <a:endParaRPr lang="en-US" altLang="zh-CN" sz="2000" dirty="0">
              <a:solidFill>
                <a:srgbClr val="000000"/>
              </a:solidFill>
              <a:latin typeface="Times New Roman"/>
            </a:endParaRPr>
          </a:p>
          <a:p>
            <a:pPr marL="285750" indent="-285750" algn="l">
              <a:buFont typeface="Arial" panose="020B0604020202020204" pitchFamily="34" charset="0"/>
              <a:buChar char="•"/>
            </a:pPr>
            <a:r>
              <a:rPr lang="zh-CN" altLang="en-US" sz="1800" dirty="0">
                <a:latin typeface="仿宋" panose="02010609060101010101" pitchFamily="49" charset="-122"/>
                <a:ea typeface="仿宋" panose="02010609060101010101" pitchFamily="49" charset="-122"/>
              </a:rPr>
              <a:t>图像处理领域</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最主要运用领域</a:t>
            </a:r>
            <a:r>
              <a:rPr lang="en-US" altLang="zh-CN" sz="1800" dirty="0">
                <a:latin typeface="仿宋" panose="02010609060101010101" pitchFamily="49" charset="-122"/>
                <a:ea typeface="仿宋" panose="02010609060101010101" pitchFamily="49" charset="-122"/>
              </a:rPr>
              <a:t>) —— </a:t>
            </a:r>
            <a:r>
              <a:rPr lang="zh-CN" altLang="en-US" sz="1800" dirty="0">
                <a:latin typeface="仿宋" panose="02010609060101010101" pitchFamily="49" charset="-122"/>
                <a:ea typeface="仿宋" panose="02010609060101010101" pitchFamily="49" charset="-122"/>
              </a:rPr>
              <a:t>图像识别和物体识别，图像标注，图像主题生成，图像内容生成，物体标注等。</a:t>
            </a:r>
          </a:p>
          <a:p>
            <a:pPr marL="285750" indent="-285750" algn="l">
              <a:buFont typeface="Arial" panose="020B0604020202020204" pitchFamily="34" charset="0"/>
              <a:buChar char="•"/>
            </a:pPr>
            <a:r>
              <a:rPr lang="zh-CN" altLang="en-US" sz="1800" dirty="0">
                <a:latin typeface="仿宋" panose="02010609060101010101" pitchFamily="49" charset="-122"/>
                <a:ea typeface="仿宋" panose="02010609060101010101" pitchFamily="49" charset="-122"/>
              </a:rPr>
              <a:t>视频处理领域 </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视频分类，视频标准，视频预测等</a:t>
            </a:r>
          </a:p>
          <a:p>
            <a:pPr marL="285750" indent="-285750" algn="l">
              <a:buFont typeface="Arial" panose="020B0604020202020204" pitchFamily="34" charset="0"/>
              <a:buChar char="•"/>
            </a:pPr>
            <a:r>
              <a:rPr lang="zh-CN" altLang="en-US" sz="1800" dirty="0">
                <a:latin typeface="仿宋" panose="02010609060101010101" pitchFamily="49" charset="-122"/>
                <a:ea typeface="仿宋" panose="02010609060101010101" pitchFamily="49" charset="-122"/>
              </a:rPr>
              <a:t>自然语言处理</a:t>
            </a:r>
            <a:r>
              <a:rPr lang="en-US" altLang="zh-CN" sz="1800" dirty="0">
                <a:latin typeface="仿宋" panose="02010609060101010101" pitchFamily="49" charset="-122"/>
                <a:ea typeface="仿宋" panose="02010609060101010101" pitchFamily="49" charset="-122"/>
              </a:rPr>
              <a:t>(NLP)</a:t>
            </a:r>
            <a:r>
              <a:rPr lang="zh-CN" altLang="en-US" sz="1800" dirty="0">
                <a:latin typeface="仿宋" panose="02010609060101010101" pitchFamily="49" charset="-122"/>
                <a:ea typeface="仿宋" panose="02010609060101010101" pitchFamily="49" charset="-122"/>
              </a:rPr>
              <a:t>领域 </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对话生成，文本生成，机器翻译等</a:t>
            </a:r>
          </a:p>
          <a:p>
            <a:pPr marL="285750" indent="-285750" algn="l">
              <a:buFont typeface="Arial" panose="020B0604020202020204" pitchFamily="34" charset="0"/>
              <a:buChar char="•"/>
            </a:pPr>
            <a:r>
              <a:rPr lang="zh-CN" altLang="en-US" sz="1800" dirty="0">
                <a:latin typeface="仿宋" panose="02010609060101010101" pitchFamily="49" charset="-122"/>
                <a:ea typeface="仿宋" panose="02010609060101010101" pitchFamily="49" charset="-122"/>
              </a:rPr>
              <a:t>其它方面 </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机器人控制，游戏，参数控制等</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043428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卷积定义</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9" name="矩形 8"/>
          <p:cNvSpPr/>
          <p:nvPr/>
        </p:nvSpPr>
        <p:spPr>
          <a:xfrm>
            <a:off x="956556" y="942564"/>
            <a:ext cx="8244916" cy="400110"/>
          </a:xfrm>
          <a:prstGeom prst="rect">
            <a:avLst/>
          </a:prstGeom>
        </p:spPr>
        <p:txBody>
          <a:bodyPr wrap="square">
            <a:spAutoFit/>
          </a:bodyPr>
          <a:lstStyle/>
          <a:p>
            <a:r>
              <a:rPr lang="zh-CN" altLang="en-US" sz="2000" dirty="0">
                <a:solidFill>
                  <a:srgbClr val="000000"/>
                </a:solidFill>
                <a:latin typeface="Times New Roman"/>
              </a:rPr>
              <a:t>卷积（和反卷积）是一种积分变换的数学方法，卷积数学定义如下：</a:t>
            </a:r>
            <a:endParaRPr lang="en-US" altLang="zh-CN" sz="2000" dirty="0">
              <a:solidFill>
                <a:srgbClr val="000000"/>
              </a:solidFill>
              <a:latin typeface="Times New Roman"/>
            </a:endParaRPr>
          </a:p>
        </p:txBody>
      </p:sp>
      <p:graphicFrame>
        <p:nvGraphicFramePr>
          <p:cNvPr id="7" name="对象 6">
            <a:extLst>
              <a:ext uri="{FF2B5EF4-FFF2-40B4-BE49-F238E27FC236}">
                <a16:creationId xmlns:a16="http://schemas.microsoft.com/office/drawing/2014/main" id="{3F258EE5-D438-791D-DDBF-3B7F0F43A8AF}"/>
              </a:ext>
            </a:extLst>
          </p:cNvPr>
          <p:cNvGraphicFramePr>
            <a:graphicFrameLocks noChangeAspect="1"/>
          </p:cNvGraphicFramePr>
          <p:nvPr>
            <p:extLst>
              <p:ext uri="{D42A27DB-BD31-4B8C-83A1-F6EECF244321}">
                <p14:modId xmlns:p14="http://schemas.microsoft.com/office/powerpoint/2010/main" val="3604953163"/>
              </p:ext>
            </p:extLst>
          </p:nvPr>
        </p:nvGraphicFramePr>
        <p:xfrm>
          <a:off x="2954337" y="1412776"/>
          <a:ext cx="3997325" cy="873125"/>
        </p:xfrm>
        <a:graphic>
          <a:graphicData uri="http://schemas.openxmlformats.org/presentationml/2006/ole">
            <mc:AlternateContent xmlns:mc="http://schemas.openxmlformats.org/markup-compatibility/2006">
              <mc:Choice xmlns:v="urn:schemas-microsoft-com:vml" Requires="v">
                <p:oleObj spid="_x0000_s2245" r:id="rId4" imgW="2056320" imgH="450000" progId="">
                  <p:embed/>
                </p:oleObj>
              </mc:Choice>
              <mc:Fallback>
                <p:oleObj r:id="rId4" imgW="2056320" imgH="450000" progId="">
                  <p:embed/>
                  <p:pic>
                    <p:nvPicPr>
                      <p:cNvPr id="9" name="对象 8">
                        <a:extLst>
                          <a:ext uri="{FF2B5EF4-FFF2-40B4-BE49-F238E27FC236}">
                            <a16:creationId xmlns:a16="http://schemas.microsoft.com/office/drawing/2014/main" id="{8D30B76D-57C5-6294-33F8-190E7EE4937F}"/>
                          </a:ext>
                        </a:extLst>
                      </p:cNvPr>
                      <p:cNvPicPr/>
                      <p:nvPr/>
                    </p:nvPicPr>
                    <p:blipFill>
                      <a:blip r:embed="rId5"/>
                      <a:stretch>
                        <a:fillRect/>
                      </a:stretch>
                    </p:blipFill>
                    <p:spPr>
                      <a:xfrm>
                        <a:off x="2954337" y="1412776"/>
                        <a:ext cx="3997325" cy="873125"/>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CF597A19-AA21-C3AD-82ED-59CD111DFCFE}"/>
              </a:ext>
            </a:extLst>
          </p:cNvPr>
          <p:cNvSpPr txBox="1"/>
          <p:nvPr/>
        </p:nvSpPr>
        <p:spPr>
          <a:xfrm>
            <a:off x="218033" y="2060848"/>
            <a:ext cx="2736304" cy="4247317"/>
          </a:xfrm>
          <a:prstGeom prst="rect">
            <a:avLst/>
          </a:prstGeom>
          <a:noFill/>
        </p:spPr>
        <p:txBody>
          <a:bodyPr wrap="square">
            <a:spAutoFit/>
          </a:bodyPr>
          <a:lstStyle/>
          <a:p>
            <a:pPr algn="l"/>
            <a:r>
              <a:rPr lang="zh-CN" altLang="en-US" sz="1800" b="1" dirty="0">
                <a:latin typeface="仿宋" panose="02010609060101010101" pitchFamily="49" charset="-122"/>
                <a:ea typeface="仿宋" panose="02010609060101010101" pitchFamily="49" charset="-122"/>
              </a:rPr>
              <a:t>可简单理解为用两个函数来产生出第三个函数，并且第三个函数体现了这两个函数中一个函数被另一个函数所影响的结果。</a:t>
            </a:r>
            <a:endParaRPr lang="en-US" altLang="zh-CN" sz="1800" b="1" dirty="0">
              <a:latin typeface="仿宋" panose="02010609060101010101" pitchFamily="49" charset="-122"/>
              <a:ea typeface="仿宋" panose="02010609060101010101" pitchFamily="49" charset="-122"/>
            </a:endParaRPr>
          </a:p>
          <a:p>
            <a:pPr algn="l"/>
            <a:endParaRPr lang="en-US" altLang="zh-CN" sz="1800" dirty="0">
              <a:latin typeface="仿宋" panose="02010609060101010101" pitchFamily="49" charset="-122"/>
              <a:ea typeface="仿宋" panose="02010609060101010101" pitchFamily="49" charset="-122"/>
            </a:endParaRPr>
          </a:p>
          <a:p>
            <a:pPr algn="l"/>
            <a:r>
              <a:rPr lang="zh-CN" altLang="en-US" sz="1800" dirty="0">
                <a:latin typeface="仿宋" panose="02010609060101010101" pitchFamily="49" charset="-122"/>
                <a:ea typeface="仿宋" panose="02010609060101010101" pitchFamily="49" charset="-122"/>
              </a:rPr>
              <a:t>从一个抽象的角度理解卷积的含义：我们可以将数据看作伴随众多其他因素（如空间、时间等）的事物表象，而卷积则是代表透过表象看本质时的模式，这种模式能够将“事物应该是什么样”的结果通过计算表达出来。</a:t>
            </a:r>
          </a:p>
        </p:txBody>
      </p:sp>
      <p:pic>
        <p:nvPicPr>
          <p:cNvPr id="16" name="图片 15">
            <a:extLst>
              <a:ext uri="{FF2B5EF4-FFF2-40B4-BE49-F238E27FC236}">
                <a16:creationId xmlns:a16="http://schemas.microsoft.com/office/drawing/2014/main" id="{880ADC1D-F1F7-77CB-B953-03CF5C21EDF6}"/>
              </a:ext>
            </a:extLst>
          </p:cNvPr>
          <p:cNvPicPr>
            <a:picLocks noChangeAspect="1"/>
          </p:cNvPicPr>
          <p:nvPr/>
        </p:nvPicPr>
        <p:blipFill>
          <a:blip r:embed="rId6"/>
          <a:stretch>
            <a:fillRect/>
          </a:stretch>
        </p:blipFill>
        <p:spPr>
          <a:xfrm>
            <a:off x="3368824" y="2285901"/>
            <a:ext cx="5507519" cy="3165417"/>
          </a:xfrm>
          <a:prstGeom prst="rect">
            <a:avLst/>
          </a:prstGeom>
        </p:spPr>
      </p:pic>
      <p:sp>
        <p:nvSpPr>
          <p:cNvPr id="19" name="文本框 18">
            <a:extLst>
              <a:ext uri="{FF2B5EF4-FFF2-40B4-BE49-F238E27FC236}">
                <a16:creationId xmlns:a16="http://schemas.microsoft.com/office/drawing/2014/main" id="{89F26ACD-22D6-DAB9-B15D-E3987AEEC90A}"/>
              </a:ext>
            </a:extLst>
          </p:cNvPr>
          <p:cNvSpPr txBox="1"/>
          <p:nvPr/>
        </p:nvSpPr>
        <p:spPr>
          <a:xfrm>
            <a:off x="3746319" y="5517232"/>
            <a:ext cx="4752528"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b="1" dirty="0">
                <a:latin typeface="等线" panose="02010600030101010101" pitchFamily="2" charset="-122"/>
                <a:ea typeface="等线" panose="02010600030101010101" pitchFamily="2" charset="-122"/>
              </a:rPr>
              <a:t>同一个输入信号经过不同的脉冲响应得到不同的输出信号</a:t>
            </a:r>
            <a:endParaRPr lang="en-US" altLang="zh-CN" sz="14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086529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传统方式卷积处理图像</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560512" y="1124744"/>
            <a:ext cx="8568952" cy="1754326"/>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图像处理的卷积计算过程就是首先确定卷积内核，在整个卷积的过程中，内核的取值是不变的。具体的计算过程通过</a:t>
            </a:r>
            <a:r>
              <a:rPr lang="en-US" altLang="zh-CN" sz="1800" dirty="0">
                <a:latin typeface="仿宋" panose="02010609060101010101" pitchFamily="49" charset="-122"/>
                <a:ea typeface="仿宋" panose="02010609060101010101" pitchFamily="49" charset="-122"/>
              </a:rPr>
              <a:t>4</a:t>
            </a:r>
            <a:r>
              <a:rPr lang="zh-CN" altLang="en-US" sz="1800" dirty="0">
                <a:latin typeface="仿宋" panose="02010609060101010101" pitchFamily="49" charset="-122"/>
                <a:ea typeface="仿宋" panose="02010609060101010101" pitchFamily="49" charset="-122"/>
              </a:rPr>
              <a:t>个步骤完成，如图所示：</a:t>
            </a:r>
          </a:p>
          <a:p>
            <a:pPr algn="l"/>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将内核的锚点（</a:t>
            </a:r>
            <a:r>
              <a:rPr lang="en-US" altLang="zh-CN" sz="1800" dirty="0">
                <a:latin typeface="仿宋" panose="02010609060101010101" pitchFamily="49" charset="-122"/>
                <a:ea typeface="仿宋" panose="02010609060101010101" pitchFamily="49" charset="-122"/>
              </a:rPr>
              <a:t>Anchor Point</a:t>
            </a:r>
            <a:r>
              <a:rPr lang="zh-CN" altLang="en-US" sz="1800" dirty="0">
                <a:latin typeface="仿宋" panose="02010609060101010101" pitchFamily="49" charset="-122"/>
                <a:ea typeface="仿宋" panose="02010609060101010101" pitchFamily="49" charset="-122"/>
              </a:rPr>
              <a:t>，也就是中心点）与输入图像中的一个像素对齐；</a:t>
            </a:r>
          </a:p>
          <a:p>
            <a:pPr algn="l"/>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计算该像素周边的像素点与内核乘积的和；</a:t>
            </a:r>
          </a:p>
          <a:p>
            <a:pPr algn="l"/>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将该像素的取值更新为和；</a:t>
            </a:r>
          </a:p>
          <a:p>
            <a:pPr algn="l"/>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依次移动内核到下一个像素，直至所有像素均计算完成。</a:t>
            </a:r>
          </a:p>
        </p:txBody>
      </p:sp>
      <p:pic>
        <p:nvPicPr>
          <p:cNvPr id="3" name="图片 2">
            <a:extLst>
              <a:ext uri="{FF2B5EF4-FFF2-40B4-BE49-F238E27FC236}">
                <a16:creationId xmlns:a16="http://schemas.microsoft.com/office/drawing/2014/main" id="{587F46E9-5B23-864B-92DB-10CAB1B03265}"/>
              </a:ext>
            </a:extLst>
          </p:cNvPr>
          <p:cNvPicPr>
            <a:picLocks noChangeAspect="1"/>
          </p:cNvPicPr>
          <p:nvPr/>
        </p:nvPicPr>
        <p:blipFill>
          <a:blip r:embed="rId3"/>
          <a:stretch>
            <a:fillRect/>
          </a:stretch>
        </p:blipFill>
        <p:spPr>
          <a:xfrm>
            <a:off x="469074" y="3284984"/>
            <a:ext cx="4281524" cy="2524605"/>
          </a:xfrm>
          <a:prstGeom prst="rect">
            <a:avLst/>
          </a:prstGeom>
        </p:spPr>
      </p:pic>
      <p:pic>
        <p:nvPicPr>
          <p:cNvPr id="6" name="图片 5">
            <a:extLst>
              <a:ext uri="{FF2B5EF4-FFF2-40B4-BE49-F238E27FC236}">
                <a16:creationId xmlns:a16="http://schemas.microsoft.com/office/drawing/2014/main" id="{A83CBF6B-543E-6E47-2A5B-327B3E5F39C3}"/>
              </a:ext>
            </a:extLst>
          </p:cNvPr>
          <p:cNvPicPr>
            <a:picLocks noChangeAspect="1"/>
          </p:cNvPicPr>
          <p:nvPr/>
        </p:nvPicPr>
        <p:blipFill>
          <a:blip r:embed="rId4"/>
          <a:stretch>
            <a:fillRect/>
          </a:stretch>
        </p:blipFill>
        <p:spPr>
          <a:xfrm>
            <a:off x="5025008" y="3381759"/>
            <a:ext cx="4411918" cy="2569942"/>
          </a:xfrm>
          <a:prstGeom prst="rect">
            <a:avLst/>
          </a:prstGeom>
        </p:spPr>
      </p:pic>
      <p:sp>
        <p:nvSpPr>
          <p:cNvPr id="14" name="文本框 13">
            <a:extLst>
              <a:ext uri="{FF2B5EF4-FFF2-40B4-BE49-F238E27FC236}">
                <a16:creationId xmlns:a16="http://schemas.microsoft.com/office/drawing/2014/main" id="{A2C83BE2-F3F8-B4D8-FE8E-9503FE0EE848}"/>
              </a:ext>
            </a:extLst>
          </p:cNvPr>
          <p:cNvSpPr txBox="1"/>
          <p:nvPr/>
        </p:nvSpPr>
        <p:spPr>
          <a:xfrm>
            <a:off x="3836876" y="5951701"/>
            <a:ext cx="2376264" cy="307777"/>
          </a:xfrm>
          <a:prstGeom prst="rect">
            <a:avLst/>
          </a:prstGeom>
          <a:noFill/>
        </p:spPr>
        <p:txBody>
          <a:bodyPr wrap="square">
            <a:spAutoFit/>
          </a:bodyPr>
          <a:lstStyle/>
          <a:p>
            <a:r>
              <a:rPr lang="zh-CN" altLang="en-US" sz="1400" b="1" dirty="0">
                <a:latin typeface="等线" panose="02010600030101010101" pitchFamily="2" charset="-122"/>
                <a:ea typeface="等线" panose="02010600030101010101" pitchFamily="2" charset="-122"/>
              </a:rPr>
              <a:t>图像处理中的卷积计算过程</a:t>
            </a:r>
          </a:p>
        </p:txBody>
      </p:sp>
    </p:spTree>
    <p:extLst>
      <p:ext uri="{BB962C8B-B14F-4D97-AF65-F5344CB8AC3E}">
        <p14:creationId xmlns:p14="http://schemas.microsoft.com/office/powerpoint/2010/main" val="236732673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卷积图像处理效果</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9" name="文本框 18">
            <a:extLst>
              <a:ext uri="{FF2B5EF4-FFF2-40B4-BE49-F238E27FC236}">
                <a16:creationId xmlns:a16="http://schemas.microsoft.com/office/drawing/2014/main" id="{89F26ACD-22D6-DAB9-B15D-E3987AEEC90A}"/>
              </a:ext>
            </a:extLst>
          </p:cNvPr>
          <p:cNvSpPr txBox="1"/>
          <p:nvPr/>
        </p:nvSpPr>
        <p:spPr>
          <a:xfrm>
            <a:off x="3728864" y="348067"/>
            <a:ext cx="2016224"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400" b="1" dirty="0">
                <a:latin typeface="等线" panose="02010600030101010101" pitchFamily="2" charset="-122"/>
                <a:ea typeface="等线" panose="02010600030101010101" pitchFamily="2" charset="-122"/>
              </a:rPr>
              <a:t>https://opencv.org/</a:t>
            </a:r>
          </a:p>
        </p:txBody>
      </p:sp>
      <p:pic>
        <p:nvPicPr>
          <p:cNvPr id="5" name="图片 4">
            <a:extLst>
              <a:ext uri="{FF2B5EF4-FFF2-40B4-BE49-F238E27FC236}">
                <a16:creationId xmlns:a16="http://schemas.microsoft.com/office/drawing/2014/main" id="{E114F20C-2F4D-1A98-054A-BC2866DAC742}"/>
              </a:ext>
            </a:extLst>
          </p:cNvPr>
          <p:cNvPicPr>
            <a:picLocks noChangeAspect="1"/>
          </p:cNvPicPr>
          <p:nvPr/>
        </p:nvPicPr>
        <p:blipFill>
          <a:blip r:embed="rId3"/>
          <a:stretch>
            <a:fillRect/>
          </a:stretch>
        </p:blipFill>
        <p:spPr>
          <a:xfrm>
            <a:off x="1820652" y="764704"/>
            <a:ext cx="6264696" cy="5656997"/>
          </a:xfrm>
          <a:prstGeom prst="rect">
            <a:avLst/>
          </a:prstGeom>
        </p:spPr>
      </p:pic>
    </p:spTree>
    <p:extLst>
      <p:ext uri="{BB962C8B-B14F-4D97-AF65-F5344CB8AC3E}">
        <p14:creationId xmlns:p14="http://schemas.microsoft.com/office/powerpoint/2010/main" val="141722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使用深度学习与不使用的区别</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200473" y="1104999"/>
            <a:ext cx="3600400" cy="5078313"/>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不同于非深度学习的建模过程需要人为参与完成特征工程，深度学习</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算法的特点就是特征工程的过程是在算法内部“自动”完成的。</a:t>
            </a:r>
            <a:endParaRPr lang="en-US" altLang="zh-CN" sz="1800" dirty="0">
              <a:latin typeface="仿宋" panose="02010609060101010101" pitchFamily="49" charset="-122"/>
              <a:ea typeface="仿宋" panose="02010609060101010101" pitchFamily="49" charset="-122"/>
            </a:endParaRPr>
          </a:p>
          <a:p>
            <a:pPr algn="l"/>
            <a:endParaRPr lang="en-US" altLang="zh-CN" sz="1800" dirty="0">
              <a:latin typeface="仿宋" panose="02010609060101010101" pitchFamily="49" charset="-122"/>
              <a:ea typeface="仿宋" panose="02010609060101010101" pitchFamily="49" charset="-122"/>
            </a:endParaRPr>
          </a:p>
          <a:p>
            <a:pPr algn="l"/>
            <a:r>
              <a:rPr lang="zh-CN" altLang="en-US" sz="1800" dirty="0">
                <a:latin typeface="仿宋" panose="02010609060101010101" pitchFamily="49" charset="-122"/>
                <a:ea typeface="仿宋" panose="02010609060101010101" pitchFamily="49" charset="-122"/>
              </a:rPr>
              <a:t>两个过程中，有一个共同的过程，即特征工程，</a:t>
            </a:r>
            <a:r>
              <a:rPr lang="zh-CN" altLang="en-US" sz="1800" b="1" dirty="0">
                <a:latin typeface="仿宋" panose="02010609060101010101" pitchFamily="49" charset="-122"/>
                <a:ea typeface="仿宋" panose="02010609060101010101" pitchFamily="49" charset="-122"/>
              </a:rPr>
              <a:t>只是人为加工的衍生指标大多是线性的方式，而深度学习则强调中间层次对特征抽取时的非线性的过程</a:t>
            </a:r>
            <a:r>
              <a:rPr lang="zh-CN" altLang="en-US" sz="1800" dirty="0">
                <a:latin typeface="仿宋" panose="02010609060101010101" pitchFamily="49" charset="-122"/>
                <a:ea typeface="仿宋" panose="02010609060101010101" pitchFamily="49" charset="-122"/>
              </a:rPr>
              <a:t>。</a:t>
            </a:r>
            <a:endParaRPr lang="en-US" altLang="zh-CN" sz="1800" dirty="0">
              <a:latin typeface="仿宋" panose="02010609060101010101" pitchFamily="49" charset="-122"/>
              <a:ea typeface="仿宋" panose="02010609060101010101" pitchFamily="49" charset="-122"/>
            </a:endParaRPr>
          </a:p>
          <a:p>
            <a:pPr algn="l"/>
            <a:endParaRPr lang="en-US" altLang="zh-CN" sz="1800" dirty="0">
              <a:latin typeface="仿宋" panose="02010609060101010101" pitchFamily="49" charset="-122"/>
              <a:ea typeface="仿宋" panose="02010609060101010101" pitchFamily="49" charset="-122"/>
            </a:endParaRPr>
          </a:p>
          <a:p>
            <a:pPr algn="l"/>
            <a:r>
              <a:rPr lang="zh-CN" altLang="en-US" sz="1800" dirty="0">
                <a:latin typeface="仿宋" panose="02010609060101010101" pitchFamily="49" charset="-122"/>
                <a:ea typeface="仿宋" panose="02010609060101010101" pitchFamily="49" charset="-122"/>
              </a:rPr>
              <a:t>深度学习算法</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要求的数据输入是矩阵形式，矩阵整体是在描述一个实体或事务的特性，矩阵中的一行没有特别的含义。所以，</a:t>
            </a:r>
            <a:r>
              <a:rPr lang="en-US" altLang="zh-CN" sz="1800" b="1" dirty="0">
                <a:latin typeface="仿宋" panose="02010609060101010101" pitchFamily="49" charset="-122"/>
                <a:ea typeface="仿宋" panose="02010609060101010101" pitchFamily="49" charset="-122"/>
              </a:rPr>
              <a:t>CNN</a:t>
            </a:r>
            <a:r>
              <a:rPr lang="zh-CN" altLang="en-US" sz="1800" b="1" dirty="0">
                <a:latin typeface="仿宋" panose="02010609060101010101" pitchFamily="49" charset="-122"/>
                <a:ea typeface="仿宋" panose="02010609060101010101" pitchFamily="49" charset="-122"/>
              </a:rPr>
              <a:t>只能在数据是矩阵的情境下使用，其他场景是不适宜的</a:t>
            </a:r>
            <a:r>
              <a:rPr lang="zh-CN" altLang="en-US" sz="1800" dirty="0">
                <a:latin typeface="仿宋" panose="02010609060101010101" pitchFamily="49" charset="-122"/>
                <a:ea typeface="仿宋" panose="02010609060101010101" pitchFamily="49" charset="-122"/>
              </a:rPr>
              <a:t>；</a:t>
            </a:r>
          </a:p>
        </p:txBody>
      </p:sp>
      <p:sp>
        <p:nvSpPr>
          <p:cNvPr id="14" name="文本框 13">
            <a:extLst>
              <a:ext uri="{FF2B5EF4-FFF2-40B4-BE49-F238E27FC236}">
                <a16:creationId xmlns:a16="http://schemas.microsoft.com/office/drawing/2014/main" id="{A2C83BE2-F3F8-B4D8-FE8E-9503FE0EE848}"/>
              </a:ext>
            </a:extLst>
          </p:cNvPr>
          <p:cNvSpPr txBox="1"/>
          <p:nvPr/>
        </p:nvSpPr>
        <p:spPr>
          <a:xfrm>
            <a:off x="5241032" y="5373216"/>
            <a:ext cx="1872208" cy="307777"/>
          </a:xfrm>
          <a:prstGeom prst="rect">
            <a:avLst/>
          </a:prstGeom>
          <a:noFill/>
        </p:spPr>
        <p:txBody>
          <a:bodyPr wrap="square">
            <a:spAutoFit/>
          </a:bodyPr>
          <a:lstStyle/>
          <a:p>
            <a:r>
              <a:rPr lang="zh-CN" altLang="en-US" sz="1400" b="1" dirty="0">
                <a:latin typeface="等线" panose="02010600030101010101" pitchFamily="2" charset="-122"/>
                <a:ea typeface="等线" panose="02010600030101010101" pitchFamily="2" charset="-122"/>
              </a:rPr>
              <a:t>两种建模方式的比较</a:t>
            </a:r>
          </a:p>
        </p:txBody>
      </p:sp>
      <p:pic>
        <p:nvPicPr>
          <p:cNvPr id="3" name="图片 2">
            <a:extLst>
              <a:ext uri="{FF2B5EF4-FFF2-40B4-BE49-F238E27FC236}">
                <a16:creationId xmlns:a16="http://schemas.microsoft.com/office/drawing/2014/main" id="{145EC4C8-CB26-9C21-D397-88DB46284801}"/>
              </a:ext>
            </a:extLst>
          </p:cNvPr>
          <p:cNvPicPr>
            <a:picLocks noChangeAspect="1"/>
          </p:cNvPicPr>
          <p:nvPr/>
        </p:nvPicPr>
        <p:blipFill>
          <a:blip r:embed="rId3"/>
          <a:stretch>
            <a:fillRect/>
          </a:stretch>
        </p:blipFill>
        <p:spPr>
          <a:xfrm>
            <a:off x="3872880" y="1412776"/>
            <a:ext cx="5870602" cy="3872753"/>
          </a:xfrm>
          <a:prstGeom prst="rect">
            <a:avLst/>
          </a:prstGeom>
        </p:spPr>
      </p:pic>
    </p:spTree>
    <p:extLst>
      <p:ext uri="{BB962C8B-B14F-4D97-AF65-F5344CB8AC3E}">
        <p14:creationId xmlns:p14="http://schemas.microsoft.com/office/powerpoint/2010/main" val="17723445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en-US" altLang="zh-CN" sz="2000" dirty="0">
                <a:solidFill>
                  <a:srgbClr val="40A582"/>
                </a:solidFill>
                <a:latin typeface="微软雅黑"/>
                <a:ea typeface="微软雅黑"/>
                <a:cs typeface="微软雅黑"/>
              </a:rPr>
              <a:t>CNN</a:t>
            </a:r>
            <a:r>
              <a:rPr kumimoji="1" lang="zh-CN" altLang="en-US" sz="2000" dirty="0">
                <a:solidFill>
                  <a:srgbClr val="40A582"/>
                </a:solidFill>
                <a:latin typeface="微软雅黑"/>
                <a:ea typeface="微软雅黑"/>
                <a:cs typeface="微软雅黑"/>
              </a:rPr>
              <a:t>的结构</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560512" y="1124744"/>
            <a:ext cx="8568952" cy="1200329"/>
          </a:xfrm>
          <a:prstGeom prst="rect">
            <a:avLst/>
          </a:prstGeom>
          <a:noFill/>
        </p:spPr>
        <p:txBody>
          <a:bodyPr wrap="square">
            <a:spAutoFit/>
          </a:bodyPr>
          <a:lstStyle/>
          <a:p>
            <a:pPr algn="l"/>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的常见使用场景是给定一组矩阵数据（如图片），最终产生其属于每种类型的概率。在</a:t>
            </a:r>
            <a:r>
              <a:rPr lang="en-US" altLang="zh-CN" sz="1800" dirty="0">
                <a:latin typeface="仿宋" panose="02010609060101010101" pitchFamily="49" charset="-122"/>
                <a:ea typeface="仿宋" panose="02010609060101010101" pitchFamily="49" charset="-122"/>
              </a:rPr>
              <a:t>CNN</a:t>
            </a:r>
            <a:r>
              <a:rPr lang="zh-CN" altLang="en-US" sz="1800" dirty="0">
                <a:latin typeface="仿宋" panose="02010609060101010101" pitchFamily="49" charset="-122"/>
                <a:ea typeface="仿宋" panose="02010609060101010101" pitchFamily="49" charset="-122"/>
              </a:rPr>
              <a:t>中，从输入到输出，数据会经过几个类型不同层次的处理，每一个层次的作用都是不同的，“判断给定的图片内容属于某种类型”的工作是这些层的共同作用的结果。</a:t>
            </a:r>
          </a:p>
        </p:txBody>
      </p:sp>
      <p:sp>
        <p:nvSpPr>
          <p:cNvPr id="14" name="文本框 13">
            <a:extLst>
              <a:ext uri="{FF2B5EF4-FFF2-40B4-BE49-F238E27FC236}">
                <a16:creationId xmlns:a16="http://schemas.microsoft.com/office/drawing/2014/main" id="{A2C83BE2-F3F8-B4D8-FE8E-9503FE0EE848}"/>
              </a:ext>
            </a:extLst>
          </p:cNvPr>
          <p:cNvSpPr txBox="1"/>
          <p:nvPr/>
        </p:nvSpPr>
        <p:spPr>
          <a:xfrm>
            <a:off x="3908884" y="5097551"/>
            <a:ext cx="1872208" cy="307777"/>
          </a:xfrm>
          <a:prstGeom prst="rect">
            <a:avLst/>
          </a:prstGeom>
          <a:noFill/>
        </p:spPr>
        <p:txBody>
          <a:bodyPr wrap="square">
            <a:spAutoFit/>
          </a:bodyPr>
          <a:lstStyle/>
          <a:p>
            <a:r>
              <a:rPr lang="en-US" altLang="zh-CN" sz="1400" b="1" dirty="0">
                <a:latin typeface="等线" panose="02010600030101010101" pitchFamily="2" charset="-122"/>
                <a:ea typeface="等线" panose="02010600030101010101" pitchFamily="2" charset="-122"/>
              </a:rPr>
              <a:t>CNN</a:t>
            </a:r>
            <a:r>
              <a:rPr lang="zh-CN" altLang="en-US" sz="1400" b="1" dirty="0">
                <a:latin typeface="等线" panose="02010600030101010101" pitchFamily="2" charset="-122"/>
                <a:ea typeface="等线" panose="02010600030101010101" pitchFamily="2" charset="-122"/>
              </a:rPr>
              <a:t>算法结构示意图</a:t>
            </a:r>
          </a:p>
        </p:txBody>
      </p:sp>
      <p:pic>
        <p:nvPicPr>
          <p:cNvPr id="5" name="图片 4">
            <a:extLst>
              <a:ext uri="{FF2B5EF4-FFF2-40B4-BE49-F238E27FC236}">
                <a16:creationId xmlns:a16="http://schemas.microsoft.com/office/drawing/2014/main" id="{0183AA9D-A23A-9C9B-B612-B8C17B1766D6}"/>
              </a:ext>
            </a:extLst>
          </p:cNvPr>
          <p:cNvPicPr>
            <a:picLocks noChangeAspect="1"/>
          </p:cNvPicPr>
          <p:nvPr/>
        </p:nvPicPr>
        <p:blipFill>
          <a:blip r:embed="rId3"/>
          <a:stretch>
            <a:fillRect/>
          </a:stretch>
        </p:blipFill>
        <p:spPr>
          <a:xfrm>
            <a:off x="2026318" y="2564904"/>
            <a:ext cx="5853363" cy="2532647"/>
          </a:xfrm>
          <a:prstGeom prst="rect">
            <a:avLst/>
          </a:prstGeom>
        </p:spPr>
      </p:pic>
    </p:spTree>
    <p:extLst>
      <p:ext uri="{BB962C8B-B14F-4D97-AF65-F5344CB8AC3E}">
        <p14:creationId xmlns:p14="http://schemas.microsoft.com/office/powerpoint/2010/main" val="334128327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568624" y="301901"/>
            <a:ext cx="5040560" cy="400110"/>
          </a:xfrm>
          <a:prstGeom prst="rect">
            <a:avLst/>
          </a:prstGeom>
          <a:noFill/>
        </p:spPr>
        <p:txBody>
          <a:bodyPr wrap="square" rtlCol="0">
            <a:spAutoFit/>
          </a:bodyPr>
          <a:lstStyle/>
          <a:p>
            <a:r>
              <a:rPr kumimoji="1" lang="zh-CN" altLang="en-US" sz="2000" dirty="0">
                <a:solidFill>
                  <a:srgbClr val="40A582"/>
                </a:solidFill>
                <a:latin typeface="微软雅黑"/>
                <a:ea typeface="微软雅黑"/>
                <a:cs typeface="微软雅黑"/>
              </a:rPr>
              <a:t>输入层</a:t>
            </a:r>
          </a:p>
        </p:txBody>
      </p:sp>
      <p:sp>
        <p:nvSpPr>
          <p:cNvPr id="4" name="矩形 3"/>
          <p:cNvSpPr/>
          <p:nvPr/>
        </p:nvSpPr>
        <p:spPr>
          <a:xfrm>
            <a:off x="718967" y="139599"/>
            <a:ext cx="486054" cy="384721"/>
          </a:xfrm>
          <a:prstGeom prst="rect">
            <a:avLst/>
          </a:prstGeom>
        </p:spPr>
        <p:txBody>
          <a:bodyPr wrap="square">
            <a:spAutoFit/>
          </a:bodyPr>
          <a:lstStyle/>
          <a:p>
            <a:r>
              <a:rPr lang="en-US" altLang="zh-CN" dirty="0">
                <a:solidFill>
                  <a:schemeClr val="bg1"/>
                </a:solidFill>
              </a:rPr>
              <a:t>01</a:t>
            </a:r>
            <a:endParaRPr lang="zh-CN" altLang="en-US" dirty="0">
              <a:solidFill>
                <a:schemeClr val="bg1"/>
              </a:solidFill>
            </a:endParaRPr>
          </a:p>
        </p:txBody>
      </p:sp>
      <p:sp>
        <p:nvSpPr>
          <p:cNvPr id="10" name="文本框 9">
            <a:extLst>
              <a:ext uri="{FF2B5EF4-FFF2-40B4-BE49-F238E27FC236}">
                <a16:creationId xmlns:a16="http://schemas.microsoft.com/office/drawing/2014/main" id="{CF597A19-AA21-C3AD-82ED-59CD111DFCFE}"/>
              </a:ext>
            </a:extLst>
          </p:cNvPr>
          <p:cNvSpPr txBox="1"/>
          <p:nvPr/>
        </p:nvSpPr>
        <p:spPr>
          <a:xfrm>
            <a:off x="560512" y="1124744"/>
            <a:ext cx="8568952" cy="1477328"/>
          </a:xfrm>
          <a:prstGeom prst="rect">
            <a:avLst/>
          </a:prstGeom>
          <a:noFill/>
        </p:spPr>
        <p:txBody>
          <a:bodyPr wrap="square">
            <a:spAutoFit/>
          </a:bodyPr>
          <a:lstStyle/>
          <a:p>
            <a:pPr algn="l"/>
            <a:r>
              <a:rPr lang="zh-CN" altLang="en-US" sz="1800" dirty="0">
                <a:latin typeface="仿宋" panose="02010609060101010101" pitchFamily="49" charset="-122"/>
                <a:ea typeface="仿宋" panose="02010609060101010101" pitchFamily="49" charset="-122"/>
              </a:rPr>
              <a:t>输入层（</a:t>
            </a:r>
            <a:r>
              <a:rPr lang="en-US" altLang="zh-CN" sz="1800" dirty="0">
                <a:latin typeface="仿宋" panose="02010609060101010101" pitchFamily="49" charset="-122"/>
                <a:ea typeface="仿宋" panose="02010609060101010101" pitchFamily="49" charset="-122"/>
              </a:rPr>
              <a:t>Input Layer</a:t>
            </a:r>
            <a:r>
              <a:rPr lang="zh-CN" altLang="en-US" sz="1800" dirty="0">
                <a:latin typeface="仿宋" panose="02010609060101010101" pitchFamily="49" charset="-122"/>
                <a:ea typeface="仿宋" panose="02010609060101010101" pitchFamily="49" charset="-122"/>
              </a:rPr>
              <a:t>）就是给定的数据，从算法角度来讲，输入层没有做任何事。之所将数据作为一个层来看待是因为在神经网络算法中，一直存在输入层、隐藏层和输出层的划分。每个层的节点都可以被看作神经元，神经网络算法的特点就是通过计算神经元之间的关系以及关系权重来构建预测算法。输入层一般都是输入的数据，每个维度都被看作一个神经元。</a:t>
            </a:r>
          </a:p>
        </p:txBody>
      </p:sp>
      <p:sp>
        <p:nvSpPr>
          <p:cNvPr id="14" name="文本框 13">
            <a:extLst>
              <a:ext uri="{FF2B5EF4-FFF2-40B4-BE49-F238E27FC236}">
                <a16:creationId xmlns:a16="http://schemas.microsoft.com/office/drawing/2014/main" id="{A2C83BE2-F3F8-B4D8-FE8E-9503FE0EE848}"/>
              </a:ext>
            </a:extLst>
          </p:cNvPr>
          <p:cNvSpPr txBox="1"/>
          <p:nvPr/>
        </p:nvSpPr>
        <p:spPr>
          <a:xfrm>
            <a:off x="3908884" y="5281463"/>
            <a:ext cx="1872208" cy="307777"/>
          </a:xfrm>
          <a:prstGeom prst="rect">
            <a:avLst/>
          </a:prstGeom>
          <a:noFill/>
        </p:spPr>
        <p:txBody>
          <a:bodyPr wrap="square">
            <a:spAutoFit/>
          </a:bodyPr>
          <a:lstStyle/>
          <a:p>
            <a:r>
              <a:rPr lang="en-US" altLang="zh-CN" sz="1400" b="1" dirty="0">
                <a:latin typeface="等线" panose="02010600030101010101" pitchFamily="2" charset="-122"/>
                <a:ea typeface="等线" panose="02010600030101010101" pitchFamily="2" charset="-122"/>
              </a:rPr>
              <a:t>CNN</a:t>
            </a:r>
            <a:r>
              <a:rPr lang="zh-CN" altLang="en-US" sz="1400" b="1" dirty="0">
                <a:latin typeface="等线" panose="02010600030101010101" pitchFamily="2" charset="-122"/>
                <a:ea typeface="等线" panose="02010600030101010101" pitchFamily="2" charset="-122"/>
              </a:rPr>
              <a:t>算法结构示意图</a:t>
            </a:r>
          </a:p>
        </p:txBody>
      </p:sp>
      <p:pic>
        <p:nvPicPr>
          <p:cNvPr id="5" name="图片 4">
            <a:extLst>
              <a:ext uri="{FF2B5EF4-FFF2-40B4-BE49-F238E27FC236}">
                <a16:creationId xmlns:a16="http://schemas.microsoft.com/office/drawing/2014/main" id="{0183AA9D-A23A-9C9B-B612-B8C17B1766D6}"/>
              </a:ext>
            </a:extLst>
          </p:cNvPr>
          <p:cNvPicPr>
            <a:picLocks noChangeAspect="1"/>
          </p:cNvPicPr>
          <p:nvPr/>
        </p:nvPicPr>
        <p:blipFill>
          <a:blip r:embed="rId3"/>
          <a:stretch>
            <a:fillRect/>
          </a:stretch>
        </p:blipFill>
        <p:spPr>
          <a:xfrm>
            <a:off x="2026318" y="2748816"/>
            <a:ext cx="5853363" cy="2532647"/>
          </a:xfrm>
          <a:prstGeom prst="rect">
            <a:avLst/>
          </a:prstGeom>
        </p:spPr>
      </p:pic>
    </p:spTree>
    <p:extLst>
      <p:ext uri="{BB962C8B-B14F-4D97-AF65-F5344CB8AC3E}">
        <p14:creationId xmlns:p14="http://schemas.microsoft.com/office/powerpoint/2010/main" val="1809773761"/>
      </p:ext>
    </p:extLst>
  </p:cSld>
  <p:clrMapOvr>
    <a:masterClrMapping/>
  </p:clrMapOvr>
  <p:transition spd="med"/>
</p:sld>
</file>

<file path=ppt/theme/theme1.xml><?xml version="1.0" encoding="utf-8"?>
<a:theme xmlns:a="http://schemas.openxmlformats.org/drawingml/2006/main" name="小金文化默认模版">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广场">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9CCFF"/>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def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99CCFF"/>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def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FF"/>
        </a:lt1>
        <a:dk2>
          <a:srgbClr val="000000"/>
        </a:dk2>
        <a:lt2>
          <a:srgbClr val="C0C0C0"/>
        </a:lt2>
        <a:accent1>
          <a:srgbClr val="CC3300"/>
        </a:accent1>
        <a:accent2>
          <a:srgbClr val="333399"/>
        </a:accent2>
        <a:accent3>
          <a:srgbClr val="FFFFFF"/>
        </a:accent3>
        <a:accent4>
          <a:srgbClr val="000000"/>
        </a:accent4>
        <a:accent5>
          <a:srgbClr val="E2ADAA"/>
        </a:accent5>
        <a:accent6>
          <a:srgbClr val="2D2D8A"/>
        </a:accent6>
        <a:hlink>
          <a:srgbClr val="FF0000"/>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14">
        <a:dk1>
          <a:srgbClr val="000000"/>
        </a:dk1>
        <a:lt1>
          <a:srgbClr val="FFFFFF"/>
        </a:lt1>
        <a:dk2>
          <a:srgbClr val="000000"/>
        </a:dk2>
        <a:lt2>
          <a:srgbClr val="B2B2B2"/>
        </a:lt2>
        <a:accent1>
          <a:srgbClr val="CC3300"/>
        </a:accent1>
        <a:accent2>
          <a:srgbClr val="FF9966"/>
        </a:accent2>
        <a:accent3>
          <a:srgbClr val="FFFFFF"/>
        </a:accent3>
        <a:accent4>
          <a:srgbClr val="000000"/>
        </a:accent4>
        <a:accent5>
          <a:srgbClr val="E2ADAA"/>
        </a:accent5>
        <a:accent6>
          <a:srgbClr val="E78A5C"/>
        </a:accent6>
        <a:hlink>
          <a:srgbClr val="FF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91319</TotalTime>
  <Words>3197</Words>
  <Application>Microsoft Office PowerPoint</Application>
  <PresentationFormat>A4 纸张(210x297 毫米)</PresentationFormat>
  <Paragraphs>199</Paragraphs>
  <Slides>29</Slides>
  <Notes>26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0</vt:i4>
      </vt:variant>
      <vt:variant>
        <vt:lpstr>幻灯片标题</vt:lpstr>
      </vt:variant>
      <vt:variant>
        <vt:i4>29</vt:i4>
      </vt:variant>
    </vt:vector>
  </HeadingPairs>
  <TitlesOfParts>
    <vt:vector size="44" baseType="lpstr">
      <vt:lpstr>-apple-system</vt:lpstr>
      <vt:lpstr>DroidSansFallback</vt:lpstr>
      <vt:lpstr>LiberationSerif</vt:lpstr>
      <vt:lpstr>等线</vt:lpstr>
      <vt:lpstr>仿宋</vt:lpstr>
      <vt:lpstr>宋体</vt:lpstr>
      <vt:lpstr>微软雅黑</vt:lpstr>
      <vt:lpstr>Arial</vt:lpstr>
      <vt:lpstr>Arial</vt:lpstr>
      <vt:lpstr>Century Gothic</vt:lpstr>
      <vt:lpstr>Impact</vt:lpstr>
      <vt:lpstr>Lucida Console</vt:lpstr>
      <vt:lpstr>Times New Roman</vt:lpstr>
      <vt:lpstr>Wingdings</vt:lpstr>
      <vt:lpstr>小金文化默认模版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zhangxiao1@cffex.com.cn</dc:creator>
  <cp:lastModifiedBy>韩 松延</cp:lastModifiedBy>
  <cp:revision>3913</cp:revision>
  <cp:lastPrinted>2017-06-20T08:43:30Z</cp:lastPrinted>
  <dcterms:created xsi:type="dcterms:W3CDTF">2007-09-07T10:19:09Z</dcterms:created>
  <dcterms:modified xsi:type="dcterms:W3CDTF">2022-05-26T06:05:22Z</dcterms:modified>
</cp:coreProperties>
</file>