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5"/>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A4987-48D5-6F48-B0E7-D2899F65DF2C}"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A29797BE-D5B5-8248-B0DA-B6556A2662BE}" type="slidenum">
              <a:rPr lang="en-US" smtClean="0"/>
              <a:t>‹#›</a:t>
            </a:fld>
            <a:endParaRPr lang="en-US"/>
          </a:p>
        </p:txBody>
      </p:sp>
    </p:spTree>
    <p:extLst>
      <p:ext uri="{BB962C8B-B14F-4D97-AF65-F5344CB8AC3E}">
        <p14:creationId xmlns:p14="http://schemas.microsoft.com/office/powerpoint/2010/main" val="49046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0A4987-48D5-6F48-B0E7-D2899F65DF2C}"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371678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A4987-48D5-6F48-B0E7-D2899F65DF2C}"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295628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A4987-48D5-6F48-B0E7-D2899F65DF2C}"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156524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C0A4987-48D5-6F48-B0E7-D2899F65DF2C}" type="datetimeFigureOut">
              <a:rPr lang="en-US" smtClean="0"/>
              <a:t>4/11/20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9797BE-D5B5-8248-B0DA-B6556A2662BE}" type="slidenum">
              <a:rPr lang="en-US" smtClean="0"/>
              <a:t>‹#›</a:t>
            </a:fld>
            <a:endParaRPr lang="en-US"/>
          </a:p>
        </p:txBody>
      </p:sp>
    </p:spTree>
    <p:extLst>
      <p:ext uri="{BB962C8B-B14F-4D97-AF65-F5344CB8AC3E}">
        <p14:creationId xmlns:p14="http://schemas.microsoft.com/office/powerpoint/2010/main" val="3553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A4987-48D5-6F48-B0E7-D2899F65DF2C}" type="datetimeFigureOut">
              <a:rPr lang="en-US" smtClean="0"/>
              <a:t>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397713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A4987-48D5-6F48-B0E7-D2899F65DF2C}" type="datetimeFigureOut">
              <a:rPr lang="en-US" smtClean="0"/>
              <a:t>4/11/20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97BE-D5B5-8248-B0DA-B6556A2662B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629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0A4987-48D5-6F48-B0E7-D2899F65DF2C}" type="datetimeFigureOut">
              <a:rPr lang="en-US" smtClean="0"/>
              <a:t>4/11/20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797BE-D5B5-8248-B0DA-B6556A2662B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855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A4987-48D5-6F48-B0E7-D2899F65DF2C}" type="datetimeFigureOut">
              <a:rPr lang="en-US" smtClean="0"/>
              <a:t>4/11/20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278135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A4987-48D5-6F48-B0E7-D2899F65DF2C}" type="datetimeFigureOut">
              <a:rPr lang="en-US" smtClean="0"/>
              <a:t>4/11/20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367077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A4987-48D5-6F48-B0E7-D2899F65DF2C}" type="datetimeFigureOut">
              <a:rPr lang="en-US" smtClean="0"/>
              <a:t>4/11/20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29797BE-D5B5-8248-B0DA-B6556A2662BE}" type="slidenum">
              <a:rPr lang="en-US" smtClean="0"/>
              <a:t>‹#›</a:t>
            </a:fld>
            <a:endParaRPr lang="en-US"/>
          </a:p>
        </p:txBody>
      </p:sp>
    </p:spTree>
    <p:extLst>
      <p:ext uri="{BB962C8B-B14F-4D97-AF65-F5344CB8AC3E}">
        <p14:creationId xmlns:p14="http://schemas.microsoft.com/office/powerpoint/2010/main" val="3955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C0A4987-48D5-6F48-B0E7-D2899F65DF2C}" type="datetimeFigureOut">
              <a:rPr lang="en-US" smtClean="0"/>
              <a:t>4/11/20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A29797BE-D5B5-8248-B0DA-B6556A2662BE}" type="slidenum">
              <a:rPr lang="en-US" smtClean="0"/>
              <a:t>‹#›</a:t>
            </a:fld>
            <a:endParaRPr lang="en-US"/>
          </a:p>
        </p:txBody>
      </p:sp>
    </p:spTree>
    <p:extLst>
      <p:ext uri="{BB962C8B-B14F-4D97-AF65-F5344CB8AC3E}">
        <p14:creationId xmlns:p14="http://schemas.microsoft.com/office/powerpoint/2010/main" val="269682663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johan/world.geo.json/blob/master/countries/USA/CA/San%20Francisco.geo.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C050-F92C-A944-875A-5F91DFBA85E0}"/>
              </a:ext>
            </a:extLst>
          </p:cNvPr>
          <p:cNvSpPr>
            <a:spLocks noGrp="1"/>
          </p:cNvSpPr>
          <p:nvPr>
            <p:ph type="ctrTitle"/>
          </p:nvPr>
        </p:nvSpPr>
        <p:spPr>
          <a:xfrm>
            <a:off x="1248156" y="1432223"/>
            <a:ext cx="5965470" cy="3357976"/>
          </a:xfrm>
        </p:spPr>
        <p:txBody>
          <a:bodyPr anchor="ctr">
            <a:normAutofit/>
          </a:bodyPr>
          <a:lstStyle/>
          <a:p>
            <a:r>
              <a:rPr lang="en-US" sz="6200" b="1"/>
              <a:t>San Francisco Housing Choice</a:t>
            </a:r>
          </a:p>
        </p:txBody>
      </p:sp>
      <p:sp>
        <p:nvSpPr>
          <p:cNvPr id="3" name="Subtitle 2">
            <a:extLst>
              <a:ext uri="{FF2B5EF4-FFF2-40B4-BE49-F238E27FC236}">
                <a16:creationId xmlns:a16="http://schemas.microsoft.com/office/drawing/2014/main" id="{5167F371-018F-804F-A794-931140C290C5}"/>
              </a:ext>
            </a:extLst>
          </p:cNvPr>
          <p:cNvSpPr>
            <a:spLocks noGrp="1"/>
          </p:cNvSpPr>
          <p:nvPr>
            <p:ph type="subTitle" idx="1"/>
          </p:nvPr>
        </p:nvSpPr>
        <p:spPr>
          <a:xfrm>
            <a:off x="1248156" y="4790199"/>
            <a:ext cx="5965470" cy="668769"/>
          </a:xfrm>
        </p:spPr>
        <p:txBody>
          <a:bodyPr>
            <a:normAutofit/>
          </a:bodyPr>
          <a:lstStyle/>
          <a:p>
            <a:r>
              <a:rPr lang="en-US" sz="1400"/>
              <a:t>Kiki Guo</a:t>
            </a:r>
          </a:p>
          <a:p>
            <a:r>
              <a:rPr lang="en-US" sz="1400"/>
              <a:t>04/11/2020</a:t>
            </a:r>
          </a:p>
        </p:txBody>
      </p:sp>
      <p:pic>
        <p:nvPicPr>
          <p:cNvPr id="26" name="Graphic 6" descr="House">
            <a:extLst>
              <a:ext uri="{FF2B5EF4-FFF2-40B4-BE49-F238E27FC236}">
                <a16:creationId xmlns:a16="http://schemas.microsoft.com/office/drawing/2014/main" id="{CA574446-15F6-43A7-9E1C-867AE9140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7979" y="1016232"/>
            <a:ext cx="3416725" cy="3416725"/>
          </a:xfrm>
          <a:prstGeom prst="rect">
            <a:avLst/>
          </a:prstGeom>
        </p:spPr>
      </p:pic>
    </p:spTree>
    <p:extLst>
      <p:ext uri="{BB962C8B-B14F-4D97-AF65-F5344CB8AC3E}">
        <p14:creationId xmlns:p14="http://schemas.microsoft.com/office/powerpoint/2010/main" val="2736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CD11E-05E8-1F45-BB6A-666D41BD92D6}"/>
              </a:ext>
            </a:extLst>
          </p:cNvPr>
          <p:cNvSpPr>
            <a:spLocks noGrp="1"/>
          </p:cNvSpPr>
          <p:nvPr>
            <p:ph type="title"/>
          </p:nvPr>
        </p:nvSpPr>
        <p:spPr>
          <a:xfrm>
            <a:off x="1069848" y="484632"/>
            <a:ext cx="10058400" cy="1609344"/>
          </a:xfrm>
        </p:spPr>
        <p:txBody>
          <a:bodyPr>
            <a:normAutofit/>
          </a:bodyPr>
          <a:lstStyle/>
          <a:p>
            <a:r>
              <a:rPr lang="en-US"/>
              <a:t>Results:</a:t>
            </a:r>
            <a:endParaRPr lang="en-US" dirty="0"/>
          </a:p>
        </p:txBody>
      </p:sp>
      <p:sp>
        <p:nvSpPr>
          <p:cNvPr id="20" name="Content Placeholder 2">
            <a:extLst>
              <a:ext uri="{FF2B5EF4-FFF2-40B4-BE49-F238E27FC236}">
                <a16:creationId xmlns:a16="http://schemas.microsoft.com/office/drawing/2014/main" id="{DED79E14-C4B3-A747-9584-8B292953D5DC}"/>
              </a:ext>
            </a:extLst>
          </p:cNvPr>
          <p:cNvSpPr>
            <a:spLocks noGrp="1"/>
          </p:cNvSpPr>
          <p:nvPr>
            <p:ph idx="1"/>
          </p:nvPr>
        </p:nvSpPr>
        <p:spPr>
          <a:xfrm>
            <a:off x="1069848" y="2320412"/>
            <a:ext cx="10058400" cy="3851787"/>
          </a:xfrm>
        </p:spPr>
        <p:txBody>
          <a:bodyPr>
            <a:normAutofit/>
          </a:bodyPr>
          <a:lstStyle/>
          <a:p>
            <a:r>
              <a:rPr lang="en-US" dirty="0"/>
              <a:t>After trying 3,4 and 5 clusters, I found that three segments are the idealist. Then I examined the clusters. I found that Cluster 0 is surrounded with art, shops and then restaurants. Cluster 1 is surrounded with lots of restaurants and entertainment places. Cluster 2 is surrounded with gardens, lookouts and parks.</a:t>
            </a:r>
          </a:p>
          <a:p>
            <a:pPr marL="0" indent="0">
              <a:buNone/>
            </a:pPr>
            <a:endParaRPr lang="en-US" dirty="0"/>
          </a:p>
          <a:p>
            <a:r>
              <a:rPr lang="en-US" dirty="0"/>
              <a:t>However, Cluster 0 and 2 are relatively far away from the downtown. The Cluster 1 are near the center of the downtown and has most neighborhoods.</a:t>
            </a:r>
          </a:p>
          <a:p>
            <a:pPr marL="0" indent="0">
              <a:buNone/>
            </a:pPr>
            <a:endParaRPr lang="en-US" dirty="0"/>
          </a:p>
        </p:txBody>
      </p:sp>
      <p:sp>
        <p:nvSpPr>
          <p:cNvPr id="33" name="Oval 3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1614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A5C7F0-43BC-9243-8963-2DFFF4211902}"/>
              </a:ext>
            </a:extLst>
          </p:cNvPr>
          <p:cNvSpPr>
            <a:spLocks noGrp="1"/>
          </p:cNvSpPr>
          <p:nvPr>
            <p:ph type="title"/>
          </p:nvPr>
        </p:nvSpPr>
        <p:spPr>
          <a:xfrm>
            <a:off x="1069848" y="484632"/>
            <a:ext cx="10058400" cy="1609344"/>
          </a:xfrm>
        </p:spPr>
        <p:txBody>
          <a:bodyPr>
            <a:normAutofit/>
          </a:bodyPr>
          <a:lstStyle/>
          <a:p>
            <a:r>
              <a:rPr lang="en-US"/>
              <a:t>Conclusion:</a:t>
            </a:r>
            <a:endParaRPr lang="en-US" dirty="0"/>
          </a:p>
        </p:txBody>
      </p:sp>
      <p:sp>
        <p:nvSpPr>
          <p:cNvPr id="22" name="Content Placeholder 2">
            <a:extLst>
              <a:ext uri="{FF2B5EF4-FFF2-40B4-BE49-F238E27FC236}">
                <a16:creationId xmlns:a16="http://schemas.microsoft.com/office/drawing/2014/main" id="{8F1207C3-233A-0B46-A0D6-FA42EF79F865}"/>
              </a:ext>
            </a:extLst>
          </p:cNvPr>
          <p:cNvSpPr>
            <a:spLocks noGrp="1"/>
          </p:cNvSpPr>
          <p:nvPr>
            <p:ph idx="1"/>
          </p:nvPr>
        </p:nvSpPr>
        <p:spPr>
          <a:xfrm>
            <a:off x="1066800" y="2562775"/>
            <a:ext cx="10058400" cy="3851787"/>
          </a:xfrm>
        </p:spPr>
        <p:txBody>
          <a:bodyPr>
            <a:normAutofit/>
          </a:bodyPr>
          <a:lstStyle/>
          <a:p>
            <a:pPr>
              <a:lnSpc>
                <a:spcPct val="110000"/>
              </a:lnSpc>
            </a:pPr>
            <a:r>
              <a:rPr lang="en-US" dirty="0"/>
              <a:t>Based on the result, we can see that the neighborhoods in Cluster 2 are the most ideal one for Kiki. Although it is far from the downtown of the San Francisco City, it is not a matter for Kiki. Kiki does not care about the length of the commute. The neighborhoods included in Cluster 2: Bayshore, Castro, Portola, Twin Peaks.</a:t>
            </a:r>
          </a:p>
          <a:p>
            <a:pPr>
              <a:lnSpc>
                <a:spcPct val="110000"/>
              </a:lnSpc>
            </a:pPr>
            <a:endParaRPr lang="en-US" dirty="0"/>
          </a:p>
          <a:p>
            <a:pPr>
              <a:lnSpc>
                <a:spcPct val="110000"/>
              </a:lnSpc>
            </a:pPr>
            <a:r>
              <a:rPr lang="en-US" dirty="0"/>
              <a:t>Although there are four neighborhoods altogether in this cluster, they have similar characteristics. However, these four neighborhoods still have some little difference. For example, if Kiki would like a place near the bus station, the Twin Peaks in the Cluster 2 is the best choice. </a:t>
            </a:r>
          </a:p>
        </p:txBody>
      </p:sp>
      <p:sp>
        <p:nvSpPr>
          <p:cNvPr id="23"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247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0D44-5A35-E24F-A03B-60EF286858EE}"/>
              </a:ext>
            </a:extLst>
          </p:cNvPr>
          <p:cNvSpPr>
            <a:spLocks noGrp="1"/>
          </p:cNvSpPr>
          <p:nvPr>
            <p:ph type="title"/>
          </p:nvPr>
        </p:nvSpPr>
        <p:spPr/>
        <p:txBody>
          <a:bodyPr/>
          <a:lstStyle/>
          <a:p>
            <a:r>
              <a:rPr lang="en-US" dirty="0"/>
              <a:t>Scenario: </a:t>
            </a:r>
            <a:br>
              <a:rPr lang="en-US" dirty="0"/>
            </a:br>
            <a:endParaRPr lang="en-US" dirty="0"/>
          </a:p>
        </p:txBody>
      </p:sp>
      <p:sp>
        <p:nvSpPr>
          <p:cNvPr id="3" name="Content Placeholder 2">
            <a:extLst>
              <a:ext uri="{FF2B5EF4-FFF2-40B4-BE49-F238E27FC236}">
                <a16:creationId xmlns:a16="http://schemas.microsoft.com/office/drawing/2014/main" id="{7DAFE15E-E2DB-AA4E-A444-763DC8F0E2BF}"/>
              </a:ext>
            </a:extLst>
          </p:cNvPr>
          <p:cNvSpPr>
            <a:spLocks noGrp="1"/>
          </p:cNvSpPr>
          <p:nvPr>
            <p:ph idx="1"/>
          </p:nvPr>
        </p:nvSpPr>
        <p:spPr>
          <a:xfrm>
            <a:off x="1063752" y="1496201"/>
            <a:ext cx="10058400" cy="2138250"/>
          </a:xfrm>
        </p:spPr>
        <p:txBody>
          <a:bodyPr/>
          <a:lstStyle/>
          <a:p>
            <a:pPr>
              <a:lnSpc>
                <a:spcPct val="130000"/>
              </a:lnSpc>
            </a:pPr>
            <a:r>
              <a:rPr lang="en-US" dirty="0"/>
              <a:t>Kiki got a new job in San Francisco City, so she will move to SF City. The public transportation in SF is great and Kiki has enough time on the commute. Thus, she does not need to stay near the company. However, Kiki needs to take her dogs for a walk in the parks and she also likes to do jogging in the park. Therefore, she prefers a place with most parks nearby.</a:t>
            </a:r>
          </a:p>
          <a:p>
            <a:pPr>
              <a:lnSpc>
                <a:spcPct val="130000"/>
              </a:lnSpc>
            </a:pPr>
            <a:endParaRPr lang="en-US" dirty="0"/>
          </a:p>
          <a:p>
            <a:pPr>
              <a:lnSpc>
                <a:spcPct val="130000"/>
              </a:lnSpc>
            </a:pPr>
            <a:endParaRPr lang="en-US" dirty="0"/>
          </a:p>
          <a:p>
            <a:pPr marL="0" indent="0">
              <a:lnSpc>
                <a:spcPct val="130000"/>
              </a:lnSpc>
              <a:buNone/>
            </a:pPr>
            <a:endParaRPr lang="en-US" dirty="0"/>
          </a:p>
          <a:p>
            <a:endParaRPr lang="en-US" dirty="0"/>
          </a:p>
        </p:txBody>
      </p:sp>
      <p:sp>
        <p:nvSpPr>
          <p:cNvPr id="4" name="Rectangle 3">
            <a:extLst>
              <a:ext uri="{FF2B5EF4-FFF2-40B4-BE49-F238E27FC236}">
                <a16:creationId xmlns:a16="http://schemas.microsoft.com/office/drawing/2014/main" id="{BCE86518-049F-3B48-ABC8-0769D41A9E7A}"/>
              </a:ext>
            </a:extLst>
          </p:cNvPr>
          <p:cNvSpPr/>
          <p:nvPr/>
        </p:nvSpPr>
        <p:spPr>
          <a:xfrm>
            <a:off x="814588" y="3808955"/>
            <a:ext cx="2081019" cy="955070"/>
          </a:xfrm>
          <a:prstGeom prst="rect">
            <a:avLst/>
          </a:prstGeom>
        </p:spPr>
        <p:txBody>
          <a:bodyPr wrap="none">
            <a:spAutoFit/>
          </a:bodyPr>
          <a:lstStyle/>
          <a:p>
            <a:pPr marL="285750" marR="0">
              <a:lnSpc>
                <a:spcPct val="130000"/>
              </a:lnSpc>
              <a:spcBef>
                <a:spcPts val="0"/>
              </a:spcBef>
              <a:spcAft>
                <a:spcPts val="750"/>
              </a:spcAft>
            </a:pPr>
            <a:r>
              <a:rPr lang="en-US" sz="48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Goal</a:t>
            </a:r>
            <a:r>
              <a:rPr lang="en-US" b="1" dirty="0">
                <a:solidFill>
                  <a:srgbClr val="385723"/>
                </a:solidFill>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2F86B123-D164-B041-A9BD-A126A35A5F45}"/>
              </a:ext>
            </a:extLst>
          </p:cNvPr>
          <p:cNvSpPr/>
          <p:nvPr/>
        </p:nvSpPr>
        <p:spPr>
          <a:xfrm>
            <a:off x="2747560" y="4193075"/>
            <a:ext cx="6787436" cy="452816"/>
          </a:xfrm>
          <a:prstGeom prst="rect">
            <a:avLst/>
          </a:prstGeom>
        </p:spPr>
        <p:txBody>
          <a:bodyPr wrap="none">
            <a:spAutoFit/>
          </a:bodyPr>
          <a:lstStyle/>
          <a:p>
            <a:pPr marL="285750" marR="0">
              <a:lnSpc>
                <a:spcPct val="130000"/>
              </a:lnSpc>
              <a:spcBef>
                <a:spcPts val="0"/>
              </a:spcBef>
              <a:spcAft>
                <a:spcPts val="750"/>
              </a:spcAft>
            </a:pPr>
            <a:r>
              <a:rPr lang="en-US" sz="20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Help Kiki find </a:t>
            </a:r>
            <a:r>
              <a:rPr lang="en-US" sz="2000" b="1" dirty="0"/>
              <a:t>the</a:t>
            </a:r>
            <a:r>
              <a:rPr lang="en-US" sz="20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 place with most parks or gardens</a:t>
            </a: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38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02E6-2533-F04F-9BDC-ADD6BC03BCAB}"/>
              </a:ext>
            </a:extLst>
          </p:cNvPr>
          <p:cNvSpPr>
            <a:spLocks noGrp="1"/>
          </p:cNvSpPr>
          <p:nvPr>
            <p:ph type="title"/>
          </p:nvPr>
        </p:nvSpPr>
        <p:spPr/>
        <p:txBody>
          <a:bodyPr>
            <a:normAutofit/>
          </a:bodyPr>
          <a:lstStyle/>
          <a:p>
            <a:r>
              <a:rPr lang="en-US" dirty="0"/>
              <a:t>Dataset:</a:t>
            </a:r>
          </a:p>
        </p:txBody>
      </p:sp>
      <p:sp>
        <p:nvSpPr>
          <p:cNvPr id="3" name="Content Placeholder 2">
            <a:extLst>
              <a:ext uri="{FF2B5EF4-FFF2-40B4-BE49-F238E27FC236}">
                <a16:creationId xmlns:a16="http://schemas.microsoft.com/office/drawing/2014/main" id="{2415453A-3951-8C41-9F59-842B13A010D6}"/>
              </a:ext>
            </a:extLst>
          </p:cNvPr>
          <p:cNvSpPr>
            <a:spLocks noGrp="1"/>
          </p:cNvSpPr>
          <p:nvPr>
            <p:ph idx="1"/>
          </p:nvPr>
        </p:nvSpPr>
        <p:spPr>
          <a:xfrm>
            <a:off x="1069848" y="2121408"/>
            <a:ext cx="4759452" cy="4050792"/>
          </a:xfrm>
        </p:spPr>
        <p:txBody>
          <a:bodyPr>
            <a:normAutofit/>
          </a:bodyPr>
          <a:lstStyle/>
          <a:p>
            <a:r>
              <a:rPr lang="en-US" b="1" dirty="0"/>
              <a:t>Source of the dataset:</a:t>
            </a:r>
            <a:r>
              <a:rPr lang="en-US" dirty="0"/>
              <a:t> Json file of the San Francisco City from GitHub.</a:t>
            </a:r>
          </a:p>
          <a:p>
            <a:r>
              <a:rPr lang="en-US" u="sng" dirty="0">
                <a:hlinkClick r:id="rId2"/>
              </a:rPr>
              <a:t>https://github.com/johan/world.geo.json/blob/master/countries/USA/CA/San%20Francisco.geo.json</a:t>
            </a:r>
            <a:endParaRPr lang="en-US" dirty="0"/>
          </a:p>
          <a:p>
            <a:endParaRPr lang="en-US" dirty="0"/>
          </a:p>
        </p:txBody>
      </p:sp>
      <p:pic>
        <p:nvPicPr>
          <p:cNvPr id="4" name="Picture 3">
            <a:extLst>
              <a:ext uri="{FF2B5EF4-FFF2-40B4-BE49-F238E27FC236}">
                <a16:creationId xmlns:a16="http://schemas.microsoft.com/office/drawing/2014/main" id="{D4234691-956B-E04D-872E-70B227472642}"/>
              </a:ext>
            </a:extLst>
          </p:cNvPr>
          <p:cNvPicPr/>
          <p:nvPr/>
        </p:nvPicPr>
        <p:blipFill rotWithShape="1">
          <a:blip r:embed="rId3"/>
          <a:srcRect l="18142" r="19804" b="-2"/>
          <a:stretch/>
        </p:blipFill>
        <p:spPr>
          <a:xfrm>
            <a:off x="6361113" y="2193036"/>
            <a:ext cx="4773168" cy="3980688"/>
          </a:xfrm>
          <a:prstGeom prst="rect">
            <a:avLst/>
          </a:prstGeom>
        </p:spPr>
      </p:pic>
    </p:spTree>
    <p:extLst>
      <p:ext uri="{BB962C8B-B14F-4D97-AF65-F5344CB8AC3E}">
        <p14:creationId xmlns:p14="http://schemas.microsoft.com/office/powerpoint/2010/main" val="79413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CEDF-DAA2-3B4A-B9DD-6E72DA9FF789}"/>
              </a:ext>
            </a:extLst>
          </p:cNvPr>
          <p:cNvSpPr>
            <a:spLocks noGrp="1"/>
          </p:cNvSpPr>
          <p:nvPr>
            <p:ph type="title"/>
          </p:nvPr>
        </p:nvSpPr>
        <p:spPr>
          <a:xfrm>
            <a:off x="633999" y="484632"/>
            <a:ext cx="8438563" cy="1609344"/>
          </a:xfrm>
        </p:spPr>
        <p:txBody>
          <a:bodyPr>
            <a:normAutofit/>
          </a:bodyPr>
          <a:lstStyle/>
          <a:p>
            <a:r>
              <a:rPr lang="en-US" dirty="0"/>
              <a:t>Cleaning of the Dataset:</a:t>
            </a:r>
          </a:p>
        </p:txBody>
      </p:sp>
      <p:sp>
        <p:nvSpPr>
          <p:cNvPr id="3" name="Content Placeholder 2">
            <a:extLst>
              <a:ext uri="{FF2B5EF4-FFF2-40B4-BE49-F238E27FC236}">
                <a16:creationId xmlns:a16="http://schemas.microsoft.com/office/drawing/2014/main" id="{E4A0B367-11CD-A543-9971-9FB7FD298074}"/>
              </a:ext>
            </a:extLst>
          </p:cNvPr>
          <p:cNvSpPr>
            <a:spLocks noGrp="1"/>
          </p:cNvSpPr>
          <p:nvPr>
            <p:ph idx="1"/>
          </p:nvPr>
        </p:nvSpPr>
        <p:spPr>
          <a:xfrm>
            <a:off x="633999" y="1848737"/>
            <a:ext cx="7495874" cy="4050792"/>
          </a:xfrm>
        </p:spPr>
        <p:txBody>
          <a:bodyPr>
            <a:normAutofit/>
          </a:bodyPr>
          <a:lstStyle/>
          <a:p>
            <a:r>
              <a:rPr lang="en-US" altLang="en-US" b="1" dirty="0">
                <a:latin typeface="Arial" panose="020B0604020202020204" pitchFamily="34" charset="0"/>
                <a:ea typeface="Times New Roman" panose="02020603050405020304" pitchFamily="18" charset="0"/>
                <a:cs typeface="Arial" panose="020B0604020202020204" pitchFamily="34" charset="0"/>
              </a:rPr>
              <a:t>The dataframe after transformation from the json file:</a:t>
            </a:r>
          </a:p>
          <a:p>
            <a:endParaRPr lang="en-US" altLang="en-US" b="1" dirty="0">
              <a:latin typeface="Arial" panose="020B0604020202020204" pitchFamily="34" charset="0"/>
              <a:cs typeface="Arial" panose="020B0604020202020204" pitchFamily="34" charset="0"/>
            </a:endParaRPr>
          </a:p>
          <a:p>
            <a:endParaRPr lang="en-US" altLang="en-US" b="1" dirty="0">
              <a:latin typeface="Arial" panose="020B0604020202020204" pitchFamily="34" charset="0"/>
              <a:cs typeface="Arial" panose="020B0604020202020204" pitchFamily="34" charset="0"/>
            </a:endParaRPr>
          </a:p>
          <a:p>
            <a:endParaRPr lang="en-US" altLang="en-US" b="1" dirty="0">
              <a:latin typeface="Arial" panose="020B0604020202020204" pitchFamily="34" charset="0"/>
              <a:cs typeface="Arial" panose="020B0604020202020204" pitchFamily="34" charset="0"/>
            </a:endParaRPr>
          </a:p>
          <a:p>
            <a:endParaRPr lang="en-US" altLang="en-US" b="1" dirty="0">
              <a:latin typeface="Arial" panose="020B0604020202020204" pitchFamily="34" charset="0"/>
              <a:cs typeface="Arial" panose="020B0604020202020204" pitchFamily="34" charset="0"/>
            </a:endParaRPr>
          </a:p>
          <a:p>
            <a:endParaRPr lang="en-US" altLang="en-US" dirty="0"/>
          </a:p>
          <a:p>
            <a:r>
              <a:rPr lang="en-US" b="1" dirty="0"/>
              <a:t>The dataframe after cleaning:</a:t>
            </a:r>
          </a:p>
          <a:p>
            <a:endParaRPr lang="en-US" dirty="0"/>
          </a:p>
          <a:p>
            <a:endParaRPr lang="en-US" dirty="0"/>
          </a:p>
        </p:txBody>
      </p:sp>
      <p:pic>
        <p:nvPicPr>
          <p:cNvPr id="16" name="Picture 15">
            <a:extLst>
              <a:ext uri="{FF2B5EF4-FFF2-40B4-BE49-F238E27FC236}">
                <a16:creationId xmlns:a16="http://schemas.microsoft.com/office/drawing/2014/main" id="{C219CF22-E971-4644-B543-EB8CE931F419}"/>
              </a:ext>
            </a:extLst>
          </p:cNvPr>
          <p:cNvPicPr/>
          <p:nvPr/>
        </p:nvPicPr>
        <p:blipFill>
          <a:blip r:embed="rId2"/>
          <a:stretch>
            <a:fillRect/>
          </a:stretch>
        </p:blipFill>
        <p:spPr>
          <a:xfrm>
            <a:off x="1254650" y="2168646"/>
            <a:ext cx="3988861" cy="2231201"/>
          </a:xfrm>
          <a:prstGeom prst="rect">
            <a:avLst/>
          </a:prstGeom>
        </p:spPr>
      </p:pic>
      <p:pic>
        <p:nvPicPr>
          <p:cNvPr id="13" name="Picture 2">
            <a:extLst>
              <a:ext uri="{FF2B5EF4-FFF2-40B4-BE49-F238E27FC236}">
                <a16:creationId xmlns:a16="http://schemas.microsoft.com/office/drawing/2014/main" id="{A6961D78-7B78-2746-AF8B-C846C4A4F3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4650" y="4822185"/>
            <a:ext cx="636443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25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0435-C31A-2245-AC77-64EA31EBBDBB}"/>
              </a:ext>
            </a:extLst>
          </p:cNvPr>
          <p:cNvSpPr>
            <a:spLocks noGrp="1"/>
          </p:cNvSpPr>
          <p:nvPr>
            <p:ph type="title"/>
          </p:nvPr>
        </p:nvSpPr>
        <p:spPr/>
        <p:txBody>
          <a:bodyPr>
            <a:normAutofit/>
          </a:bodyPr>
          <a:lstStyle/>
          <a:p>
            <a:r>
              <a:rPr lang="en-US"/>
              <a:t>Geographical coordinates of SF</a:t>
            </a:r>
            <a:br>
              <a:rPr lang="en-US"/>
            </a:br>
            <a:endParaRPr lang="en-US" dirty="0"/>
          </a:p>
        </p:txBody>
      </p:sp>
      <p:pic>
        <p:nvPicPr>
          <p:cNvPr id="4" name="Content Placeholder 3">
            <a:extLst>
              <a:ext uri="{FF2B5EF4-FFF2-40B4-BE49-F238E27FC236}">
                <a16:creationId xmlns:a16="http://schemas.microsoft.com/office/drawing/2014/main" id="{FEAD3277-3211-524C-B090-28D3614992B8}"/>
              </a:ext>
            </a:extLst>
          </p:cNvPr>
          <p:cNvPicPr>
            <a:picLocks noGrp="1"/>
          </p:cNvPicPr>
          <p:nvPr>
            <p:ph idx="1"/>
          </p:nvPr>
        </p:nvPicPr>
        <p:blipFill>
          <a:blip r:embed="rId2"/>
          <a:stretch>
            <a:fillRect/>
          </a:stretch>
        </p:blipFill>
        <p:spPr>
          <a:xfrm>
            <a:off x="1428750" y="1757363"/>
            <a:ext cx="8786813" cy="4157662"/>
          </a:xfrm>
          <a:prstGeom prst="rect">
            <a:avLst/>
          </a:prstGeom>
        </p:spPr>
      </p:pic>
    </p:spTree>
    <p:extLst>
      <p:ext uri="{BB962C8B-B14F-4D97-AF65-F5344CB8AC3E}">
        <p14:creationId xmlns:p14="http://schemas.microsoft.com/office/powerpoint/2010/main" val="300580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2791-CF24-9F49-9F6B-276DE0176B1D}"/>
              </a:ext>
            </a:extLst>
          </p:cNvPr>
          <p:cNvSpPr>
            <a:spLocks noGrp="1"/>
          </p:cNvSpPr>
          <p:nvPr>
            <p:ph type="title"/>
          </p:nvPr>
        </p:nvSpPr>
        <p:spPr>
          <a:xfrm>
            <a:off x="1069848" y="471488"/>
            <a:ext cx="10058400" cy="1622488"/>
          </a:xfrm>
        </p:spPr>
        <p:txBody>
          <a:bodyPr>
            <a:normAutofit fontScale="90000"/>
          </a:bodyPr>
          <a:lstStyle/>
          <a:p>
            <a:br>
              <a:rPr lang="en-US" dirty="0"/>
            </a:br>
            <a:r>
              <a:rPr lang="en-US" dirty="0"/>
              <a:t>Analyze Each Neighborhood</a:t>
            </a:r>
            <a:br>
              <a:rPr lang="en-US" dirty="0"/>
            </a:br>
            <a:r>
              <a:rPr lang="en-US" dirty="0"/>
              <a:t>(Through API and Foursquare)</a:t>
            </a:r>
            <a:br>
              <a:rPr lang="en-US" dirty="0"/>
            </a:br>
            <a:endParaRPr lang="en-US" dirty="0"/>
          </a:p>
        </p:txBody>
      </p:sp>
      <p:pic>
        <p:nvPicPr>
          <p:cNvPr id="4" name="Content Placeholder 3">
            <a:extLst>
              <a:ext uri="{FF2B5EF4-FFF2-40B4-BE49-F238E27FC236}">
                <a16:creationId xmlns:a16="http://schemas.microsoft.com/office/drawing/2014/main" id="{862C4D5A-2EAF-294C-97CA-84CB9F03A376}"/>
              </a:ext>
            </a:extLst>
          </p:cNvPr>
          <p:cNvPicPr>
            <a:picLocks noGrp="1"/>
          </p:cNvPicPr>
          <p:nvPr>
            <p:ph idx="1"/>
          </p:nvPr>
        </p:nvPicPr>
        <p:blipFill>
          <a:blip r:embed="rId2"/>
          <a:stretch>
            <a:fillRect/>
          </a:stretch>
        </p:blipFill>
        <p:spPr>
          <a:xfrm>
            <a:off x="1069975" y="2366906"/>
            <a:ext cx="10058400" cy="3559287"/>
          </a:xfrm>
          <a:prstGeom prst="rect">
            <a:avLst/>
          </a:prstGeom>
        </p:spPr>
      </p:pic>
    </p:spTree>
    <p:extLst>
      <p:ext uri="{BB962C8B-B14F-4D97-AF65-F5344CB8AC3E}">
        <p14:creationId xmlns:p14="http://schemas.microsoft.com/office/powerpoint/2010/main" val="86615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20D8-A71B-3644-A33E-5B9B4C657B6F}"/>
              </a:ext>
            </a:extLst>
          </p:cNvPr>
          <p:cNvSpPr>
            <a:spLocks noGrp="1"/>
          </p:cNvSpPr>
          <p:nvPr>
            <p:ph type="title"/>
          </p:nvPr>
        </p:nvSpPr>
        <p:spPr/>
        <p:txBody>
          <a:bodyPr>
            <a:normAutofit fontScale="90000"/>
          </a:bodyPr>
          <a:lstStyle/>
          <a:p>
            <a:br>
              <a:rPr lang="en-US" dirty="0"/>
            </a:br>
            <a:r>
              <a:rPr lang="en-US" dirty="0"/>
              <a:t>Cluster Neighborhoods</a:t>
            </a:r>
            <a:br>
              <a:rPr lang="en-US" dirty="0"/>
            </a:br>
            <a:endParaRPr lang="en-US" dirty="0"/>
          </a:p>
        </p:txBody>
      </p:sp>
      <p:pic>
        <p:nvPicPr>
          <p:cNvPr id="4" name="Content Placeholder 3">
            <a:extLst>
              <a:ext uri="{FF2B5EF4-FFF2-40B4-BE49-F238E27FC236}">
                <a16:creationId xmlns:a16="http://schemas.microsoft.com/office/drawing/2014/main" id="{1C28F423-043E-8D48-99DA-E649A884F64F}"/>
              </a:ext>
            </a:extLst>
          </p:cNvPr>
          <p:cNvPicPr>
            <a:picLocks noGrp="1"/>
          </p:cNvPicPr>
          <p:nvPr>
            <p:ph idx="1"/>
          </p:nvPr>
        </p:nvPicPr>
        <p:blipFill>
          <a:blip r:embed="rId2"/>
          <a:stretch>
            <a:fillRect/>
          </a:stretch>
        </p:blipFill>
        <p:spPr>
          <a:xfrm>
            <a:off x="1400175" y="1771650"/>
            <a:ext cx="8515350" cy="4279900"/>
          </a:xfrm>
          <a:prstGeom prst="rect">
            <a:avLst/>
          </a:prstGeom>
        </p:spPr>
      </p:pic>
    </p:spTree>
    <p:extLst>
      <p:ext uri="{BB962C8B-B14F-4D97-AF65-F5344CB8AC3E}">
        <p14:creationId xmlns:p14="http://schemas.microsoft.com/office/powerpoint/2010/main" val="155285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90D2-9DEE-7848-96B4-99FF8636221A}"/>
              </a:ext>
            </a:extLst>
          </p:cNvPr>
          <p:cNvSpPr>
            <a:spLocks noGrp="1"/>
          </p:cNvSpPr>
          <p:nvPr>
            <p:ph type="title"/>
          </p:nvPr>
        </p:nvSpPr>
        <p:spPr>
          <a:xfrm>
            <a:off x="1069848" y="484632"/>
            <a:ext cx="10058400" cy="1115568"/>
          </a:xfrm>
        </p:spPr>
        <p:txBody>
          <a:bodyPr>
            <a:normAutofit fontScale="90000"/>
          </a:bodyPr>
          <a:lstStyle/>
          <a:p>
            <a:br>
              <a:rPr lang="en-US" dirty="0"/>
            </a:br>
            <a:r>
              <a:rPr lang="en-US" dirty="0"/>
              <a:t>Examine Clusters:</a:t>
            </a:r>
            <a:br>
              <a:rPr lang="en-US" dirty="0"/>
            </a:br>
            <a:endParaRPr lang="en-US" dirty="0"/>
          </a:p>
        </p:txBody>
      </p:sp>
      <p:sp>
        <p:nvSpPr>
          <p:cNvPr id="3" name="Content Placeholder 2">
            <a:extLst>
              <a:ext uri="{FF2B5EF4-FFF2-40B4-BE49-F238E27FC236}">
                <a16:creationId xmlns:a16="http://schemas.microsoft.com/office/drawing/2014/main" id="{62E7628B-801D-0044-BDE1-4347896A791E}"/>
              </a:ext>
            </a:extLst>
          </p:cNvPr>
          <p:cNvSpPr>
            <a:spLocks noGrp="1"/>
          </p:cNvSpPr>
          <p:nvPr>
            <p:ph idx="1"/>
          </p:nvPr>
        </p:nvSpPr>
        <p:spPr>
          <a:xfrm>
            <a:off x="1063752" y="1600200"/>
            <a:ext cx="10058400" cy="4843462"/>
          </a:xfrm>
        </p:spPr>
        <p:txBody>
          <a:bodyPr/>
          <a:lstStyle/>
          <a:p>
            <a:r>
              <a:rPr lang="en-US" b="1" dirty="0"/>
              <a:t>Cluster 0:</a:t>
            </a:r>
          </a:p>
          <a:p>
            <a:endParaRPr lang="en-US" b="1" dirty="0"/>
          </a:p>
          <a:p>
            <a:endParaRPr lang="en-US" b="1" dirty="0"/>
          </a:p>
          <a:p>
            <a:endParaRPr lang="en-US" b="1" dirty="0"/>
          </a:p>
          <a:p>
            <a:endParaRPr lang="en-US" b="1" dirty="0"/>
          </a:p>
          <a:p>
            <a:r>
              <a:rPr lang="en-US" b="1" dirty="0"/>
              <a:t>Cluster 2:</a:t>
            </a:r>
            <a:endParaRPr lang="en-US" dirty="0"/>
          </a:p>
          <a:p>
            <a:endParaRPr lang="en-US" b="1" dirty="0"/>
          </a:p>
          <a:p>
            <a:endParaRPr lang="en-US" b="1" dirty="0"/>
          </a:p>
          <a:p>
            <a:endParaRPr lang="en-US" b="1" dirty="0"/>
          </a:p>
          <a:p>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D41FF080-82B5-8F4A-BEBC-C13D9F77580F}"/>
              </a:ext>
            </a:extLst>
          </p:cNvPr>
          <p:cNvPicPr/>
          <p:nvPr/>
        </p:nvPicPr>
        <p:blipFill>
          <a:blip r:embed="rId2"/>
          <a:stretch>
            <a:fillRect/>
          </a:stretch>
        </p:blipFill>
        <p:spPr>
          <a:xfrm>
            <a:off x="1231899" y="2165920"/>
            <a:ext cx="6226175" cy="1091629"/>
          </a:xfrm>
          <a:prstGeom prst="rect">
            <a:avLst/>
          </a:prstGeom>
        </p:spPr>
      </p:pic>
      <p:pic>
        <p:nvPicPr>
          <p:cNvPr id="5" name="Picture 4">
            <a:extLst>
              <a:ext uri="{FF2B5EF4-FFF2-40B4-BE49-F238E27FC236}">
                <a16:creationId xmlns:a16="http://schemas.microsoft.com/office/drawing/2014/main" id="{96B54030-7614-1F42-A340-0628C3E60898}"/>
              </a:ext>
            </a:extLst>
          </p:cNvPr>
          <p:cNvPicPr/>
          <p:nvPr/>
        </p:nvPicPr>
        <p:blipFill>
          <a:blip r:embed="rId3"/>
          <a:stretch>
            <a:fillRect/>
          </a:stretch>
        </p:blipFill>
        <p:spPr>
          <a:xfrm>
            <a:off x="1231900" y="4065778"/>
            <a:ext cx="6354763" cy="2307590"/>
          </a:xfrm>
          <a:prstGeom prst="rect">
            <a:avLst/>
          </a:prstGeom>
        </p:spPr>
      </p:pic>
    </p:spTree>
    <p:extLst>
      <p:ext uri="{BB962C8B-B14F-4D97-AF65-F5344CB8AC3E}">
        <p14:creationId xmlns:p14="http://schemas.microsoft.com/office/powerpoint/2010/main" val="420591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FDDAE-ABE5-E144-BF10-F072D12D9557}"/>
              </a:ext>
            </a:extLst>
          </p:cNvPr>
          <p:cNvSpPr>
            <a:spLocks noGrp="1"/>
          </p:cNvSpPr>
          <p:nvPr>
            <p:ph idx="1"/>
          </p:nvPr>
        </p:nvSpPr>
        <p:spPr>
          <a:xfrm>
            <a:off x="1069848" y="685800"/>
            <a:ext cx="10058400" cy="5486400"/>
          </a:xfrm>
        </p:spPr>
        <p:txBody>
          <a:bodyPr/>
          <a:lstStyle/>
          <a:p>
            <a:r>
              <a:rPr lang="en-US" b="1" dirty="0"/>
              <a:t>Cluster 1:</a:t>
            </a:r>
            <a:endParaRPr lang="en-US" dirty="0"/>
          </a:p>
          <a:p>
            <a:endParaRPr lang="en-US" dirty="0"/>
          </a:p>
        </p:txBody>
      </p:sp>
      <p:pic>
        <p:nvPicPr>
          <p:cNvPr id="4" name="Picture 3">
            <a:extLst>
              <a:ext uri="{FF2B5EF4-FFF2-40B4-BE49-F238E27FC236}">
                <a16:creationId xmlns:a16="http://schemas.microsoft.com/office/drawing/2014/main" id="{347DB26B-8D32-AA4A-B9CF-BCCC3ACF8505}"/>
              </a:ext>
            </a:extLst>
          </p:cNvPr>
          <p:cNvPicPr/>
          <p:nvPr/>
        </p:nvPicPr>
        <p:blipFill>
          <a:blip r:embed="rId2"/>
          <a:stretch>
            <a:fillRect/>
          </a:stretch>
        </p:blipFill>
        <p:spPr>
          <a:xfrm>
            <a:off x="1274762" y="1328738"/>
            <a:ext cx="7983537" cy="4843462"/>
          </a:xfrm>
          <a:prstGeom prst="rect">
            <a:avLst/>
          </a:prstGeom>
        </p:spPr>
      </p:pic>
    </p:spTree>
    <p:extLst>
      <p:ext uri="{BB962C8B-B14F-4D97-AF65-F5344CB8AC3E}">
        <p14:creationId xmlns:p14="http://schemas.microsoft.com/office/powerpoint/2010/main" val="1793747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otalTime>0</TotalTime>
  <Words>422</Words>
  <Application>Microsoft Macintosh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Georgia</vt:lpstr>
      <vt:lpstr>Rockwell Extra Bold</vt:lpstr>
      <vt:lpstr>Trebuchet MS</vt:lpstr>
      <vt:lpstr>Wingdings</vt:lpstr>
      <vt:lpstr>Wood Type</vt:lpstr>
      <vt:lpstr>San Francisco Housing Choice</vt:lpstr>
      <vt:lpstr>Scenario:  </vt:lpstr>
      <vt:lpstr>Dataset:</vt:lpstr>
      <vt:lpstr>Cleaning of the Dataset:</vt:lpstr>
      <vt:lpstr>Geographical coordinates of SF </vt:lpstr>
      <vt:lpstr> Analyze Each Neighborhood (Through API and Foursquare) </vt:lpstr>
      <vt:lpstr> Cluster Neighborhoods </vt:lpstr>
      <vt:lpstr> Examine Clusters: </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Housing Choice</dc:title>
  <dc:creator>GuoXiaoyu</dc:creator>
  <cp:lastModifiedBy>GuoXiaoyu</cp:lastModifiedBy>
  <cp:revision>1</cp:revision>
  <dcterms:created xsi:type="dcterms:W3CDTF">2020-04-11T17:34:33Z</dcterms:created>
  <dcterms:modified xsi:type="dcterms:W3CDTF">2020-04-11T17:35:28Z</dcterms:modified>
</cp:coreProperties>
</file>