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58" r:id="rId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035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43D8A-1882-4FE1-A1D6-F99A1026730C}" type="datetimeFigureOut">
              <a:rPr lang="zh-CN" altLang="en-US" smtClean="0"/>
              <a:t>2019-11-22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F9E8C-1143-4620-82B1-3F5F0CBB1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71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F9E8C-1143-4620-82B1-3F5F0CBB1C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4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067E08-5D0F-4A2E-B416-7C0886BB21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9FCD44-75E8-4DF0-8618-C5272CC34F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FC0F1F-CB58-4A48-A389-DB6AB37988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6CC79-BCF3-4024-AC6F-B2CA2A7ACEE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932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626B2B-187B-44FC-A552-F8C70E9B06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28D10A-5FE2-4E34-9A0E-80AD896AC7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208DA9-D892-4D97-8B52-E26D2FD8EE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C14A8-6D8D-4184-8CCA-34B8164BF8C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2538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7B440E-77EA-4A3E-B90D-0A6CB6023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E18E3F-41FF-4D6B-94C9-59DDD49533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D3B40D-2342-40CD-B77E-7D6B9464A8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CBFEF-01A6-45DB-910B-CB250B0921C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0973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5D4AED-127C-4C0B-A019-394CD1C5B064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760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3FECA4-161F-4BBC-9FD3-689FDFCE17E1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356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A360C6-2480-42F4-97DA-EBEEF53B63B5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82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FD4679-3828-4510-B30E-28DF2577FCF9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61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880886-1A13-45E6-AED9-1CBA4B06AD4F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046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904081-E189-47ED-BC0A-00E9BDB80472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411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BE56D5-7CF9-4155-9C2E-DBA8E7466BFF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308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55855C-87CB-4399-B09D-3FDE0854EB05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72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4596CB-6433-4167-A948-570BFCB139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1DAB56-E974-458C-BE68-9EB05EBABA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8F34DB-F0A9-4AB9-BFBF-C1679AFA6B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22093-DD47-4782-B69B-206C4361997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51207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69C1C5-04E7-49E7-B56E-8628E6E45275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87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2A5E10-79A9-48E0-8E21-95CD008635FC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8845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1D0A9D-2711-43BC-8E2C-B92D43728C77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9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D65F84-8E30-47D5-9F64-8B94A407E431}" type="datetime1"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2019-11-22</a:t>
            </a:fld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43200" y="6229350"/>
            <a:ext cx="35052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C167FC-9254-466E-9C60-9135EB6910CD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1233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D2F8C6-96EE-45B7-B2BB-0236F2C12702}" type="datetime1"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2019-11-22</a:t>
            </a:fld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743200" y="6229350"/>
            <a:ext cx="35052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32409D-736C-4460-8743-DCFDFAE81E1E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74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4BBE16-3DB2-4ADE-8559-930C29BC1D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AEECF3-1688-414F-8B87-11EDA8D7A0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187C47-65C4-490B-937D-21CE59A915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343B9-B908-40D9-8EFC-D822356BB8C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9832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5A43B-5AB5-4D3B-A367-F631F3B1A6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9A28A3-96A1-4880-929F-908527078B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D2A17-0236-4D7A-9B7B-8EE2BAF03A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E87C6-4A22-4B9E-9793-E1CDDDBCBBD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985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F74309-9A4C-4D59-92F6-373E39653A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87E84D6-E539-49FB-87C4-6DE18C5F7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A02277C-41BA-4F1D-9519-73E2273910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15653-2332-4D45-937F-F3191C89DC4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5551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9622B56-6FD5-4CB9-81C2-A0EE68E72F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AB8F9A7-0FE8-43EB-ADA8-C02DAF45A9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E4E0B2-77E7-4D69-8307-2C6ABF85E8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2F28D-9CE4-4C88-BC90-852CA6D34AB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158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1911C7A-6AAD-45C8-BB0A-E75A35D8CB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2698EEE-12CF-4E15-812A-F0AA642BB9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65F33B8-B643-4CCB-995C-36C0B2CB64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57AA2-5448-4F18-A213-4D2615F4EB7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740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7C4A54-2275-4715-8140-3F7F25530F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52BA57-8AB4-4BB6-89E9-3BB7B19BA1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C67AC1-B326-4643-854B-CB68AE579B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7F225-D79A-4964-B559-76500449E9A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221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17B7A0-8DBB-40A4-93B9-3BC32728D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5C9625-642B-43EF-800B-01B166CB60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11A901-BDF4-4B1A-8D8C-1E00E5AFB1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6D1DC-934E-4E79-8495-6F25D6B81A6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9379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4E86477-4C2E-4861-B832-31BE230101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E488F5D-87AB-4CE1-881E-3E034B608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C2CD2CE-A3B2-4D79-B7E0-4C1C40A24D2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428F346-0285-4C02-ADB8-54A381FCE67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A048119-37CE-4BF7-8F1C-A8AE91DCBE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6CD2D61-F689-4232-B933-A49693137BD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7E3FE6-8D7D-41A4-A5B4-1DDBD76F1770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53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6BFA25CD-1D87-489C-87EE-743FF5218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5F4A0-4E04-40CC-B153-227F2550C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9"/>
            <a:ext cx="7848872" cy="4320479"/>
          </a:xfrm>
        </p:spPr>
        <p:txBody>
          <a:bodyPr/>
          <a:lstStyle/>
          <a:p>
            <a:r>
              <a:rPr lang="zh-CN" altLang="en-US" sz="2800" dirty="0"/>
              <a:t>完成</a:t>
            </a:r>
            <a:r>
              <a:rPr lang="en-US" altLang="zh-CN" sz="2800" dirty="0" err="1"/>
              <a:t>cuda</a:t>
            </a:r>
            <a:r>
              <a:rPr lang="zh-CN" altLang="en-US" sz="2800" dirty="0"/>
              <a:t>的“</a:t>
            </a:r>
            <a:r>
              <a:rPr lang="en-US" altLang="zh-CN" sz="2800" dirty="0"/>
              <a:t>Hello world</a:t>
            </a:r>
            <a:r>
              <a:rPr lang="zh-CN" altLang="en-US" sz="2800" dirty="0"/>
              <a:t>”程序，编译运行</a:t>
            </a:r>
            <a:r>
              <a:rPr lang="en-US" altLang="zh-CN" sz="2800" dirty="0"/>
              <a:t>grid=</a:t>
            </a:r>
            <a:r>
              <a:rPr lang="zh-CN" altLang="en-US" sz="2800" dirty="0"/>
              <a:t>（</a:t>
            </a:r>
            <a:r>
              <a:rPr lang="en-US" altLang="zh-CN" sz="2800" dirty="0"/>
              <a:t>2,4</a:t>
            </a:r>
            <a:r>
              <a:rPr lang="zh-CN" altLang="en-US" sz="2800" dirty="0"/>
              <a:t>），</a:t>
            </a:r>
            <a:r>
              <a:rPr lang="en-US" altLang="zh-CN" sz="2800" dirty="0"/>
              <a:t>block=</a:t>
            </a:r>
            <a:r>
              <a:rPr lang="zh-CN" altLang="en-US" sz="2800" dirty="0"/>
              <a:t>（</a:t>
            </a:r>
            <a:r>
              <a:rPr lang="en-US" altLang="zh-CN" sz="2800" dirty="0"/>
              <a:t>8,16</a:t>
            </a:r>
            <a:r>
              <a:rPr lang="zh-CN" altLang="en-US" sz="2800" dirty="0"/>
              <a:t>），给出输出结果文件。</a:t>
            </a:r>
            <a:endParaRPr lang="en-US" altLang="zh-CN" sz="2800" dirty="0"/>
          </a:p>
          <a:p>
            <a:r>
              <a:rPr lang="zh-CN" altLang="en-US" sz="2800" dirty="0"/>
              <a:t>完成</a:t>
            </a:r>
            <a:r>
              <a:rPr lang="en-US" altLang="zh-CN" sz="2800" dirty="0"/>
              <a:t>CUDA</a:t>
            </a:r>
            <a:r>
              <a:rPr lang="zh-CN" altLang="en-US" sz="2800" dirty="0"/>
              <a:t>的两个矩阵加法</a:t>
            </a:r>
            <a:r>
              <a:rPr lang="en-US" altLang="zh-CN" sz="2800" dirty="0"/>
              <a:t>A+B=C,</a:t>
            </a:r>
            <a:r>
              <a:rPr lang="zh-CN" altLang="en-US" sz="2800" dirty="0"/>
              <a:t>其中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是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13</a:t>
            </a:r>
            <a:r>
              <a:rPr lang="zh-CN" altLang="en-US" sz="2800" dirty="0"/>
              <a:t>*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13</a:t>
            </a:r>
            <a:r>
              <a:rPr lang="zh-CN" altLang="en-US" sz="2800" dirty="0"/>
              <a:t>的方阵。假设矩阵</a:t>
            </a:r>
            <a:r>
              <a:rPr lang="en-US" altLang="zh-CN" sz="2800" dirty="0"/>
              <a:t>A</a:t>
            </a:r>
            <a:r>
              <a:rPr lang="zh-CN" altLang="en-US" sz="2800" dirty="0"/>
              <a:t>的元素为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，矩阵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的元素为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=0.2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2000" dirty="0"/>
              <a:t>A+B=C</a:t>
            </a:r>
            <a:r>
              <a:rPr lang="zh-CN" altLang="en-US" sz="2000" dirty="0"/>
              <a:t>的时间和</a:t>
            </a:r>
            <a:r>
              <a:rPr lang="en-US" altLang="zh-CN" sz="2000" dirty="0"/>
              <a:t>GPU</a:t>
            </a:r>
            <a:r>
              <a:rPr lang="zh-CN" altLang="en-US" sz="2000" dirty="0"/>
              <a:t>计算的时间（</a:t>
            </a:r>
            <a:r>
              <a:rPr lang="en-US" altLang="zh-CN" sz="2000" dirty="0"/>
              <a:t>GPU</a:t>
            </a:r>
            <a:r>
              <a:rPr lang="zh-CN" altLang="en-US" sz="2000" dirty="0"/>
              <a:t>的时间从拷贝矩阵</a:t>
            </a:r>
            <a:r>
              <a:rPr lang="en-US" altLang="zh-CN" sz="2000" dirty="0"/>
              <a:t>A,B</a:t>
            </a:r>
            <a:r>
              <a:rPr lang="zh-CN" altLang="en-US" sz="2000" dirty="0"/>
              <a:t>到显存开始至将计算结果复制到</a:t>
            </a:r>
            <a:r>
              <a:rPr lang="en-US" altLang="zh-CN" sz="2000" dirty="0"/>
              <a:t>host</a:t>
            </a:r>
            <a:r>
              <a:rPr lang="zh-CN" altLang="en-US" sz="2000" dirty="0"/>
              <a:t>为止）</a:t>
            </a:r>
            <a:endParaRPr lang="en-US" altLang="zh-CN" sz="2000" dirty="0"/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计算结果和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计算结果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截止日期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日晚上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006" y="167625"/>
            <a:ext cx="8281987" cy="701675"/>
          </a:xfrm>
        </p:spPr>
        <p:txBody>
          <a:bodyPr/>
          <a:lstStyle/>
          <a:p>
            <a:r>
              <a:rPr lang="zh-CN" altLang="en-US" dirty="0"/>
              <a:t>将作业提交到</a:t>
            </a:r>
            <a:r>
              <a:rPr lang="en-US" altLang="zh-CN" dirty="0"/>
              <a:t>GPU</a:t>
            </a:r>
            <a:r>
              <a:rPr lang="zh-CN" altLang="en-US"/>
              <a:t>节点上计算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948" y="1250950"/>
            <a:ext cx="8270875" cy="51117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zh-CN" sz="2000" dirty="0"/>
              <a:t>编辑PBS脚本内容如下：（注意，#PBS行不是注释，所有说明行均以###开始，即红色字体部分）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2000" dirty="0">
                <a:solidFill>
                  <a:srgbClr val="00B050"/>
                </a:solidFill>
              </a:rPr>
              <a:t>###声明作业名为</a:t>
            </a:r>
            <a:r>
              <a:rPr lang="en-US" altLang="zh-CN" sz="2000" dirty="0">
                <a:solidFill>
                  <a:srgbClr val="00B050"/>
                </a:solidFill>
              </a:rPr>
              <a:t>hello</a:t>
            </a:r>
            <a:endParaRPr lang="zh-CN" altLang="zh-CN" sz="2000" dirty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#PBS -N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2000" dirty="0">
                <a:solidFill>
                  <a:srgbClr val="00B050"/>
                </a:solidFill>
              </a:rPr>
              <a:t>###申请资源数为</a:t>
            </a:r>
            <a:r>
              <a:rPr lang="en-US" altLang="zh-CN" sz="2000" dirty="0">
                <a:solidFill>
                  <a:srgbClr val="00B050"/>
                </a:solidFill>
              </a:rPr>
              <a:t>2</a:t>
            </a:r>
            <a:r>
              <a:rPr lang="zh-CN" altLang="zh-CN" sz="2000" dirty="0">
                <a:solidFill>
                  <a:srgbClr val="00B050"/>
                </a:solidFill>
              </a:rPr>
              <a:t>个节点，每个节点</a:t>
            </a:r>
            <a:r>
              <a:rPr lang="en-US" altLang="zh-CN" sz="2000" dirty="0">
                <a:solidFill>
                  <a:srgbClr val="00B050"/>
                </a:solidFill>
              </a:rPr>
              <a:t>32</a:t>
            </a:r>
            <a:r>
              <a:rPr lang="zh-CN" altLang="zh-CN" sz="2000" dirty="0">
                <a:solidFill>
                  <a:srgbClr val="00B050"/>
                </a:solidFill>
              </a:rPr>
              <a:t>个</a:t>
            </a:r>
            <a:r>
              <a:rPr lang="zh-CN" altLang="en-US" sz="2000" dirty="0">
                <a:solidFill>
                  <a:srgbClr val="00B050"/>
                </a:solidFill>
              </a:rPr>
              <a:t>核</a:t>
            </a:r>
            <a:r>
              <a:rPr lang="zh-CN" altLang="zh-CN" sz="2000" dirty="0">
                <a:solidFill>
                  <a:srgbClr val="00B050"/>
                </a:solidFill>
              </a:rPr>
              <a:t>          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#PBS -l nodes=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:ppn=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2000" dirty="0">
                <a:solidFill>
                  <a:srgbClr val="00B050"/>
                </a:solidFill>
              </a:rPr>
              <a:t>###将标准输出信息与标准错误信息合并输出到文件中</a:t>
            </a:r>
          </a:p>
          <a:p>
            <a:pPr>
              <a:lnSpc>
                <a:spcPct val="80000"/>
              </a:lnSpc>
              <a:buNone/>
            </a:pP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#PBS -j oe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2000" dirty="0">
                <a:solidFill>
                  <a:srgbClr val="FF0000"/>
                </a:solidFill>
              </a:rPr>
              <a:t>###指定作业提交到</a:t>
            </a:r>
            <a:r>
              <a:rPr lang="en-US" altLang="zh-CN" sz="2000" dirty="0" err="1">
                <a:solidFill>
                  <a:srgbClr val="FF0000"/>
                </a:solidFill>
              </a:rPr>
              <a:t>gpu</a:t>
            </a:r>
            <a:r>
              <a:rPr lang="zh-CN" altLang="zh-CN" sz="2000" dirty="0">
                <a:solidFill>
                  <a:srgbClr val="FF0000"/>
                </a:solidFill>
              </a:rPr>
              <a:t>队列</a:t>
            </a:r>
          </a:p>
          <a:p>
            <a:pPr>
              <a:lnSpc>
                <a:spcPct val="80000"/>
              </a:lnSpc>
              <a:buNone/>
            </a:pP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#PBS –q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dirty="0"/>
              <a:t>设置</a:t>
            </a:r>
            <a:r>
              <a:rPr lang="en-US" altLang="zh-CN" dirty="0"/>
              <a:t>cuda10.0 </a:t>
            </a:r>
            <a:r>
              <a:rPr lang="zh-CN" altLang="en-US" dirty="0"/>
              <a:t>的环境，请在命令行中键入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source /public/software/profile.d/cuda10.0.sh</a:t>
            </a:r>
          </a:p>
          <a:p>
            <a:pPr>
              <a:lnSpc>
                <a:spcPct val="80000"/>
              </a:lnSpc>
              <a:buNone/>
            </a:pP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26892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Pages>0</Pages>
  <Words>263</Words>
  <Characters>0</Characters>
  <Application>Microsoft Office PowerPoint</Application>
  <DocSecurity>0</DocSecurity>
  <PresentationFormat>全屏显示(4:3)</PresentationFormat>
  <Lines>0</Lines>
  <Paragraphs>21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Arial</vt:lpstr>
      <vt:lpstr>Arial Black</vt:lpstr>
      <vt:lpstr>Times New Roman</vt:lpstr>
      <vt:lpstr>默认设计模板</vt:lpstr>
      <vt:lpstr>1_默认设计模板</vt:lpstr>
      <vt:lpstr>实验6</vt:lpstr>
      <vt:lpstr>将作业提交到GPU节点上计算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实验3 MPI-1</dc:title>
  <dc:subject/>
  <dc:creator>Zyd</dc:creator>
  <cp:keywords/>
  <dc:description/>
  <cp:lastModifiedBy>zyd</cp:lastModifiedBy>
  <cp:revision>63</cp:revision>
  <dcterms:created xsi:type="dcterms:W3CDTF">2015-06-11T06:43:44Z</dcterms:created>
  <dcterms:modified xsi:type="dcterms:W3CDTF">2019-11-22T08:49:01Z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