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1" r:id="rId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11" autoAdjust="0"/>
  </p:normalViewPr>
  <p:slideViewPr>
    <p:cSldViewPr>
      <p:cViewPr varScale="1">
        <p:scale>
          <a:sx n="77" d="100"/>
          <a:sy n="77" d="100"/>
        </p:scale>
        <p:origin x="90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43D8A-1882-4FE1-A1D6-F99A1026730C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F9E8C-1143-4620-82B1-3F5F0CBB1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1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F9E8C-1143-4620-82B1-3F5F0CBB1C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4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067E08-5D0F-4A2E-B416-7C0886BB21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9FCD44-75E8-4DF0-8618-C5272CC34F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FC0F1F-CB58-4A48-A389-DB6AB37988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6CC79-BCF3-4024-AC6F-B2CA2A7ACEE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932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626B2B-187B-44FC-A552-F8C70E9B06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28D10A-5FE2-4E34-9A0E-80AD896AC7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208DA9-D892-4D97-8B52-E26D2FD8EE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C14A8-6D8D-4184-8CCA-34B8164BF8C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538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7B440E-77EA-4A3E-B90D-0A6CB6023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E18E3F-41FF-4D6B-94C9-59DDD49533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D3B40D-2342-40CD-B77E-7D6B9464A8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CBFEF-01A6-45DB-910B-CB250B0921C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097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4596CB-6433-4167-A948-570BFCB139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1DAB56-E974-458C-BE68-9EB05EBABA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8F34DB-F0A9-4AB9-BFBF-C1679AFA6B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22093-DD47-4782-B69B-206C4361997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512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4BBE16-3DB2-4ADE-8559-930C29BC1D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AEECF3-1688-414F-8B87-11EDA8D7A0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187C47-65C4-490B-937D-21CE59A915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343B9-B908-40D9-8EFC-D822356BB8C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9832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5A43B-5AB5-4D3B-A367-F631F3B1A6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A28A3-96A1-4880-929F-908527078B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D2A17-0236-4D7A-9B7B-8EE2BAF03A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E87C6-4A22-4B9E-9793-E1CDDDBCBBD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985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F74309-9A4C-4D59-92F6-373E39653A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87E84D6-E539-49FB-87C4-6DE18C5F7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A02277C-41BA-4F1D-9519-73E2273910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15653-2332-4D45-937F-F3191C89DC4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551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9622B56-6FD5-4CB9-81C2-A0EE68E72F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AB8F9A7-0FE8-43EB-ADA8-C02DAF45A9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E4E0B2-77E7-4D69-8307-2C6ABF85E8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2F28D-9CE4-4C88-BC90-852CA6D34AB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158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1911C7A-6AAD-45C8-BB0A-E75A35D8CB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2698EEE-12CF-4E15-812A-F0AA642BB9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65F33B8-B643-4CCB-995C-36C0B2CB64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57AA2-5448-4F18-A213-4D2615F4EB7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40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7C4A54-2275-4715-8140-3F7F25530F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52BA57-8AB4-4BB6-89E9-3BB7B19BA1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C67AC1-B326-4643-854B-CB68AE579B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7F225-D79A-4964-B559-76500449E9A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221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17B7A0-8DBB-40A4-93B9-3BC32728D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5C9625-642B-43EF-800B-01B166CB60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11A901-BDF4-4B1A-8D8C-1E00E5AFB1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6D1DC-934E-4E79-8495-6F25D6B81A6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379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4E86477-4C2E-4861-B832-31BE230101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E488F5D-87AB-4CE1-881E-3E034B608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C2CD2CE-A3B2-4D79-B7E0-4C1C40A24D2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428F346-0285-4C02-ADB8-54A381FCE67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A048119-37CE-4BF7-8F1C-A8AE91DCBE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6CD2D61-F689-4232-B933-A49693137BD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6BFA25CD-1D87-489C-87EE-743FF5218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3364" y="12576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实验</a:t>
            </a:r>
            <a:r>
              <a:rPr lang="en-US" altLang="zh-CN" dirty="0"/>
              <a:t>5 </a:t>
            </a:r>
            <a:r>
              <a:rPr lang="zh-CN" altLang="en-US" dirty="0"/>
              <a:t>稠密矩阵算法实现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221DC2-B2EE-469C-8184-4DFF39C21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完成矩阵向量乘</a:t>
            </a:r>
            <a:r>
              <a:rPr lang="en-US" altLang="zh-CN" dirty="0"/>
              <a:t>Ax</a:t>
            </a:r>
            <a:r>
              <a:rPr lang="zh-CN" altLang="en-US" dirty="0"/>
              <a:t>的</a:t>
            </a:r>
            <a:r>
              <a:rPr lang="en-US" altLang="zh-CN" dirty="0"/>
              <a:t>MPI</a:t>
            </a:r>
            <a:r>
              <a:rPr lang="zh-CN" altLang="en-US" dirty="0"/>
              <a:t>并行算法，要求对矩阵采用</a:t>
            </a:r>
            <a:r>
              <a:rPr lang="en-US" altLang="zh-CN" dirty="0"/>
              <a:t>2</a:t>
            </a:r>
            <a:r>
              <a:rPr lang="zh-CN" altLang="en-US" dirty="0"/>
              <a:t>维划分。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完成矩阵乘法</a:t>
            </a:r>
            <a:r>
              <a:rPr lang="en-US" altLang="zh-CN" dirty="0"/>
              <a:t>C=A*B</a:t>
            </a:r>
            <a:r>
              <a:rPr lang="zh-CN" altLang="en-US" dirty="0"/>
              <a:t>的下列</a:t>
            </a:r>
            <a:r>
              <a:rPr lang="en-US" altLang="zh-CN" dirty="0"/>
              <a:t>MPI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/>
              <a:t>简单矩阵乘法</a:t>
            </a:r>
            <a:r>
              <a:rPr lang="en-US" altLang="zh-CN" dirty="0"/>
              <a:t>(</a:t>
            </a:r>
            <a:r>
              <a:rPr lang="zh-CN" altLang="en-US" dirty="0"/>
              <a:t>矩阵采用</a:t>
            </a:r>
            <a:r>
              <a:rPr lang="en-US" altLang="zh-CN" dirty="0"/>
              <a:t>2</a:t>
            </a:r>
            <a:r>
              <a:rPr lang="zh-CN" altLang="en-US" dirty="0"/>
              <a:t>维划分</a:t>
            </a:r>
            <a:r>
              <a:rPr lang="en-US" altLang="zh-CN" dirty="0"/>
              <a:t>)</a:t>
            </a:r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/>
              <a:t>CANNON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914400" lvl="1" indent="-514350">
              <a:buFont typeface="+mj-ea"/>
              <a:buAutoNum type="circleNumDbPlain"/>
            </a:pPr>
            <a:r>
              <a:rPr lang="en-US" altLang="zh-CN" dirty="0"/>
              <a:t>DNS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zh-CN" altLang="en-US" dirty="0"/>
              <a:t>矩阵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按下面定义元素</a:t>
            </a:r>
            <a:r>
              <a:rPr lang="en-US" altLang="zh-CN" dirty="0"/>
              <a:t>.</a:t>
            </a:r>
          </a:p>
          <a:p>
            <a:pPr marL="1314450" lvl="2" indent="-514350" eaLnBrk="1" hangingPunct="1">
              <a:defRPr/>
            </a:pPr>
            <a:r>
              <a:rPr lang="en-US" altLang="zh-CN" dirty="0"/>
              <a:t>aij=(i-0.1*j+1)/(i+j+1),</a:t>
            </a:r>
          </a:p>
          <a:p>
            <a:pPr marL="1314450" lvl="2" indent="-514350" eaLnBrk="1" hangingPunct="1">
              <a:defRPr/>
            </a:pPr>
            <a:r>
              <a:rPr lang="en-US" altLang="zh-CN" dirty="0" err="1"/>
              <a:t>bij</a:t>
            </a:r>
            <a:r>
              <a:rPr lang="en-US" altLang="zh-CN" dirty="0"/>
              <a:t>=(j-0.2*i+1)(i+j+1)/(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i+j</a:t>
            </a:r>
            <a:r>
              <a:rPr lang="en-US" altLang="zh-CN" dirty="0"/>
              <a:t>*j+1)</a:t>
            </a:r>
          </a:p>
          <a:p>
            <a:pPr marL="1314450" lvl="2" indent="-514350" eaLnBrk="1" hangingPunct="1">
              <a:defRPr/>
            </a:pPr>
            <a:r>
              <a:rPr lang="en-US" altLang="zh-CN" dirty="0"/>
              <a:t>xi=</a:t>
            </a:r>
            <a:r>
              <a:rPr lang="en-US" altLang="zh-CN" dirty="0" err="1"/>
              <a:t>i</a:t>
            </a:r>
            <a:r>
              <a:rPr lang="en-US" altLang="zh-CN" dirty="0"/>
              <a:t>/(</a:t>
            </a:r>
            <a:r>
              <a:rPr lang="en-US" altLang="zh-CN" dirty="0" err="1"/>
              <a:t>i</a:t>
            </a:r>
            <a:r>
              <a:rPr lang="en-US" altLang="zh-CN" dirty="0"/>
              <a:t>*i+1)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>
            <a:extLst>
              <a:ext uri="{FF2B5EF4-FFF2-40B4-BE49-F238E27FC236}">
                <a16:creationId xmlns:a16="http://schemas.microsoft.com/office/drawing/2014/main" id="{A267D94F-2EE7-46B9-8C32-4EDF684A1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989" y="10468"/>
            <a:ext cx="8229600" cy="1143000"/>
          </a:xfrm>
        </p:spPr>
        <p:txBody>
          <a:bodyPr/>
          <a:lstStyle/>
          <a:p>
            <a:r>
              <a:rPr lang="zh-CN" altLang="en-US" dirty="0"/>
              <a:t>实验报告要求（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内容占位符 2">
                <a:extLst>
                  <a:ext uri="{FF2B5EF4-FFF2-40B4-BE49-F238E27FC236}">
                    <a16:creationId xmlns:a16="http://schemas.microsoft.com/office/drawing/2014/main" id="{2918AB28-85C8-4A0F-95C6-1A19BB9EBCD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51520" y="980728"/>
                <a:ext cx="8640959" cy="3528392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先计算小规模情况</a:t>
                </a:r>
                <a:r>
                  <a:rPr lang="en-US" altLang="zh-CN" sz="2000" dirty="0"/>
                  <a:t>(p=4,n=?)</a:t>
                </a:r>
                <a:r>
                  <a:rPr lang="zh-CN" altLang="en-US" sz="2000" dirty="0"/>
                  <a:t>下算法的</a:t>
                </a:r>
                <a:r>
                  <a:rPr lang="en-US" altLang="zh-CN" sz="2000" dirty="0" err="1"/>
                  <a:t>T</a:t>
                </a:r>
                <a:r>
                  <a:rPr lang="en-US" altLang="zh-CN" sz="2000" baseline="-25000" dirty="0" err="1"/>
                  <a:t>p</a:t>
                </a:r>
                <a:r>
                  <a:rPr lang="en-US" altLang="zh-CN" sz="2000" dirty="0" err="1"/>
                  <a:t>,S,E</a:t>
                </a:r>
                <a:r>
                  <a:rPr lang="zh-CN" altLang="en-US" sz="2000" dirty="0"/>
                  <a:t>，然后根据算法等效率函数由进程数</a:t>
                </a:r>
                <a:r>
                  <a:rPr lang="en-US" altLang="zh-CN" sz="2000" dirty="0"/>
                  <a:t>p</a:t>
                </a:r>
                <a:r>
                  <a:rPr lang="zh-CN" altLang="en-US" sz="2000" dirty="0"/>
                  <a:t>给出计算规模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，验证等效率模型。设等效率函数为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单调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那么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l-GR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m:rPr>
                        <m:sty m:val="p"/>
                      </m:rPr>
                      <a:rPr lang="el-GR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，也就是说若进程数从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变到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时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规模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变到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2000" dirty="0">
                        <a:latin typeface="微软雅黑" panose="020B0503020204020204" pitchFamily="34" charset="-122"/>
                      </a:rPr>
                      <m:t>才能在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/>
                  <a:t>个进程上获得相同的加速比和效率，这就是需要通过实验验证的。这个过程的数据填入下表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 smtClean="0"/>
                  <a:t>为方便计算，进程数</a:t>
                </a:r>
                <a:r>
                  <a:rPr lang="en-US" altLang="zh-CN" sz="2000" dirty="0" smtClean="0"/>
                  <a:t>p</a:t>
                </a:r>
                <a:r>
                  <a:rPr lang="zh-CN" altLang="en-US" sz="2000" dirty="0" smtClean="0"/>
                  <a:t>要求如下：</a:t>
                </a:r>
                <a:endParaRPr lang="en-US" altLang="zh-CN" sz="2000" dirty="0" smtClean="0"/>
              </a:p>
              <a:p>
                <a:pPr marL="857250" lvl="1" indent="-457200">
                  <a:buFont typeface="+mj-ea"/>
                  <a:buAutoNum type="circleNumDbPlain"/>
                </a:pPr>
                <a:r>
                  <a:rPr lang="zh-CN" altLang="en-US" sz="1600" dirty="0" smtClean="0"/>
                  <a:t>对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维</a:t>
                </a:r>
                <a:r>
                  <a:rPr lang="zh-CN" altLang="en-US" sz="1600" dirty="0" smtClean="0"/>
                  <a:t>划分矩阵向量乘法、</a:t>
                </a:r>
                <a:r>
                  <a:rPr lang="zh-CN" altLang="en-US" sz="1600" dirty="0"/>
                  <a:t>简单矩阵</a:t>
                </a:r>
                <a:r>
                  <a:rPr lang="zh-CN" altLang="en-US" sz="1600" dirty="0" smtClean="0"/>
                  <a:t>乘法和</a:t>
                </a:r>
                <a:r>
                  <a:rPr lang="en-US" altLang="zh-CN" sz="1600" dirty="0" smtClean="0"/>
                  <a:t>Cannon</a:t>
                </a:r>
                <a:r>
                  <a:rPr lang="zh-CN" altLang="en-US" sz="1600" dirty="0" smtClean="0"/>
                  <a:t>算法：</a:t>
                </a:r>
                <a:r>
                  <a:rPr lang="en-US" altLang="zh-CN" sz="1600" dirty="0" smtClean="0"/>
                  <a:t>p=m</a:t>
                </a:r>
                <a:r>
                  <a:rPr lang="en-US" altLang="zh-CN" sz="1600" baseline="30000" dirty="0" smtClean="0"/>
                  <a:t>2</a:t>
                </a:r>
                <a:r>
                  <a:rPr lang="en-US" altLang="zh-CN" sz="1600" dirty="0" smtClean="0"/>
                  <a:t>,</a:t>
                </a:r>
                <a:r>
                  <a:rPr lang="en-US" altLang="zh-CN" sz="1600" dirty="0"/>
                  <a:t> </a:t>
                </a:r>
                <a:r>
                  <a:rPr lang="en-US" altLang="zh-CN" sz="1600" dirty="0" smtClean="0"/>
                  <a:t>m=1,2,4,8,12,16. </a:t>
                </a:r>
                <a:r>
                  <a:rPr lang="zh-CN" altLang="en-US" sz="1600" dirty="0" smtClean="0"/>
                  <a:t>规模</a:t>
                </a:r>
                <a:r>
                  <a:rPr lang="en-US" altLang="zh-CN" sz="1600" dirty="0" smtClean="0"/>
                  <a:t>n</a:t>
                </a:r>
                <a:r>
                  <a:rPr lang="zh-CN" altLang="en-US" sz="1600" dirty="0" smtClean="0"/>
                  <a:t>按等效率函数计算</a:t>
                </a:r>
                <a:endParaRPr lang="en-US" altLang="zh-CN" sz="1600" dirty="0" smtClean="0"/>
              </a:p>
              <a:p>
                <a:pPr marL="857250" lvl="1" indent="-457200">
                  <a:buFont typeface="+mj-lt"/>
                  <a:buAutoNum type="circleNumDbPlain"/>
                </a:pPr>
                <a:r>
                  <a:rPr lang="zh-CN" altLang="en-US" sz="1600" dirty="0" smtClean="0"/>
                  <a:t>对</a:t>
                </a:r>
                <a:r>
                  <a:rPr lang="en-US" altLang="zh-CN" sz="1600" dirty="0" smtClean="0"/>
                  <a:t>DNS</a:t>
                </a:r>
                <a:r>
                  <a:rPr lang="zh-CN" altLang="en-US" sz="1600" dirty="0" smtClean="0"/>
                  <a:t>算法：</a:t>
                </a:r>
                <a:r>
                  <a:rPr lang="en-US" altLang="zh-CN" sz="1600" dirty="0" smtClean="0"/>
                  <a:t>p=m</a:t>
                </a:r>
                <a:r>
                  <a:rPr lang="en-US" altLang="zh-CN" sz="1600" baseline="30000" dirty="0" smtClean="0"/>
                  <a:t>3</a:t>
                </a:r>
                <a:r>
                  <a:rPr lang="en-US" altLang="zh-CN" sz="1600" dirty="0" smtClean="0"/>
                  <a:t>, m=1,2,3,4,6,8. </a:t>
                </a:r>
                <a:r>
                  <a:rPr lang="zh-CN" altLang="en-US" sz="1600" dirty="0"/>
                  <a:t>规模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按等效率函数</a:t>
                </a:r>
                <a:r>
                  <a:rPr lang="zh-CN" altLang="en-US" sz="1600" dirty="0" smtClean="0"/>
                  <a:t>计算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3075" name="内容占位符 2">
                <a:extLst>
                  <a:ext uri="{FF2B5EF4-FFF2-40B4-BE49-F238E27FC236}">
                    <a16:creationId xmlns:a16="http://schemas.microsoft.com/office/drawing/2014/main" id="{2918AB28-85C8-4A0F-95C6-1A19BB9EBC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640959" cy="3528392"/>
              </a:xfrm>
              <a:blipFill>
                <a:blip r:embed="rId2"/>
                <a:stretch>
                  <a:fillRect l="-635" t="-1382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6B6E861-738B-4231-8313-482682B48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48444"/>
              </p:ext>
            </p:extLst>
          </p:nvPr>
        </p:nvGraphicFramePr>
        <p:xfrm>
          <a:off x="971600" y="4581128"/>
          <a:ext cx="7488833" cy="209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97">
                  <a:extLst>
                    <a:ext uri="{9D8B030D-6E8A-4147-A177-3AD203B41FA5}">
                      <a16:colId xmlns:a16="http://schemas.microsoft.com/office/drawing/2014/main" val="415388119"/>
                    </a:ext>
                  </a:extLst>
                </a:gridCol>
                <a:gridCol w="760116">
                  <a:extLst>
                    <a:ext uri="{9D8B030D-6E8A-4147-A177-3AD203B41FA5}">
                      <a16:colId xmlns:a16="http://schemas.microsoft.com/office/drawing/2014/main" val="3892400275"/>
                    </a:ext>
                  </a:extLst>
                </a:gridCol>
                <a:gridCol w="658359">
                  <a:extLst>
                    <a:ext uri="{9D8B030D-6E8A-4147-A177-3AD203B41FA5}">
                      <a16:colId xmlns:a16="http://schemas.microsoft.com/office/drawing/2014/main" val="117767752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249494034"/>
                    </a:ext>
                  </a:extLst>
                </a:gridCol>
                <a:gridCol w="606924">
                  <a:extLst>
                    <a:ext uri="{9D8B030D-6E8A-4147-A177-3AD203B41FA5}">
                      <a16:colId xmlns:a16="http://schemas.microsoft.com/office/drawing/2014/main" val="886291101"/>
                    </a:ext>
                  </a:extLst>
                </a:gridCol>
                <a:gridCol w="627500">
                  <a:extLst>
                    <a:ext uri="{9D8B030D-6E8A-4147-A177-3AD203B41FA5}">
                      <a16:colId xmlns:a16="http://schemas.microsoft.com/office/drawing/2014/main" val="2194170197"/>
                    </a:ext>
                  </a:extLst>
                </a:gridCol>
                <a:gridCol w="740653">
                  <a:extLst>
                    <a:ext uri="{9D8B030D-6E8A-4147-A177-3AD203B41FA5}">
                      <a16:colId xmlns:a16="http://schemas.microsoft.com/office/drawing/2014/main" val="1172241255"/>
                    </a:ext>
                  </a:extLst>
                </a:gridCol>
                <a:gridCol w="740653">
                  <a:extLst>
                    <a:ext uri="{9D8B030D-6E8A-4147-A177-3AD203B41FA5}">
                      <a16:colId xmlns:a16="http://schemas.microsoft.com/office/drawing/2014/main" val="365174969"/>
                    </a:ext>
                  </a:extLst>
                </a:gridCol>
                <a:gridCol w="658359">
                  <a:extLst>
                    <a:ext uri="{9D8B030D-6E8A-4147-A177-3AD203B41FA5}">
                      <a16:colId xmlns:a16="http://schemas.microsoft.com/office/drawing/2014/main" val="2163671952"/>
                    </a:ext>
                  </a:extLst>
                </a:gridCol>
                <a:gridCol w="658359">
                  <a:extLst>
                    <a:ext uri="{9D8B030D-6E8A-4147-A177-3AD203B41FA5}">
                      <a16:colId xmlns:a16="http://schemas.microsoft.com/office/drawing/2014/main" val="357454929"/>
                    </a:ext>
                  </a:extLst>
                </a:gridCol>
                <a:gridCol w="822949">
                  <a:extLst>
                    <a:ext uri="{9D8B030D-6E8A-4147-A177-3AD203B41FA5}">
                      <a16:colId xmlns:a16="http://schemas.microsoft.com/office/drawing/2014/main" val="3238675490"/>
                    </a:ext>
                  </a:extLst>
                </a:gridCol>
              </a:tblGrid>
              <a:tr h="270203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sz="105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进程</a:t>
                      </a:r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进程数</a:t>
                      </a:r>
                      <a:endParaRPr lang="zh-CN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进程数</a:t>
                      </a:r>
                      <a:endParaRPr lang="zh-CN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进程数</a:t>
                      </a:r>
                      <a:endParaRPr lang="zh-CN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进程数</a:t>
                      </a:r>
                      <a:endParaRPr lang="zh-CN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进程数</a:t>
                      </a:r>
                      <a:endParaRPr lang="zh-CN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进程数</a:t>
                      </a:r>
                      <a:endParaRPr lang="zh-CN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进程数</a:t>
                      </a:r>
                      <a:endParaRPr lang="zh-CN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进程数</a:t>
                      </a:r>
                      <a:endParaRPr lang="zh-CN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进程数</a:t>
                      </a:r>
                      <a:endParaRPr lang="zh-CN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3555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A6</a:t>
                      </a:r>
                      <a:endParaRPr lang="zh-CN" altLang="en-US" sz="105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dirty="0" err="1"/>
                        <a:t>T</a:t>
                      </a:r>
                      <a:r>
                        <a:rPr lang="en-US" altLang="zh-CN" sz="700" baseline="-25000" dirty="0" err="1"/>
                        <a:t>p</a:t>
                      </a:r>
                      <a:r>
                        <a:rPr lang="en-US" altLang="zh-CN" sz="700" dirty="0"/>
                        <a:t>/S/E</a:t>
                      </a:r>
                      <a:endParaRPr lang="zh-CN" altLang="en-US" sz="7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662457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A7</a:t>
                      </a:r>
                      <a:endParaRPr lang="zh-CN" altLang="en-US" sz="105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79511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.</a:t>
                      </a:r>
                      <a:endParaRPr lang="zh-CN" altLang="en-US" sz="105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123332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.</a:t>
                      </a:r>
                      <a:endParaRPr lang="zh-CN" altLang="en-US" sz="105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2196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.</a:t>
                      </a:r>
                      <a:endParaRPr lang="zh-CN" altLang="en-US" sz="105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717889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A16</a:t>
                      </a:r>
                      <a:endParaRPr lang="zh-CN" altLang="en-US" sz="10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551528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A17</a:t>
                      </a:r>
                      <a:endParaRPr lang="zh-CN" altLang="en-US" sz="100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73544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>
            <a:extLst>
              <a:ext uri="{FF2B5EF4-FFF2-40B4-BE49-F238E27FC236}">
                <a16:creationId xmlns:a16="http://schemas.microsoft.com/office/drawing/2014/main" id="{A267D94F-2EE7-46B9-8C32-4EDF684A1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989" y="10468"/>
            <a:ext cx="8229600" cy="1143000"/>
          </a:xfrm>
        </p:spPr>
        <p:txBody>
          <a:bodyPr/>
          <a:lstStyle/>
          <a:p>
            <a:r>
              <a:rPr lang="zh-CN" altLang="en-US" dirty="0"/>
              <a:t>实验报告要求（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内容占位符 2">
                <a:extLst>
                  <a:ext uri="{FF2B5EF4-FFF2-40B4-BE49-F238E27FC236}">
                    <a16:creationId xmlns:a16="http://schemas.microsoft.com/office/drawing/2014/main" id="{2918AB28-85C8-4A0F-95C6-1A19BB9EBCD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81338" y="1153468"/>
                <a:ext cx="8229600" cy="2995612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zh-CN" altLang="en-US" sz="20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000" dirty="0"/>
                  <a:t>，近似地可得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i="1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sz="2000" dirty="0"/>
                  <a:t>，对不同的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和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可得</a:t>
                </a:r>
                <a:r>
                  <a:rPr lang="en-US" altLang="zh-CN" sz="2000" dirty="0"/>
                  <a:t>C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E</a:t>
                </a:r>
                <a:r>
                  <a:rPr lang="zh-CN" altLang="en-US" sz="2000" dirty="0"/>
                  <a:t>。实验需验证这一点</a:t>
                </a:r>
                <a:r>
                  <a:rPr lang="zh-CN" altLang="en-US" sz="2000" dirty="0" smtClean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下面是一个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个数求和的例子：</a:t>
                </a:r>
                <a:r>
                  <a:rPr lang="en-US" altLang="zh-CN" sz="2000" dirty="0"/>
                  <a:t/>
                </a:r>
                <a:br>
                  <a:rPr lang="en-US" altLang="zh-CN" sz="2000" dirty="0"/>
                </a:br>
                <a:r>
                  <a:rPr lang="en-US" altLang="zh-CN" sz="2000" dirty="0"/>
                  <a:t>n=</a:t>
                </a:r>
                <a:r>
                  <a:rPr lang="el-GR" altLang="zh-CN" sz="2000" dirty="0">
                    <a:solidFill>
                      <a:srgbClr val="00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Θ</a:t>
                </a:r>
                <a:r>
                  <a:rPr lang="en-US" altLang="zh-CN" sz="2000" dirty="0">
                    <a:solidFill>
                      <a:srgbClr val="003399"/>
                    </a:solidFill>
                    <a:latin typeface="+mn-ea"/>
                  </a:rPr>
                  <a:t>(</a:t>
                </a:r>
                <a:r>
                  <a:rPr lang="en-US" altLang="zh-CN" sz="2000" dirty="0" err="1">
                    <a:solidFill>
                      <a:srgbClr val="003399"/>
                    </a:solidFill>
                    <a:latin typeface="+mn-ea"/>
                  </a:rPr>
                  <a:t>plog</a:t>
                </a:r>
                <a:r>
                  <a:rPr lang="en-US" altLang="zh-CN" sz="2000" dirty="0">
                    <a:solidFill>
                      <a:srgbClr val="003399"/>
                    </a:solidFill>
                    <a:latin typeface="+mn-ea"/>
                  </a:rPr>
                  <a:t> p)</a:t>
                </a:r>
                <a:r>
                  <a:rPr lang="en-US" altLang="zh-CN" sz="2000" dirty="0">
                    <a:solidFill>
                      <a:srgbClr val="003399"/>
                    </a:solidFill>
                    <a:latin typeface="+mn-ea"/>
                    <a:sym typeface="Wingdings" panose="05000000000000000000" pitchFamily="2" charset="2"/>
                  </a:rPr>
                  <a:t></a:t>
                </a:r>
                <a:r>
                  <a:rPr lang="en-US" altLang="zh-CN" sz="2000" dirty="0"/>
                  <a:t> n=</a:t>
                </a:r>
                <a:r>
                  <a:rPr lang="en-US" altLang="zh-CN" sz="2000" dirty="0">
                    <a:solidFill>
                      <a:srgbClr val="003399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C*</a:t>
                </a:r>
                <a:r>
                  <a:rPr lang="en-US" altLang="zh-CN" sz="2000" dirty="0" err="1">
                    <a:solidFill>
                      <a:srgbClr val="003399"/>
                    </a:solidFill>
                    <a:latin typeface="+mn-ea"/>
                  </a:rPr>
                  <a:t>plog</a:t>
                </a:r>
                <a:r>
                  <a:rPr lang="en-US" altLang="zh-CN" sz="2000" dirty="0">
                    <a:solidFill>
                      <a:srgbClr val="003399"/>
                    </a:solidFill>
                    <a:latin typeface="+mn-ea"/>
                  </a:rPr>
                  <a:t> p</a:t>
                </a:r>
                <a:br>
                  <a:rPr lang="en-US" altLang="zh-CN" sz="2000" dirty="0">
                    <a:solidFill>
                      <a:srgbClr val="003399"/>
                    </a:solidFill>
                    <a:latin typeface="+mn-ea"/>
                  </a:rPr>
                </a:br>
                <a:r>
                  <a:rPr lang="en-US" altLang="zh-CN" sz="2000" dirty="0">
                    <a:solidFill>
                      <a:srgbClr val="003399"/>
                    </a:solidFill>
                    <a:latin typeface="+mn-ea"/>
                  </a:rPr>
                  <a:t>n=64</a:t>
                </a:r>
                <a:r>
                  <a:rPr lang="zh-CN" altLang="en-US" sz="2000" dirty="0">
                    <a:solidFill>
                      <a:srgbClr val="003399"/>
                    </a:solidFill>
                    <a:latin typeface="+mn-ea"/>
                  </a:rPr>
                  <a:t>，</a:t>
                </a:r>
                <a:r>
                  <a:rPr lang="en-US" altLang="zh-CN" sz="2000" dirty="0">
                    <a:solidFill>
                      <a:srgbClr val="003399"/>
                    </a:solidFill>
                    <a:latin typeface="+mn-ea"/>
                  </a:rPr>
                  <a:t>p=4</a:t>
                </a:r>
                <a:r>
                  <a:rPr lang="zh-CN" altLang="en-US" sz="2000" dirty="0">
                    <a:solidFill>
                      <a:srgbClr val="003399"/>
                    </a:solidFill>
                    <a:latin typeface="+mn-ea"/>
                  </a:rPr>
                  <a:t>，</a:t>
                </a:r>
                <a:r>
                  <a:rPr lang="en-US" altLang="zh-CN" sz="2000" dirty="0">
                    <a:solidFill>
                      <a:srgbClr val="003399"/>
                    </a:solidFill>
                    <a:latin typeface="+mn-ea"/>
                  </a:rPr>
                  <a:t>E=0.8</a:t>
                </a:r>
                <a:r>
                  <a:rPr lang="zh-CN" altLang="en-US" sz="2000" dirty="0">
                    <a:solidFill>
                      <a:srgbClr val="003399"/>
                    </a:solidFill>
                    <a:latin typeface="+mn-ea"/>
                  </a:rPr>
                  <a:t>，此时</a:t>
                </a:r>
                <a:r>
                  <a:rPr lang="en-US" altLang="zh-CN" sz="2000" dirty="0">
                    <a:solidFill>
                      <a:srgbClr val="003399"/>
                    </a:solidFill>
                    <a:latin typeface="+mn-ea"/>
                  </a:rPr>
                  <a:t>C=8,n=8plogp</a:t>
                </a:r>
                <a:br>
                  <a:rPr lang="en-US" altLang="zh-CN" sz="2000" dirty="0">
                    <a:solidFill>
                      <a:srgbClr val="003399"/>
                    </a:solidFill>
                    <a:latin typeface="+mn-ea"/>
                  </a:rPr>
                </a:br>
                <a:r>
                  <a:rPr lang="en-US" altLang="zh-CN" sz="2000" dirty="0">
                    <a:solidFill>
                      <a:srgbClr val="003399"/>
                    </a:solidFill>
                    <a:latin typeface="+mn-ea"/>
                  </a:rPr>
                  <a:t>p=8</a:t>
                </a:r>
                <a:r>
                  <a:rPr lang="zh-CN" altLang="en-US" sz="2000" dirty="0">
                    <a:solidFill>
                      <a:srgbClr val="003399"/>
                    </a:solidFill>
                    <a:latin typeface="+mn-ea"/>
                  </a:rPr>
                  <a:t>，</a:t>
                </a:r>
                <a:r>
                  <a:rPr lang="en-US" altLang="zh-CN" sz="2000" dirty="0">
                    <a:solidFill>
                      <a:srgbClr val="003399"/>
                    </a:solidFill>
                    <a:latin typeface="+mn-ea"/>
                    <a:sym typeface="Wingdings" panose="05000000000000000000" pitchFamily="2" charset="2"/>
                  </a:rPr>
                  <a:t> n=8*8log8=192  </a:t>
                </a:r>
                <a:r>
                  <a:rPr lang="en-US" altLang="zh-CN" sz="2000" dirty="0">
                    <a:solidFill>
                      <a:srgbClr val="003399"/>
                    </a:solidFill>
                    <a:latin typeface="+mn-ea"/>
                  </a:rPr>
                  <a:t>E=0.8</a:t>
                </a:r>
                <a:br>
                  <a:rPr lang="en-US" altLang="zh-CN" sz="2000" dirty="0">
                    <a:solidFill>
                      <a:srgbClr val="003399"/>
                    </a:solidFill>
                    <a:latin typeface="+mn-ea"/>
                  </a:rPr>
                </a:br>
                <a:r>
                  <a:rPr lang="en-US" altLang="zh-CN" sz="2000" dirty="0">
                    <a:solidFill>
                      <a:srgbClr val="003399"/>
                    </a:solidFill>
                    <a:latin typeface="+mn-ea"/>
                  </a:rPr>
                  <a:t>p=16, n=8plogp=512, </a:t>
                </a:r>
                <a:r>
                  <a:rPr lang="en-US" altLang="zh-CN" sz="2000" dirty="0">
                    <a:solidFill>
                      <a:srgbClr val="003399"/>
                    </a:solidFill>
                    <a:latin typeface="+mn-ea"/>
                    <a:sym typeface="Wingdings" panose="05000000000000000000" pitchFamily="2" charset="2"/>
                  </a:rPr>
                  <a:t> </a:t>
                </a:r>
                <a:r>
                  <a:rPr lang="en-US" altLang="zh-CN" sz="2000" dirty="0">
                    <a:solidFill>
                      <a:srgbClr val="003399"/>
                    </a:solidFill>
                    <a:latin typeface="+mn-ea"/>
                  </a:rPr>
                  <a:t>E=0.8</a:t>
                </a:r>
                <a:br>
                  <a:rPr lang="en-US" altLang="zh-CN" sz="2000" dirty="0">
                    <a:solidFill>
                      <a:srgbClr val="003399"/>
                    </a:solidFill>
                    <a:latin typeface="+mn-ea"/>
                  </a:rPr>
                </a:br>
                <a:r>
                  <a:rPr lang="zh-CN" altLang="en-US" sz="2000" dirty="0">
                    <a:solidFill>
                      <a:srgbClr val="003399"/>
                    </a:solidFill>
                    <a:latin typeface="+mn-ea"/>
                  </a:rPr>
                  <a:t>通过实验验证如下：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075" name="内容占位符 2">
                <a:extLst>
                  <a:ext uri="{FF2B5EF4-FFF2-40B4-BE49-F238E27FC236}">
                    <a16:creationId xmlns:a16="http://schemas.microsoft.com/office/drawing/2014/main" id="{2918AB28-85C8-4A0F-95C6-1A19BB9EBC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338" y="1153468"/>
                <a:ext cx="8229600" cy="2995612"/>
              </a:xfrm>
              <a:blipFill>
                <a:blip r:embed="rId2"/>
                <a:stretch>
                  <a:fillRect l="-667" t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5408B4D-115D-4B6E-B20F-EEA334991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873" y="4117111"/>
            <a:ext cx="6188529" cy="246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Pages>0</Pages>
  <Words>158</Words>
  <Characters>0</Characters>
  <Application>Microsoft Office PowerPoint</Application>
  <DocSecurity>0</DocSecurity>
  <PresentationFormat>全屏显示(4:3)</PresentationFormat>
  <Lines>0</Lines>
  <Paragraphs>37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宋体</vt:lpstr>
      <vt:lpstr>微软雅黑</vt:lpstr>
      <vt:lpstr>Arial</vt:lpstr>
      <vt:lpstr>Cambria Math</vt:lpstr>
      <vt:lpstr>Wingdings</vt:lpstr>
      <vt:lpstr>默认设计模板</vt:lpstr>
      <vt:lpstr>实验5 稠密矩阵算法实现</vt:lpstr>
      <vt:lpstr>实验报告要求（1）</vt:lpstr>
      <vt:lpstr>实验报告要求（2）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实验3 MPI-1</dc:title>
  <dc:subject/>
  <dc:creator>Zyd</dc:creator>
  <cp:keywords/>
  <dc:description/>
  <cp:lastModifiedBy>zyd</cp:lastModifiedBy>
  <cp:revision>69</cp:revision>
  <dcterms:created xsi:type="dcterms:W3CDTF">2015-06-11T06:43:44Z</dcterms:created>
  <dcterms:modified xsi:type="dcterms:W3CDTF">2019-11-09T09:55:20Z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