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14" r:id="rId1"/>
  </p:sldMasterIdLst>
  <p:notesMasterIdLst>
    <p:notesMasterId r:id="rId10"/>
  </p:notesMasterIdLst>
  <p:handoutMasterIdLst>
    <p:handoutMasterId r:id="rId11"/>
  </p:handoutMasterIdLst>
  <p:sldIdLst>
    <p:sldId id="273" r:id="rId2"/>
    <p:sldId id="260" r:id="rId3"/>
    <p:sldId id="275" r:id="rId4"/>
    <p:sldId id="277" r:id="rId5"/>
    <p:sldId id="278" r:id="rId6"/>
    <p:sldId id="279" r:id="rId7"/>
    <p:sldId id="280" r:id="rId8"/>
    <p:sldId id="281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114" autoAdjust="0"/>
  </p:normalViewPr>
  <p:slideViewPr>
    <p:cSldViewPr snapToGrid="0" snapToObjects="1">
      <p:cViewPr varScale="1">
        <p:scale>
          <a:sx n="84" d="100"/>
          <a:sy n="84" d="100"/>
        </p:scale>
        <p:origin x="-14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8" d="100"/>
          <a:sy n="118" d="100"/>
        </p:scale>
        <p:origin x="-42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FD8EF-A8EE-8746-8A0D-591C951A69B4}" type="datetimeFigureOut">
              <a:rPr kumimoji="1" lang="zh-CN" altLang="en-US" smtClean="0"/>
              <a:t>5/10/16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13822-E7D2-9D43-AF7A-B16EB501C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1519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DBFB6-9E79-6344-8209-66CC9BD4E9B3}" type="datetimeFigureOut">
              <a:rPr kumimoji="1" lang="zh-CN" altLang="en-US" smtClean="0"/>
              <a:t>5/10/16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15B9-4E3D-804B-9FCD-0EFAA6FD12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2585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2016年5月10日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6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  <a:t>5/10/16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925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  <a:t>5/10/16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480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  <a:t>5/10/16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833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2016年5月10日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8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  <a:t>5/10/16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731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  <a:t>5/10/16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059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  <a:t>5/10/16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349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  <a:t>5/10/16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377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  <a:t>5/10/16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8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9181-8944-304C-A51A-59C201471D2A}" type="datetimeFigureOut">
              <a:rPr kumimoji="1" lang="zh-CN" altLang="en-US" smtClean="0"/>
              <a:t>5/10/16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2F8-6AC9-0D4C-99E8-22152DA4B3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130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09181-8944-304C-A51A-59C201471D2A}" type="datetimeFigureOut">
              <a:rPr kumimoji="1" lang="zh-CN" altLang="en-US" smtClean="0"/>
              <a:t>5/10/16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E42F8-6AC9-0D4C-99E8-22152DA4B3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84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5" r:id="rId1"/>
    <p:sldLayoutId id="2147484516" r:id="rId2"/>
    <p:sldLayoutId id="2147484517" r:id="rId3"/>
    <p:sldLayoutId id="2147484518" r:id="rId4"/>
    <p:sldLayoutId id="2147484519" r:id="rId5"/>
    <p:sldLayoutId id="2147484520" r:id="rId6"/>
    <p:sldLayoutId id="2147484521" r:id="rId7"/>
    <p:sldLayoutId id="2147484522" r:id="rId8"/>
    <p:sldLayoutId id="2147484523" r:id="rId9"/>
    <p:sldLayoutId id="2147484524" r:id="rId10"/>
    <p:sldLayoutId id="214748452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实验</a:t>
            </a:r>
            <a:r>
              <a:rPr kumimoji="1" lang="en-US" altLang="zh-CN" dirty="0" err="1" smtClean="0"/>
              <a:t>pptpd</a:t>
            </a:r>
            <a:r>
              <a:rPr kumimoji="1" lang="en-US" altLang="zh-CN" dirty="0" smtClean="0"/>
              <a:t>: </a:t>
            </a:r>
            <a:r>
              <a:rPr kumimoji="1" lang="zh-CN" altLang="en-US" dirty="0" smtClean="0"/>
              <a:t>改进</a:t>
            </a:r>
            <a:r>
              <a:rPr kumimoji="1" lang="en-US" altLang="zh-CN" dirty="0" err="1" smtClean="0"/>
              <a:t>pptpd</a:t>
            </a:r>
            <a:r>
              <a:rPr kumimoji="1" lang="zh-CN" altLang="en-US" dirty="0" smtClean="0"/>
              <a:t>添加</a:t>
            </a:r>
            <a:r>
              <a:rPr kumimoji="1" lang="en-US" altLang="zh-CN" dirty="0" smtClean="0"/>
              <a:t>RRP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提交邮箱：</a:t>
            </a:r>
            <a:r>
              <a:rPr kumimoji="1" lang="en-US" altLang="zh-CN" sz="2800" dirty="0" err="1" smtClean="0"/>
              <a:t>buptne@gmail.com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邮件标题：</a:t>
            </a:r>
            <a:r>
              <a:rPr kumimoji="1" lang="en-US" altLang="zh-CN" sz="2800" dirty="0" err="1" smtClean="0"/>
              <a:t>pptpd</a:t>
            </a:r>
            <a:r>
              <a:rPr kumimoji="1" lang="en-US" altLang="zh-CN" sz="2800" dirty="0" smtClean="0"/>
              <a:t>-</a:t>
            </a:r>
            <a:r>
              <a:rPr kumimoji="1" lang="zh-CN" altLang="en-US" sz="2800" dirty="0" smtClean="0"/>
              <a:t>班级</a:t>
            </a:r>
            <a:r>
              <a:rPr kumimoji="1" lang="en-US" altLang="zh-CN" sz="2800" dirty="0" smtClean="0"/>
              <a:t>-</a:t>
            </a:r>
            <a:r>
              <a:rPr kumimoji="1" lang="zh-CN" altLang="en-US" sz="2800" dirty="0" smtClean="0"/>
              <a:t>学号</a:t>
            </a:r>
            <a:r>
              <a:rPr kumimoji="1" lang="en-US" altLang="zh-CN" sz="2800" dirty="0" smtClean="0"/>
              <a:t>-</a:t>
            </a:r>
            <a:r>
              <a:rPr kumimoji="1" lang="zh-CN" altLang="en-US" sz="2800" dirty="0" smtClean="0"/>
              <a:t>姓名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邮件正文：报告粘贴到正文（不要使用附件）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提交时间：</a:t>
            </a:r>
            <a:r>
              <a:rPr kumimoji="1" lang="en-US" altLang="zh-CN" sz="2800" dirty="0" smtClean="0"/>
              <a:t>2016</a:t>
            </a:r>
            <a:r>
              <a:rPr kumimoji="1" lang="zh-CN" altLang="en-US" sz="2800" dirty="0" smtClean="0"/>
              <a:t>年</a:t>
            </a:r>
            <a:r>
              <a:rPr kumimoji="1" lang="en-US" altLang="zh-CN" sz="2800" dirty="0" smtClean="0"/>
              <a:t>5</a:t>
            </a:r>
            <a:r>
              <a:rPr kumimoji="1" lang="zh-CN" altLang="en-US" sz="2800" dirty="0" smtClean="0"/>
              <a:t>月</a:t>
            </a:r>
            <a:r>
              <a:rPr kumimoji="1" lang="zh-CN" altLang="zh-CN" sz="2800" dirty="0" smtClean="0"/>
              <a:t>1</a:t>
            </a:r>
            <a:r>
              <a:rPr kumimoji="1" lang="en-US" altLang="zh-CN" sz="2800" dirty="0" smtClean="0"/>
              <a:t>9</a:t>
            </a:r>
            <a:r>
              <a:rPr kumimoji="1" lang="zh-CN" altLang="en-US" sz="2800" dirty="0" smtClean="0"/>
              <a:t>日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报告内容：用文字描述</a:t>
            </a:r>
            <a:r>
              <a:rPr kumimoji="1" lang="en-US" altLang="zh-CN" sz="2800" dirty="0" err="1" smtClean="0"/>
              <a:t>pptpd</a:t>
            </a:r>
            <a:r>
              <a:rPr kumimoji="1" lang="zh-CN" altLang="en-US" sz="2800" dirty="0" smtClean="0"/>
              <a:t>程序的改进思路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13382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9771"/>
            <a:ext cx="8229600" cy="1143000"/>
          </a:xfrm>
        </p:spPr>
        <p:txBody>
          <a:bodyPr>
            <a:noAutofit/>
          </a:bodyPr>
          <a:lstStyle/>
          <a:p>
            <a:r>
              <a:rPr kumimoji="1" lang="zh-CN" altLang="en-US" sz="3200" dirty="0" smtClean="0"/>
              <a:t>本次实验中</a:t>
            </a:r>
            <a:r>
              <a:rPr kumimoji="1" lang="en-US" altLang="zh-CN" sz="3200" dirty="0" smtClean="0"/>
              <a:t>RRP</a:t>
            </a:r>
            <a:r>
              <a:rPr kumimoji="1" lang="zh-CN" altLang="en-US" sz="3200" dirty="0" smtClean="0"/>
              <a:t>包含了</a:t>
            </a:r>
            <a:r>
              <a:rPr kumimoji="1" lang="en-US" altLang="zh-CN" sz="3200" dirty="0" err="1" smtClean="0"/>
              <a:t>pptpd</a:t>
            </a:r>
            <a:r>
              <a:rPr kumimoji="1" lang="zh-CN" altLang="en-US" sz="3200" dirty="0" smtClean="0"/>
              <a:t>部分</a:t>
            </a:r>
            <a:endParaRPr kumimoji="1" lang="zh-CN" altLang="en-US" sz="32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98" y="1262771"/>
            <a:ext cx="82296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2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实验要求</a:t>
            </a:r>
            <a:r>
              <a:rPr kumimoji="1" lang="zh-CN" altLang="en-US" dirty="0" smtClean="0"/>
              <a:t>和分析方法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210" y="1285048"/>
            <a:ext cx="8604960" cy="5442557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/>
              <a:t>实验要求</a:t>
            </a:r>
            <a:endParaRPr kumimoji="1" lang="en-US" altLang="zh-CN" sz="2400" dirty="0" smtClean="0"/>
          </a:p>
          <a:p>
            <a:pPr lvl="1"/>
            <a:r>
              <a:rPr kumimoji="1" lang="zh-CN" altLang="en-US" sz="2000" dirty="0" smtClean="0"/>
              <a:t>分析</a:t>
            </a:r>
            <a:r>
              <a:rPr kumimoji="1" lang="zh-CN" altLang="en-US" sz="2000" dirty="0" smtClean="0"/>
              <a:t>在</a:t>
            </a:r>
            <a:r>
              <a:rPr kumimoji="1" lang="en-US" altLang="zh-CN" sz="2000" dirty="0" smtClean="0"/>
              <a:t>pptpd-1.3.4</a:t>
            </a:r>
            <a:r>
              <a:rPr kumimoji="1" lang="zh-CN" altLang="en-US" sz="2000" dirty="0" smtClean="0"/>
              <a:t>程序基础上编写程序</a:t>
            </a:r>
            <a:r>
              <a:rPr kumimoji="1" lang="en-US" altLang="zh-CN" sz="2000" dirty="0" smtClean="0"/>
              <a:t>R</a:t>
            </a:r>
            <a:r>
              <a:rPr kumimoji="1" lang="en-US" altLang="zh-CN" sz="2000" dirty="0" smtClean="0"/>
              <a:t>RP</a:t>
            </a:r>
            <a:r>
              <a:rPr kumimoji="1" lang="zh-CN" altLang="en-US" sz="2000" dirty="0" smtClean="0"/>
              <a:t>的可行性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通过</a:t>
            </a:r>
            <a:r>
              <a:rPr kumimoji="1" lang="en-US" altLang="zh-CN" sz="2000" dirty="0" err="1" smtClean="0"/>
              <a:t>pptpd</a:t>
            </a:r>
            <a:r>
              <a:rPr kumimoji="1" lang="zh-CN" altLang="en-US" sz="2000" dirty="0" smtClean="0"/>
              <a:t>程序的源码分析得出方案结论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报告内容只需要用文字表述查找分析过程即可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不用贴图</a:t>
            </a:r>
            <a:r>
              <a:rPr kumimoji="1" lang="en-US" altLang="zh-CN" sz="2000" dirty="0" smtClean="0"/>
              <a:t>)</a:t>
            </a:r>
            <a:endParaRPr kumimoji="1" lang="en-US" altLang="zh-CN" sz="2000" dirty="0"/>
          </a:p>
          <a:p>
            <a:r>
              <a:rPr kumimoji="1" lang="zh-CN" altLang="en-US" sz="2400" dirty="0" smtClean="0"/>
              <a:t>分析方法</a:t>
            </a:r>
            <a:endParaRPr kumimoji="1" lang="en-US" altLang="zh-CN" sz="2400" dirty="0" smtClean="0"/>
          </a:p>
          <a:p>
            <a:pPr lvl="1"/>
            <a:r>
              <a:rPr kumimoji="1" lang="en-US" altLang="zh-CN" sz="2000" dirty="0" smtClean="0"/>
              <a:t>GRE</a:t>
            </a:r>
            <a:r>
              <a:rPr kumimoji="1" lang="zh-CN" altLang="en-US" sz="2000" dirty="0" smtClean="0"/>
              <a:t>报文只能通过</a:t>
            </a:r>
            <a:r>
              <a:rPr kumimoji="1" lang="en-US" altLang="zh-CN" sz="2000" dirty="0" err="1" smtClean="0"/>
              <a:t>RawSocket</a:t>
            </a:r>
            <a:r>
              <a:rPr kumimoji="1" lang="zh-CN" altLang="en-US" sz="2000" dirty="0" smtClean="0"/>
              <a:t>处理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所以搜索源码中的</a:t>
            </a:r>
            <a:r>
              <a:rPr kumimoji="1" lang="en-US" altLang="zh-CN" sz="2000" dirty="0" smtClean="0"/>
              <a:t>SOCK_RAW</a:t>
            </a:r>
          </a:p>
          <a:p>
            <a:pPr lvl="1"/>
            <a:r>
              <a:rPr kumimoji="1" lang="zh-CN" altLang="en-US" sz="2000" dirty="0" smtClean="0"/>
              <a:t>根据</a:t>
            </a:r>
            <a:r>
              <a:rPr kumimoji="1" lang="en-US" altLang="zh-CN" sz="2000" dirty="0" smtClean="0"/>
              <a:t>socket(</a:t>
            </a:r>
            <a:r>
              <a:rPr kumimoji="1" lang="en-US" altLang="zh-CN" sz="2000" dirty="0" smtClean="0"/>
              <a:t>..., </a:t>
            </a:r>
            <a:r>
              <a:rPr kumimoji="1" lang="en-US" altLang="zh-CN" sz="2000" dirty="0" smtClean="0"/>
              <a:t>SOCK_RAW, ...)</a:t>
            </a:r>
            <a:r>
              <a:rPr kumimoji="1" lang="zh-CN" altLang="en-US" sz="2000" dirty="0" smtClean="0"/>
              <a:t>函数回溯调用过程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回溯到关于</a:t>
            </a:r>
            <a:r>
              <a:rPr kumimoji="1" lang="en-US" altLang="zh-CN" sz="2000" dirty="0" smtClean="0"/>
              <a:t>socket</a:t>
            </a:r>
            <a:r>
              <a:rPr kumimoji="1" lang="zh-CN" altLang="en-US" sz="2000" dirty="0" smtClean="0"/>
              <a:t>的读写</a:t>
            </a:r>
            <a:r>
              <a:rPr kumimoji="1" lang="en-US" altLang="zh-CN" sz="2000" dirty="0" smtClean="0"/>
              <a:t>(</a:t>
            </a:r>
            <a:r>
              <a:rPr kumimoji="1" lang="en-US" altLang="zh-CN" sz="2000" dirty="0" err="1" smtClean="0"/>
              <a:t>recv</a:t>
            </a:r>
            <a:r>
              <a:rPr kumimoji="1" lang="en-US" altLang="zh-CN" sz="2000" dirty="0" smtClean="0"/>
              <a:t>/send</a:t>
            </a:r>
            <a:r>
              <a:rPr kumimoji="1" lang="zh-CN" altLang="en-US" sz="2000" dirty="0" smtClean="0"/>
              <a:t>或者</a:t>
            </a:r>
            <a:r>
              <a:rPr kumimoji="1" lang="en-US" altLang="zh-CN" sz="2000" dirty="0" smtClean="0"/>
              <a:t>read/write)</a:t>
            </a:r>
            <a:r>
              <a:rPr kumimoji="1" lang="zh-CN" altLang="en-US" sz="2000" dirty="0" smtClean="0"/>
              <a:t>处理部分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根据</a:t>
            </a:r>
            <a:r>
              <a:rPr kumimoji="1" lang="en-US" altLang="zh-CN" sz="2000" dirty="0" smtClean="0"/>
              <a:t>socket</a:t>
            </a:r>
            <a:r>
              <a:rPr kumimoji="1" lang="zh-CN" altLang="en-US" sz="2000" dirty="0" smtClean="0"/>
              <a:t>的读写操作方式</a:t>
            </a:r>
            <a:r>
              <a:rPr kumimoji="1" lang="en-US" altLang="zh-CN" sz="2000" dirty="0" smtClean="0"/>
              <a:t>(select</a:t>
            </a:r>
            <a:r>
              <a:rPr kumimoji="1" lang="zh-CN" altLang="en-US" sz="2000" dirty="0" smtClean="0"/>
              <a:t>函数</a:t>
            </a:r>
            <a:r>
              <a:rPr kumimoji="1" lang="en-US" altLang="zh-CN" sz="2000" dirty="0" smtClean="0"/>
              <a:t>)</a:t>
            </a:r>
            <a:r>
              <a:rPr kumimoji="1" lang="zh-CN" altLang="en-US" sz="2000" dirty="0" smtClean="0"/>
              <a:t>分析函数替换的可能性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假设保持整个</a:t>
            </a:r>
            <a:r>
              <a:rPr kumimoji="1" lang="en-US" altLang="zh-CN" sz="2000" dirty="0" err="1" smtClean="0"/>
              <a:t>pptpd</a:t>
            </a:r>
            <a:r>
              <a:rPr kumimoji="1" lang="zh-CN" altLang="en-US" sz="2000" dirty="0" smtClean="0"/>
              <a:t>的程序逻辑不变的情况下</a:t>
            </a:r>
            <a:r>
              <a:rPr kumimoji="1" lang="en-US" altLang="zh-CN" sz="2000" dirty="0" smtClean="0"/>
              <a:t>)</a:t>
            </a:r>
            <a:endParaRPr kumimoji="1" lang="en-US" altLang="zh-CN" sz="2000" dirty="0" smtClean="0"/>
          </a:p>
          <a:p>
            <a:pPr lvl="2"/>
            <a:r>
              <a:rPr kumimoji="1" lang="zh-CN" altLang="en-US" sz="1600" dirty="0" smtClean="0"/>
              <a:t>将</a:t>
            </a:r>
            <a:r>
              <a:rPr kumimoji="1" lang="en-US" altLang="zh-CN" sz="1600" dirty="0" smtClean="0"/>
              <a:t>socket</a:t>
            </a:r>
            <a:r>
              <a:rPr kumimoji="1" lang="zh-CN" altLang="en-US" sz="1600" dirty="0" smtClean="0"/>
              <a:t>替换为</a:t>
            </a:r>
            <a:r>
              <a:rPr kumimoji="1" lang="en-US" altLang="zh-CN" sz="1600" dirty="0" err="1" smtClean="0"/>
              <a:t>socketRRP</a:t>
            </a:r>
            <a:endParaRPr kumimoji="1" lang="en-US" altLang="zh-CN" sz="1600" dirty="0" smtClean="0"/>
          </a:p>
          <a:p>
            <a:pPr lvl="2"/>
            <a:r>
              <a:rPr kumimoji="1" lang="zh-CN" altLang="en-US" sz="1600" dirty="0" smtClean="0"/>
              <a:t>将</a:t>
            </a:r>
            <a:r>
              <a:rPr kumimoji="1" lang="en-US" altLang="zh-CN" sz="1600" dirty="0" smtClean="0"/>
              <a:t>bind</a:t>
            </a:r>
            <a:r>
              <a:rPr kumimoji="1" lang="zh-CN" altLang="en-US" sz="1600" dirty="0" smtClean="0"/>
              <a:t>替换为</a:t>
            </a:r>
            <a:r>
              <a:rPr kumimoji="1" lang="en-US" altLang="zh-CN" sz="1600" dirty="0" err="1" smtClean="0"/>
              <a:t>bindRRP</a:t>
            </a:r>
            <a:endParaRPr kumimoji="1" lang="en-US" altLang="zh-CN" sz="1600" dirty="0" smtClean="0"/>
          </a:p>
          <a:p>
            <a:pPr lvl="2"/>
            <a:r>
              <a:rPr kumimoji="1" lang="zh-CN" altLang="en-US" sz="1600" dirty="0" smtClean="0"/>
              <a:t>将</a:t>
            </a:r>
            <a:r>
              <a:rPr kumimoji="1" lang="en-US" altLang="zh-CN" sz="1600" dirty="0" smtClean="0"/>
              <a:t>connect</a:t>
            </a:r>
            <a:r>
              <a:rPr kumimoji="1" lang="zh-CN" altLang="en-US" sz="1600" dirty="0" smtClean="0"/>
              <a:t>替换为</a:t>
            </a:r>
            <a:r>
              <a:rPr kumimoji="1" lang="en-US" altLang="zh-CN" sz="1600" dirty="0" err="1" smtClean="0"/>
              <a:t>connectRRP</a:t>
            </a:r>
            <a:endParaRPr kumimoji="1" lang="en-US" altLang="zh-CN" sz="1600" dirty="0" smtClean="0"/>
          </a:p>
          <a:p>
            <a:pPr lvl="2"/>
            <a:r>
              <a:rPr kumimoji="1" lang="zh-CN" altLang="en-US" sz="1600" dirty="0" smtClean="0"/>
              <a:t>将</a:t>
            </a:r>
            <a:r>
              <a:rPr kumimoji="1" lang="en-US" altLang="zh-CN" sz="1600" dirty="0" smtClean="0"/>
              <a:t>read</a:t>
            </a:r>
            <a:r>
              <a:rPr kumimoji="1" lang="zh-CN" altLang="en-US" sz="1600" dirty="0" smtClean="0"/>
              <a:t>替换为</a:t>
            </a:r>
            <a:r>
              <a:rPr kumimoji="1" lang="en-US" altLang="zh-CN" sz="1600" dirty="0" err="1" smtClean="0"/>
              <a:t>readRRP</a:t>
            </a:r>
            <a:endParaRPr kumimoji="1" lang="en-US" altLang="zh-CN" sz="1600" dirty="0" smtClean="0"/>
          </a:p>
          <a:p>
            <a:pPr lvl="2"/>
            <a:r>
              <a:rPr kumimoji="1" lang="zh-CN" altLang="en-US" sz="1600" dirty="0" smtClean="0"/>
              <a:t>将</a:t>
            </a:r>
            <a:r>
              <a:rPr kumimoji="1" lang="en-US" altLang="zh-CN" sz="1600" dirty="0" smtClean="0"/>
              <a:t>write</a:t>
            </a:r>
            <a:r>
              <a:rPr kumimoji="1" lang="zh-CN" altLang="en-US" sz="1600" dirty="0" smtClean="0"/>
              <a:t>替换为</a:t>
            </a:r>
            <a:r>
              <a:rPr kumimoji="1" lang="en-US" altLang="zh-CN" sz="1600" dirty="0" err="1" smtClean="0"/>
              <a:t>writeRRP</a:t>
            </a:r>
            <a:endParaRPr kumimoji="1" lang="zh-CN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400567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495300"/>
            <a:ext cx="7226300" cy="5867400"/>
          </a:xfrm>
          <a:prstGeom prst="rect">
            <a:avLst/>
          </a:prstGeom>
        </p:spPr>
      </p:pic>
      <p:sp>
        <p:nvSpPr>
          <p:cNvPr id="11" name="圆角矩形标注 10"/>
          <p:cNvSpPr/>
          <p:nvPr/>
        </p:nvSpPr>
        <p:spPr>
          <a:xfrm>
            <a:off x="6359524" y="922211"/>
            <a:ext cx="1844676" cy="1073393"/>
          </a:xfrm>
          <a:prstGeom prst="wedgeRoundRectCallout">
            <a:avLst>
              <a:gd name="adj1" fmla="val -94604"/>
              <a:gd name="adj2" fmla="val 34331"/>
              <a:gd name="adj3" fmla="val 16667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首先查找</a:t>
            </a:r>
            <a:r>
              <a:rPr kumimoji="1" lang="en-US" altLang="zh-CN" dirty="0" smtClean="0"/>
              <a:t>SOCK_RAW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063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86" y="538968"/>
            <a:ext cx="6604000" cy="1244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86" y="2966286"/>
            <a:ext cx="6819900" cy="3543300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4514848" y="1458908"/>
            <a:ext cx="1844676" cy="884416"/>
          </a:xfrm>
          <a:prstGeom prst="wedgeRoundRectCallout">
            <a:avLst>
              <a:gd name="adj1" fmla="val -137227"/>
              <a:gd name="adj2" fmla="val -55810"/>
              <a:gd name="adj3" fmla="val 16667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pptp_gre_init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调用情况</a:t>
            </a:r>
            <a:endParaRPr kumimoji="1"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6271248" y="2760292"/>
            <a:ext cx="1844676" cy="884416"/>
          </a:xfrm>
          <a:prstGeom prst="wedgeRoundRectCallout">
            <a:avLst>
              <a:gd name="adj1" fmla="val -131489"/>
              <a:gd name="adj2" fmla="val 27951"/>
              <a:gd name="adj3" fmla="val 16667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gre_fd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引用情况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978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4946"/>
            <a:ext cx="9144000" cy="5546956"/>
          </a:xfrm>
          <a:prstGeom prst="rect">
            <a:avLst/>
          </a:prstGeom>
        </p:spPr>
      </p:pic>
      <p:sp>
        <p:nvSpPr>
          <p:cNvPr id="4" name="圆角矩形标注 3"/>
          <p:cNvSpPr/>
          <p:nvPr/>
        </p:nvSpPr>
        <p:spPr>
          <a:xfrm>
            <a:off x="2929662" y="59307"/>
            <a:ext cx="1844676" cy="884416"/>
          </a:xfrm>
          <a:prstGeom prst="wedgeRoundRectCallout">
            <a:avLst>
              <a:gd name="adj1" fmla="val -142964"/>
              <a:gd name="adj2" fmla="val 45045"/>
              <a:gd name="adj3" fmla="val 16667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decaps_gre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涉及</a:t>
            </a:r>
            <a:r>
              <a:rPr kumimoji="1" lang="en-US" altLang="zh-CN" dirty="0" err="1" smtClean="0"/>
              <a:t>gre_fd</a:t>
            </a:r>
            <a:endParaRPr kumimoji="1" lang="en-US" altLang="zh-CN" dirty="0" smtClean="0"/>
          </a:p>
        </p:txBody>
      </p:sp>
      <p:sp>
        <p:nvSpPr>
          <p:cNvPr id="5" name="圆角矩形标注 4"/>
          <p:cNvSpPr/>
          <p:nvPr/>
        </p:nvSpPr>
        <p:spPr>
          <a:xfrm>
            <a:off x="5894438" y="1269982"/>
            <a:ext cx="1844676" cy="884416"/>
          </a:xfrm>
          <a:prstGeom prst="wedgeRoundRectCallout">
            <a:avLst>
              <a:gd name="adj1" fmla="val -251980"/>
              <a:gd name="adj2" fmla="val 65558"/>
              <a:gd name="adj3" fmla="val 16667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发现</a:t>
            </a:r>
            <a:r>
              <a:rPr kumimoji="1" lang="en-US" altLang="zh-CN" dirty="0" smtClean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950268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39700"/>
            <a:ext cx="8115300" cy="6578600"/>
          </a:xfrm>
          <a:prstGeom prst="rect">
            <a:avLst/>
          </a:prstGeom>
        </p:spPr>
      </p:pic>
      <p:sp>
        <p:nvSpPr>
          <p:cNvPr id="3" name="圆角矩形标注 2"/>
          <p:cNvSpPr/>
          <p:nvPr/>
        </p:nvSpPr>
        <p:spPr>
          <a:xfrm>
            <a:off x="5758356" y="3265586"/>
            <a:ext cx="1844676" cy="884416"/>
          </a:xfrm>
          <a:prstGeom prst="wedgeRoundRectCallout">
            <a:avLst>
              <a:gd name="adj1" fmla="val -120013"/>
              <a:gd name="adj2" fmla="val 238207"/>
              <a:gd name="adj3" fmla="val 16667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发现</a:t>
            </a:r>
            <a:r>
              <a:rPr kumimoji="1" lang="en-US" altLang="zh-CN" dirty="0" smtClean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3196817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分析结论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pptpd</a:t>
            </a:r>
            <a:r>
              <a:rPr kumimoji="1" lang="zh-CN" altLang="en-US" dirty="0" smtClean="0"/>
              <a:t>程序对</a:t>
            </a:r>
            <a:r>
              <a:rPr kumimoji="1" lang="en-US" altLang="zh-CN" dirty="0" smtClean="0"/>
              <a:t>GRE</a:t>
            </a:r>
            <a:r>
              <a:rPr kumimoji="1" lang="zh-CN" altLang="en-US" dirty="0" smtClean="0"/>
              <a:t>的处理逻辑比较清晰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初步判定可以在不进行大的逻辑改动的情况下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进行函数替换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例如将</a:t>
            </a:r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替换为</a:t>
            </a:r>
            <a:r>
              <a:rPr kumimoji="1" lang="en-US" altLang="zh-CN" dirty="0" err="1" smtClean="0"/>
              <a:t>readRRP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由于</a:t>
            </a:r>
            <a:r>
              <a:rPr kumimoji="1" lang="en-US" altLang="zh-CN" dirty="0" err="1" smtClean="0"/>
              <a:t>RawSocket</a:t>
            </a:r>
            <a:r>
              <a:rPr kumimoji="1" lang="zh-CN" altLang="en-US" dirty="0" smtClean="0"/>
              <a:t>的读写都是单个消息完整的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所以当</a:t>
            </a:r>
            <a:r>
              <a:rPr kumimoji="1" lang="en-US" altLang="zh-CN" dirty="0" smtClean="0"/>
              <a:t>LRP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RRP</a:t>
            </a:r>
            <a:r>
              <a:rPr kumimoji="1" lang="zh-CN" altLang="en-US" dirty="0" smtClean="0"/>
              <a:t>之间采用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进行</a:t>
            </a:r>
            <a:r>
              <a:rPr kumimoji="1" lang="en-US" altLang="zh-CN" dirty="0" err="1" smtClean="0"/>
              <a:t>GreMasq</a:t>
            </a:r>
            <a:r>
              <a:rPr kumimoji="1" lang="en-US" altLang="zh-CN" dirty="0" smtClean="0"/>
              <a:t>(GRE</a:t>
            </a:r>
            <a:r>
              <a:rPr kumimoji="1" lang="zh-CN" altLang="en-US" dirty="0" smtClean="0"/>
              <a:t>报文伪装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时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需要为</a:t>
            </a:r>
            <a:r>
              <a:rPr kumimoji="1" lang="en-US" altLang="zh-CN" dirty="0" err="1" smtClean="0"/>
              <a:t>pptpd</a:t>
            </a:r>
            <a:r>
              <a:rPr kumimoji="1" lang="zh-CN" altLang="en-US" dirty="0" smtClean="0"/>
              <a:t>程序提供各类如</a:t>
            </a:r>
            <a:r>
              <a:rPr kumimoji="1" lang="en-US" altLang="zh-CN" dirty="0" err="1" smtClean="0"/>
              <a:t>readRRP</a:t>
            </a:r>
            <a:r>
              <a:rPr kumimoji="1" lang="zh-CN" altLang="en-US" dirty="0" smtClean="0"/>
              <a:t>函数时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需要封装消息完整处理逻辑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这部分有些难度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2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首都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8901</TotalTime>
  <Words>226</Words>
  <Application>Microsoft Macintosh PowerPoint</Application>
  <PresentationFormat>全屏显示(4:3)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实验pptpd: 改进pptpd添加RRP</vt:lpstr>
      <vt:lpstr>本次实验中RRP包含了pptpd部分</vt:lpstr>
      <vt:lpstr>实验要求和分析方法</vt:lpstr>
      <vt:lpstr>PowerPoint 演示文稿</vt:lpstr>
      <vt:lpstr>PowerPoint 演示文稿</vt:lpstr>
      <vt:lpstr>PowerPoint 演示文稿</vt:lpstr>
      <vt:lpstr>PowerPoint 演示文稿</vt:lpstr>
      <vt:lpstr>分析结论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网络工程2016</dc:title>
  <dc:creator>pirenjie</dc:creator>
  <cp:lastModifiedBy>pirenjie</cp:lastModifiedBy>
  <cp:revision>139</cp:revision>
  <dcterms:created xsi:type="dcterms:W3CDTF">2016-03-16T01:11:33Z</dcterms:created>
  <dcterms:modified xsi:type="dcterms:W3CDTF">2016-05-12T01:20:07Z</dcterms:modified>
</cp:coreProperties>
</file>