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9"/>
  </p:handoutMasterIdLst>
  <p:sldIdLst>
    <p:sldId id="258" r:id="rId2"/>
    <p:sldId id="371" r:id="rId3"/>
    <p:sldId id="372" r:id="rId4"/>
    <p:sldId id="374" r:id="rId5"/>
    <p:sldId id="375" r:id="rId6"/>
    <p:sldId id="366" r:id="rId7"/>
    <p:sldId id="363" r:id="rId8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84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C022DF-E5A2-47B3-849C-CE8DF50438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292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8D8EFA1-36EA-45BC-B27A-C5A9FAE088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0770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79531-13FA-47FB-A9B8-DAB613F57E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7788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4325" y="304800"/>
            <a:ext cx="2043113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978525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066C4-38D2-4CA5-942C-6B10FA4141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8548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115-5F82-4DAC-92FE-A075D2881C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48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31E5A-96D1-4A4D-B922-7A88500ABE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0707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4FE9D-63B0-4668-900F-27252B4393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2895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11DE3-FF03-434D-891E-3AFA4A6B82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2157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5F69B-44AA-404D-BBEA-99E4A8CBD2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7928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DDD75-1608-418B-A322-84F84C65E6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4272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AA27B-0059-45FB-8653-8998ED4F88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7772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B07A5-CDA6-4B93-9F8F-D8886B0FC4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3674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gray">
          <a:xfrm>
            <a:off x="1066800" y="990600"/>
            <a:ext cx="7693025" cy="76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304800"/>
            <a:ext cx="76644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5D09CD59-EF24-4FB2-9A0E-78BD23F0AB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7450" y="4292600"/>
            <a:ext cx="7010400" cy="1512888"/>
          </a:xfrm>
          <a:noFill/>
        </p:spPr>
        <p:txBody>
          <a:bodyPr/>
          <a:lstStyle/>
          <a:p>
            <a:pPr marL="0" indent="0" algn="ctr" eaLnBrk="1" hangingPunct="1">
              <a:buNone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邝  坚  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刘 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健 培    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嵌入式系统与网络通信研究中心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北京邮电大学 计算机学院</a:t>
            </a:r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755650" y="1341438"/>
            <a:ext cx="7772400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6000" b="1" dirty="0" smtClean="0">
                <a:solidFill>
                  <a:schemeClr val="tx2"/>
                </a:solidFill>
                <a:ea typeface="楷体_GB2312" pitchFamily="49" charset="-122"/>
              </a:rPr>
              <a:t>嵌入式系统</a:t>
            </a:r>
            <a:endParaRPr lang="en-US" altLang="zh-CN" sz="6000" b="1" dirty="0">
              <a:solidFill>
                <a:schemeClr val="tx2"/>
              </a:solidFill>
              <a:ea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 smtClean="0">
                <a:solidFill>
                  <a:schemeClr val="tx2"/>
                </a:solidFill>
                <a:ea typeface="楷体_GB2312" pitchFamily="49" charset="-122"/>
              </a:rPr>
              <a:t>课程</a:t>
            </a: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</a:rPr>
              <a:t>概述</a:t>
            </a:r>
            <a:endParaRPr lang="en-US" altLang="zh-CN" dirty="0">
              <a:solidFill>
                <a:schemeClr val="tx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课程定位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5124" name="Picture 4" descr="foc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406525"/>
            <a:ext cx="5832475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课程目标</a:t>
            </a:r>
            <a:endParaRPr lang="en-US" altLang="zh-CN" smtClean="0"/>
          </a:p>
        </p:txBody>
      </p:sp>
      <p:pic>
        <p:nvPicPr>
          <p:cNvPr id="259077" name="Picture 5" descr="60120-嵌入式实时网络通信系统-雷静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0938" y="1063625"/>
            <a:ext cx="2878137" cy="574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8" name="Rectangle 6"/>
          <p:cNvSpPr>
            <a:spLocks noChangeArrowheads="1"/>
          </p:cNvSpPr>
          <p:nvPr/>
        </p:nvSpPr>
        <p:spPr bwMode="auto">
          <a:xfrm>
            <a:off x="323850" y="1700213"/>
            <a:ext cx="6056313" cy="357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7" rIns="91432" bIns="45717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从模块到系统的视角变化，从知识到技能的提升</a:t>
            </a:r>
          </a:p>
          <a:p>
            <a:pPr lvl="1" eaLnBrk="1" hangingPunct="1"/>
            <a:r>
              <a:rPr lang="zh-CN" altLang="en-US" dirty="0"/>
              <a:t>树立一个领域的核心理念</a:t>
            </a:r>
          </a:p>
          <a:p>
            <a:pPr lvl="1" eaLnBrk="1" hangingPunct="1"/>
            <a:r>
              <a:rPr lang="zh-CN" altLang="en-US" dirty="0"/>
              <a:t>掌握一个专业方向的关键技术</a:t>
            </a:r>
          </a:p>
          <a:p>
            <a:pPr lvl="1" eaLnBrk="1" hangingPunct="1"/>
            <a:r>
              <a:rPr lang="zh-CN" altLang="en-US" dirty="0"/>
              <a:t>了解嵌入式领域技术开发手段</a:t>
            </a:r>
          </a:p>
          <a:p>
            <a:pPr lvl="1" eaLnBrk="1" hangingPunct="1"/>
            <a:r>
              <a:rPr lang="zh-CN" altLang="en-US" dirty="0"/>
              <a:t>具备解决实际工程问题的基本能力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25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课程</a:t>
            </a:r>
            <a:r>
              <a:rPr lang="zh-CN" altLang="en-US" dirty="0"/>
              <a:t>内容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219700" y="2349500"/>
            <a:ext cx="3024188" cy="1871663"/>
            <a:chOff x="1746" y="3022"/>
            <a:chExt cx="1905" cy="1179"/>
          </a:xfrm>
        </p:grpSpPr>
        <p:sp>
          <p:nvSpPr>
            <p:cNvPr id="8206" name="AutoShape 7"/>
            <p:cNvSpPr>
              <a:spLocks noChangeArrowheads="1"/>
            </p:cNvSpPr>
            <p:nvPr/>
          </p:nvSpPr>
          <p:spPr bwMode="auto">
            <a:xfrm>
              <a:off x="1746" y="3022"/>
              <a:ext cx="1905" cy="1179"/>
            </a:xfrm>
            <a:prstGeom prst="roundRect">
              <a:avLst>
                <a:gd name="adj" fmla="val 2005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207" name="Rectangle 8"/>
            <p:cNvSpPr>
              <a:spLocks noChangeArrowheads="1"/>
            </p:cNvSpPr>
            <p:nvPr/>
          </p:nvSpPr>
          <p:spPr bwMode="auto">
            <a:xfrm>
              <a:off x="1882" y="3839"/>
              <a:ext cx="1633" cy="226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硬件平台</a:t>
              </a:r>
              <a:r>
                <a:rPr lang="en-US" altLang="zh-CN" sz="1800"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lang="en-US" altLang="zh-CN" sz="1800" smtClean="0">
                  <a:latin typeface="Times New Roman" panose="02020603050405020304" pitchFamily="18" charset="0"/>
                  <a:ea typeface="华文新魏" panose="02010800040101010101" pitchFamily="2" charset="-122"/>
                </a:rPr>
                <a:t>S3C2440</a:t>
              </a:r>
              <a:r>
                <a:rPr lang="en-US" altLang="zh-CN" sz="18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)</a:t>
              </a:r>
              <a:endParaRPr lang="zh-CN" altLang="en-US" sz="1800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8208" name="Rectangle 9"/>
            <p:cNvSpPr>
              <a:spLocks noChangeArrowheads="1"/>
            </p:cNvSpPr>
            <p:nvPr/>
          </p:nvSpPr>
          <p:spPr bwMode="auto">
            <a:xfrm>
              <a:off x="1882" y="3612"/>
              <a:ext cx="1633" cy="226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Bootloader/</a:t>
              </a:r>
              <a:r>
                <a:rPr lang="zh-CN" altLang="en-US" sz="18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驱动</a:t>
              </a:r>
              <a:r>
                <a:rPr lang="en-US" altLang="zh-CN" sz="18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/BSP/HAL</a:t>
              </a:r>
              <a:endParaRPr lang="zh-CN" altLang="en-US" sz="1800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8209" name="Rectangle 10"/>
            <p:cNvSpPr>
              <a:spLocks noChangeArrowheads="1"/>
            </p:cNvSpPr>
            <p:nvPr/>
          </p:nvSpPr>
          <p:spPr bwMode="auto">
            <a:xfrm>
              <a:off x="1882" y="3386"/>
              <a:ext cx="1633" cy="22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 smtClean="0">
                  <a:latin typeface="Times New Roman" panose="02020603050405020304" pitchFamily="18" charset="0"/>
                  <a:ea typeface="华文新魏" panose="02010800040101010101" pitchFamily="2" charset="-122"/>
                </a:rPr>
                <a:t>操作系统</a:t>
              </a:r>
              <a:r>
                <a:rPr lang="en-US" altLang="zh-CN" sz="18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lang="en-US" altLang="zh-CN" sz="1800" dirty="0" err="1" smtClean="0">
                  <a:latin typeface="Times New Roman" panose="02020603050405020304" pitchFamily="18" charset="0"/>
                  <a:ea typeface="华文新魏" panose="02010800040101010101" pitchFamily="2" charset="-122"/>
                </a:rPr>
                <a:t>uCOS</a:t>
              </a:r>
              <a:r>
                <a:rPr lang="en-US" altLang="zh-CN" sz="1800" dirty="0" smtClean="0">
                  <a:latin typeface="Times New Roman" panose="02020603050405020304" pitchFamily="18" charset="0"/>
                  <a:ea typeface="华文新魏" panose="02010800040101010101" pitchFamily="2" charset="-122"/>
                </a:rPr>
                <a:t>-II)</a:t>
              </a:r>
              <a:endParaRPr lang="zh-CN" altLang="en-US" sz="1800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8210" name="Rectangle 11"/>
            <p:cNvSpPr>
              <a:spLocks noChangeArrowheads="1"/>
            </p:cNvSpPr>
            <p:nvPr/>
          </p:nvSpPr>
          <p:spPr bwMode="auto">
            <a:xfrm>
              <a:off x="1882" y="3158"/>
              <a:ext cx="1633" cy="226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华文新魏" panose="02010800040101010101" pitchFamily="2" charset="-122"/>
                </a:rPr>
                <a:t>应用程序</a:t>
              </a:r>
              <a:r>
                <a:rPr lang="en-US" altLang="zh-CN" sz="1800"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lang="zh-CN" altLang="en-US" sz="1800">
                  <a:latin typeface="Times New Roman" panose="02020603050405020304" pitchFamily="18" charset="0"/>
                  <a:ea typeface="华文新魏" panose="02010800040101010101" pitchFamily="2" charset="-122"/>
                </a:rPr>
                <a:t>协议</a:t>
              </a:r>
              <a:r>
                <a:rPr lang="en-US" altLang="zh-CN" sz="1800">
                  <a:latin typeface="Times New Roman" panose="02020603050405020304" pitchFamily="18" charset="0"/>
                  <a:ea typeface="华文新魏" panose="02010800040101010101" pitchFamily="2" charset="-122"/>
                </a:rPr>
                <a:t>)</a:t>
              </a:r>
              <a:endParaRPr lang="zh-CN" altLang="en-US" sz="18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827088" y="2349500"/>
            <a:ext cx="3024187" cy="1871663"/>
            <a:chOff x="1746" y="3022"/>
            <a:chExt cx="1905" cy="1179"/>
          </a:xfrm>
        </p:grpSpPr>
        <p:sp>
          <p:nvSpPr>
            <p:cNvPr id="8201" name="AutoShape 7"/>
            <p:cNvSpPr>
              <a:spLocks noChangeArrowheads="1"/>
            </p:cNvSpPr>
            <p:nvPr/>
          </p:nvSpPr>
          <p:spPr bwMode="auto">
            <a:xfrm>
              <a:off x="1746" y="3022"/>
              <a:ext cx="1905" cy="1179"/>
            </a:xfrm>
            <a:prstGeom prst="roundRect">
              <a:avLst>
                <a:gd name="adj" fmla="val 2005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202" name="Rectangle 8"/>
            <p:cNvSpPr>
              <a:spLocks noChangeArrowheads="1"/>
            </p:cNvSpPr>
            <p:nvPr/>
          </p:nvSpPr>
          <p:spPr bwMode="auto">
            <a:xfrm>
              <a:off x="1882" y="3839"/>
              <a:ext cx="1633" cy="226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华文新魏" panose="02010800040101010101" pitchFamily="2" charset="-122"/>
                </a:rPr>
                <a:t>硬件层</a:t>
              </a:r>
            </a:p>
          </p:txBody>
        </p:sp>
        <p:sp>
          <p:nvSpPr>
            <p:cNvPr id="8203" name="Rectangle 9"/>
            <p:cNvSpPr>
              <a:spLocks noChangeArrowheads="1"/>
            </p:cNvSpPr>
            <p:nvPr/>
          </p:nvSpPr>
          <p:spPr bwMode="auto">
            <a:xfrm>
              <a:off x="1882" y="3612"/>
              <a:ext cx="1633" cy="226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华文新魏" panose="02010800040101010101" pitchFamily="2" charset="-122"/>
                </a:rPr>
                <a:t>中间接口层</a:t>
              </a:r>
            </a:p>
          </p:txBody>
        </p:sp>
        <p:sp>
          <p:nvSpPr>
            <p:cNvPr id="8204" name="Rectangle 10"/>
            <p:cNvSpPr>
              <a:spLocks noChangeArrowheads="1"/>
            </p:cNvSpPr>
            <p:nvPr/>
          </p:nvSpPr>
          <p:spPr bwMode="auto">
            <a:xfrm>
              <a:off x="1882" y="3386"/>
              <a:ext cx="1633" cy="22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系统软件层</a:t>
              </a:r>
            </a:p>
          </p:txBody>
        </p:sp>
        <p:sp>
          <p:nvSpPr>
            <p:cNvPr id="8205" name="Rectangle 11"/>
            <p:cNvSpPr>
              <a:spLocks noChangeArrowheads="1"/>
            </p:cNvSpPr>
            <p:nvPr/>
          </p:nvSpPr>
          <p:spPr bwMode="auto">
            <a:xfrm>
              <a:off x="1882" y="3158"/>
              <a:ext cx="1633" cy="226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华文新魏" panose="02010800040101010101" pitchFamily="2" charset="-122"/>
                </a:rPr>
                <a:t>应用软件层</a:t>
              </a:r>
            </a:p>
          </p:txBody>
        </p:sp>
      </p:grp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971550" y="4581525"/>
            <a:ext cx="2808288" cy="576263"/>
          </a:xfrm>
          <a:prstGeom prst="wedgeRoundRectCallout">
            <a:avLst>
              <a:gd name="adj1" fmla="val -3065"/>
              <a:gd name="adj2" fmla="val -113532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嵌入式系统分层</a:t>
            </a:r>
            <a:endParaRPr lang="en-US" altLang="zh-CN" sz="240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5292725" y="4652963"/>
            <a:ext cx="2808288" cy="576262"/>
          </a:xfrm>
          <a:prstGeom prst="wedgeRoundRectCallout">
            <a:avLst>
              <a:gd name="adj1" fmla="val -3065"/>
              <a:gd name="adj2" fmla="val -113532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课程范围</a:t>
            </a:r>
            <a:endParaRPr lang="en-US" altLang="zh-CN" sz="2400"/>
          </a:p>
        </p:txBody>
      </p:sp>
      <p:sp>
        <p:nvSpPr>
          <p:cNvPr id="8200" name="AutoShape 14"/>
          <p:cNvSpPr>
            <a:spLocks noChangeArrowheads="1"/>
          </p:cNvSpPr>
          <p:nvPr/>
        </p:nvSpPr>
        <p:spPr bwMode="auto">
          <a:xfrm>
            <a:off x="3851275" y="3141663"/>
            <a:ext cx="1368425" cy="431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6115 h 21600"/>
              <a:gd name="T14" fmla="*/ 20410 w 21600"/>
              <a:gd name="T15" fmla="*/ 1548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8857" y="0"/>
                </a:moveTo>
                <a:lnTo>
                  <a:pt x="18857" y="6115"/>
                </a:lnTo>
                <a:lnTo>
                  <a:pt x="3375" y="6115"/>
                </a:lnTo>
                <a:lnTo>
                  <a:pt x="3375" y="15485"/>
                </a:lnTo>
                <a:lnTo>
                  <a:pt x="18857" y="15485"/>
                </a:lnTo>
                <a:lnTo>
                  <a:pt x="18857" y="21600"/>
                </a:lnTo>
                <a:lnTo>
                  <a:pt x="21600" y="10800"/>
                </a:lnTo>
                <a:lnTo>
                  <a:pt x="18857" y="0"/>
                </a:lnTo>
                <a:close/>
              </a:path>
              <a:path w="21600" h="21600">
                <a:moveTo>
                  <a:pt x="1350" y="6115"/>
                </a:moveTo>
                <a:lnTo>
                  <a:pt x="1350" y="15485"/>
                </a:lnTo>
                <a:lnTo>
                  <a:pt x="2700" y="15485"/>
                </a:lnTo>
                <a:lnTo>
                  <a:pt x="2700" y="6115"/>
                </a:lnTo>
                <a:lnTo>
                  <a:pt x="1350" y="6115"/>
                </a:lnTo>
                <a:close/>
              </a:path>
              <a:path w="21600" h="21600">
                <a:moveTo>
                  <a:pt x="0" y="6115"/>
                </a:moveTo>
                <a:lnTo>
                  <a:pt x="0" y="15485"/>
                </a:lnTo>
                <a:lnTo>
                  <a:pt x="675" y="15485"/>
                </a:lnTo>
                <a:lnTo>
                  <a:pt x="675" y="6115"/>
                </a:lnTo>
                <a:lnTo>
                  <a:pt x="0" y="6115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endParaRPr lang="zh-CN" altLang="en-US" sz="180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68288"/>
            <a:ext cx="8077200" cy="4953000"/>
          </a:xfrm>
        </p:spPr>
        <p:txBody>
          <a:bodyPr/>
          <a:lstStyle/>
          <a:p>
            <a:r>
              <a:rPr lang="zh-CN" altLang="en-US" sz="1400" b="1" dirty="0" smtClean="0"/>
              <a:t>教材</a:t>
            </a:r>
            <a:endParaRPr lang="en-US" altLang="zh-CN" sz="1400" b="1" dirty="0" smtClean="0"/>
          </a:p>
          <a:p>
            <a:pPr lvl="1"/>
            <a:r>
              <a:rPr lang="zh-CN" altLang="en-US" sz="1400" dirty="0" smtClean="0"/>
              <a:t>无指定教材</a:t>
            </a:r>
            <a:endParaRPr lang="en-US" altLang="zh-CN" sz="1400" dirty="0" smtClean="0"/>
          </a:p>
          <a:p>
            <a:r>
              <a:rPr lang="zh-CN" altLang="en-US" sz="1400" b="1" dirty="0"/>
              <a:t>参考书目</a:t>
            </a:r>
            <a:endParaRPr lang="en-US" altLang="zh-CN" sz="1400" b="1" dirty="0" smtClean="0"/>
          </a:p>
          <a:p>
            <a:pPr lvl="1"/>
            <a:r>
              <a:rPr lang="zh-CN" altLang="en-US" sz="1400" dirty="0" smtClean="0"/>
              <a:t>计算机系统基础类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深入</a:t>
            </a:r>
            <a:r>
              <a:rPr lang="zh-CN" altLang="en-US" sz="1400" dirty="0"/>
              <a:t>理解</a:t>
            </a:r>
            <a:r>
              <a:rPr lang="zh-CN" altLang="en-US" sz="1400" dirty="0" smtClean="0"/>
              <a:t>计算机系统</a:t>
            </a:r>
            <a:endParaRPr lang="zh-CN" altLang="en-US" sz="1400" dirty="0"/>
          </a:p>
          <a:p>
            <a:pPr lvl="2"/>
            <a:r>
              <a:rPr lang="en-US" altLang="zh-CN" sz="1400" dirty="0"/>
              <a:t>MIPS</a:t>
            </a:r>
            <a:r>
              <a:rPr lang="zh-CN" altLang="en-US" sz="1400" dirty="0"/>
              <a:t>体系结构</a:t>
            </a:r>
            <a:r>
              <a:rPr lang="zh-CN" altLang="en-US" sz="1400" dirty="0" smtClean="0"/>
              <a:t>透视</a:t>
            </a:r>
            <a:endParaRPr lang="en-US" altLang="zh-CN" sz="1400" dirty="0" smtClean="0"/>
          </a:p>
          <a:p>
            <a:pPr lvl="1"/>
            <a:r>
              <a:rPr lang="zh-CN" altLang="en-US" sz="1400" dirty="0"/>
              <a:t>嵌入式</a:t>
            </a:r>
            <a:r>
              <a:rPr lang="zh-CN" altLang="en-US" sz="1400" dirty="0" smtClean="0"/>
              <a:t>系统综合类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嵌入式计算系统设计原理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时间</a:t>
            </a:r>
            <a:r>
              <a:rPr lang="zh-CN" altLang="en-US" sz="1400" dirty="0"/>
              <a:t>触发嵌入式系统设计模式</a:t>
            </a:r>
          </a:p>
          <a:p>
            <a:pPr lvl="1"/>
            <a:r>
              <a:rPr lang="en-US" altLang="zh-CN" sz="1400" dirty="0" smtClean="0"/>
              <a:t>ARM</a:t>
            </a:r>
            <a:r>
              <a:rPr lang="zh-CN" altLang="en-US" sz="1400" dirty="0" smtClean="0"/>
              <a:t>处理器类</a:t>
            </a:r>
            <a:endParaRPr lang="en-US" altLang="zh-CN" sz="1400" dirty="0" smtClean="0"/>
          </a:p>
          <a:p>
            <a:pPr lvl="2"/>
            <a:r>
              <a:rPr lang="en-US" altLang="zh-CN" sz="1400" dirty="0" smtClean="0"/>
              <a:t>ARM </a:t>
            </a:r>
            <a:r>
              <a:rPr lang="en-US" altLang="zh-CN" sz="1400" dirty="0" err="1" smtClean="0"/>
              <a:t>SoC</a:t>
            </a:r>
            <a:r>
              <a:rPr lang="zh-CN" altLang="en-US" sz="1400" dirty="0" smtClean="0"/>
              <a:t>体系结构</a:t>
            </a:r>
            <a:endParaRPr lang="en-US" altLang="zh-CN" sz="1400" dirty="0" smtClean="0"/>
          </a:p>
          <a:p>
            <a:pPr lvl="2"/>
            <a:r>
              <a:rPr lang="en-US" altLang="zh-CN" sz="1400" dirty="0"/>
              <a:t>ARM Architecture Reference </a:t>
            </a:r>
            <a:r>
              <a:rPr lang="en-US" altLang="zh-CN" sz="1400" dirty="0" smtClean="0"/>
              <a:t>Manual</a:t>
            </a:r>
            <a:r>
              <a:rPr lang="zh-CN" altLang="en-US" sz="1400" dirty="0" smtClean="0"/>
              <a:t>（</a:t>
            </a:r>
            <a:r>
              <a:rPr lang="zh-CN" altLang="en-US" sz="1400" dirty="0"/>
              <a:t>数据手册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lvl="1"/>
            <a:r>
              <a:rPr lang="el-GR" altLang="zh-CN" sz="1400" dirty="0"/>
              <a:t>μ</a:t>
            </a:r>
            <a:r>
              <a:rPr lang="en-US" altLang="zh-CN" sz="1400" dirty="0" smtClean="0"/>
              <a:t>C/OS</a:t>
            </a:r>
            <a:r>
              <a:rPr lang="zh-CN" altLang="en-US" sz="1400" dirty="0" smtClean="0"/>
              <a:t>操作系统类</a:t>
            </a:r>
            <a:endParaRPr lang="en-US" altLang="zh-CN" sz="1400" dirty="0" smtClean="0"/>
          </a:p>
          <a:p>
            <a:pPr lvl="2"/>
            <a:r>
              <a:rPr lang="zh-CN" altLang="en-US" sz="1400" dirty="0"/>
              <a:t>嵌入式实时操作系统</a:t>
            </a:r>
            <a:r>
              <a:rPr lang="el-GR" altLang="zh-CN" sz="1400" dirty="0"/>
              <a:t>μ</a:t>
            </a:r>
            <a:r>
              <a:rPr lang="en-US" altLang="zh-CN" sz="1400" dirty="0"/>
              <a:t>C/OS-II</a:t>
            </a:r>
            <a:r>
              <a:rPr lang="zh-CN" altLang="en-US" sz="1400" dirty="0"/>
              <a:t>原理及应用</a:t>
            </a:r>
            <a:endParaRPr lang="en-US" altLang="zh-CN" sz="1400" dirty="0"/>
          </a:p>
          <a:p>
            <a:pPr lvl="2"/>
            <a:r>
              <a:rPr lang="zh-CN" altLang="en-US" sz="1400" dirty="0"/>
              <a:t>嵌入式实时操作系统系统</a:t>
            </a:r>
            <a:r>
              <a:rPr lang="el-GR" altLang="zh-CN" sz="1400" dirty="0"/>
              <a:t>μ</a:t>
            </a:r>
            <a:r>
              <a:rPr lang="en-US" altLang="zh-CN" sz="1400" dirty="0"/>
              <a:t>C/OS-II</a:t>
            </a:r>
          </a:p>
          <a:p>
            <a:pPr lvl="1"/>
            <a:r>
              <a:rPr lang="zh-CN" altLang="en-US" sz="1400" dirty="0"/>
              <a:t>其余</a:t>
            </a:r>
            <a:endParaRPr lang="en-US" altLang="zh-CN" sz="1400" dirty="0"/>
          </a:p>
          <a:p>
            <a:pPr lvl="2"/>
            <a:r>
              <a:rPr lang="zh-CN" altLang="en-US" sz="1400" dirty="0"/>
              <a:t>链接器和加载</a:t>
            </a:r>
            <a:r>
              <a:rPr lang="zh-CN" altLang="en-US" sz="1400" dirty="0" smtClean="0"/>
              <a:t>器（软件工具）</a:t>
            </a:r>
            <a:endParaRPr lang="en-US" altLang="zh-CN" sz="1400" dirty="0"/>
          </a:p>
          <a:p>
            <a:pPr lvl="2"/>
            <a:r>
              <a:rPr lang="en-US" altLang="zh-CN" sz="1400" dirty="0"/>
              <a:t>Designing Embedded Communications </a:t>
            </a:r>
            <a:r>
              <a:rPr lang="en-US" altLang="zh-CN" sz="1400" dirty="0" smtClean="0"/>
              <a:t>Software</a:t>
            </a:r>
            <a:r>
              <a:rPr lang="zh-CN" altLang="en-US" sz="1400" dirty="0" smtClean="0"/>
              <a:t>（嵌入式通信软件开发）</a:t>
            </a:r>
            <a:endParaRPr lang="zh-CN" altLang="en-US" sz="1400" dirty="0"/>
          </a:p>
          <a:p>
            <a:r>
              <a:rPr lang="zh-CN" altLang="en-US" sz="1400" b="1" dirty="0" smtClean="0"/>
              <a:t>辅助资料</a:t>
            </a:r>
            <a:endParaRPr lang="en-US" altLang="zh-CN" sz="1400" b="1" dirty="0" smtClean="0"/>
          </a:p>
          <a:p>
            <a:pPr lvl="1"/>
            <a:r>
              <a:rPr lang="en-US" altLang="zh-CN" sz="1400" dirty="0" smtClean="0"/>
              <a:t>TQ2440</a:t>
            </a:r>
            <a:r>
              <a:rPr lang="zh-CN" altLang="en-US" sz="1400" dirty="0" smtClean="0"/>
              <a:t>硬件开发板配套资料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嵌入式</a:t>
            </a:r>
            <a:r>
              <a:rPr lang="zh-CN" altLang="en-US" sz="1400" dirty="0"/>
              <a:t>系统（本科）实验</a:t>
            </a:r>
            <a:r>
              <a:rPr lang="zh-CN" altLang="en-US" sz="1400" dirty="0" smtClean="0"/>
              <a:t>手册</a:t>
            </a:r>
            <a:endParaRPr lang="en-US" altLang="zh-CN" sz="1400" dirty="0" smtClean="0"/>
          </a:p>
          <a:p>
            <a:pPr lvl="1"/>
            <a:r>
              <a:rPr lang="en-US" altLang="zh-CN" sz="1400" dirty="0"/>
              <a:t>GOOGLE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95331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一点建议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会看数据手册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会读原理图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多看源代码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深入理解一种处理器体系架构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一款</a:t>
            </a:r>
            <a:r>
              <a:rPr lang="en-US" altLang="zh-CN" sz="2400" dirty="0" err="1" smtClean="0"/>
              <a:t>SoC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一种编译系统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一个</a:t>
            </a:r>
            <a:r>
              <a:rPr lang="en-US" altLang="zh-CN" sz="2400" dirty="0" smtClean="0"/>
              <a:t>RTOS</a:t>
            </a:r>
          </a:p>
          <a:p>
            <a:pPr eaLnBrk="1" hangingPunct="1"/>
            <a:r>
              <a:rPr lang="zh-CN" altLang="en-US" sz="2400" dirty="0" smtClean="0"/>
              <a:t>学会调试程序的技巧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/>
              <a:t>IDE</a:t>
            </a:r>
            <a:r>
              <a:rPr lang="zh-CN" altLang="en-US" sz="2400" dirty="0" smtClean="0"/>
              <a:t>集成开发环境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硬件调试器（仿真器）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示波器、逻辑分析仪、电压表等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设计注意系统性，实现注意可靠性和实时性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多动手操作</a:t>
            </a:r>
          </a:p>
          <a:p>
            <a:pPr eaLnBrk="1" hangingPunct="1"/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zh-CN" altLang="zh-CN" smtClean="0"/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2771775" y="2420938"/>
            <a:ext cx="323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>
                <a:solidFill>
                  <a:srgbClr val="D60093"/>
                </a:solidFill>
                <a:latin typeface="Courier New" panose="02070309020205020404" pitchFamily="49" charset="0"/>
                <a:ea typeface="楷体_GB2312" pitchFamily="49" charset="-122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楷体_GB2312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3069</TotalTime>
  <Words>260</Words>
  <Application>Microsoft Office PowerPoint</Application>
  <PresentationFormat>全屏显示(4:3)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Blends</vt:lpstr>
      <vt:lpstr>幻灯片 1</vt:lpstr>
      <vt:lpstr>课程定位</vt:lpstr>
      <vt:lpstr>课程目标</vt:lpstr>
      <vt:lpstr>课程内容</vt:lpstr>
      <vt:lpstr>参考资料</vt:lpstr>
      <vt:lpstr>一点建议</vt:lpstr>
      <vt:lpstr>幻灯片 7</vt:lpstr>
    </vt:vector>
  </TitlesOfParts>
  <Company>Taicom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jkuang</dc:creator>
  <cp:lastModifiedBy>雨林木风</cp:lastModifiedBy>
  <cp:revision>551</cp:revision>
  <dcterms:created xsi:type="dcterms:W3CDTF">2001-10-16T02:27:44Z</dcterms:created>
  <dcterms:modified xsi:type="dcterms:W3CDTF">2017-02-28T02:09:02Z</dcterms:modified>
</cp:coreProperties>
</file>