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handoutMasterIdLst>
    <p:handoutMasterId r:id="rId43"/>
  </p:handoutMasterIdLst>
  <p:sldIdLst>
    <p:sldId id="258" r:id="rId2"/>
    <p:sldId id="348" r:id="rId3"/>
    <p:sldId id="303" r:id="rId4"/>
    <p:sldId id="341" r:id="rId5"/>
    <p:sldId id="340" r:id="rId6"/>
    <p:sldId id="366" r:id="rId7"/>
    <p:sldId id="306" r:id="rId8"/>
    <p:sldId id="370" r:id="rId9"/>
    <p:sldId id="307" r:id="rId10"/>
    <p:sldId id="308" r:id="rId11"/>
    <p:sldId id="309" r:id="rId12"/>
    <p:sldId id="311" r:id="rId13"/>
    <p:sldId id="312" r:id="rId14"/>
    <p:sldId id="331" r:id="rId15"/>
    <p:sldId id="344" r:id="rId16"/>
    <p:sldId id="345" r:id="rId17"/>
    <p:sldId id="346" r:id="rId18"/>
    <p:sldId id="350" r:id="rId19"/>
    <p:sldId id="371" r:id="rId20"/>
    <p:sldId id="285" r:id="rId21"/>
    <p:sldId id="349" r:id="rId22"/>
    <p:sldId id="313" r:id="rId23"/>
    <p:sldId id="367" r:id="rId24"/>
    <p:sldId id="354" r:id="rId25"/>
    <p:sldId id="351" r:id="rId26"/>
    <p:sldId id="355" r:id="rId27"/>
    <p:sldId id="352" r:id="rId28"/>
    <p:sldId id="353" r:id="rId29"/>
    <p:sldId id="368" r:id="rId30"/>
    <p:sldId id="372" r:id="rId31"/>
    <p:sldId id="357" r:id="rId32"/>
    <p:sldId id="358" r:id="rId33"/>
    <p:sldId id="359" r:id="rId34"/>
    <p:sldId id="360" r:id="rId35"/>
    <p:sldId id="361" r:id="rId36"/>
    <p:sldId id="363" r:id="rId37"/>
    <p:sldId id="364" r:id="rId38"/>
    <p:sldId id="365" r:id="rId39"/>
    <p:sldId id="369" r:id="rId40"/>
    <p:sldId id="373" r:id="rId41"/>
  </p:sldIdLst>
  <p:sldSz cx="9144000" cy="6858000" type="screen4x3"/>
  <p:notesSz cx="7099300" cy="10234613"/>
  <p:defaultTextStyle>
    <a:defPPr>
      <a:defRPr lang="zh-CN"/>
    </a:defPPr>
    <a:lvl1pPr algn="ctr" rtl="0" fontAlgn="base">
      <a:spcBef>
        <a:spcPct val="0"/>
      </a:spcBef>
      <a:spcAft>
        <a:spcPct val="0"/>
      </a:spcAft>
      <a:defRPr sz="1600" b="1" kern="1200">
        <a:solidFill>
          <a:schemeClr val="bg2"/>
        </a:solidFill>
        <a:latin typeface="Arial" charset="0"/>
        <a:ea typeface="方正小标宋简体" pitchFamily="2" charset="-122"/>
        <a:cs typeface="+mn-cs"/>
      </a:defRPr>
    </a:lvl1pPr>
    <a:lvl2pPr marL="457200" algn="ctr" rtl="0" fontAlgn="base">
      <a:spcBef>
        <a:spcPct val="0"/>
      </a:spcBef>
      <a:spcAft>
        <a:spcPct val="0"/>
      </a:spcAft>
      <a:defRPr sz="1600" b="1" kern="1200">
        <a:solidFill>
          <a:schemeClr val="bg2"/>
        </a:solidFill>
        <a:latin typeface="Arial" charset="0"/>
        <a:ea typeface="方正小标宋简体" pitchFamily="2" charset="-122"/>
        <a:cs typeface="+mn-cs"/>
      </a:defRPr>
    </a:lvl2pPr>
    <a:lvl3pPr marL="914400" algn="ctr" rtl="0" fontAlgn="base">
      <a:spcBef>
        <a:spcPct val="0"/>
      </a:spcBef>
      <a:spcAft>
        <a:spcPct val="0"/>
      </a:spcAft>
      <a:defRPr sz="1600" b="1" kern="1200">
        <a:solidFill>
          <a:schemeClr val="bg2"/>
        </a:solidFill>
        <a:latin typeface="Arial" charset="0"/>
        <a:ea typeface="方正小标宋简体" pitchFamily="2" charset="-122"/>
        <a:cs typeface="+mn-cs"/>
      </a:defRPr>
    </a:lvl3pPr>
    <a:lvl4pPr marL="1371600" algn="ctr" rtl="0" fontAlgn="base">
      <a:spcBef>
        <a:spcPct val="0"/>
      </a:spcBef>
      <a:spcAft>
        <a:spcPct val="0"/>
      </a:spcAft>
      <a:defRPr sz="1600" b="1" kern="1200">
        <a:solidFill>
          <a:schemeClr val="bg2"/>
        </a:solidFill>
        <a:latin typeface="Arial" charset="0"/>
        <a:ea typeface="方正小标宋简体" pitchFamily="2" charset="-122"/>
        <a:cs typeface="+mn-cs"/>
      </a:defRPr>
    </a:lvl4pPr>
    <a:lvl5pPr marL="1828800" algn="ctr" rtl="0" fontAlgn="base">
      <a:spcBef>
        <a:spcPct val="0"/>
      </a:spcBef>
      <a:spcAft>
        <a:spcPct val="0"/>
      </a:spcAft>
      <a:defRPr sz="1600" b="1" kern="1200">
        <a:solidFill>
          <a:schemeClr val="bg2"/>
        </a:solidFill>
        <a:latin typeface="Arial" charset="0"/>
        <a:ea typeface="方正小标宋简体" pitchFamily="2" charset="-122"/>
        <a:cs typeface="+mn-cs"/>
      </a:defRPr>
    </a:lvl5pPr>
    <a:lvl6pPr marL="2286000" algn="l" defTabSz="914400" rtl="0" eaLnBrk="1" latinLnBrk="0" hangingPunct="1">
      <a:defRPr sz="1600" b="1" kern="1200">
        <a:solidFill>
          <a:schemeClr val="bg2"/>
        </a:solidFill>
        <a:latin typeface="Arial" charset="0"/>
        <a:ea typeface="方正小标宋简体" pitchFamily="2" charset="-122"/>
        <a:cs typeface="+mn-cs"/>
      </a:defRPr>
    </a:lvl6pPr>
    <a:lvl7pPr marL="2743200" algn="l" defTabSz="914400" rtl="0" eaLnBrk="1" latinLnBrk="0" hangingPunct="1">
      <a:defRPr sz="1600" b="1" kern="1200">
        <a:solidFill>
          <a:schemeClr val="bg2"/>
        </a:solidFill>
        <a:latin typeface="Arial" charset="0"/>
        <a:ea typeface="方正小标宋简体" pitchFamily="2" charset="-122"/>
        <a:cs typeface="+mn-cs"/>
      </a:defRPr>
    </a:lvl7pPr>
    <a:lvl8pPr marL="3200400" algn="l" defTabSz="914400" rtl="0" eaLnBrk="1" latinLnBrk="0" hangingPunct="1">
      <a:defRPr sz="1600" b="1" kern="1200">
        <a:solidFill>
          <a:schemeClr val="bg2"/>
        </a:solidFill>
        <a:latin typeface="Arial" charset="0"/>
        <a:ea typeface="方正小标宋简体" pitchFamily="2" charset="-122"/>
        <a:cs typeface="+mn-cs"/>
      </a:defRPr>
    </a:lvl8pPr>
    <a:lvl9pPr marL="3657600" algn="l" defTabSz="914400" rtl="0" eaLnBrk="1" latinLnBrk="0" hangingPunct="1">
      <a:defRPr sz="1600" b="1" kern="1200">
        <a:solidFill>
          <a:schemeClr val="bg2"/>
        </a:solidFill>
        <a:latin typeface="Arial" charset="0"/>
        <a:ea typeface="方正小标宋简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ECFF"/>
    <a:srgbClr val="CCFFCC"/>
    <a:srgbClr val="CCFFFF"/>
    <a:srgbClr val="B2B2B2"/>
    <a:srgbClr val="CCCCFF"/>
    <a:srgbClr val="FFFF6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01" autoAdjust="0"/>
  </p:normalViewPr>
  <p:slideViewPr>
    <p:cSldViewPr>
      <p:cViewPr varScale="1">
        <p:scale>
          <a:sx n="104" d="100"/>
          <a:sy n="104" d="100"/>
        </p:scale>
        <p:origin x="121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93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kumimoji="1" sz="1300" b="0">
                <a:solidFill>
                  <a:schemeClr val="tx1"/>
                </a:solidFill>
                <a:latin typeface="Times New Roman" pitchFamily="18" charset="0"/>
                <a:ea typeface="宋体" pitchFamily="2" charset="-122"/>
              </a:defRPr>
            </a:lvl1pPr>
          </a:lstStyle>
          <a:p>
            <a:endParaRPr lang="en-US" altLang="zh-CN"/>
          </a:p>
        </p:txBody>
      </p:sp>
      <p:sp>
        <p:nvSpPr>
          <p:cNvPr id="6656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kumimoji="1" sz="1300" b="0">
                <a:solidFill>
                  <a:schemeClr val="tx1"/>
                </a:solidFill>
                <a:latin typeface="Times New Roman" pitchFamily="18" charset="0"/>
                <a:ea typeface="宋体" pitchFamily="2" charset="-122"/>
              </a:defRPr>
            </a:lvl1pPr>
          </a:lstStyle>
          <a:p>
            <a:endParaRPr lang="en-US" altLang="zh-CN"/>
          </a:p>
        </p:txBody>
      </p:sp>
      <p:sp>
        <p:nvSpPr>
          <p:cNvPr id="6656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kumimoji="1" sz="1300" b="0">
                <a:solidFill>
                  <a:schemeClr val="tx1"/>
                </a:solidFill>
                <a:latin typeface="Times New Roman" pitchFamily="18" charset="0"/>
                <a:ea typeface="宋体" pitchFamily="2" charset="-122"/>
              </a:defRPr>
            </a:lvl1pPr>
          </a:lstStyle>
          <a:p>
            <a:endParaRPr lang="en-US" altLang="zh-CN"/>
          </a:p>
        </p:txBody>
      </p:sp>
      <p:sp>
        <p:nvSpPr>
          <p:cNvPr id="6656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kumimoji="1" sz="1300" b="0">
                <a:solidFill>
                  <a:schemeClr val="tx1"/>
                </a:solidFill>
                <a:latin typeface="Times New Roman" pitchFamily="18" charset="0"/>
                <a:ea typeface="宋体" pitchFamily="2" charset="-122"/>
              </a:defRPr>
            </a:lvl1pPr>
          </a:lstStyle>
          <a:p>
            <a:fld id="{E4648E52-D4CA-49C0-B8C2-CC34356949D6}" type="slidenum">
              <a:rPr lang="en-US" altLang="zh-CN"/>
              <a:pPr/>
              <a:t>‹#›</a:t>
            </a:fld>
            <a:endParaRPr lang="en-US" altLang="zh-CN"/>
          </a:p>
        </p:txBody>
      </p:sp>
    </p:spTree>
    <p:extLst>
      <p:ext uri="{BB962C8B-B14F-4D97-AF65-F5344CB8AC3E}">
        <p14:creationId xmlns:p14="http://schemas.microsoft.com/office/powerpoint/2010/main" val="2131744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endParaRPr lang="en-US" altLang="zh-CN"/>
          </a:p>
        </p:txBody>
      </p:sp>
      <p:sp>
        <p:nvSpPr>
          <p:cNvPr id="165891"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16589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589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5894"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endParaRPr lang="en-US" altLang="zh-CN"/>
          </a:p>
        </p:txBody>
      </p:sp>
      <p:sp>
        <p:nvSpPr>
          <p:cNvPr id="16589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7E98ADFD-8EAE-49B9-894C-3B02EC3ADB2B}" type="slidenum">
              <a:rPr lang="en-US" altLang="zh-CN"/>
              <a:pPr/>
              <a:t>‹#›</a:t>
            </a:fld>
            <a:endParaRPr lang="en-US" altLang="zh-CN"/>
          </a:p>
        </p:txBody>
      </p:sp>
    </p:spTree>
    <p:extLst>
      <p:ext uri="{BB962C8B-B14F-4D97-AF65-F5344CB8AC3E}">
        <p14:creationId xmlns:p14="http://schemas.microsoft.com/office/powerpoint/2010/main" val="336169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D41732-2647-461A-B061-63E86B4658BB}" type="slidenum">
              <a:rPr lang="en-US" altLang="zh-CN"/>
              <a:pPr/>
              <a:t>31</a:t>
            </a:fld>
            <a:endParaRPr lang="en-US" altLang="zh-CN"/>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zh-CN" altLang="en-US"/>
              <a:t>讲</a:t>
            </a:r>
            <a:r>
              <a:rPr lang="en-US" altLang="zh-CN"/>
              <a:t>OS</a:t>
            </a:r>
            <a:r>
              <a:rPr lang="zh-CN" altLang="en-US"/>
              <a:t>时，以手机</a:t>
            </a:r>
            <a:r>
              <a:rPr lang="en-US" altLang="zh-CN"/>
              <a:t>OS</a:t>
            </a:r>
            <a:r>
              <a:rPr lang="zh-CN" altLang="en-US"/>
              <a:t>为例，提问学生</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411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411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A2B4724C-FA96-4BC4-8501-CCA46863D27D}" type="slidenum">
              <a:rPr lang="en-US" altLang="zh-CN"/>
              <a:pPr/>
              <a:t>‹#›</a:t>
            </a:fld>
            <a:endParaRPr lang="en-US" altLang="zh-CN"/>
          </a:p>
        </p:txBody>
      </p:sp>
      <p:pic>
        <p:nvPicPr>
          <p:cNvPr id="4115" name="Picture 19" descr="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538" y="-82550"/>
            <a:ext cx="9363076" cy="702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C6B2561-9B03-4894-9C72-4CF13BB9E98F}" type="slidenum">
              <a:rPr lang="en-US" altLang="zh-CN"/>
              <a:pPr/>
              <a:t>‹#›</a:t>
            </a:fld>
            <a:endParaRPr lang="en-US" altLang="zh-CN"/>
          </a:p>
        </p:txBody>
      </p:sp>
    </p:spTree>
    <p:extLst>
      <p:ext uri="{BB962C8B-B14F-4D97-AF65-F5344CB8AC3E}">
        <p14:creationId xmlns:p14="http://schemas.microsoft.com/office/powerpoint/2010/main" val="236487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295275"/>
            <a:ext cx="2152650"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295275"/>
            <a:ext cx="6305550"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D1F2274-E336-42A8-A151-0B78464FDD15}" type="slidenum">
              <a:rPr lang="en-US" altLang="zh-CN"/>
              <a:pPr/>
              <a:t>‹#›</a:t>
            </a:fld>
            <a:endParaRPr lang="en-US" altLang="zh-CN"/>
          </a:p>
        </p:txBody>
      </p:sp>
    </p:spTree>
    <p:extLst>
      <p:ext uri="{BB962C8B-B14F-4D97-AF65-F5344CB8AC3E}">
        <p14:creationId xmlns:p14="http://schemas.microsoft.com/office/powerpoint/2010/main" val="364179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9750" y="295275"/>
            <a:ext cx="860425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295400"/>
            <a:ext cx="39624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39624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4008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1905000" cy="457200"/>
          </a:xfrm>
        </p:spPr>
        <p:txBody>
          <a:bodyPr/>
          <a:lstStyle>
            <a:lvl1pPr>
              <a:defRPr/>
            </a:lvl1pPr>
          </a:lstStyle>
          <a:p>
            <a:fld id="{5A63F9A7-735C-467D-9177-E5F6BAAEC00B}" type="slidenum">
              <a:rPr lang="en-US" altLang="zh-CN"/>
              <a:pPr/>
              <a:t>‹#›</a:t>
            </a:fld>
            <a:endParaRPr lang="en-US" altLang="zh-CN"/>
          </a:p>
        </p:txBody>
      </p:sp>
    </p:spTree>
    <p:extLst>
      <p:ext uri="{BB962C8B-B14F-4D97-AF65-F5344CB8AC3E}">
        <p14:creationId xmlns:p14="http://schemas.microsoft.com/office/powerpoint/2010/main" val="177225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n-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2432BB-4475-4C20-BD00-126F6ADC41E1}" type="slidenum">
              <a:rPr lang="en-US" altLang="zh-CN"/>
              <a:pPr/>
              <a:t>‹#›</a:t>
            </a:fld>
            <a:endParaRPr lang="en-US" altLang="zh-CN"/>
          </a:p>
        </p:txBody>
      </p:sp>
    </p:spTree>
    <p:extLst>
      <p:ext uri="{BB962C8B-B14F-4D97-AF65-F5344CB8AC3E}">
        <p14:creationId xmlns:p14="http://schemas.microsoft.com/office/powerpoint/2010/main" val="26463333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CEF8C42-658D-42AA-92E6-D1E0C279D241}" type="slidenum">
              <a:rPr lang="en-US" altLang="zh-CN"/>
              <a:pPr/>
              <a:t>‹#›</a:t>
            </a:fld>
            <a:endParaRPr lang="en-US" altLang="zh-CN"/>
          </a:p>
        </p:txBody>
      </p:sp>
    </p:spTree>
    <p:extLst>
      <p:ext uri="{BB962C8B-B14F-4D97-AF65-F5344CB8AC3E}">
        <p14:creationId xmlns:p14="http://schemas.microsoft.com/office/powerpoint/2010/main" val="33135903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3962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3962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2415899-8C3C-4B85-ADFA-1900B772E6B5}" type="slidenum">
              <a:rPr lang="en-US" altLang="zh-CN"/>
              <a:pPr/>
              <a:t>‹#›</a:t>
            </a:fld>
            <a:endParaRPr lang="en-US" altLang="zh-CN"/>
          </a:p>
        </p:txBody>
      </p:sp>
    </p:spTree>
    <p:extLst>
      <p:ext uri="{BB962C8B-B14F-4D97-AF65-F5344CB8AC3E}">
        <p14:creationId xmlns:p14="http://schemas.microsoft.com/office/powerpoint/2010/main" val="230089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6EC0922-B27F-426E-9DB7-EA73C0E680DF}" type="slidenum">
              <a:rPr lang="en-US" altLang="zh-CN"/>
              <a:pPr/>
              <a:t>‹#›</a:t>
            </a:fld>
            <a:endParaRPr lang="en-US" altLang="zh-CN"/>
          </a:p>
        </p:txBody>
      </p:sp>
    </p:spTree>
    <p:extLst>
      <p:ext uri="{BB962C8B-B14F-4D97-AF65-F5344CB8AC3E}">
        <p14:creationId xmlns:p14="http://schemas.microsoft.com/office/powerpoint/2010/main" val="339812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A453E8A-A3AB-4E7C-A364-E5654FCABEA8}" type="slidenum">
              <a:rPr lang="en-US" altLang="zh-CN"/>
              <a:pPr/>
              <a:t>‹#›</a:t>
            </a:fld>
            <a:endParaRPr lang="en-US" altLang="zh-CN"/>
          </a:p>
        </p:txBody>
      </p:sp>
    </p:spTree>
    <p:extLst>
      <p:ext uri="{BB962C8B-B14F-4D97-AF65-F5344CB8AC3E}">
        <p14:creationId xmlns:p14="http://schemas.microsoft.com/office/powerpoint/2010/main" val="55206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3DB1BA4-C56C-4107-BEE9-F57C4469770E}" type="slidenum">
              <a:rPr lang="en-US" altLang="zh-CN"/>
              <a:pPr/>
              <a:t>‹#›</a:t>
            </a:fld>
            <a:endParaRPr lang="en-US" altLang="zh-CN"/>
          </a:p>
        </p:txBody>
      </p:sp>
    </p:spTree>
    <p:extLst>
      <p:ext uri="{BB962C8B-B14F-4D97-AF65-F5344CB8AC3E}">
        <p14:creationId xmlns:p14="http://schemas.microsoft.com/office/powerpoint/2010/main" val="315992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3DE5C57-B259-46AA-950D-72100D3B174E}" type="slidenum">
              <a:rPr lang="en-US" altLang="zh-CN"/>
              <a:pPr/>
              <a:t>‹#›</a:t>
            </a:fld>
            <a:endParaRPr lang="en-US" altLang="zh-CN"/>
          </a:p>
        </p:txBody>
      </p:sp>
    </p:spTree>
    <p:extLst>
      <p:ext uri="{BB962C8B-B14F-4D97-AF65-F5344CB8AC3E}">
        <p14:creationId xmlns:p14="http://schemas.microsoft.com/office/powerpoint/2010/main" val="81687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B47F921-8711-41F0-ADF6-1E9EF5DD12E2}" type="slidenum">
              <a:rPr lang="en-US" altLang="zh-CN"/>
              <a:pPr/>
              <a:t>‹#›</a:t>
            </a:fld>
            <a:endParaRPr lang="en-US" altLang="zh-CN"/>
          </a:p>
        </p:txBody>
      </p:sp>
    </p:spTree>
    <p:extLst>
      <p:ext uri="{BB962C8B-B14F-4D97-AF65-F5344CB8AC3E}">
        <p14:creationId xmlns:p14="http://schemas.microsoft.com/office/powerpoint/2010/main" val="2683568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9" name="Picture 17" descr="top"/>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1017588"/>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9"/>
          <p:cNvSpPr>
            <a:spLocks noGrp="1" noChangeArrowheads="1"/>
          </p:cNvSpPr>
          <p:nvPr>
            <p:ph type="title"/>
          </p:nvPr>
        </p:nvSpPr>
        <p:spPr bwMode="auto">
          <a:xfrm>
            <a:off x="539750" y="295275"/>
            <a:ext cx="86042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3082" name="Rectangle 10"/>
          <p:cNvSpPr>
            <a:spLocks noGrp="1" noChangeArrowheads="1"/>
          </p:cNvSpPr>
          <p:nvPr>
            <p:ph type="body" idx="1"/>
          </p:nvPr>
        </p:nvSpPr>
        <p:spPr bwMode="auto">
          <a:xfrm>
            <a:off x="533400" y="1295400"/>
            <a:ext cx="8077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400" b="0">
                <a:solidFill>
                  <a:schemeClr val="tx1"/>
                </a:solidFill>
                <a:latin typeface="+mn-lt"/>
                <a:ea typeface="+mn-ea"/>
              </a:defRPr>
            </a:lvl1pPr>
          </a:lstStyle>
          <a:p>
            <a:endParaRPr lang="en-US" altLang="zh-CN"/>
          </a:p>
        </p:txBody>
      </p:sp>
      <p:sp>
        <p:nvSpPr>
          <p:cNvPr id="3084" name="Rectangle 12"/>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solidFill>
                  <a:schemeClr val="tx1"/>
                </a:solidFill>
                <a:latin typeface="+mn-lt"/>
                <a:ea typeface="+mn-ea"/>
              </a:defRPr>
            </a:lvl1pPr>
          </a:lstStyle>
          <a:p>
            <a:endParaRPr lang="en-US" altLang="zh-CN"/>
          </a:p>
        </p:txBody>
      </p:sp>
      <p:sp>
        <p:nvSpPr>
          <p:cNvPr id="3085" name="Rectangle 13"/>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solidFill>
                  <a:schemeClr val="tx1"/>
                </a:solidFill>
                <a:latin typeface="+mn-lt"/>
                <a:ea typeface="+mn-ea"/>
              </a:defRPr>
            </a:lvl1pPr>
          </a:lstStyle>
          <a:p>
            <a:fld id="{865BC751-E53D-4D74-B6D2-758B98081F9B}" type="slidenum">
              <a:rPr lang="en-US" altLang="zh-CN"/>
              <a:pPr/>
              <a:t>‹#›</a:t>
            </a:fld>
            <a:endParaRPr lang="en-US" altLang="zh-CN"/>
          </a:p>
        </p:txBody>
      </p:sp>
      <p:sp>
        <p:nvSpPr>
          <p:cNvPr id="3087" name="Rectangle 15"/>
          <p:cNvSpPr>
            <a:spLocks noChangeArrowheads="1"/>
          </p:cNvSpPr>
          <p:nvPr userDrawn="1"/>
        </p:nvSpPr>
        <p:spPr bwMode="auto">
          <a:xfrm>
            <a:off x="827088" y="6524625"/>
            <a:ext cx="5329237"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1000" b="0" dirty="0">
                <a:solidFill>
                  <a:schemeClr val="tx1"/>
                </a:solidFill>
                <a:ea typeface="宋体" pitchFamily="2" charset="-122"/>
              </a:rPr>
              <a:t>邝坚   北京邮电大学 计算机</a:t>
            </a:r>
            <a:r>
              <a:rPr lang="zh-CN" altLang="en-US" sz="1000" b="0" dirty="0" smtClean="0">
                <a:solidFill>
                  <a:schemeClr val="tx1"/>
                </a:solidFill>
                <a:ea typeface="宋体" pitchFamily="2" charset="-122"/>
              </a:rPr>
              <a:t>学院</a:t>
            </a:r>
            <a:r>
              <a:rPr lang="en-US" altLang="zh-CN" sz="1000" b="0" smtClean="0">
                <a:solidFill>
                  <a:schemeClr val="tx1"/>
                </a:solidFill>
                <a:ea typeface="宋体" pitchFamily="2" charset="-122"/>
              </a:rPr>
              <a:t>/</a:t>
            </a:r>
            <a:r>
              <a:rPr lang="zh-CN" altLang="en-US" sz="1000" b="0" smtClean="0">
                <a:solidFill>
                  <a:schemeClr val="tx1"/>
                </a:solidFill>
                <a:ea typeface="宋体" pitchFamily="2" charset="-122"/>
              </a:rPr>
              <a:t>软件</a:t>
            </a:r>
            <a:r>
              <a:rPr lang="zh-CN" altLang="en-US" sz="1000" b="0" dirty="0" smtClean="0">
                <a:solidFill>
                  <a:schemeClr val="tx1"/>
                </a:solidFill>
                <a:ea typeface="宋体" pitchFamily="2" charset="-122"/>
              </a:rPr>
              <a:t>学院 </a:t>
            </a:r>
            <a:r>
              <a:rPr lang="zh-CN" altLang="en-US" sz="1000" b="0" dirty="0">
                <a:solidFill>
                  <a:schemeClr val="tx1"/>
                </a:solidFill>
                <a:ea typeface="宋体" pitchFamily="2" charset="-122"/>
              </a:rPr>
              <a:t>嵌入式系统与网络通信研究中心</a:t>
            </a:r>
          </a:p>
        </p:txBody>
      </p:sp>
      <p:pic>
        <p:nvPicPr>
          <p:cNvPr id="3088" name="Picture 16" descr="BUPT logo blue"/>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950" y="6021388"/>
            <a:ext cx="777875" cy="7778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txStyles>
    <p:titleStyle>
      <a:lvl1pPr algn="l" rtl="0" fontAlgn="base">
        <a:spcBef>
          <a:spcPct val="0"/>
        </a:spcBef>
        <a:spcAft>
          <a:spcPct val="0"/>
        </a:spcAft>
        <a:defRPr sz="3600" b="1">
          <a:solidFill>
            <a:schemeClr val="tx1"/>
          </a:solidFill>
          <a:latin typeface="+mj-lt"/>
          <a:ea typeface="+mj-ea"/>
          <a:cs typeface="+mj-cs"/>
        </a:defRPr>
      </a:lvl1pPr>
      <a:lvl2pPr algn="l" rtl="0" fontAlgn="base">
        <a:spcBef>
          <a:spcPct val="0"/>
        </a:spcBef>
        <a:spcAft>
          <a:spcPct val="0"/>
        </a:spcAft>
        <a:defRPr sz="3600" b="1">
          <a:solidFill>
            <a:schemeClr val="tx1"/>
          </a:solidFill>
          <a:latin typeface="方正小标宋简体" pitchFamily="2" charset="-122"/>
          <a:ea typeface="方正小标宋简体" pitchFamily="2" charset="-122"/>
        </a:defRPr>
      </a:lvl2pPr>
      <a:lvl3pPr algn="l" rtl="0" fontAlgn="base">
        <a:spcBef>
          <a:spcPct val="0"/>
        </a:spcBef>
        <a:spcAft>
          <a:spcPct val="0"/>
        </a:spcAft>
        <a:defRPr sz="3600" b="1">
          <a:solidFill>
            <a:schemeClr val="tx1"/>
          </a:solidFill>
          <a:latin typeface="方正小标宋简体" pitchFamily="2" charset="-122"/>
          <a:ea typeface="方正小标宋简体" pitchFamily="2" charset="-122"/>
        </a:defRPr>
      </a:lvl3pPr>
      <a:lvl4pPr algn="l" rtl="0" fontAlgn="base">
        <a:spcBef>
          <a:spcPct val="0"/>
        </a:spcBef>
        <a:spcAft>
          <a:spcPct val="0"/>
        </a:spcAft>
        <a:defRPr sz="3600" b="1">
          <a:solidFill>
            <a:schemeClr val="tx1"/>
          </a:solidFill>
          <a:latin typeface="方正小标宋简体" pitchFamily="2" charset="-122"/>
          <a:ea typeface="方正小标宋简体" pitchFamily="2" charset="-122"/>
        </a:defRPr>
      </a:lvl4pPr>
      <a:lvl5pPr algn="l" rtl="0" fontAlgn="base">
        <a:spcBef>
          <a:spcPct val="0"/>
        </a:spcBef>
        <a:spcAft>
          <a:spcPct val="0"/>
        </a:spcAft>
        <a:defRPr sz="3600" b="1">
          <a:solidFill>
            <a:schemeClr val="tx1"/>
          </a:solidFill>
          <a:latin typeface="方正小标宋简体" pitchFamily="2" charset="-122"/>
          <a:ea typeface="方正小标宋简体" pitchFamily="2" charset="-122"/>
        </a:defRPr>
      </a:lvl5pPr>
      <a:lvl6pPr marL="457200" algn="l" rtl="0" fontAlgn="base">
        <a:spcBef>
          <a:spcPct val="0"/>
        </a:spcBef>
        <a:spcAft>
          <a:spcPct val="0"/>
        </a:spcAft>
        <a:defRPr sz="3600" b="1">
          <a:solidFill>
            <a:schemeClr val="tx1"/>
          </a:solidFill>
          <a:latin typeface="方正小标宋简体" pitchFamily="2" charset="-122"/>
          <a:ea typeface="方正小标宋简体" pitchFamily="2" charset="-122"/>
        </a:defRPr>
      </a:lvl6pPr>
      <a:lvl7pPr marL="914400" algn="l" rtl="0" fontAlgn="base">
        <a:spcBef>
          <a:spcPct val="0"/>
        </a:spcBef>
        <a:spcAft>
          <a:spcPct val="0"/>
        </a:spcAft>
        <a:defRPr sz="3600" b="1">
          <a:solidFill>
            <a:schemeClr val="tx1"/>
          </a:solidFill>
          <a:latin typeface="方正小标宋简体" pitchFamily="2" charset="-122"/>
          <a:ea typeface="方正小标宋简体" pitchFamily="2" charset="-122"/>
        </a:defRPr>
      </a:lvl7pPr>
      <a:lvl8pPr marL="1371600" algn="l" rtl="0" fontAlgn="base">
        <a:spcBef>
          <a:spcPct val="0"/>
        </a:spcBef>
        <a:spcAft>
          <a:spcPct val="0"/>
        </a:spcAft>
        <a:defRPr sz="3600" b="1">
          <a:solidFill>
            <a:schemeClr val="tx1"/>
          </a:solidFill>
          <a:latin typeface="方正小标宋简体" pitchFamily="2" charset="-122"/>
          <a:ea typeface="方正小标宋简体" pitchFamily="2" charset="-122"/>
        </a:defRPr>
      </a:lvl8pPr>
      <a:lvl9pPr marL="1828800" algn="l" rtl="0" fontAlgn="base">
        <a:spcBef>
          <a:spcPct val="0"/>
        </a:spcBef>
        <a:spcAft>
          <a:spcPct val="0"/>
        </a:spcAft>
        <a:defRPr sz="3600" b="1">
          <a:solidFill>
            <a:schemeClr val="tx1"/>
          </a:solidFill>
          <a:latin typeface="方正小标宋简体" pitchFamily="2" charset="-122"/>
          <a:ea typeface="方正小标宋简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hyperlink" Target="http://en.wikipedia.org/wiki/Blackfin" TargetMode="External"/><Relationship Id="rId18" Type="http://schemas.openxmlformats.org/officeDocument/2006/relationships/hyperlink" Target="http://en.wikipedia.org/wiki/Zilog_Z8" TargetMode="External"/><Relationship Id="rId26" Type="http://schemas.openxmlformats.org/officeDocument/2006/relationships/hyperlink" Target="http://en.wikipedia.org/wiki/MSP430" TargetMode="External"/><Relationship Id="rId39" Type="http://schemas.openxmlformats.org/officeDocument/2006/relationships/hyperlink" Target="http://en.wikipedia.org/wiki/V850" TargetMode="External"/><Relationship Id="rId21" Type="http://schemas.openxmlformats.org/officeDocument/2006/relationships/hyperlink" Target="http://en.wikipedia.org/wiki/Renesas_H8" TargetMode="External"/><Relationship Id="rId34" Type="http://schemas.openxmlformats.org/officeDocument/2006/relationships/hyperlink" Target="http://en.wikipedia.org/wiki/SuperH" TargetMode="External"/><Relationship Id="rId42" Type="http://schemas.openxmlformats.org/officeDocument/2006/relationships/hyperlink" Target="http://en.wikipedia.org/wiki/Z80" TargetMode="External"/><Relationship Id="rId7" Type="http://schemas.openxmlformats.org/officeDocument/2006/relationships/hyperlink" Target="http://en.wikipedia.org/wiki/68k" TargetMode="External"/><Relationship Id="rId2" Type="http://schemas.openxmlformats.org/officeDocument/2006/relationships/image" Target="data:image/png;base64,iVBORw0KGgoAAAANSUhEUgAAABgAAAAYCAMAAADXqc3KAAAAulBMVEX5+fl8pFWDqjTi6Nx5n05/pjOQtEWLsT2kwmR3nyeoyl10lFJ6nVN1mkuJrF2TtWSwzXi82X2PtEKTu0W92oWnxXWZvkuuyXT29/WszGaXuGaQsW3U286GpmbN08eryXru8eyKrjzq7efd49jF0biy0XGawUyrvZaswpZqhFCatny4xaqbvGyhwVqkwXN3m1OgvWK41XuFq1mQr3Ocs4Su0WOUtUuz1mWGqTubuVehv1uCplWjx1Z8pC93iUb/AAAAAXRSTlMAQObYZgAAAMRJREFUeF6lkUVuQ0EQBYc/MzObmcL3v5aTlceZ2bkW3VI99aL1wOss1nIf5g0sZQEJ38LiLPp5dJ3pYSH4lHjxzDMHIVg137G+mwu+hVMQHPdAALox0/ORM0P6N0s784MEcn5tE/y7TFdRVBs/fE+8hIygdLadH1XcgZkhJSsuRoLQ9qvnAstFCH06G4aUzQpwYBL5P5QxSlUrfX7Y2N00SmmXL8A/KudDo9oBpmINJ1V7d2Rd1Et1WgIZrWHVQArG4CXuoiYOJw5+/RcAAAAASUVORK5CYII=" TargetMode="External"/><Relationship Id="rId16" Type="http://schemas.openxmlformats.org/officeDocument/2006/relationships/hyperlink" Target="http://en.wikipedia.org/wiki/COP8" TargetMode="External"/><Relationship Id="rId20" Type="http://schemas.openxmlformats.org/officeDocument/2006/relationships/hyperlink" Target="http://en.wikipedia.org/wiki/FR-V" TargetMode="External"/><Relationship Id="rId29" Type="http://schemas.openxmlformats.org/officeDocument/2006/relationships/hyperlink" Target="http://en.wikipedia.org/wiki/R8C" TargetMode="External"/><Relationship Id="rId41" Type="http://schemas.openxmlformats.org/officeDocument/2006/relationships/hyperlink" Target="http://en.wikipedia.org/wiki/XE8000" TargetMode="External"/><Relationship Id="rId1" Type="http://schemas.openxmlformats.org/officeDocument/2006/relationships/slideLayout" Target="../slideLayouts/slideLayout2.xml"/><Relationship Id="rId6" Type="http://schemas.openxmlformats.org/officeDocument/2006/relationships/hyperlink" Target="http://en.wikipedia.org/wiki/68HC11" TargetMode="External"/><Relationship Id="rId11" Type="http://schemas.openxmlformats.org/officeDocument/2006/relationships/hyperlink" Target="http://en.wikipedia.org/wiki/Atmel_AVR" TargetMode="External"/><Relationship Id="rId24" Type="http://schemas.openxmlformats.org/officeDocument/2006/relationships/hyperlink" Target="http://en.wikipedia.org/wiki/M32C" TargetMode="External"/><Relationship Id="rId32" Type="http://schemas.openxmlformats.org/officeDocument/2006/relationships/hyperlink" Target="http://en.wikipedia.org/wiki/SPARC" TargetMode="External"/><Relationship Id="rId37" Type="http://schemas.openxmlformats.org/officeDocument/2006/relationships/hyperlink" Target="http://en.wikipedia.org/wiki/TLCS-900" TargetMode="External"/><Relationship Id="rId40" Type="http://schemas.openxmlformats.org/officeDocument/2006/relationships/hyperlink" Target="http://en.wikipedia.org/wiki/X86_architecture" TargetMode="External"/><Relationship Id="rId5" Type="http://schemas.openxmlformats.org/officeDocument/2006/relationships/hyperlink" Target="http://en.wikipedia.org/wiki/68HC08" TargetMode="External"/><Relationship Id="rId15" Type="http://schemas.openxmlformats.org/officeDocument/2006/relationships/hyperlink" Target="http://en.wikipedia.org/wiki/Coldfire" TargetMode="External"/><Relationship Id="rId23" Type="http://schemas.openxmlformats.org/officeDocument/2006/relationships/hyperlink" Target="http://en.wikipedia.org/wiki/M16C" TargetMode="External"/><Relationship Id="rId28" Type="http://schemas.openxmlformats.org/officeDocument/2006/relationships/hyperlink" Target="http://en.wikipedia.org/wiki/PowerPC" TargetMode="External"/><Relationship Id="rId36" Type="http://schemas.openxmlformats.org/officeDocument/2006/relationships/hyperlink" Target="http://en.wikipedia.org/wiki/TLCS-870" TargetMode="External"/><Relationship Id="rId10" Type="http://schemas.openxmlformats.org/officeDocument/2006/relationships/hyperlink" Target="http://en.wikipedia.org/wiki/ARM_architecture" TargetMode="External"/><Relationship Id="rId19" Type="http://schemas.openxmlformats.org/officeDocument/2006/relationships/hyperlink" Target="http://en.wikipedia.org/wiki/EZ80" TargetMode="External"/><Relationship Id="rId31" Type="http://schemas.openxmlformats.org/officeDocument/2006/relationships/hyperlink" Target="http://en.wikipedia.org/wiki/Super_Harvard_Architecture_Single-Chip_Computer" TargetMode="External"/><Relationship Id="rId4" Type="http://schemas.openxmlformats.org/officeDocument/2006/relationships/hyperlink" Target="http://en.wikipedia.org/wiki/65C02" TargetMode="External"/><Relationship Id="rId9" Type="http://schemas.openxmlformats.org/officeDocument/2006/relationships/hyperlink" Target="http://en.wikipedia.org/wiki/Intel_8051" TargetMode="External"/><Relationship Id="rId14" Type="http://schemas.openxmlformats.org/officeDocument/2006/relationships/hyperlink" Target="http://en.wikipedia.org/wiki/C167_family" TargetMode="External"/><Relationship Id="rId22" Type="http://schemas.openxmlformats.org/officeDocument/2006/relationships/hyperlink" Target="http://en.wikipedia.org/wiki/HT48FXX_Flash_I/O_type_series" TargetMode="External"/><Relationship Id="rId27" Type="http://schemas.openxmlformats.org/officeDocument/2006/relationships/hyperlink" Target="http://en.wikipedia.org/wiki/PIC_microcontroller" TargetMode="External"/><Relationship Id="rId30" Type="http://schemas.openxmlformats.org/officeDocument/2006/relationships/hyperlink" Target="http://en.wikipedia.org/w/index.php?title=RL78&amp;action=edit&amp;redlink=1" TargetMode="External"/><Relationship Id="rId35" Type="http://schemas.openxmlformats.org/officeDocument/2006/relationships/hyperlink" Target="http://en.wikipedia.org/wiki/TLCS-47" TargetMode="External"/><Relationship Id="rId43" Type="http://schemas.openxmlformats.org/officeDocument/2006/relationships/hyperlink" Target="http://en.wikipedia.org/wiki/Asynchronous_array_of_simple_processors" TargetMode="External"/><Relationship Id="rId8" Type="http://schemas.openxmlformats.org/officeDocument/2006/relationships/hyperlink" Target="http://en.wikipedia.org/w/index.php?title=78K0R/78K0&amp;action=edit&amp;redlink=1" TargetMode="External"/><Relationship Id="rId3" Type="http://schemas.openxmlformats.org/officeDocument/2006/relationships/hyperlink" Target="http://en.wikipedia.org/wiki/65816" TargetMode="External"/><Relationship Id="rId12" Type="http://schemas.openxmlformats.org/officeDocument/2006/relationships/hyperlink" Target="http://en.wikipedia.org/wiki/AVR32" TargetMode="External"/><Relationship Id="rId17" Type="http://schemas.openxmlformats.org/officeDocument/2006/relationships/hyperlink" Target="http://en.wikipedia.org/w/index.php?title=Cortus_APS3&amp;action=edit&amp;redlink=1" TargetMode="External"/><Relationship Id="rId25" Type="http://schemas.openxmlformats.org/officeDocument/2006/relationships/hyperlink" Target="http://en.wikipedia.org/wiki/MIPS_architecture" TargetMode="External"/><Relationship Id="rId33" Type="http://schemas.openxmlformats.org/officeDocument/2006/relationships/hyperlink" Target="http://en.wikipedia.org/wiki/ST6/ST7" TargetMode="External"/><Relationship Id="rId38" Type="http://schemas.openxmlformats.org/officeDocument/2006/relationships/hyperlink" Target="http://en.wikipedia.org/wiki/TriCore"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jpeg"/><Relationship Id="rId4" Type="http://schemas.openxmlformats.org/officeDocument/2006/relationships/image" Target="../media/image35.jpeg"/><Relationship Id="rId9"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bwMode="auto">
          <a:xfrm>
            <a:off x="1162050" y="4337050"/>
            <a:ext cx="7010400" cy="1828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 typeface="Wingdings" pitchFamily="2" charset="2"/>
              <a:buNone/>
            </a:pPr>
            <a:r>
              <a:rPr lang="zh-CN" altLang="en-US" sz="3600" dirty="0">
                <a:latin typeface="华文行楷" pitchFamily="2" charset="-122"/>
                <a:ea typeface="华文行楷" pitchFamily="2" charset="-122"/>
              </a:rPr>
              <a:t>邝  坚</a:t>
            </a:r>
            <a:r>
              <a:rPr lang="zh-CN" altLang="en-US" sz="2800" dirty="0">
                <a:latin typeface="华文行楷" pitchFamily="2" charset="-122"/>
                <a:ea typeface="华文行楷" pitchFamily="2" charset="-122"/>
              </a:rPr>
              <a:t>    </a:t>
            </a:r>
          </a:p>
          <a:p>
            <a:pPr marL="0" indent="0" algn="ctr">
              <a:buFont typeface="Wingdings" pitchFamily="2" charset="2"/>
              <a:buNone/>
            </a:pPr>
            <a:r>
              <a:rPr lang="zh-CN" altLang="en-US" sz="2800" dirty="0">
                <a:latin typeface="华文行楷" pitchFamily="2" charset="-122"/>
                <a:ea typeface="华文行楷" pitchFamily="2" charset="-122"/>
              </a:rPr>
              <a:t>嵌入式系统与网络通信研究中心</a:t>
            </a:r>
          </a:p>
          <a:p>
            <a:pPr marL="0" indent="0" algn="ctr">
              <a:buFont typeface="Wingdings" pitchFamily="2" charset="2"/>
              <a:buNone/>
            </a:pPr>
            <a:r>
              <a:rPr lang="zh-CN" altLang="en-US" sz="2800" dirty="0">
                <a:latin typeface="华文行楷" pitchFamily="2" charset="-122"/>
                <a:ea typeface="华文行楷" pitchFamily="2" charset="-122"/>
              </a:rPr>
              <a:t>北京邮电大学 计算机</a:t>
            </a:r>
            <a:r>
              <a:rPr lang="zh-CN" altLang="en-US" sz="2800" dirty="0" smtClean="0">
                <a:latin typeface="华文行楷" pitchFamily="2" charset="-122"/>
                <a:ea typeface="华文行楷" pitchFamily="2" charset="-122"/>
              </a:rPr>
              <a:t>学院</a:t>
            </a:r>
            <a:r>
              <a:rPr lang="en-US" altLang="zh-CN" sz="2800" dirty="0" smtClean="0">
                <a:latin typeface="华文行楷" pitchFamily="2" charset="-122"/>
                <a:ea typeface="华文行楷" pitchFamily="2" charset="-122"/>
              </a:rPr>
              <a:t>/</a:t>
            </a:r>
            <a:r>
              <a:rPr lang="zh-CN" altLang="en-US" sz="2800" dirty="0" smtClean="0">
                <a:latin typeface="华文行楷" pitchFamily="2" charset="-122"/>
                <a:ea typeface="华文行楷" pitchFamily="2" charset="-122"/>
              </a:rPr>
              <a:t>软件学院</a:t>
            </a:r>
            <a:endParaRPr lang="zh-CN" altLang="en-US" sz="2800" dirty="0">
              <a:latin typeface="华文行楷" pitchFamily="2" charset="-122"/>
              <a:ea typeface="华文行楷" pitchFamily="2" charset="-122"/>
            </a:endParaRPr>
          </a:p>
          <a:p>
            <a:pPr marL="0" indent="0" algn="ctr">
              <a:buFont typeface="Wingdings" pitchFamily="2" charset="2"/>
              <a:buNone/>
            </a:pPr>
            <a:endParaRPr lang="en-US" altLang="zh-CN" sz="2800" dirty="0">
              <a:latin typeface="华文行楷" pitchFamily="2" charset="-122"/>
              <a:ea typeface="华文行楷" pitchFamily="2" charset="-122"/>
            </a:endParaRPr>
          </a:p>
        </p:txBody>
      </p:sp>
      <p:sp>
        <p:nvSpPr>
          <p:cNvPr id="5138" name="WordArt 18"/>
          <p:cNvSpPr>
            <a:spLocks noChangeArrowheads="1" noChangeShapeType="1" noTextEdit="1"/>
          </p:cNvSpPr>
          <p:nvPr/>
        </p:nvSpPr>
        <p:spPr bwMode="auto">
          <a:xfrm>
            <a:off x="827584" y="1603375"/>
            <a:ext cx="4032448" cy="457200"/>
          </a:xfrm>
          <a:prstGeom prst="rect">
            <a:avLst/>
          </a:prstGeom>
        </p:spPr>
        <p:txBody>
          <a:bodyPr wrap="none" fromWordArt="1">
            <a:prstTxWarp prst="textPlain">
              <a:avLst>
                <a:gd name="adj" fmla="val 50000"/>
              </a:avLst>
            </a:prstTxWarp>
          </a:bodyPr>
          <a:lstStyle/>
          <a:p>
            <a:r>
              <a:rPr lang="zh-CN" altLang="en-US" sz="3600" kern="10" normalizeH="1" dirty="0" smtClean="0">
                <a:ln w="9525">
                  <a:solidFill>
                    <a:schemeClr val="bg1"/>
                  </a:solidFill>
                  <a:miter lim="800000"/>
                  <a:headEnd/>
                  <a:tailEnd/>
                </a:ln>
                <a:solidFill>
                  <a:srgbClr val="800080"/>
                </a:solidFill>
                <a:effectLst>
                  <a:outerShdw dist="45791" dir="3378596" algn="ctr" rotWithShape="0">
                    <a:srgbClr val="4D4D4D">
                      <a:alpha val="80000"/>
                    </a:srgbClr>
                  </a:outerShdw>
                </a:effectLst>
                <a:latin typeface="隶书"/>
                <a:ea typeface="隶书"/>
              </a:rPr>
              <a:t>嵌入式系统</a:t>
            </a:r>
            <a:endParaRPr lang="zh-CN" altLang="en-US" sz="3600" kern="10" normalizeH="1" dirty="0">
              <a:ln w="9525">
                <a:solidFill>
                  <a:schemeClr val="bg1"/>
                </a:solidFill>
                <a:miter lim="800000"/>
                <a:headEnd/>
                <a:tailEnd/>
              </a:ln>
              <a:solidFill>
                <a:srgbClr val="800080"/>
              </a:solidFill>
              <a:effectLst>
                <a:outerShdw dist="45791" dir="3378596" algn="ctr" rotWithShape="0">
                  <a:srgbClr val="4D4D4D">
                    <a:alpha val="80000"/>
                  </a:srgbClr>
                </a:outerShdw>
              </a:effectLst>
              <a:latin typeface="隶书"/>
              <a:ea typeface="隶书"/>
            </a:endParaRPr>
          </a:p>
        </p:txBody>
      </p:sp>
      <p:sp>
        <p:nvSpPr>
          <p:cNvPr id="5139" name="Rectangle 19"/>
          <p:cNvSpPr>
            <a:spLocks noChangeArrowheads="1"/>
          </p:cNvSpPr>
          <p:nvPr/>
        </p:nvSpPr>
        <p:spPr bwMode="auto">
          <a:xfrm>
            <a:off x="323850" y="2997200"/>
            <a:ext cx="8569325" cy="762000"/>
          </a:xfrm>
          <a:prstGeom prst="rect">
            <a:avLst/>
          </a:prstGeom>
          <a:noFill/>
          <a:ln>
            <a:noFill/>
          </a:ln>
          <a:effectLst>
            <a:outerShdw dist="17961" dir="2700000" algn="ctr" rotWithShape="0">
              <a:schemeClr val="bg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4400" dirty="0" smtClean="0">
                <a:solidFill>
                  <a:schemeClr val="hlink"/>
                </a:solidFill>
                <a:latin typeface="方正小标宋简体" pitchFamily="2" charset="-122"/>
              </a:rPr>
              <a:t>实时</a:t>
            </a:r>
            <a:r>
              <a:rPr lang="zh-CN" altLang="en-US" sz="4400" dirty="0">
                <a:solidFill>
                  <a:schemeClr val="hlink"/>
                </a:solidFill>
                <a:latin typeface="方正小标宋简体" pitchFamily="2" charset="-122"/>
              </a:rPr>
              <a:t>嵌入式系统基础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a:t>Essential Characteristics</a:t>
            </a:r>
          </a:p>
        </p:txBody>
      </p:sp>
      <p:sp>
        <p:nvSpPr>
          <p:cNvPr id="73732" name="Rectangle 4"/>
          <p:cNvSpPr>
            <a:spLocks noGrp="1" noChangeArrowheads="1"/>
          </p:cNvSpPr>
          <p:nvPr>
            <p:ph type="body" idx="1"/>
          </p:nvPr>
        </p:nvSpPr>
        <p:spPr>
          <a:xfrm>
            <a:off x="395288" y="1981200"/>
            <a:ext cx="8305800" cy="3752850"/>
          </a:xfrm>
          <a:noFill/>
          <a:ln/>
        </p:spPr>
        <p:txBody>
          <a:bodyPr/>
          <a:lstStyle/>
          <a:p>
            <a:r>
              <a:rPr lang="en-US" altLang="zh-CN" b="1" i="1" dirty="0"/>
              <a:t>Logical</a:t>
            </a:r>
            <a:r>
              <a:rPr lang="en-US" altLang="zh-CN" b="1" dirty="0"/>
              <a:t> or Functional Correctness </a:t>
            </a:r>
            <a:r>
              <a:rPr lang="en-US" altLang="zh-CN" b="1" dirty="0">
                <a:latin typeface="Times New Roman"/>
              </a:rPr>
              <a:t>–</a:t>
            </a:r>
            <a:r>
              <a:rPr lang="en-US" altLang="zh-CN" b="1" dirty="0"/>
              <a:t> </a:t>
            </a:r>
          </a:p>
          <a:p>
            <a:pPr lvl="1"/>
            <a:r>
              <a:rPr lang="en-US" altLang="zh-CN" b="1" dirty="0">
                <a:solidFill>
                  <a:schemeClr val="folHlink"/>
                </a:solidFill>
              </a:rPr>
              <a:t>system must produce correct computational result.</a:t>
            </a:r>
          </a:p>
          <a:p>
            <a:r>
              <a:rPr lang="en-US" altLang="zh-CN" b="1" i="1" dirty="0"/>
              <a:t>Timing</a:t>
            </a:r>
            <a:r>
              <a:rPr lang="en-US" altLang="zh-CN" b="1" dirty="0"/>
              <a:t> Correctness </a:t>
            </a:r>
            <a:r>
              <a:rPr lang="en-US" altLang="zh-CN" b="1" dirty="0">
                <a:latin typeface="Times New Roman"/>
              </a:rPr>
              <a:t>–</a:t>
            </a:r>
            <a:r>
              <a:rPr lang="en-US" altLang="zh-CN" b="1" dirty="0"/>
              <a:t> </a:t>
            </a:r>
          </a:p>
          <a:p>
            <a:pPr lvl="1"/>
            <a:r>
              <a:rPr lang="en-US" altLang="zh-CN" b="1" dirty="0">
                <a:solidFill>
                  <a:schemeClr val="folHlink"/>
                </a:solidFill>
              </a:rPr>
              <a:t>The computations must conclude within a predefined period - </a:t>
            </a:r>
            <a:r>
              <a:rPr lang="en-US" altLang="zh-CN" b="1" dirty="0">
                <a:solidFill>
                  <a:schemeClr val="hlink"/>
                </a:solidFill>
              </a:rPr>
              <a:t>DEADLINE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blinds(horizontal)">
                                      <p:cBhvr>
                                        <p:cTn id="7" dur="500"/>
                                        <p:tgtEl>
                                          <p:spTgt spid="7373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3732">
                                            <p:txEl>
                                              <p:pRg st="1" end="1"/>
                                            </p:txEl>
                                          </p:spTgt>
                                        </p:tgtEl>
                                        <p:attrNameLst>
                                          <p:attrName>style.visibility</p:attrName>
                                        </p:attrNameLst>
                                      </p:cBhvr>
                                      <p:to>
                                        <p:strVal val="visible"/>
                                      </p:to>
                                    </p:set>
                                    <p:animEffect transition="in" filter="blinds(horizontal)">
                                      <p:cBhvr>
                                        <p:cTn id="10" dur="500"/>
                                        <p:tgtEl>
                                          <p:spTgt spid="7373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3732">
                                            <p:txEl>
                                              <p:pRg st="2" end="2"/>
                                            </p:txEl>
                                          </p:spTgt>
                                        </p:tgtEl>
                                        <p:attrNameLst>
                                          <p:attrName>style.visibility</p:attrName>
                                        </p:attrNameLst>
                                      </p:cBhvr>
                                      <p:to>
                                        <p:strVal val="visible"/>
                                      </p:to>
                                    </p:set>
                                    <p:animEffect transition="in" filter="blinds(horizontal)">
                                      <p:cBhvr>
                                        <p:cTn id="15" dur="500"/>
                                        <p:tgtEl>
                                          <p:spTgt spid="7373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3732">
                                            <p:txEl>
                                              <p:pRg st="3" end="3"/>
                                            </p:txEl>
                                          </p:spTgt>
                                        </p:tgtEl>
                                        <p:attrNameLst>
                                          <p:attrName>style.visibility</p:attrName>
                                        </p:attrNameLst>
                                      </p:cBhvr>
                                      <p:to>
                                        <p:strVal val="visible"/>
                                      </p:to>
                                    </p:set>
                                    <p:animEffect transition="in" filter="blinds(horizontal)">
                                      <p:cBhvr>
                                        <p:cTn id="18" dur="500"/>
                                        <p:tgtEl>
                                          <p:spTgt spid="737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dirty="0"/>
              <a:t>RT categories (Deadline)</a:t>
            </a:r>
          </a:p>
        </p:txBody>
      </p:sp>
      <p:sp>
        <p:nvSpPr>
          <p:cNvPr id="74756" name="Rectangle 4"/>
          <p:cNvSpPr>
            <a:spLocks noGrp="1" noChangeArrowheads="1"/>
          </p:cNvSpPr>
          <p:nvPr>
            <p:ph type="body" idx="1"/>
          </p:nvPr>
        </p:nvSpPr>
        <p:spPr>
          <a:xfrm>
            <a:off x="323850" y="1268413"/>
            <a:ext cx="8424863" cy="4895850"/>
          </a:xfrm>
          <a:noFill/>
          <a:ln/>
        </p:spPr>
        <p:txBody>
          <a:bodyPr/>
          <a:lstStyle/>
          <a:p>
            <a:pPr>
              <a:lnSpc>
                <a:spcPct val="80000"/>
              </a:lnSpc>
            </a:pPr>
            <a:r>
              <a:rPr lang="en-US" altLang="zh-CN" sz="2000" b="1">
                <a:solidFill>
                  <a:schemeClr val="hlink"/>
                </a:solidFill>
              </a:rPr>
              <a:t>Hard real-time</a:t>
            </a:r>
            <a:r>
              <a:rPr lang="en-US" altLang="zh-CN" sz="2000" b="1">
                <a:solidFill>
                  <a:schemeClr val="folHlink"/>
                </a:solidFill>
              </a:rPr>
              <a:t>:</a:t>
            </a:r>
            <a:r>
              <a:rPr lang="en-US" altLang="zh-CN" sz="2000"/>
              <a:t> missing a deadline has catastrophic results for the system;</a:t>
            </a:r>
          </a:p>
          <a:p>
            <a:pPr>
              <a:lnSpc>
                <a:spcPct val="80000"/>
              </a:lnSpc>
            </a:pPr>
            <a:endParaRPr lang="en-US" altLang="zh-CN" sz="2000" b="1">
              <a:solidFill>
                <a:schemeClr val="folHlink"/>
              </a:solidFill>
            </a:endParaRPr>
          </a:p>
          <a:p>
            <a:pPr>
              <a:lnSpc>
                <a:spcPct val="80000"/>
              </a:lnSpc>
            </a:pPr>
            <a:endParaRPr lang="en-US" altLang="zh-CN" sz="2000" b="1">
              <a:solidFill>
                <a:schemeClr val="folHlink"/>
              </a:solidFill>
            </a:endParaRPr>
          </a:p>
          <a:p>
            <a:pPr>
              <a:lnSpc>
                <a:spcPct val="80000"/>
              </a:lnSpc>
            </a:pPr>
            <a:endParaRPr lang="en-US" altLang="zh-CN" sz="2000" b="1">
              <a:solidFill>
                <a:schemeClr val="folHlink"/>
              </a:solidFill>
            </a:endParaRPr>
          </a:p>
          <a:p>
            <a:pPr>
              <a:lnSpc>
                <a:spcPct val="80000"/>
              </a:lnSpc>
            </a:pPr>
            <a:endParaRPr lang="en-US" altLang="zh-CN" sz="2000" b="1">
              <a:solidFill>
                <a:schemeClr val="folHlink"/>
              </a:solidFill>
            </a:endParaRPr>
          </a:p>
          <a:p>
            <a:pPr>
              <a:lnSpc>
                <a:spcPct val="80000"/>
              </a:lnSpc>
            </a:pPr>
            <a:r>
              <a:rPr lang="en-US" altLang="zh-CN" sz="2000" b="1">
                <a:solidFill>
                  <a:schemeClr val="folHlink"/>
                </a:solidFill>
              </a:rPr>
              <a:t>Firm real-time:</a:t>
            </a:r>
            <a:r>
              <a:rPr lang="en-US" altLang="zh-CN" sz="2000"/>
              <a:t> missing a deadline has a non acceptable quality reduction as a consequence;</a:t>
            </a:r>
          </a:p>
          <a:p>
            <a:pPr>
              <a:lnSpc>
                <a:spcPct val="80000"/>
              </a:lnSpc>
            </a:pPr>
            <a:r>
              <a:rPr lang="en-US" altLang="zh-CN" sz="2000" b="1">
                <a:solidFill>
                  <a:schemeClr val="hlink"/>
                </a:solidFill>
              </a:rPr>
              <a:t>Soft real-time</a:t>
            </a:r>
            <a:r>
              <a:rPr lang="en-US" altLang="zh-CN" sz="2000" b="1">
                <a:solidFill>
                  <a:schemeClr val="folHlink"/>
                </a:solidFill>
              </a:rPr>
              <a:t>:</a:t>
            </a:r>
            <a:r>
              <a:rPr lang="en-US" altLang="zh-CN" sz="2000"/>
              <a:t> deadlines may be missed and can be recovered from. The reduction of system quality is acceptable;</a:t>
            </a:r>
          </a:p>
          <a:p>
            <a:pPr>
              <a:lnSpc>
                <a:spcPct val="80000"/>
              </a:lnSpc>
            </a:pPr>
            <a:endParaRPr lang="en-US" altLang="zh-CN" sz="2000" b="1">
              <a:solidFill>
                <a:schemeClr val="folHlink"/>
              </a:solidFill>
            </a:endParaRPr>
          </a:p>
          <a:p>
            <a:pPr>
              <a:lnSpc>
                <a:spcPct val="80000"/>
              </a:lnSpc>
            </a:pPr>
            <a:endParaRPr lang="en-US" altLang="zh-CN" sz="2000" b="1">
              <a:solidFill>
                <a:schemeClr val="folHlink"/>
              </a:solidFill>
            </a:endParaRPr>
          </a:p>
          <a:p>
            <a:pPr>
              <a:lnSpc>
                <a:spcPct val="80000"/>
              </a:lnSpc>
            </a:pPr>
            <a:endParaRPr lang="en-US" altLang="zh-CN" sz="2000" b="1">
              <a:solidFill>
                <a:schemeClr val="folHlink"/>
              </a:solidFill>
            </a:endParaRPr>
          </a:p>
          <a:p>
            <a:pPr>
              <a:lnSpc>
                <a:spcPct val="80000"/>
              </a:lnSpc>
            </a:pPr>
            <a:endParaRPr lang="en-US" altLang="zh-CN" sz="2000" b="1">
              <a:solidFill>
                <a:schemeClr val="folHlink"/>
              </a:solidFill>
            </a:endParaRPr>
          </a:p>
          <a:p>
            <a:pPr>
              <a:lnSpc>
                <a:spcPct val="80000"/>
              </a:lnSpc>
            </a:pPr>
            <a:endParaRPr lang="en-US" altLang="zh-CN" sz="2000" b="1">
              <a:solidFill>
                <a:schemeClr val="folHlink"/>
              </a:solidFill>
            </a:endParaRPr>
          </a:p>
          <a:p>
            <a:pPr>
              <a:lnSpc>
                <a:spcPct val="80000"/>
              </a:lnSpc>
            </a:pPr>
            <a:r>
              <a:rPr lang="en-US" altLang="zh-CN" sz="2000" b="1">
                <a:solidFill>
                  <a:schemeClr val="folHlink"/>
                </a:solidFill>
              </a:rPr>
              <a:t>Non real-time:</a:t>
            </a:r>
            <a:r>
              <a:rPr lang="en-US" altLang="zh-CN" sz="2000"/>
              <a:t> no deadlines have to be met.</a:t>
            </a:r>
          </a:p>
        </p:txBody>
      </p:sp>
      <p:grpSp>
        <p:nvGrpSpPr>
          <p:cNvPr id="74790" name="Group 38"/>
          <p:cNvGrpSpPr>
            <a:grpSpLocks/>
          </p:cNvGrpSpPr>
          <p:nvPr/>
        </p:nvGrpSpPr>
        <p:grpSpPr bwMode="auto">
          <a:xfrm>
            <a:off x="1763713" y="1773238"/>
            <a:ext cx="3744912" cy="1296987"/>
            <a:chOff x="1655" y="1071"/>
            <a:chExt cx="2359" cy="817"/>
          </a:xfrm>
        </p:grpSpPr>
        <p:sp>
          <p:nvSpPr>
            <p:cNvPr id="74774" name="Line 22"/>
            <p:cNvSpPr>
              <a:spLocks noChangeShapeType="1"/>
            </p:cNvSpPr>
            <p:nvPr/>
          </p:nvSpPr>
          <p:spPr bwMode="auto">
            <a:xfrm>
              <a:off x="2154" y="1071"/>
              <a:ext cx="0" cy="590"/>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75" name="Line 23"/>
            <p:cNvSpPr>
              <a:spLocks noChangeShapeType="1"/>
            </p:cNvSpPr>
            <p:nvPr/>
          </p:nvSpPr>
          <p:spPr bwMode="auto">
            <a:xfrm>
              <a:off x="2154" y="1660"/>
              <a:ext cx="1860" cy="1"/>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76" name="Line 24"/>
            <p:cNvSpPr>
              <a:spLocks noChangeShapeType="1"/>
            </p:cNvSpPr>
            <p:nvPr/>
          </p:nvSpPr>
          <p:spPr bwMode="auto">
            <a:xfrm flipH="1">
              <a:off x="3464" y="1071"/>
              <a:ext cx="6" cy="589"/>
            </a:xfrm>
            <a:prstGeom prst="line">
              <a:avLst/>
            </a:prstGeom>
            <a:noFill/>
            <a:ln w="19050">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77" name="Text Box 25"/>
            <p:cNvSpPr txBox="1">
              <a:spLocks noChangeArrowheads="1"/>
            </p:cNvSpPr>
            <p:nvPr/>
          </p:nvSpPr>
          <p:spPr bwMode="auto">
            <a:xfrm>
              <a:off x="3087" y="1638"/>
              <a:ext cx="7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b="0">
                  <a:solidFill>
                    <a:schemeClr val="folHlink"/>
                  </a:solidFill>
                  <a:ea typeface="宋体" pitchFamily="2" charset="-122"/>
                </a:rPr>
                <a:t>Deadline</a:t>
              </a:r>
            </a:p>
          </p:txBody>
        </p:sp>
        <p:sp>
          <p:nvSpPr>
            <p:cNvPr id="74778" name="Text Box 26"/>
            <p:cNvSpPr txBox="1">
              <a:spLocks noChangeArrowheads="1"/>
            </p:cNvSpPr>
            <p:nvPr/>
          </p:nvSpPr>
          <p:spPr bwMode="auto">
            <a:xfrm>
              <a:off x="1655" y="1116"/>
              <a:ext cx="5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b="0">
                  <a:solidFill>
                    <a:schemeClr val="folHlink"/>
                  </a:solidFill>
                  <a:ea typeface="宋体" pitchFamily="2" charset="-122"/>
                </a:rPr>
                <a:t>Value</a:t>
              </a:r>
            </a:p>
          </p:txBody>
        </p:sp>
        <p:sp>
          <p:nvSpPr>
            <p:cNvPr id="74779" name="Line 27"/>
            <p:cNvSpPr>
              <a:spLocks noChangeShapeType="1"/>
            </p:cNvSpPr>
            <p:nvPr/>
          </p:nvSpPr>
          <p:spPr bwMode="auto">
            <a:xfrm>
              <a:off x="2154" y="1253"/>
              <a:ext cx="1316" cy="0"/>
            </a:xfrm>
            <a:prstGeom prst="line">
              <a:avLst/>
            </a:prstGeom>
            <a:noFill/>
            <a:ln w="38100">
              <a:solidFill>
                <a:schemeClr val="hlink"/>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80" name="Line 28"/>
            <p:cNvSpPr>
              <a:spLocks noChangeShapeType="1"/>
            </p:cNvSpPr>
            <p:nvPr/>
          </p:nvSpPr>
          <p:spPr bwMode="auto">
            <a:xfrm flipH="1">
              <a:off x="3464" y="1253"/>
              <a:ext cx="6" cy="407"/>
            </a:xfrm>
            <a:prstGeom prst="line">
              <a:avLst/>
            </a:prstGeom>
            <a:noFill/>
            <a:ln w="38100">
              <a:solidFill>
                <a:schemeClr val="hlink"/>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791" name="Group 39"/>
          <p:cNvGrpSpPr>
            <a:grpSpLocks/>
          </p:cNvGrpSpPr>
          <p:nvPr/>
        </p:nvGrpSpPr>
        <p:grpSpPr bwMode="auto">
          <a:xfrm>
            <a:off x="1763713" y="4365625"/>
            <a:ext cx="3744912" cy="1296988"/>
            <a:chOff x="1655" y="2750"/>
            <a:chExt cx="2359" cy="817"/>
          </a:xfrm>
        </p:grpSpPr>
        <p:sp>
          <p:nvSpPr>
            <p:cNvPr id="74783" name="Line 31"/>
            <p:cNvSpPr>
              <a:spLocks noChangeShapeType="1"/>
            </p:cNvSpPr>
            <p:nvPr/>
          </p:nvSpPr>
          <p:spPr bwMode="auto">
            <a:xfrm>
              <a:off x="2154" y="2750"/>
              <a:ext cx="0" cy="590"/>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84" name="Line 32"/>
            <p:cNvSpPr>
              <a:spLocks noChangeShapeType="1"/>
            </p:cNvSpPr>
            <p:nvPr/>
          </p:nvSpPr>
          <p:spPr bwMode="auto">
            <a:xfrm>
              <a:off x="2154" y="3339"/>
              <a:ext cx="1860" cy="0"/>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85" name="Line 33"/>
            <p:cNvSpPr>
              <a:spLocks noChangeShapeType="1"/>
            </p:cNvSpPr>
            <p:nvPr/>
          </p:nvSpPr>
          <p:spPr bwMode="auto">
            <a:xfrm flipH="1">
              <a:off x="3464" y="2750"/>
              <a:ext cx="6" cy="589"/>
            </a:xfrm>
            <a:prstGeom prst="line">
              <a:avLst/>
            </a:prstGeom>
            <a:noFill/>
            <a:ln w="19050">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86" name="Text Box 34"/>
            <p:cNvSpPr txBox="1">
              <a:spLocks noChangeArrowheads="1"/>
            </p:cNvSpPr>
            <p:nvPr/>
          </p:nvSpPr>
          <p:spPr bwMode="auto">
            <a:xfrm>
              <a:off x="3087" y="3317"/>
              <a:ext cx="7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b="0">
                  <a:solidFill>
                    <a:schemeClr val="folHlink"/>
                  </a:solidFill>
                  <a:ea typeface="宋体" pitchFamily="2" charset="-122"/>
                </a:rPr>
                <a:t>Deadline</a:t>
              </a:r>
            </a:p>
          </p:txBody>
        </p:sp>
        <p:sp>
          <p:nvSpPr>
            <p:cNvPr id="74787" name="Text Box 35"/>
            <p:cNvSpPr txBox="1">
              <a:spLocks noChangeArrowheads="1"/>
            </p:cNvSpPr>
            <p:nvPr/>
          </p:nvSpPr>
          <p:spPr bwMode="auto">
            <a:xfrm>
              <a:off x="1655" y="2795"/>
              <a:ext cx="5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b="0">
                  <a:solidFill>
                    <a:schemeClr val="folHlink"/>
                  </a:solidFill>
                  <a:ea typeface="宋体" pitchFamily="2" charset="-122"/>
                </a:rPr>
                <a:t>Value</a:t>
              </a:r>
            </a:p>
          </p:txBody>
        </p:sp>
        <p:sp>
          <p:nvSpPr>
            <p:cNvPr id="74788" name="Line 36"/>
            <p:cNvSpPr>
              <a:spLocks noChangeShapeType="1"/>
            </p:cNvSpPr>
            <p:nvPr/>
          </p:nvSpPr>
          <p:spPr bwMode="auto">
            <a:xfrm flipV="1">
              <a:off x="2154" y="2931"/>
              <a:ext cx="1316" cy="1"/>
            </a:xfrm>
            <a:prstGeom prst="line">
              <a:avLst/>
            </a:prstGeom>
            <a:noFill/>
            <a:ln w="38100">
              <a:solidFill>
                <a:schemeClr val="hlink"/>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89" name="Line 37"/>
            <p:cNvSpPr>
              <a:spLocks noChangeShapeType="1"/>
            </p:cNvSpPr>
            <p:nvPr/>
          </p:nvSpPr>
          <p:spPr bwMode="auto">
            <a:xfrm>
              <a:off x="3470" y="2932"/>
              <a:ext cx="408" cy="407"/>
            </a:xfrm>
            <a:prstGeom prst="line">
              <a:avLst/>
            </a:prstGeom>
            <a:noFill/>
            <a:ln w="38100">
              <a:solidFill>
                <a:schemeClr val="hlink"/>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74792" name="Picture 40" descr="导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614488"/>
            <a:ext cx="2087562"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4793" name="Picture 41" descr="HT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4365625"/>
            <a:ext cx="585787" cy="1087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4790"/>
                                        </p:tgtEl>
                                        <p:attrNameLst>
                                          <p:attrName>style.visibility</p:attrName>
                                        </p:attrNameLst>
                                      </p:cBhvr>
                                      <p:to>
                                        <p:strVal val="visible"/>
                                      </p:to>
                                    </p:set>
                                    <p:animEffect transition="in" filter="blinds(vertical)">
                                      <p:cBhvr>
                                        <p:cTn id="7" dur="500"/>
                                        <p:tgtEl>
                                          <p:spTgt spid="747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4792"/>
                                        </p:tgtEl>
                                        <p:attrNameLst>
                                          <p:attrName>style.visibility</p:attrName>
                                        </p:attrNameLst>
                                      </p:cBhvr>
                                      <p:to>
                                        <p:strVal val="visible"/>
                                      </p:to>
                                    </p:set>
                                    <p:animEffect transition="in" filter="blinds(vertical)">
                                      <p:cBhvr>
                                        <p:cTn id="12" dur="500"/>
                                        <p:tgtEl>
                                          <p:spTgt spid="747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756">
                                            <p:txEl>
                                              <p:pRg st="6" end="6"/>
                                            </p:txEl>
                                          </p:spTgt>
                                        </p:tgtEl>
                                        <p:attrNameLst>
                                          <p:attrName>style.visibility</p:attrName>
                                        </p:attrNameLst>
                                      </p:cBhvr>
                                      <p:to>
                                        <p:strVal val="visible"/>
                                      </p:to>
                                    </p:set>
                                    <p:animEffect transition="in" filter="blinds(horizontal)">
                                      <p:cBhvr>
                                        <p:cTn id="17" dur="500"/>
                                        <p:tgtEl>
                                          <p:spTgt spid="74756">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791"/>
                                        </p:tgtEl>
                                        <p:attrNameLst>
                                          <p:attrName>style.visibility</p:attrName>
                                        </p:attrNameLst>
                                      </p:cBhvr>
                                      <p:to>
                                        <p:strVal val="visible"/>
                                      </p:to>
                                    </p:set>
                                    <p:animEffect transition="in" filter="blinds(horizontal)">
                                      <p:cBhvr>
                                        <p:cTn id="22" dur="500"/>
                                        <p:tgtEl>
                                          <p:spTgt spid="747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793"/>
                                        </p:tgtEl>
                                        <p:attrNameLst>
                                          <p:attrName>style.visibility</p:attrName>
                                        </p:attrNameLst>
                                      </p:cBhvr>
                                      <p:to>
                                        <p:strVal val="visible"/>
                                      </p:to>
                                    </p:set>
                                    <p:animEffect transition="in" filter="blinds(horizontal)">
                                      <p:cBhvr>
                                        <p:cTn id="27" dur="500"/>
                                        <p:tgtEl>
                                          <p:spTgt spid="747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756">
                                            <p:txEl>
                                              <p:pRg st="12" end="12"/>
                                            </p:txEl>
                                          </p:spTgt>
                                        </p:tgtEl>
                                        <p:attrNameLst>
                                          <p:attrName>style.visibility</p:attrName>
                                        </p:attrNameLst>
                                      </p:cBhvr>
                                      <p:to>
                                        <p:strVal val="visible"/>
                                      </p:to>
                                    </p:set>
                                    <p:animEffect transition="in" filter="blinds(horizontal)">
                                      <p:cBhvr>
                                        <p:cTn id="32" dur="500"/>
                                        <p:tgtEl>
                                          <p:spTgt spid="74756">
                                            <p:txEl>
                                              <p:pRg st="12" end="1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756">
                                            <p:txEl>
                                              <p:pRg st="5" end="5"/>
                                            </p:txEl>
                                          </p:spTgt>
                                        </p:tgtEl>
                                        <p:attrNameLst>
                                          <p:attrName>style.visibility</p:attrName>
                                        </p:attrNameLst>
                                      </p:cBhvr>
                                      <p:to>
                                        <p:strVal val="visible"/>
                                      </p:to>
                                    </p:set>
                                    <p:animEffect transition="in" filter="blinds(horizontal)">
                                      <p:cBhvr>
                                        <p:cTn id="37" dur="500"/>
                                        <p:tgtEl>
                                          <p:spTgt spid="747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26" name="Picture 26" descr="MC90031111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2205038"/>
            <a:ext cx="2663825" cy="2808287"/>
          </a:xfrm>
          <a:prstGeom prst="rect">
            <a:avLst/>
          </a:prstGeom>
          <a:noFill/>
          <a:extLst>
            <a:ext uri="{909E8E84-426E-40DD-AFC4-6F175D3DCCD1}">
              <a14:hiddenFill xmlns:a14="http://schemas.microsoft.com/office/drawing/2010/main">
                <a:solidFill>
                  <a:srgbClr val="FFFFFF"/>
                </a:solidFill>
              </a14:hiddenFill>
            </a:ext>
          </a:extLst>
        </p:spPr>
      </p:pic>
      <p:sp>
        <p:nvSpPr>
          <p:cNvPr id="76827" name="AutoShape 27"/>
          <p:cNvSpPr>
            <a:spLocks noChangeArrowheads="1"/>
          </p:cNvSpPr>
          <p:nvPr/>
        </p:nvSpPr>
        <p:spPr bwMode="auto">
          <a:xfrm>
            <a:off x="2484438" y="1339850"/>
            <a:ext cx="5975350" cy="4537075"/>
          </a:xfrm>
          <a:prstGeom prst="roundRect">
            <a:avLst>
              <a:gd name="adj"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2" name="Rectangle 2"/>
          <p:cNvSpPr>
            <a:spLocks noGrp="1" noChangeArrowheads="1"/>
          </p:cNvSpPr>
          <p:nvPr>
            <p:ph type="title"/>
          </p:nvPr>
        </p:nvSpPr>
        <p:spPr/>
        <p:txBody>
          <a:bodyPr/>
          <a:lstStyle/>
          <a:p>
            <a:r>
              <a:rPr lang="en-US" altLang="zh-CN" sz="3200"/>
              <a:t>Structure of Embedded real-time system</a:t>
            </a:r>
          </a:p>
        </p:txBody>
      </p:sp>
      <p:sp>
        <p:nvSpPr>
          <p:cNvPr id="76804" name="Rectangle 4"/>
          <p:cNvSpPr>
            <a:spLocks noChangeArrowheads="1"/>
          </p:cNvSpPr>
          <p:nvPr/>
        </p:nvSpPr>
        <p:spPr bwMode="auto">
          <a:xfrm>
            <a:off x="4572000" y="1628775"/>
            <a:ext cx="1439863" cy="576263"/>
          </a:xfrm>
          <a:prstGeom prst="rect">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0">
                <a:solidFill>
                  <a:srgbClr val="FF3300"/>
                </a:solidFill>
                <a:ea typeface="宋体" pitchFamily="2" charset="-122"/>
              </a:rPr>
              <a:t>Dedicate</a:t>
            </a:r>
          </a:p>
          <a:p>
            <a:r>
              <a:rPr kumimoji="1" lang="en-US" altLang="zh-CN" sz="2000" b="0">
                <a:solidFill>
                  <a:srgbClr val="FF3300"/>
                </a:solidFill>
                <a:ea typeface="宋体" pitchFamily="2" charset="-122"/>
              </a:rPr>
              <a:t>Job List</a:t>
            </a:r>
          </a:p>
        </p:txBody>
      </p:sp>
      <p:sp>
        <p:nvSpPr>
          <p:cNvPr id="76805" name="Rectangle 5"/>
          <p:cNvSpPr>
            <a:spLocks noChangeArrowheads="1"/>
          </p:cNvSpPr>
          <p:nvPr/>
        </p:nvSpPr>
        <p:spPr bwMode="auto">
          <a:xfrm>
            <a:off x="4572000" y="2708275"/>
            <a:ext cx="1439863" cy="576263"/>
          </a:xfrm>
          <a:prstGeom prst="rect">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0">
                <a:solidFill>
                  <a:srgbClr val="FF3300"/>
                </a:solidFill>
                <a:ea typeface="宋体" pitchFamily="2" charset="-122"/>
              </a:rPr>
              <a:t>Trigger</a:t>
            </a:r>
          </a:p>
          <a:p>
            <a:r>
              <a:rPr kumimoji="1" lang="en-US" altLang="zh-CN" sz="2000" b="0">
                <a:solidFill>
                  <a:srgbClr val="FF3300"/>
                </a:solidFill>
                <a:ea typeface="宋体" pitchFamily="2" charset="-122"/>
              </a:rPr>
              <a:t>Generator</a:t>
            </a:r>
          </a:p>
        </p:txBody>
      </p:sp>
      <p:sp>
        <p:nvSpPr>
          <p:cNvPr id="76806" name="Rectangle 6"/>
          <p:cNvSpPr>
            <a:spLocks noChangeArrowheads="1"/>
          </p:cNvSpPr>
          <p:nvPr/>
        </p:nvSpPr>
        <p:spPr bwMode="auto">
          <a:xfrm>
            <a:off x="4572000" y="3789363"/>
            <a:ext cx="1439863" cy="576262"/>
          </a:xfrm>
          <a:prstGeom prst="rect">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0">
                <a:solidFill>
                  <a:srgbClr val="FF3300"/>
                </a:solidFill>
                <a:ea typeface="宋体" pitchFamily="2" charset="-122"/>
              </a:rPr>
              <a:t>Execution</a:t>
            </a:r>
          </a:p>
        </p:txBody>
      </p:sp>
      <p:sp>
        <p:nvSpPr>
          <p:cNvPr id="76809" name="Rectangle 9"/>
          <p:cNvSpPr>
            <a:spLocks noChangeArrowheads="1"/>
          </p:cNvSpPr>
          <p:nvPr/>
        </p:nvSpPr>
        <p:spPr bwMode="auto">
          <a:xfrm>
            <a:off x="2700338" y="4940300"/>
            <a:ext cx="1439862" cy="576263"/>
          </a:xfrm>
          <a:prstGeom prst="rect">
            <a:avLst/>
          </a:prstGeom>
          <a:solidFill>
            <a:srgbClr val="B2B2B2"/>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0">
                <a:solidFill>
                  <a:srgbClr val="FF3300"/>
                </a:solidFill>
                <a:ea typeface="宋体" pitchFamily="2" charset="-122"/>
              </a:rPr>
              <a:t>Display</a:t>
            </a:r>
          </a:p>
        </p:txBody>
      </p:sp>
      <p:sp>
        <p:nvSpPr>
          <p:cNvPr id="76810" name="Rectangle 10"/>
          <p:cNvSpPr>
            <a:spLocks noChangeArrowheads="1"/>
          </p:cNvSpPr>
          <p:nvPr/>
        </p:nvSpPr>
        <p:spPr bwMode="auto">
          <a:xfrm>
            <a:off x="6516688" y="1628775"/>
            <a:ext cx="1655762" cy="576263"/>
          </a:xfrm>
          <a:prstGeom prst="rect">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0">
                <a:solidFill>
                  <a:srgbClr val="FF3300"/>
                </a:solidFill>
                <a:ea typeface="宋体" pitchFamily="2" charset="-122"/>
              </a:rPr>
              <a:t>Management</a:t>
            </a:r>
          </a:p>
        </p:txBody>
      </p:sp>
      <p:sp>
        <p:nvSpPr>
          <p:cNvPr id="76813" name="Line 13"/>
          <p:cNvSpPr>
            <a:spLocks noChangeShapeType="1"/>
          </p:cNvSpPr>
          <p:nvPr/>
        </p:nvSpPr>
        <p:spPr bwMode="auto">
          <a:xfrm>
            <a:off x="5291138" y="2205038"/>
            <a:ext cx="0" cy="503237"/>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14" name="Line 14"/>
          <p:cNvSpPr>
            <a:spLocks noChangeShapeType="1"/>
          </p:cNvSpPr>
          <p:nvPr/>
        </p:nvSpPr>
        <p:spPr bwMode="auto">
          <a:xfrm>
            <a:off x="5291138" y="3286125"/>
            <a:ext cx="0" cy="503238"/>
          </a:xfrm>
          <a:prstGeom prst="line">
            <a:avLst/>
          </a:prstGeom>
          <a:noFill/>
          <a:ln w="28575">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15" name="Line 15"/>
          <p:cNvSpPr>
            <a:spLocks noChangeShapeType="1"/>
          </p:cNvSpPr>
          <p:nvPr/>
        </p:nvSpPr>
        <p:spPr bwMode="auto">
          <a:xfrm flipH="1">
            <a:off x="4140200" y="4076700"/>
            <a:ext cx="431800" cy="0"/>
          </a:xfrm>
          <a:prstGeom prst="line">
            <a:avLst/>
          </a:prstGeom>
          <a:noFill/>
          <a:ln w="28575">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16" name="Line 16"/>
          <p:cNvSpPr>
            <a:spLocks noChangeShapeType="1"/>
          </p:cNvSpPr>
          <p:nvPr/>
        </p:nvSpPr>
        <p:spPr bwMode="auto">
          <a:xfrm flipH="1">
            <a:off x="6011863" y="2205038"/>
            <a:ext cx="1368425" cy="503237"/>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17" name="Line 17"/>
          <p:cNvSpPr>
            <a:spLocks noChangeShapeType="1"/>
          </p:cNvSpPr>
          <p:nvPr/>
        </p:nvSpPr>
        <p:spPr bwMode="auto">
          <a:xfrm flipH="1" flipV="1">
            <a:off x="6011863" y="2997200"/>
            <a:ext cx="647700" cy="360363"/>
          </a:xfrm>
          <a:prstGeom prst="line">
            <a:avLst/>
          </a:prstGeom>
          <a:noFill/>
          <a:ln w="28575">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11" name="Text Box 11"/>
          <p:cNvSpPr txBox="1">
            <a:spLocks noChangeArrowheads="1"/>
          </p:cNvSpPr>
          <p:nvPr/>
        </p:nvSpPr>
        <p:spPr bwMode="auto">
          <a:xfrm>
            <a:off x="900113" y="5013325"/>
            <a:ext cx="1728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b="0">
                <a:solidFill>
                  <a:schemeClr val="tx1"/>
                </a:solidFill>
                <a:ea typeface="宋体" pitchFamily="2" charset="-122"/>
              </a:rPr>
              <a:t>Environment</a:t>
            </a:r>
          </a:p>
        </p:txBody>
      </p:sp>
      <p:sp>
        <p:nvSpPr>
          <p:cNvPr id="76822" name="Rectangle 22"/>
          <p:cNvSpPr>
            <a:spLocks noChangeArrowheads="1"/>
          </p:cNvSpPr>
          <p:nvPr/>
        </p:nvSpPr>
        <p:spPr bwMode="auto">
          <a:xfrm>
            <a:off x="2698750" y="2708275"/>
            <a:ext cx="1439863" cy="576263"/>
          </a:xfrm>
          <a:prstGeom prst="rect">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0">
                <a:solidFill>
                  <a:srgbClr val="FF3300"/>
                </a:solidFill>
                <a:ea typeface="宋体" pitchFamily="2" charset="-122"/>
              </a:rPr>
              <a:t>Sensors</a:t>
            </a:r>
          </a:p>
        </p:txBody>
      </p:sp>
      <p:sp>
        <p:nvSpPr>
          <p:cNvPr id="76807" name="Rectangle 7"/>
          <p:cNvSpPr>
            <a:spLocks noChangeArrowheads="1"/>
          </p:cNvSpPr>
          <p:nvPr/>
        </p:nvSpPr>
        <p:spPr bwMode="auto">
          <a:xfrm>
            <a:off x="2700338" y="3789363"/>
            <a:ext cx="1439862" cy="576262"/>
          </a:xfrm>
          <a:prstGeom prst="rect">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0">
                <a:solidFill>
                  <a:srgbClr val="FF3300"/>
                </a:solidFill>
                <a:ea typeface="宋体" pitchFamily="2" charset="-122"/>
              </a:rPr>
              <a:t>Actuators</a:t>
            </a:r>
          </a:p>
        </p:txBody>
      </p:sp>
      <p:sp>
        <p:nvSpPr>
          <p:cNvPr id="76823" name="Line 23"/>
          <p:cNvSpPr>
            <a:spLocks noChangeShapeType="1"/>
          </p:cNvSpPr>
          <p:nvPr/>
        </p:nvSpPr>
        <p:spPr bwMode="auto">
          <a:xfrm flipH="1">
            <a:off x="4140200" y="2997200"/>
            <a:ext cx="431800"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24" name="Line 24"/>
          <p:cNvSpPr>
            <a:spLocks noChangeShapeType="1"/>
          </p:cNvSpPr>
          <p:nvPr/>
        </p:nvSpPr>
        <p:spPr bwMode="auto">
          <a:xfrm>
            <a:off x="5292725" y="4365625"/>
            <a:ext cx="0" cy="863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25" name="Line 25"/>
          <p:cNvSpPr>
            <a:spLocks noChangeShapeType="1"/>
          </p:cNvSpPr>
          <p:nvPr/>
        </p:nvSpPr>
        <p:spPr bwMode="auto">
          <a:xfrm flipH="1">
            <a:off x="4140200" y="5229225"/>
            <a:ext cx="1152525"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76828" name="Picture 28" descr="MC90031209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0025" y="2693988"/>
            <a:ext cx="1046163" cy="1851025"/>
          </a:xfrm>
          <a:prstGeom prst="rect">
            <a:avLst/>
          </a:prstGeom>
          <a:noFill/>
          <a:extLst>
            <a:ext uri="{909E8E84-426E-40DD-AFC4-6F175D3DCCD1}">
              <a14:hiddenFill xmlns:a14="http://schemas.microsoft.com/office/drawing/2010/main">
                <a:solidFill>
                  <a:srgbClr val="FFFFFF"/>
                </a:solidFill>
              </a14:hiddenFill>
            </a:ext>
          </a:extLst>
        </p:spPr>
      </p:pic>
      <p:sp>
        <p:nvSpPr>
          <p:cNvPr id="76829" name="Text Box 29"/>
          <p:cNvSpPr txBox="1">
            <a:spLocks noChangeArrowheads="1"/>
          </p:cNvSpPr>
          <p:nvPr/>
        </p:nvSpPr>
        <p:spPr bwMode="auto">
          <a:xfrm>
            <a:off x="6443663" y="4508500"/>
            <a:ext cx="1512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b="0">
                <a:solidFill>
                  <a:schemeClr val="tx1"/>
                </a:solidFill>
                <a:ea typeface="宋体" pitchFamily="2" charset="-122"/>
              </a:rPr>
              <a:t>Tick(Clock)</a:t>
            </a:r>
          </a:p>
        </p:txBody>
      </p:sp>
      <p:sp>
        <p:nvSpPr>
          <p:cNvPr id="76830" name="AutoShape 30"/>
          <p:cNvSpPr>
            <a:spLocks noChangeArrowheads="1"/>
          </p:cNvSpPr>
          <p:nvPr/>
        </p:nvSpPr>
        <p:spPr bwMode="auto">
          <a:xfrm>
            <a:off x="2339975" y="2852738"/>
            <a:ext cx="431800" cy="288925"/>
          </a:xfrm>
          <a:prstGeom prst="rightArrow">
            <a:avLst>
              <a:gd name="adj1" fmla="val 50000"/>
              <a:gd name="adj2" fmla="val 37363"/>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1" name="AutoShape 31"/>
          <p:cNvSpPr>
            <a:spLocks noChangeArrowheads="1"/>
          </p:cNvSpPr>
          <p:nvPr/>
        </p:nvSpPr>
        <p:spPr bwMode="auto">
          <a:xfrm>
            <a:off x="2339975" y="3933825"/>
            <a:ext cx="431800" cy="287338"/>
          </a:xfrm>
          <a:prstGeom prst="leftArrow">
            <a:avLst>
              <a:gd name="adj1" fmla="val 50000"/>
              <a:gd name="adj2" fmla="val 37569"/>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withEffect">
                                  <p:stCondLst>
                                    <p:cond delay="0"/>
                                  </p:stCondLst>
                                  <p:childTnLst>
                                    <p:set>
                                      <p:cBhvr>
                                        <p:cTn id="6" dur="1" fill="hold">
                                          <p:stCondLst>
                                            <p:cond delay="0"/>
                                          </p:stCondLst>
                                        </p:cTn>
                                        <p:tgtEl>
                                          <p:spTgt spid="76826"/>
                                        </p:tgtEl>
                                        <p:attrNameLst>
                                          <p:attrName>style.visibility</p:attrName>
                                        </p:attrNameLst>
                                      </p:cBhvr>
                                      <p:to>
                                        <p:strVal val="visible"/>
                                      </p:to>
                                    </p:set>
                                    <p:animEffect transition="in" filter="blinds(vertical)">
                                      <p:cBhvr>
                                        <p:cTn id="7" dur="500"/>
                                        <p:tgtEl>
                                          <p:spTgt spid="76826"/>
                                        </p:tgtEl>
                                      </p:cBhvr>
                                    </p:animEffect>
                                  </p:childTnLst>
                                </p:cTn>
                              </p:par>
                              <p:par>
                                <p:cTn id="8" presetID="3" presetClass="entr" presetSubtype="5" fill="hold" grpId="0" nodeType="withEffect">
                                  <p:stCondLst>
                                    <p:cond delay="0"/>
                                  </p:stCondLst>
                                  <p:childTnLst>
                                    <p:set>
                                      <p:cBhvr>
                                        <p:cTn id="9" dur="1" fill="hold">
                                          <p:stCondLst>
                                            <p:cond delay="0"/>
                                          </p:stCondLst>
                                        </p:cTn>
                                        <p:tgtEl>
                                          <p:spTgt spid="76827"/>
                                        </p:tgtEl>
                                        <p:attrNameLst>
                                          <p:attrName>style.visibility</p:attrName>
                                        </p:attrNameLst>
                                      </p:cBhvr>
                                      <p:to>
                                        <p:strVal val="visible"/>
                                      </p:to>
                                    </p:set>
                                    <p:animEffect transition="in" filter="blinds(vertical)">
                                      <p:cBhvr>
                                        <p:cTn id="10" dur="500"/>
                                        <p:tgtEl>
                                          <p:spTgt spid="76827"/>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76804"/>
                                        </p:tgtEl>
                                        <p:attrNameLst>
                                          <p:attrName>style.visibility</p:attrName>
                                        </p:attrNameLst>
                                      </p:cBhvr>
                                      <p:to>
                                        <p:strVal val="visible"/>
                                      </p:to>
                                    </p:set>
                                    <p:animEffect transition="in" filter="blinds(vertical)">
                                      <p:cBhvr>
                                        <p:cTn id="13" dur="500"/>
                                        <p:tgtEl>
                                          <p:spTgt spid="76804"/>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76805"/>
                                        </p:tgtEl>
                                        <p:attrNameLst>
                                          <p:attrName>style.visibility</p:attrName>
                                        </p:attrNameLst>
                                      </p:cBhvr>
                                      <p:to>
                                        <p:strVal val="visible"/>
                                      </p:to>
                                    </p:set>
                                    <p:animEffect transition="in" filter="blinds(vertical)">
                                      <p:cBhvr>
                                        <p:cTn id="16" dur="500"/>
                                        <p:tgtEl>
                                          <p:spTgt spid="76805"/>
                                        </p:tgtEl>
                                      </p:cBhvr>
                                    </p:animEffect>
                                  </p:childTnLst>
                                </p:cTn>
                              </p:par>
                              <p:par>
                                <p:cTn id="17" presetID="3" presetClass="entr" presetSubtype="5" fill="hold" grpId="0" nodeType="withEffect">
                                  <p:stCondLst>
                                    <p:cond delay="0"/>
                                  </p:stCondLst>
                                  <p:childTnLst>
                                    <p:set>
                                      <p:cBhvr>
                                        <p:cTn id="18" dur="1" fill="hold">
                                          <p:stCondLst>
                                            <p:cond delay="0"/>
                                          </p:stCondLst>
                                        </p:cTn>
                                        <p:tgtEl>
                                          <p:spTgt spid="76806"/>
                                        </p:tgtEl>
                                        <p:attrNameLst>
                                          <p:attrName>style.visibility</p:attrName>
                                        </p:attrNameLst>
                                      </p:cBhvr>
                                      <p:to>
                                        <p:strVal val="visible"/>
                                      </p:to>
                                    </p:set>
                                    <p:animEffect transition="in" filter="blinds(vertical)">
                                      <p:cBhvr>
                                        <p:cTn id="19" dur="500"/>
                                        <p:tgtEl>
                                          <p:spTgt spid="76806"/>
                                        </p:tgtEl>
                                      </p:cBhvr>
                                    </p:animEffect>
                                  </p:childTnLst>
                                </p:cTn>
                              </p:par>
                              <p:par>
                                <p:cTn id="20" presetID="3" presetClass="entr" presetSubtype="5" fill="hold" grpId="0" nodeType="withEffect">
                                  <p:stCondLst>
                                    <p:cond delay="0"/>
                                  </p:stCondLst>
                                  <p:childTnLst>
                                    <p:set>
                                      <p:cBhvr>
                                        <p:cTn id="21" dur="1" fill="hold">
                                          <p:stCondLst>
                                            <p:cond delay="0"/>
                                          </p:stCondLst>
                                        </p:cTn>
                                        <p:tgtEl>
                                          <p:spTgt spid="76809"/>
                                        </p:tgtEl>
                                        <p:attrNameLst>
                                          <p:attrName>style.visibility</p:attrName>
                                        </p:attrNameLst>
                                      </p:cBhvr>
                                      <p:to>
                                        <p:strVal val="visible"/>
                                      </p:to>
                                    </p:set>
                                    <p:animEffect transition="in" filter="blinds(vertical)">
                                      <p:cBhvr>
                                        <p:cTn id="22" dur="500"/>
                                        <p:tgtEl>
                                          <p:spTgt spid="76809"/>
                                        </p:tgtEl>
                                      </p:cBhvr>
                                    </p:animEffect>
                                  </p:childTnLst>
                                </p:cTn>
                              </p:par>
                              <p:par>
                                <p:cTn id="23" presetID="3" presetClass="entr" presetSubtype="5" fill="hold" grpId="0" nodeType="withEffect">
                                  <p:stCondLst>
                                    <p:cond delay="0"/>
                                  </p:stCondLst>
                                  <p:childTnLst>
                                    <p:set>
                                      <p:cBhvr>
                                        <p:cTn id="24" dur="1" fill="hold">
                                          <p:stCondLst>
                                            <p:cond delay="0"/>
                                          </p:stCondLst>
                                        </p:cTn>
                                        <p:tgtEl>
                                          <p:spTgt spid="76810"/>
                                        </p:tgtEl>
                                        <p:attrNameLst>
                                          <p:attrName>style.visibility</p:attrName>
                                        </p:attrNameLst>
                                      </p:cBhvr>
                                      <p:to>
                                        <p:strVal val="visible"/>
                                      </p:to>
                                    </p:set>
                                    <p:animEffect transition="in" filter="blinds(vertical)">
                                      <p:cBhvr>
                                        <p:cTn id="25" dur="500"/>
                                        <p:tgtEl>
                                          <p:spTgt spid="76810"/>
                                        </p:tgtEl>
                                      </p:cBhvr>
                                    </p:animEffect>
                                  </p:childTnLst>
                                </p:cTn>
                              </p:par>
                              <p:par>
                                <p:cTn id="26" presetID="3" presetClass="entr" presetSubtype="5" fill="hold" grpId="0" nodeType="withEffect">
                                  <p:stCondLst>
                                    <p:cond delay="0"/>
                                  </p:stCondLst>
                                  <p:childTnLst>
                                    <p:set>
                                      <p:cBhvr>
                                        <p:cTn id="27" dur="1" fill="hold">
                                          <p:stCondLst>
                                            <p:cond delay="0"/>
                                          </p:stCondLst>
                                        </p:cTn>
                                        <p:tgtEl>
                                          <p:spTgt spid="76813"/>
                                        </p:tgtEl>
                                        <p:attrNameLst>
                                          <p:attrName>style.visibility</p:attrName>
                                        </p:attrNameLst>
                                      </p:cBhvr>
                                      <p:to>
                                        <p:strVal val="visible"/>
                                      </p:to>
                                    </p:set>
                                    <p:animEffect transition="in" filter="blinds(vertical)">
                                      <p:cBhvr>
                                        <p:cTn id="28" dur="500"/>
                                        <p:tgtEl>
                                          <p:spTgt spid="76813"/>
                                        </p:tgtEl>
                                      </p:cBhvr>
                                    </p:animEffect>
                                  </p:childTnLst>
                                </p:cTn>
                              </p:par>
                              <p:par>
                                <p:cTn id="29" presetID="3" presetClass="entr" presetSubtype="5" fill="hold" grpId="0" nodeType="withEffect">
                                  <p:stCondLst>
                                    <p:cond delay="0"/>
                                  </p:stCondLst>
                                  <p:childTnLst>
                                    <p:set>
                                      <p:cBhvr>
                                        <p:cTn id="30" dur="1" fill="hold">
                                          <p:stCondLst>
                                            <p:cond delay="0"/>
                                          </p:stCondLst>
                                        </p:cTn>
                                        <p:tgtEl>
                                          <p:spTgt spid="76814"/>
                                        </p:tgtEl>
                                        <p:attrNameLst>
                                          <p:attrName>style.visibility</p:attrName>
                                        </p:attrNameLst>
                                      </p:cBhvr>
                                      <p:to>
                                        <p:strVal val="visible"/>
                                      </p:to>
                                    </p:set>
                                    <p:animEffect transition="in" filter="blinds(vertical)">
                                      <p:cBhvr>
                                        <p:cTn id="31" dur="500"/>
                                        <p:tgtEl>
                                          <p:spTgt spid="76814"/>
                                        </p:tgtEl>
                                      </p:cBhvr>
                                    </p:animEffect>
                                  </p:childTnLst>
                                </p:cTn>
                              </p:par>
                              <p:par>
                                <p:cTn id="32" presetID="3" presetClass="entr" presetSubtype="5" fill="hold" grpId="0" nodeType="withEffect">
                                  <p:stCondLst>
                                    <p:cond delay="0"/>
                                  </p:stCondLst>
                                  <p:childTnLst>
                                    <p:set>
                                      <p:cBhvr>
                                        <p:cTn id="33" dur="1" fill="hold">
                                          <p:stCondLst>
                                            <p:cond delay="0"/>
                                          </p:stCondLst>
                                        </p:cTn>
                                        <p:tgtEl>
                                          <p:spTgt spid="76815"/>
                                        </p:tgtEl>
                                        <p:attrNameLst>
                                          <p:attrName>style.visibility</p:attrName>
                                        </p:attrNameLst>
                                      </p:cBhvr>
                                      <p:to>
                                        <p:strVal val="visible"/>
                                      </p:to>
                                    </p:set>
                                    <p:animEffect transition="in" filter="blinds(vertical)">
                                      <p:cBhvr>
                                        <p:cTn id="34" dur="500"/>
                                        <p:tgtEl>
                                          <p:spTgt spid="76815"/>
                                        </p:tgtEl>
                                      </p:cBhvr>
                                    </p:animEffect>
                                  </p:childTnLst>
                                </p:cTn>
                              </p:par>
                              <p:par>
                                <p:cTn id="35" presetID="3" presetClass="entr" presetSubtype="5" fill="hold" grpId="0" nodeType="withEffect">
                                  <p:stCondLst>
                                    <p:cond delay="0"/>
                                  </p:stCondLst>
                                  <p:childTnLst>
                                    <p:set>
                                      <p:cBhvr>
                                        <p:cTn id="36" dur="1" fill="hold">
                                          <p:stCondLst>
                                            <p:cond delay="0"/>
                                          </p:stCondLst>
                                        </p:cTn>
                                        <p:tgtEl>
                                          <p:spTgt spid="76816"/>
                                        </p:tgtEl>
                                        <p:attrNameLst>
                                          <p:attrName>style.visibility</p:attrName>
                                        </p:attrNameLst>
                                      </p:cBhvr>
                                      <p:to>
                                        <p:strVal val="visible"/>
                                      </p:to>
                                    </p:set>
                                    <p:animEffect transition="in" filter="blinds(vertical)">
                                      <p:cBhvr>
                                        <p:cTn id="37" dur="500"/>
                                        <p:tgtEl>
                                          <p:spTgt spid="76816"/>
                                        </p:tgtEl>
                                      </p:cBhvr>
                                    </p:animEffect>
                                  </p:childTnLst>
                                </p:cTn>
                              </p:par>
                              <p:par>
                                <p:cTn id="38" presetID="3" presetClass="entr" presetSubtype="5" fill="hold" grpId="0" nodeType="withEffect">
                                  <p:stCondLst>
                                    <p:cond delay="0"/>
                                  </p:stCondLst>
                                  <p:childTnLst>
                                    <p:set>
                                      <p:cBhvr>
                                        <p:cTn id="39" dur="1" fill="hold">
                                          <p:stCondLst>
                                            <p:cond delay="0"/>
                                          </p:stCondLst>
                                        </p:cTn>
                                        <p:tgtEl>
                                          <p:spTgt spid="76817"/>
                                        </p:tgtEl>
                                        <p:attrNameLst>
                                          <p:attrName>style.visibility</p:attrName>
                                        </p:attrNameLst>
                                      </p:cBhvr>
                                      <p:to>
                                        <p:strVal val="visible"/>
                                      </p:to>
                                    </p:set>
                                    <p:animEffect transition="in" filter="blinds(vertical)">
                                      <p:cBhvr>
                                        <p:cTn id="40" dur="500"/>
                                        <p:tgtEl>
                                          <p:spTgt spid="76817"/>
                                        </p:tgtEl>
                                      </p:cBhvr>
                                    </p:animEffect>
                                  </p:childTnLst>
                                </p:cTn>
                              </p:par>
                              <p:par>
                                <p:cTn id="41" presetID="3" presetClass="entr" presetSubtype="5" fill="hold" grpId="0" nodeType="withEffect">
                                  <p:stCondLst>
                                    <p:cond delay="0"/>
                                  </p:stCondLst>
                                  <p:childTnLst>
                                    <p:set>
                                      <p:cBhvr>
                                        <p:cTn id="42" dur="1" fill="hold">
                                          <p:stCondLst>
                                            <p:cond delay="0"/>
                                          </p:stCondLst>
                                        </p:cTn>
                                        <p:tgtEl>
                                          <p:spTgt spid="76811"/>
                                        </p:tgtEl>
                                        <p:attrNameLst>
                                          <p:attrName>style.visibility</p:attrName>
                                        </p:attrNameLst>
                                      </p:cBhvr>
                                      <p:to>
                                        <p:strVal val="visible"/>
                                      </p:to>
                                    </p:set>
                                    <p:animEffect transition="in" filter="blinds(vertical)">
                                      <p:cBhvr>
                                        <p:cTn id="43" dur="500"/>
                                        <p:tgtEl>
                                          <p:spTgt spid="76811"/>
                                        </p:tgtEl>
                                      </p:cBhvr>
                                    </p:animEffect>
                                  </p:childTnLst>
                                </p:cTn>
                              </p:par>
                              <p:par>
                                <p:cTn id="44" presetID="3" presetClass="entr" presetSubtype="5" fill="hold" grpId="0" nodeType="withEffect">
                                  <p:stCondLst>
                                    <p:cond delay="0"/>
                                  </p:stCondLst>
                                  <p:childTnLst>
                                    <p:set>
                                      <p:cBhvr>
                                        <p:cTn id="45" dur="1" fill="hold">
                                          <p:stCondLst>
                                            <p:cond delay="0"/>
                                          </p:stCondLst>
                                        </p:cTn>
                                        <p:tgtEl>
                                          <p:spTgt spid="76822"/>
                                        </p:tgtEl>
                                        <p:attrNameLst>
                                          <p:attrName>style.visibility</p:attrName>
                                        </p:attrNameLst>
                                      </p:cBhvr>
                                      <p:to>
                                        <p:strVal val="visible"/>
                                      </p:to>
                                    </p:set>
                                    <p:animEffect transition="in" filter="blinds(vertical)">
                                      <p:cBhvr>
                                        <p:cTn id="46" dur="500"/>
                                        <p:tgtEl>
                                          <p:spTgt spid="76822"/>
                                        </p:tgtEl>
                                      </p:cBhvr>
                                    </p:animEffect>
                                  </p:childTnLst>
                                </p:cTn>
                              </p:par>
                              <p:par>
                                <p:cTn id="47" presetID="3" presetClass="entr" presetSubtype="5" fill="hold" grpId="0" nodeType="withEffect">
                                  <p:stCondLst>
                                    <p:cond delay="0"/>
                                  </p:stCondLst>
                                  <p:childTnLst>
                                    <p:set>
                                      <p:cBhvr>
                                        <p:cTn id="48" dur="1" fill="hold">
                                          <p:stCondLst>
                                            <p:cond delay="0"/>
                                          </p:stCondLst>
                                        </p:cTn>
                                        <p:tgtEl>
                                          <p:spTgt spid="76807"/>
                                        </p:tgtEl>
                                        <p:attrNameLst>
                                          <p:attrName>style.visibility</p:attrName>
                                        </p:attrNameLst>
                                      </p:cBhvr>
                                      <p:to>
                                        <p:strVal val="visible"/>
                                      </p:to>
                                    </p:set>
                                    <p:animEffect transition="in" filter="blinds(vertical)">
                                      <p:cBhvr>
                                        <p:cTn id="49" dur="500"/>
                                        <p:tgtEl>
                                          <p:spTgt spid="76807"/>
                                        </p:tgtEl>
                                      </p:cBhvr>
                                    </p:animEffect>
                                  </p:childTnLst>
                                </p:cTn>
                              </p:par>
                              <p:par>
                                <p:cTn id="50" presetID="3" presetClass="entr" presetSubtype="5" fill="hold" grpId="0" nodeType="withEffect">
                                  <p:stCondLst>
                                    <p:cond delay="0"/>
                                  </p:stCondLst>
                                  <p:childTnLst>
                                    <p:set>
                                      <p:cBhvr>
                                        <p:cTn id="51" dur="1" fill="hold">
                                          <p:stCondLst>
                                            <p:cond delay="0"/>
                                          </p:stCondLst>
                                        </p:cTn>
                                        <p:tgtEl>
                                          <p:spTgt spid="76823"/>
                                        </p:tgtEl>
                                        <p:attrNameLst>
                                          <p:attrName>style.visibility</p:attrName>
                                        </p:attrNameLst>
                                      </p:cBhvr>
                                      <p:to>
                                        <p:strVal val="visible"/>
                                      </p:to>
                                    </p:set>
                                    <p:animEffect transition="in" filter="blinds(vertical)">
                                      <p:cBhvr>
                                        <p:cTn id="52" dur="500"/>
                                        <p:tgtEl>
                                          <p:spTgt spid="76823"/>
                                        </p:tgtEl>
                                      </p:cBhvr>
                                    </p:animEffect>
                                  </p:childTnLst>
                                </p:cTn>
                              </p:par>
                              <p:par>
                                <p:cTn id="53" presetID="3" presetClass="entr" presetSubtype="5" fill="hold" grpId="0" nodeType="withEffect">
                                  <p:stCondLst>
                                    <p:cond delay="0"/>
                                  </p:stCondLst>
                                  <p:childTnLst>
                                    <p:set>
                                      <p:cBhvr>
                                        <p:cTn id="54" dur="1" fill="hold">
                                          <p:stCondLst>
                                            <p:cond delay="0"/>
                                          </p:stCondLst>
                                        </p:cTn>
                                        <p:tgtEl>
                                          <p:spTgt spid="76824"/>
                                        </p:tgtEl>
                                        <p:attrNameLst>
                                          <p:attrName>style.visibility</p:attrName>
                                        </p:attrNameLst>
                                      </p:cBhvr>
                                      <p:to>
                                        <p:strVal val="visible"/>
                                      </p:to>
                                    </p:set>
                                    <p:animEffect transition="in" filter="blinds(vertical)">
                                      <p:cBhvr>
                                        <p:cTn id="55" dur="500"/>
                                        <p:tgtEl>
                                          <p:spTgt spid="76824"/>
                                        </p:tgtEl>
                                      </p:cBhvr>
                                    </p:animEffect>
                                  </p:childTnLst>
                                </p:cTn>
                              </p:par>
                              <p:par>
                                <p:cTn id="56" presetID="3" presetClass="entr" presetSubtype="5" fill="hold" grpId="0" nodeType="withEffect">
                                  <p:stCondLst>
                                    <p:cond delay="0"/>
                                  </p:stCondLst>
                                  <p:childTnLst>
                                    <p:set>
                                      <p:cBhvr>
                                        <p:cTn id="57" dur="1" fill="hold">
                                          <p:stCondLst>
                                            <p:cond delay="0"/>
                                          </p:stCondLst>
                                        </p:cTn>
                                        <p:tgtEl>
                                          <p:spTgt spid="76825"/>
                                        </p:tgtEl>
                                        <p:attrNameLst>
                                          <p:attrName>style.visibility</p:attrName>
                                        </p:attrNameLst>
                                      </p:cBhvr>
                                      <p:to>
                                        <p:strVal val="visible"/>
                                      </p:to>
                                    </p:set>
                                    <p:animEffect transition="in" filter="blinds(vertical)">
                                      <p:cBhvr>
                                        <p:cTn id="58" dur="500"/>
                                        <p:tgtEl>
                                          <p:spTgt spid="76825"/>
                                        </p:tgtEl>
                                      </p:cBhvr>
                                    </p:animEffect>
                                  </p:childTnLst>
                                </p:cTn>
                              </p:par>
                              <p:par>
                                <p:cTn id="59" presetID="3" presetClass="entr" presetSubtype="5" fill="hold" nodeType="withEffect">
                                  <p:stCondLst>
                                    <p:cond delay="0"/>
                                  </p:stCondLst>
                                  <p:childTnLst>
                                    <p:set>
                                      <p:cBhvr>
                                        <p:cTn id="60" dur="1" fill="hold">
                                          <p:stCondLst>
                                            <p:cond delay="0"/>
                                          </p:stCondLst>
                                        </p:cTn>
                                        <p:tgtEl>
                                          <p:spTgt spid="76828"/>
                                        </p:tgtEl>
                                        <p:attrNameLst>
                                          <p:attrName>style.visibility</p:attrName>
                                        </p:attrNameLst>
                                      </p:cBhvr>
                                      <p:to>
                                        <p:strVal val="visible"/>
                                      </p:to>
                                    </p:set>
                                    <p:animEffect transition="in" filter="blinds(vertical)">
                                      <p:cBhvr>
                                        <p:cTn id="61" dur="500"/>
                                        <p:tgtEl>
                                          <p:spTgt spid="76828"/>
                                        </p:tgtEl>
                                      </p:cBhvr>
                                    </p:animEffect>
                                  </p:childTnLst>
                                </p:cTn>
                              </p:par>
                              <p:par>
                                <p:cTn id="62" presetID="3" presetClass="entr" presetSubtype="5" fill="hold" grpId="0" nodeType="withEffect">
                                  <p:stCondLst>
                                    <p:cond delay="0"/>
                                  </p:stCondLst>
                                  <p:childTnLst>
                                    <p:set>
                                      <p:cBhvr>
                                        <p:cTn id="63" dur="1" fill="hold">
                                          <p:stCondLst>
                                            <p:cond delay="0"/>
                                          </p:stCondLst>
                                        </p:cTn>
                                        <p:tgtEl>
                                          <p:spTgt spid="76829"/>
                                        </p:tgtEl>
                                        <p:attrNameLst>
                                          <p:attrName>style.visibility</p:attrName>
                                        </p:attrNameLst>
                                      </p:cBhvr>
                                      <p:to>
                                        <p:strVal val="visible"/>
                                      </p:to>
                                    </p:set>
                                    <p:animEffect transition="in" filter="blinds(vertical)">
                                      <p:cBhvr>
                                        <p:cTn id="64" dur="500"/>
                                        <p:tgtEl>
                                          <p:spTgt spid="76829"/>
                                        </p:tgtEl>
                                      </p:cBhvr>
                                    </p:animEffect>
                                  </p:childTnLst>
                                </p:cTn>
                              </p:par>
                              <p:par>
                                <p:cTn id="65" presetID="3" presetClass="entr" presetSubtype="5" fill="hold" grpId="0" nodeType="withEffect">
                                  <p:stCondLst>
                                    <p:cond delay="0"/>
                                  </p:stCondLst>
                                  <p:childTnLst>
                                    <p:set>
                                      <p:cBhvr>
                                        <p:cTn id="66" dur="1" fill="hold">
                                          <p:stCondLst>
                                            <p:cond delay="0"/>
                                          </p:stCondLst>
                                        </p:cTn>
                                        <p:tgtEl>
                                          <p:spTgt spid="76830"/>
                                        </p:tgtEl>
                                        <p:attrNameLst>
                                          <p:attrName>style.visibility</p:attrName>
                                        </p:attrNameLst>
                                      </p:cBhvr>
                                      <p:to>
                                        <p:strVal val="visible"/>
                                      </p:to>
                                    </p:set>
                                    <p:animEffect transition="in" filter="blinds(vertical)">
                                      <p:cBhvr>
                                        <p:cTn id="67" dur="500"/>
                                        <p:tgtEl>
                                          <p:spTgt spid="76830"/>
                                        </p:tgtEl>
                                      </p:cBhvr>
                                    </p:animEffect>
                                  </p:childTnLst>
                                </p:cTn>
                              </p:par>
                              <p:par>
                                <p:cTn id="68" presetID="3" presetClass="entr" presetSubtype="5" fill="hold" grpId="0" nodeType="withEffect">
                                  <p:stCondLst>
                                    <p:cond delay="0"/>
                                  </p:stCondLst>
                                  <p:childTnLst>
                                    <p:set>
                                      <p:cBhvr>
                                        <p:cTn id="69" dur="1" fill="hold">
                                          <p:stCondLst>
                                            <p:cond delay="0"/>
                                          </p:stCondLst>
                                        </p:cTn>
                                        <p:tgtEl>
                                          <p:spTgt spid="76831"/>
                                        </p:tgtEl>
                                        <p:attrNameLst>
                                          <p:attrName>style.visibility</p:attrName>
                                        </p:attrNameLst>
                                      </p:cBhvr>
                                      <p:to>
                                        <p:strVal val="visible"/>
                                      </p:to>
                                    </p:set>
                                    <p:animEffect transition="in" filter="blinds(vertical)">
                                      <p:cBhvr>
                                        <p:cTn id="70" dur="500"/>
                                        <p:tgtEl>
                                          <p:spTgt spid="76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7" grpId="0" animBg="1"/>
      <p:bldP spid="76804" grpId="0" animBg="1"/>
      <p:bldP spid="76805" grpId="0" animBg="1"/>
      <p:bldP spid="76806" grpId="0" animBg="1"/>
      <p:bldP spid="76809" grpId="0" animBg="1"/>
      <p:bldP spid="76810" grpId="0" animBg="1"/>
      <p:bldP spid="76813" grpId="0" animBg="1"/>
      <p:bldP spid="76814" grpId="0" animBg="1"/>
      <p:bldP spid="76815" grpId="0" animBg="1"/>
      <p:bldP spid="76816" grpId="0" animBg="1"/>
      <p:bldP spid="76817" grpId="0" animBg="1"/>
      <p:bldP spid="76811" grpId="0"/>
      <p:bldP spid="76822" grpId="0" animBg="1"/>
      <p:bldP spid="76807" grpId="0" animBg="1"/>
      <p:bldP spid="76823" grpId="0" animBg="1"/>
      <p:bldP spid="76824" grpId="0" animBg="1"/>
      <p:bldP spid="76825" grpId="0" animBg="1"/>
      <p:bldP spid="76829" grpId="0"/>
      <p:bldP spid="76830" grpId="0" animBg="1"/>
      <p:bldP spid="768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a:t>Keep in mind</a:t>
            </a:r>
          </a:p>
        </p:txBody>
      </p:sp>
      <p:sp>
        <p:nvSpPr>
          <p:cNvPr id="77827" name="Rectangle 3"/>
          <p:cNvSpPr>
            <a:spLocks noGrp="1" noChangeArrowheads="1"/>
          </p:cNvSpPr>
          <p:nvPr>
            <p:ph type="body" idx="1"/>
          </p:nvPr>
        </p:nvSpPr>
        <p:spPr/>
        <p:txBody>
          <a:bodyPr/>
          <a:lstStyle/>
          <a:p>
            <a:r>
              <a:rPr lang="zh-CN" altLang="en-US" b="1">
                <a:solidFill>
                  <a:schemeClr val="folHlink"/>
                </a:solidFill>
              </a:rPr>
              <a:t>即使在同一个实时系统内，对不同事件处理的实时性要求也是不同的</a:t>
            </a:r>
          </a:p>
          <a:p>
            <a:endParaRPr lang="zh-CN" altLang="en-US" b="1">
              <a:solidFill>
                <a:schemeClr val="folHlink"/>
              </a:solidFill>
            </a:endParaRPr>
          </a:p>
          <a:p>
            <a:r>
              <a:rPr lang="zh-CN" altLang="en-US" b="1">
                <a:solidFill>
                  <a:schemeClr val="folHlink"/>
                </a:solidFill>
              </a:rPr>
              <a:t>事件的分类：</a:t>
            </a:r>
          </a:p>
          <a:p>
            <a:pPr lvl="1"/>
            <a:r>
              <a:rPr lang="en-US" altLang="zh-CN" b="1">
                <a:solidFill>
                  <a:schemeClr val="folHlink"/>
                </a:solidFill>
              </a:rPr>
              <a:t>Synchronous Events </a:t>
            </a:r>
            <a:r>
              <a:rPr lang="en-US" altLang="zh-CN" b="1">
                <a:solidFill>
                  <a:schemeClr val="folHlink"/>
                </a:solidFill>
                <a:latin typeface="Times New Roman"/>
              </a:rPr>
              <a:t>–</a:t>
            </a:r>
            <a:r>
              <a:rPr lang="en-US" altLang="zh-CN" b="1">
                <a:solidFill>
                  <a:schemeClr val="folHlink"/>
                </a:solidFill>
              </a:rPr>
              <a:t> </a:t>
            </a:r>
            <a:r>
              <a:rPr lang="zh-CN" altLang="en-US" b="1">
                <a:solidFill>
                  <a:schemeClr val="folHlink"/>
                </a:solidFill>
              </a:rPr>
              <a:t>周期性的，系统可预见下一次同类事件发生的时刻</a:t>
            </a:r>
          </a:p>
          <a:p>
            <a:pPr lvl="1"/>
            <a:r>
              <a:rPr lang="en-US" altLang="zh-CN" b="1">
                <a:solidFill>
                  <a:schemeClr val="folHlink"/>
                </a:solidFill>
              </a:rPr>
              <a:t>Asynchronous Events </a:t>
            </a:r>
            <a:r>
              <a:rPr lang="en-US" altLang="zh-CN" b="1">
                <a:solidFill>
                  <a:schemeClr val="folHlink"/>
                </a:solidFill>
                <a:latin typeface="Times New Roman"/>
              </a:rPr>
              <a:t>–</a:t>
            </a:r>
            <a:r>
              <a:rPr lang="en-US" altLang="zh-CN" b="1">
                <a:solidFill>
                  <a:schemeClr val="folHlink"/>
                </a:solidFill>
              </a:rPr>
              <a:t> </a:t>
            </a:r>
            <a:r>
              <a:rPr lang="zh-CN" altLang="en-US" b="1">
                <a:solidFill>
                  <a:schemeClr val="folHlink"/>
                </a:solidFill>
              </a:rPr>
              <a:t>非周期性的，事件发生的时间不可预测</a:t>
            </a:r>
          </a:p>
        </p:txBody>
      </p:sp>
      <p:sp>
        <p:nvSpPr>
          <p:cNvPr id="77828" name="AutoShape 4"/>
          <p:cNvSpPr>
            <a:spLocks noChangeArrowheads="1"/>
          </p:cNvSpPr>
          <p:nvPr/>
        </p:nvSpPr>
        <p:spPr bwMode="auto">
          <a:xfrm>
            <a:off x="5795963" y="1916113"/>
            <a:ext cx="2952750" cy="1584325"/>
          </a:xfrm>
          <a:prstGeom prst="cloudCallout">
            <a:avLst>
              <a:gd name="adj1" fmla="val -31611"/>
              <a:gd name="adj2" fmla="val 25449"/>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kumimoji="1" lang="zh-CN" altLang="en-US" sz="2800">
                <a:solidFill>
                  <a:schemeClr val="tx1"/>
                </a:solidFill>
                <a:latin typeface="Tahoma" pitchFamily="34" charset="0"/>
                <a:ea typeface="宋体" pitchFamily="2" charset="-122"/>
              </a:rPr>
              <a:t>如何处理？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blinds(horizontal)">
                                      <p:cBhvr>
                                        <p:cTn id="7"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5"/>
          <p:cNvSpPr>
            <a:spLocks noGrp="1" noChangeArrowheads="1"/>
          </p:cNvSpPr>
          <p:nvPr>
            <p:ph type="title"/>
          </p:nvPr>
        </p:nvSpPr>
        <p:spPr/>
        <p:txBody>
          <a:bodyPr/>
          <a:lstStyle/>
          <a:p>
            <a:r>
              <a:rPr lang="en-US" altLang="zh-CN"/>
              <a:t>RT mission in a car</a:t>
            </a:r>
          </a:p>
        </p:txBody>
      </p:sp>
      <p:sp>
        <p:nvSpPr>
          <p:cNvPr id="104455" name="Text Box 7"/>
          <p:cNvSpPr txBox="1">
            <a:spLocks noChangeArrowheads="1"/>
          </p:cNvSpPr>
          <p:nvPr/>
        </p:nvSpPr>
        <p:spPr bwMode="auto">
          <a:xfrm>
            <a:off x="5940425" y="1700213"/>
            <a:ext cx="2808288"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Tahoma" pitchFamily="34" charset="0"/>
                <a:ea typeface="宋体" pitchFamily="2" charset="-122"/>
              </a:rPr>
              <a:t>Steering</a:t>
            </a:r>
          </a:p>
          <a:p>
            <a:pPr>
              <a:spcBef>
                <a:spcPct val="50000"/>
              </a:spcBef>
            </a:pPr>
            <a:r>
              <a:rPr lang="en-US" altLang="zh-CN" sz="2400" b="0">
                <a:solidFill>
                  <a:schemeClr val="tx1"/>
                </a:solidFill>
                <a:effectLst>
                  <a:outerShdw blurRad="38100" dist="38100" dir="2700000" algn="tl">
                    <a:srgbClr val="C0C0C0"/>
                  </a:outerShdw>
                </a:effectLst>
                <a:latin typeface="Tahoma" pitchFamily="34" charset="0"/>
                <a:ea typeface="宋体" pitchFamily="2" charset="-122"/>
              </a:rPr>
              <a:t> brakes</a:t>
            </a:r>
          </a:p>
          <a:p>
            <a:pPr>
              <a:spcBef>
                <a:spcPct val="50000"/>
              </a:spcBef>
            </a:pPr>
            <a:r>
              <a:rPr lang="en-US" altLang="zh-CN" sz="2400" b="0">
                <a:solidFill>
                  <a:schemeClr val="tx1"/>
                </a:solidFill>
                <a:effectLst>
                  <a:outerShdw blurRad="38100" dist="38100" dir="2700000" algn="tl">
                    <a:srgbClr val="C0C0C0"/>
                  </a:outerShdw>
                </a:effectLst>
                <a:latin typeface="Tahoma" pitchFamily="34" charset="0"/>
                <a:ea typeface="宋体" pitchFamily="2" charset="-122"/>
              </a:rPr>
              <a:t>Radio</a:t>
            </a:r>
          </a:p>
          <a:p>
            <a:pPr>
              <a:spcBef>
                <a:spcPct val="50000"/>
              </a:spcBef>
            </a:pPr>
            <a:r>
              <a:rPr lang="en-US" altLang="zh-CN" sz="2400" b="0">
                <a:solidFill>
                  <a:schemeClr val="tx1"/>
                </a:solidFill>
                <a:effectLst>
                  <a:outerShdw blurRad="38100" dist="38100" dir="2700000" algn="tl">
                    <a:srgbClr val="C0C0C0"/>
                  </a:outerShdw>
                </a:effectLst>
                <a:latin typeface="Tahoma" pitchFamily="34" charset="0"/>
                <a:ea typeface="宋体" pitchFamily="2" charset="-122"/>
              </a:rPr>
              <a:t>lights</a:t>
            </a:r>
          </a:p>
          <a:p>
            <a:pPr>
              <a:spcBef>
                <a:spcPct val="50000"/>
              </a:spcBef>
            </a:pPr>
            <a:r>
              <a:rPr lang="en-US" altLang="zh-CN" sz="2400" b="0">
                <a:solidFill>
                  <a:schemeClr val="tx1"/>
                </a:solidFill>
                <a:effectLst>
                  <a:outerShdw blurRad="38100" dist="38100" dir="2700000" algn="tl">
                    <a:srgbClr val="C0C0C0"/>
                  </a:outerShdw>
                </a:effectLst>
                <a:latin typeface="Tahoma" pitchFamily="34" charset="0"/>
                <a:ea typeface="宋体" pitchFamily="2" charset="-122"/>
              </a:rPr>
              <a:t>Doors</a:t>
            </a:r>
          </a:p>
          <a:p>
            <a:pPr>
              <a:spcBef>
                <a:spcPct val="50000"/>
              </a:spcBef>
            </a:pPr>
            <a:r>
              <a:rPr lang="en-US" altLang="zh-CN" sz="2400" b="0">
                <a:solidFill>
                  <a:schemeClr val="tx1"/>
                </a:solidFill>
                <a:effectLst>
                  <a:outerShdw blurRad="38100" dist="38100" dir="2700000" algn="tl">
                    <a:srgbClr val="C0C0C0"/>
                  </a:outerShdw>
                </a:effectLst>
                <a:latin typeface="Tahoma" pitchFamily="34" charset="0"/>
                <a:ea typeface="宋体" pitchFamily="2" charset="-122"/>
              </a:rPr>
              <a:t>Windows</a:t>
            </a:r>
          </a:p>
          <a:p>
            <a:pPr>
              <a:spcBef>
                <a:spcPct val="50000"/>
              </a:spcBef>
            </a:pPr>
            <a:r>
              <a:rPr lang="en-US" altLang="zh-CN" sz="2400" b="0">
                <a:solidFill>
                  <a:schemeClr val="tx1"/>
                </a:solidFill>
                <a:effectLst>
                  <a:outerShdw blurRad="38100" dist="38100" dir="2700000" algn="tl">
                    <a:srgbClr val="C0C0C0"/>
                  </a:outerShdw>
                </a:effectLst>
                <a:latin typeface="Times New Roman"/>
                <a:ea typeface="宋体" pitchFamily="2" charset="-122"/>
              </a:rPr>
              <a:t>…</a:t>
            </a:r>
            <a:endParaRPr lang="en-US" altLang="zh-CN" sz="2400" b="0">
              <a:solidFill>
                <a:schemeClr val="tx1"/>
              </a:solidFill>
              <a:effectLst>
                <a:outerShdw blurRad="38100" dist="38100" dir="2700000" algn="tl">
                  <a:srgbClr val="C0C0C0"/>
                </a:outerShdw>
              </a:effectLst>
              <a:latin typeface="Tahoma" pitchFamily="34" charset="0"/>
              <a:ea typeface="宋体" pitchFamily="2" charset="-122"/>
            </a:endParaRPr>
          </a:p>
          <a:p>
            <a:pPr>
              <a:spcBef>
                <a:spcPct val="50000"/>
              </a:spcBef>
            </a:pPr>
            <a:endParaRPr lang="en-US" altLang="zh-CN" sz="2400" b="0">
              <a:solidFill>
                <a:schemeClr val="tx1"/>
              </a:solidFill>
              <a:effectLst>
                <a:outerShdw blurRad="38100" dist="38100" dir="2700000" algn="tl">
                  <a:srgbClr val="C0C0C0"/>
                </a:outerShdw>
              </a:effectLst>
              <a:latin typeface="Tahoma" pitchFamily="34" charset="0"/>
              <a:ea typeface="宋体" pitchFamily="2" charset="-122"/>
            </a:endParaRPr>
          </a:p>
        </p:txBody>
      </p:sp>
      <p:pic>
        <p:nvPicPr>
          <p:cNvPr id="104457" name="Picture 9" descr="TAX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1916113"/>
            <a:ext cx="5113337" cy="3313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458" name="Picture 10" descr="智能汽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773238"/>
            <a:ext cx="5238750" cy="3562350"/>
          </a:xfrm>
          <a:prstGeom prst="rect">
            <a:avLst/>
          </a:prstGeom>
          <a:noFill/>
          <a:extLst>
            <a:ext uri="{909E8E84-426E-40DD-AFC4-6F175D3DCCD1}">
              <a14:hiddenFill xmlns:a14="http://schemas.microsoft.com/office/drawing/2010/main">
                <a:solidFill>
                  <a:srgbClr val="FFFFFF"/>
                </a:solidFill>
              </a14:hiddenFill>
            </a:ext>
          </a:extLst>
        </p:spPr>
      </p:pic>
      <p:sp>
        <p:nvSpPr>
          <p:cNvPr id="104459" name="AutoShape 11"/>
          <p:cNvSpPr>
            <a:spLocks noChangeArrowheads="1"/>
          </p:cNvSpPr>
          <p:nvPr/>
        </p:nvSpPr>
        <p:spPr bwMode="auto">
          <a:xfrm>
            <a:off x="2987675" y="5445125"/>
            <a:ext cx="4608513" cy="1081088"/>
          </a:xfrm>
          <a:prstGeom prst="cloudCallout">
            <a:avLst>
              <a:gd name="adj1" fmla="val 29986"/>
              <a:gd name="adj2" fmla="val -98310"/>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kumimoji="1" lang="zh-CN" altLang="en-US" sz="2000">
                <a:solidFill>
                  <a:schemeClr val="tx1"/>
                </a:solidFill>
                <a:latin typeface="Tahoma" pitchFamily="34" charset="0"/>
                <a:ea typeface="宋体" pitchFamily="2" charset="-122"/>
              </a:rPr>
              <a:t>这些功能的实时性如何？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4459"/>
                                        </p:tgtEl>
                                        <p:attrNameLst>
                                          <p:attrName>style.visibility</p:attrName>
                                        </p:attrNameLst>
                                      </p:cBhvr>
                                      <p:to>
                                        <p:strVal val="visible"/>
                                      </p:to>
                                    </p:set>
                                    <p:animEffect transition="in" filter="blinds(horizontal)">
                                      <p:cBhvr>
                                        <p:cTn id="7" dur="500"/>
                                        <p:tgtEl>
                                          <p:spTgt spid="104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8"/>
                                        </p:tgtEl>
                                        <p:attrNameLst>
                                          <p:attrName>style.visibility</p:attrName>
                                        </p:attrNameLst>
                                      </p:cBhvr>
                                      <p:to>
                                        <p:strVal val="visible"/>
                                      </p:to>
                                    </p:set>
                                    <p:animEffect transition="in" filter="blinds(horizontal)">
                                      <p:cBhvr>
                                        <p:cTn id="12" dur="500"/>
                                        <p:tgtEl>
                                          <p:spTgt spid="104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a:t>典型的实时嵌入式系统（</a:t>
            </a:r>
            <a:r>
              <a:rPr lang="en-US" altLang="zh-CN"/>
              <a:t>1</a:t>
            </a:r>
            <a:r>
              <a:rPr lang="zh-CN" altLang="en-US"/>
              <a:t>）</a:t>
            </a:r>
          </a:p>
        </p:txBody>
      </p:sp>
      <p:sp>
        <p:nvSpPr>
          <p:cNvPr id="128007" name="Rectangle 7"/>
          <p:cNvSpPr>
            <a:spLocks noGrp="1" noChangeArrowheads="1"/>
          </p:cNvSpPr>
          <p:nvPr>
            <p:ph type="body" idx="1"/>
          </p:nvPr>
        </p:nvSpPr>
        <p:spPr>
          <a:xfrm>
            <a:off x="457200" y="1295400"/>
            <a:ext cx="8229600" cy="4830763"/>
          </a:xfrm>
          <a:noFill/>
          <a:ln/>
        </p:spPr>
        <p:txBody>
          <a:bodyPr/>
          <a:lstStyle/>
          <a:p>
            <a:r>
              <a:rPr lang="en-US" altLang="zh-CN"/>
              <a:t>XW-1</a:t>
            </a:r>
            <a:r>
              <a:rPr lang="zh-CN" altLang="en-US"/>
              <a:t>卫星无线电存储转发系统软件</a:t>
            </a:r>
          </a:p>
          <a:p>
            <a:pPr lvl="1"/>
            <a:r>
              <a:rPr lang="zh-CN" altLang="en-US"/>
              <a:t>资源紧凑型</a:t>
            </a:r>
            <a:r>
              <a:rPr lang="en-US" altLang="zh-CN"/>
              <a:t>(128K Flash + 64K RAM)</a:t>
            </a:r>
            <a:r>
              <a:rPr lang="zh-CN" altLang="en-US"/>
              <a:t>高可靠、高稳定性通信协议星载软件</a:t>
            </a:r>
            <a:r>
              <a:rPr lang="en-US" altLang="zh-CN"/>
              <a:t>(2009</a:t>
            </a:r>
            <a:r>
              <a:rPr lang="zh-CN" altLang="en-US"/>
              <a:t>年</a:t>
            </a:r>
            <a:r>
              <a:rPr lang="en-US" altLang="zh-CN"/>
              <a:t>12</a:t>
            </a:r>
            <a:r>
              <a:rPr lang="zh-CN" altLang="en-US"/>
              <a:t>月发射</a:t>
            </a:r>
            <a:r>
              <a:rPr lang="en-US" altLang="zh-CN"/>
              <a:t>)</a:t>
            </a:r>
          </a:p>
          <a:p>
            <a:pPr lvl="1"/>
            <a:r>
              <a:rPr lang="zh-CN" altLang="en-US"/>
              <a:t>支持</a:t>
            </a:r>
            <a:r>
              <a:rPr lang="en-US" altLang="zh-CN"/>
              <a:t>AX.25</a:t>
            </a:r>
            <a:r>
              <a:rPr lang="zh-CN" altLang="en-US"/>
              <a:t>及</a:t>
            </a:r>
            <a:r>
              <a:rPr lang="en-US" altLang="zh-CN"/>
              <a:t>PACSAT</a:t>
            </a:r>
            <a:r>
              <a:rPr lang="zh-CN" altLang="en-US"/>
              <a:t>两个通信协议的多实例运行，</a:t>
            </a:r>
            <a:r>
              <a:rPr lang="en-US" altLang="zh-CN"/>
              <a:t>C</a:t>
            </a:r>
            <a:r>
              <a:rPr lang="zh-CN" altLang="en-US"/>
              <a:t>代码约</a:t>
            </a:r>
            <a:r>
              <a:rPr lang="en-US" altLang="zh-CN"/>
              <a:t>12000</a:t>
            </a:r>
            <a:r>
              <a:rPr lang="zh-CN" altLang="en-US"/>
              <a:t>行</a:t>
            </a:r>
          </a:p>
        </p:txBody>
      </p:sp>
      <p:pic>
        <p:nvPicPr>
          <p:cNvPr id="128008" name="Picture 8" descr="希望一号发射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714750"/>
            <a:ext cx="365760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128009" name="Picture 9"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690938"/>
            <a:ext cx="4408488"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28007">
                                            <p:txEl>
                                              <p:pRg st="0" end="0"/>
                                            </p:txEl>
                                          </p:spTgt>
                                        </p:tgtEl>
                                        <p:attrNameLst>
                                          <p:attrName>style.visibility</p:attrName>
                                        </p:attrNameLst>
                                      </p:cBhvr>
                                      <p:to>
                                        <p:strVal val="visible"/>
                                      </p:to>
                                    </p:set>
                                    <p:animEffect transition="in" filter="checkerboard(across)">
                                      <p:cBhvr>
                                        <p:cTn id="7" dur="500"/>
                                        <p:tgtEl>
                                          <p:spTgt spid="12800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8007">
                                            <p:txEl>
                                              <p:pRg st="1" end="1"/>
                                            </p:txEl>
                                          </p:spTgt>
                                        </p:tgtEl>
                                        <p:attrNameLst>
                                          <p:attrName>style.visibility</p:attrName>
                                        </p:attrNameLst>
                                      </p:cBhvr>
                                      <p:to>
                                        <p:strVal val="visible"/>
                                      </p:to>
                                    </p:set>
                                    <p:animEffect transition="in" filter="checkerboard(across)">
                                      <p:cBhvr>
                                        <p:cTn id="10" dur="500"/>
                                        <p:tgtEl>
                                          <p:spTgt spid="128007">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28007">
                                            <p:txEl>
                                              <p:pRg st="2" end="2"/>
                                            </p:txEl>
                                          </p:spTgt>
                                        </p:tgtEl>
                                        <p:attrNameLst>
                                          <p:attrName>style.visibility</p:attrName>
                                        </p:attrNameLst>
                                      </p:cBhvr>
                                      <p:to>
                                        <p:strVal val="visible"/>
                                      </p:to>
                                    </p:set>
                                    <p:animEffect transition="in" filter="checkerboard(across)">
                                      <p:cBhvr>
                                        <p:cTn id="13" dur="500"/>
                                        <p:tgtEl>
                                          <p:spTgt spid="128007">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28008"/>
                                        </p:tgtEl>
                                        <p:attrNameLst>
                                          <p:attrName>style.visibility</p:attrName>
                                        </p:attrNameLst>
                                      </p:cBhvr>
                                      <p:to>
                                        <p:strVal val="visible"/>
                                      </p:to>
                                    </p:set>
                                    <p:animEffect transition="in" filter="checkerboard(across)">
                                      <p:cBhvr>
                                        <p:cTn id="16" dur="500"/>
                                        <p:tgtEl>
                                          <p:spTgt spid="128008"/>
                                        </p:tgtEl>
                                      </p:cBhvr>
                                    </p:animEffect>
                                  </p:childTnLst>
                                </p:cTn>
                              </p:par>
                              <p:par>
                                <p:cTn id="17" presetID="5" presetClass="entr" presetSubtype="10" fill="hold" nodeType="withEffect">
                                  <p:stCondLst>
                                    <p:cond delay="0"/>
                                  </p:stCondLst>
                                  <p:childTnLst>
                                    <p:set>
                                      <p:cBhvr>
                                        <p:cTn id="18" dur="1" fill="hold">
                                          <p:stCondLst>
                                            <p:cond delay="0"/>
                                          </p:stCondLst>
                                        </p:cTn>
                                        <p:tgtEl>
                                          <p:spTgt spid="128009"/>
                                        </p:tgtEl>
                                        <p:attrNameLst>
                                          <p:attrName>style.visibility</p:attrName>
                                        </p:attrNameLst>
                                      </p:cBhvr>
                                      <p:to>
                                        <p:strVal val="visible"/>
                                      </p:to>
                                    </p:set>
                                    <p:animEffect transition="in" filter="checkerboard(across)">
                                      <p:cBhvr>
                                        <p:cTn id="19" dur="500"/>
                                        <p:tgtEl>
                                          <p:spTgt spid="128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a:t>典型的实时嵌入式系统（</a:t>
            </a:r>
            <a:r>
              <a:rPr lang="en-US" altLang="zh-CN"/>
              <a:t>2</a:t>
            </a:r>
            <a:r>
              <a:rPr lang="zh-CN" altLang="en-US"/>
              <a:t>）</a:t>
            </a:r>
          </a:p>
        </p:txBody>
      </p:sp>
      <p:grpSp>
        <p:nvGrpSpPr>
          <p:cNvPr id="129221" name="Group 197"/>
          <p:cNvGrpSpPr>
            <a:grpSpLocks/>
          </p:cNvGrpSpPr>
          <p:nvPr/>
        </p:nvGrpSpPr>
        <p:grpSpPr bwMode="auto">
          <a:xfrm>
            <a:off x="133350" y="2708275"/>
            <a:ext cx="7391400" cy="3810000"/>
            <a:chOff x="84" y="1706"/>
            <a:chExt cx="4656" cy="2400"/>
          </a:xfrm>
        </p:grpSpPr>
        <p:sp>
          <p:nvSpPr>
            <p:cNvPr id="129029" name="Rectangle 5"/>
            <p:cNvSpPr>
              <a:spLocks noChangeArrowheads="1"/>
            </p:cNvSpPr>
            <p:nvPr/>
          </p:nvSpPr>
          <p:spPr bwMode="auto">
            <a:xfrm>
              <a:off x="84" y="1706"/>
              <a:ext cx="4656" cy="2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1" name="Rectangle 7"/>
            <p:cNvSpPr>
              <a:spLocks noChangeArrowheads="1"/>
            </p:cNvSpPr>
            <p:nvPr/>
          </p:nvSpPr>
          <p:spPr bwMode="auto">
            <a:xfrm>
              <a:off x="3937" y="3523"/>
              <a:ext cx="682" cy="451"/>
            </a:xfrm>
            <a:prstGeom prst="rect">
              <a:avLst/>
            </a:prstGeom>
            <a:noFill/>
            <a:ln w="9525">
              <a:solidFill>
                <a:srgbClr val="000000"/>
              </a:solidFill>
              <a:prstDash val="dash"/>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r>
                <a:rPr lang="zh-CN" altLang="en-US" sz="1800" b="0">
                  <a:solidFill>
                    <a:srgbClr val="000000"/>
                  </a:solidFill>
                  <a:ea typeface="宋体" pitchFamily="2" charset="-122"/>
                </a:rPr>
                <a:t>主机系统</a:t>
              </a:r>
            </a:p>
          </p:txBody>
        </p:sp>
        <p:sp>
          <p:nvSpPr>
            <p:cNvPr id="129032" name="Oval 8"/>
            <p:cNvSpPr>
              <a:spLocks noChangeArrowheads="1"/>
            </p:cNvSpPr>
            <p:nvPr/>
          </p:nvSpPr>
          <p:spPr bwMode="auto">
            <a:xfrm>
              <a:off x="2412" y="3398"/>
              <a:ext cx="883" cy="436"/>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3" name="AutoShape 9"/>
            <p:cNvSpPr>
              <a:spLocks noChangeArrowheads="1"/>
            </p:cNvSpPr>
            <p:nvPr/>
          </p:nvSpPr>
          <p:spPr bwMode="auto">
            <a:xfrm>
              <a:off x="3175" y="2123"/>
              <a:ext cx="1044" cy="249"/>
            </a:xfrm>
            <a:prstGeom prst="wedgeEllipseCallout">
              <a:avLst>
                <a:gd name="adj1" fmla="val -65509"/>
                <a:gd name="adj2" fmla="val -118597"/>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000">
                  <a:solidFill>
                    <a:srgbClr val="000099"/>
                  </a:solidFill>
                  <a:ea typeface="宋体" pitchFamily="2" charset="-122"/>
                </a:rPr>
                <a:t>LMU</a:t>
              </a:r>
            </a:p>
          </p:txBody>
        </p:sp>
        <p:sp>
          <p:nvSpPr>
            <p:cNvPr id="129034" name="Oval 10"/>
            <p:cNvSpPr>
              <a:spLocks noChangeArrowheads="1"/>
            </p:cNvSpPr>
            <p:nvPr/>
          </p:nvSpPr>
          <p:spPr bwMode="auto">
            <a:xfrm>
              <a:off x="2613" y="1718"/>
              <a:ext cx="482" cy="37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5" name="Oval 11"/>
            <p:cNvSpPr>
              <a:spLocks noChangeArrowheads="1"/>
            </p:cNvSpPr>
            <p:nvPr/>
          </p:nvSpPr>
          <p:spPr bwMode="auto">
            <a:xfrm>
              <a:off x="3095" y="3212"/>
              <a:ext cx="200" cy="15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6" name="Freeform 12"/>
            <p:cNvSpPr>
              <a:spLocks/>
            </p:cNvSpPr>
            <p:nvPr/>
          </p:nvSpPr>
          <p:spPr bwMode="auto">
            <a:xfrm>
              <a:off x="2666" y="2506"/>
              <a:ext cx="1873" cy="768"/>
            </a:xfrm>
            <a:custGeom>
              <a:avLst/>
              <a:gdLst>
                <a:gd name="T0" fmla="*/ 665 w 2117"/>
                <a:gd name="T1" fmla="*/ 1119 h 1119"/>
                <a:gd name="T2" fmla="*/ 302 w 2117"/>
                <a:gd name="T3" fmla="*/ 847 h 1119"/>
                <a:gd name="T4" fmla="*/ 302 w 2117"/>
                <a:gd name="T5" fmla="*/ 121 h 1119"/>
                <a:gd name="T6" fmla="*/ 2117 w 2117"/>
                <a:gd name="T7" fmla="*/ 121 h 1119"/>
              </a:gdLst>
              <a:ahLst/>
              <a:cxnLst>
                <a:cxn ang="0">
                  <a:pos x="T0" y="T1"/>
                </a:cxn>
                <a:cxn ang="0">
                  <a:pos x="T2" y="T3"/>
                </a:cxn>
                <a:cxn ang="0">
                  <a:pos x="T4" y="T5"/>
                </a:cxn>
                <a:cxn ang="0">
                  <a:pos x="T6" y="T7"/>
                </a:cxn>
              </a:cxnLst>
              <a:rect l="0" t="0" r="r" b="b"/>
              <a:pathLst>
                <a:path w="2117" h="1119">
                  <a:moveTo>
                    <a:pt x="665" y="1119"/>
                  </a:moveTo>
                  <a:cubicBezTo>
                    <a:pt x="513" y="1066"/>
                    <a:pt x="362" y="1013"/>
                    <a:pt x="302" y="847"/>
                  </a:cubicBezTo>
                  <a:cubicBezTo>
                    <a:pt x="242" y="681"/>
                    <a:pt x="0" y="242"/>
                    <a:pt x="302" y="121"/>
                  </a:cubicBezTo>
                  <a:cubicBezTo>
                    <a:pt x="604" y="0"/>
                    <a:pt x="1360" y="60"/>
                    <a:pt x="2117" y="121"/>
                  </a:cubicBezTo>
                </a:path>
              </a:pathLst>
            </a:custGeom>
            <a:noFill/>
            <a:ln w="28575" cmpd="sng">
              <a:solidFill>
                <a:srgbClr val="008000"/>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7" name="Freeform 13"/>
            <p:cNvSpPr>
              <a:spLocks/>
            </p:cNvSpPr>
            <p:nvPr/>
          </p:nvSpPr>
          <p:spPr bwMode="auto">
            <a:xfrm>
              <a:off x="1369" y="3181"/>
              <a:ext cx="1765" cy="155"/>
            </a:xfrm>
            <a:custGeom>
              <a:avLst/>
              <a:gdLst>
                <a:gd name="T0" fmla="*/ 1996 w 1996"/>
                <a:gd name="T1" fmla="*/ 211 h 211"/>
                <a:gd name="T2" fmla="*/ 1588 w 1996"/>
                <a:gd name="T3" fmla="*/ 30 h 211"/>
                <a:gd name="T4" fmla="*/ 0 w 1996"/>
                <a:gd name="T5" fmla="*/ 30 h 211"/>
              </a:gdLst>
              <a:ahLst/>
              <a:cxnLst>
                <a:cxn ang="0">
                  <a:pos x="T0" y="T1"/>
                </a:cxn>
                <a:cxn ang="0">
                  <a:pos x="T2" y="T3"/>
                </a:cxn>
                <a:cxn ang="0">
                  <a:pos x="T4" y="T5"/>
                </a:cxn>
              </a:cxnLst>
              <a:rect l="0" t="0" r="r" b="b"/>
              <a:pathLst>
                <a:path w="1996" h="211">
                  <a:moveTo>
                    <a:pt x="1996" y="211"/>
                  </a:moveTo>
                  <a:cubicBezTo>
                    <a:pt x="1958" y="135"/>
                    <a:pt x="1921" y="60"/>
                    <a:pt x="1588" y="30"/>
                  </a:cubicBezTo>
                  <a:cubicBezTo>
                    <a:pt x="1255" y="0"/>
                    <a:pt x="265" y="30"/>
                    <a:pt x="0" y="30"/>
                  </a:cubicBezTo>
                </a:path>
              </a:pathLst>
            </a:custGeom>
            <a:noFill/>
            <a:ln w="28575" cmpd="sng">
              <a:solidFill>
                <a:srgbClr val="CC00CC"/>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8" name="AutoShape 14"/>
            <p:cNvSpPr>
              <a:spLocks noChangeArrowheads="1"/>
            </p:cNvSpPr>
            <p:nvPr/>
          </p:nvSpPr>
          <p:spPr bwMode="auto">
            <a:xfrm>
              <a:off x="3455" y="2682"/>
              <a:ext cx="964" cy="219"/>
            </a:xfrm>
            <a:prstGeom prst="wedgeRoundRectCallout">
              <a:avLst>
                <a:gd name="adj1" fmla="val -87468"/>
                <a:gd name="adj2" fmla="val -99370"/>
                <a:gd name="adj3" fmla="val 16667"/>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000">
                  <a:solidFill>
                    <a:srgbClr val="008000"/>
                  </a:solidFill>
                  <a:ea typeface="宋体" pitchFamily="2" charset="-122"/>
                </a:rPr>
                <a:t>控制协议</a:t>
              </a:r>
            </a:p>
          </p:txBody>
        </p:sp>
        <p:sp>
          <p:nvSpPr>
            <p:cNvPr id="129039" name="AutoShape 15"/>
            <p:cNvSpPr>
              <a:spLocks noChangeArrowheads="1"/>
            </p:cNvSpPr>
            <p:nvPr/>
          </p:nvSpPr>
          <p:spPr bwMode="auto">
            <a:xfrm>
              <a:off x="1329" y="2713"/>
              <a:ext cx="963" cy="219"/>
            </a:xfrm>
            <a:prstGeom prst="wedgeRoundRectCallout">
              <a:avLst>
                <a:gd name="adj1" fmla="val 59551"/>
                <a:gd name="adj2" fmla="val 165722"/>
                <a:gd name="adj3" fmla="val 16667"/>
              </a:avLst>
            </a:prstGeom>
            <a:noFill/>
            <a:ln w="952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000">
                  <a:solidFill>
                    <a:srgbClr val="CC0099"/>
                  </a:solidFill>
                  <a:ea typeface="宋体" pitchFamily="2" charset="-122"/>
                </a:rPr>
                <a:t>数据协议</a:t>
              </a:r>
            </a:p>
          </p:txBody>
        </p:sp>
        <p:sp>
          <p:nvSpPr>
            <p:cNvPr id="129040" name="Freeform 16"/>
            <p:cNvSpPr>
              <a:spLocks noEditPoints="1"/>
            </p:cNvSpPr>
            <p:nvPr/>
          </p:nvSpPr>
          <p:spPr bwMode="auto">
            <a:xfrm>
              <a:off x="3199" y="3301"/>
              <a:ext cx="508" cy="187"/>
            </a:xfrm>
            <a:custGeom>
              <a:avLst/>
              <a:gdLst>
                <a:gd name="T0" fmla="*/ 1180 w 1210"/>
                <a:gd name="T1" fmla="*/ 275 h 575"/>
                <a:gd name="T2" fmla="*/ 1149 w 1210"/>
                <a:gd name="T3" fmla="*/ 275 h 575"/>
                <a:gd name="T4" fmla="*/ 1149 w 1210"/>
                <a:gd name="T5" fmla="*/ 120 h 575"/>
                <a:gd name="T6" fmla="*/ 1180 w 1210"/>
                <a:gd name="T7" fmla="*/ 275 h 575"/>
                <a:gd name="T8" fmla="*/ 1134 w 1210"/>
                <a:gd name="T9" fmla="*/ 275 h 575"/>
                <a:gd name="T10" fmla="*/ 968 w 1210"/>
                <a:gd name="T11" fmla="*/ 275 h 575"/>
                <a:gd name="T12" fmla="*/ 968 w 1210"/>
                <a:gd name="T13" fmla="*/ 120 h 575"/>
                <a:gd name="T14" fmla="*/ 1134 w 1210"/>
                <a:gd name="T15" fmla="*/ 120 h 575"/>
                <a:gd name="T16" fmla="*/ 1134 w 1210"/>
                <a:gd name="T17" fmla="*/ 275 h 575"/>
                <a:gd name="T18" fmla="*/ 1144 w 1210"/>
                <a:gd name="T19" fmla="*/ 479 h 575"/>
                <a:gd name="T20" fmla="*/ 1028 w 1210"/>
                <a:gd name="T21" fmla="*/ 435 h 575"/>
                <a:gd name="T22" fmla="*/ 973 w 1210"/>
                <a:gd name="T23" fmla="*/ 479 h 575"/>
                <a:gd name="T24" fmla="*/ 908 w 1210"/>
                <a:gd name="T25" fmla="*/ 479 h 575"/>
                <a:gd name="T26" fmla="*/ 908 w 1210"/>
                <a:gd name="T27" fmla="*/ 419 h 575"/>
                <a:gd name="T28" fmla="*/ 938 w 1210"/>
                <a:gd name="T29" fmla="*/ 419 h 575"/>
                <a:gd name="T30" fmla="*/ 938 w 1210"/>
                <a:gd name="T31" fmla="*/ 96 h 575"/>
                <a:gd name="T32" fmla="*/ 1169 w 1210"/>
                <a:gd name="T33" fmla="*/ 96 h 575"/>
                <a:gd name="T34" fmla="*/ 1210 w 1210"/>
                <a:gd name="T35" fmla="*/ 311 h 575"/>
                <a:gd name="T36" fmla="*/ 1210 w 1210"/>
                <a:gd name="T37" fmla="*/ 479 h 575"/>
                <a:gd name="T38" fmla="*/ 1144 w 1210"/>
                <a:gd name="T39" fmla="*/ 479 h 575"/>
                <a:gd name="T40" fmla="*/ 288 w 1210"/>
                <a:gd name="T41" fmla="*/ 515 h 575"/>
                <a:gd name="T42" fmla="*/ 212 w 1210"/>
                <a:gd name="T43" fmla="*/ 455 h 575"/>
                <a:gd name="T44" fmla="*/ 136 w 1210"/>
                <a:gd name="T45" fmla="*/ 515 h 575"/>
                <a:gd name="T46" fmla="*/ 136 w 1210"/>
                <a:gd name="T47" fmla="*/ 515 h 575"/>
                <a:gd name="T48" fmla="*/ 212 w 1210"/>
                <a:gd name="T49" fmla="*/ 575 h 575"/>
                <a:gd name="T50" fmla="*/ 288 w 1210"/>
                <a:gd name="T51" fmla="*/ 515 h 575"/>
                <a:gd name="T52" fmla="*/ 127 w 1210"/>
                <a:gd name="T53" fmla="*/ 479 h 575"/>
                <a:gd name="T54" fmla="*/ 0 w 1210"/>
                <a:gd name="T55" fmla="*/ 479 h 575"/>
                <a:gd name="T56" fmla="*/ 0 w 1210"/>
                <a:gd name="T57" fmla="*/ 0 h 575"/>
                <a:gd name="T58" fmla="*/ 908 w 1210"/>
                <a:gd name="T59" fmla="*/ 0 h 575"/>
                <a:gd name="T60" fmla="*/ 908 w 1210"/>
                <a:gd name="T61" fmla="*/ 479 h 575"/>
                <a:gd name="T62" fmla="*/ 298 w 1210"/>
                <a:gd name="T63" fmla="*/ 479 h 575"/>
                <a:gd name="T64" fmla="*/ 182 w 1210"/>
                <a:gd name="T65" fmla="*/ 435 h 575"/>
                <a:gd name="T66" fmla="*/ 127 w 1210"/>
                <a:gd name="T67" fmla="*/ 479 h 575"/>
                <a:gd name="T68" fmla="*/ 1134 w 1210"/>
                <a:gd name="T69" fmla="*/ 515 h 575"/>
                <a:gd name="T70" fmla="*/ 1059 w 1210"/>
                <a:gd name="T71" fmla="*/ 455 h 575"/>
                <a:gd name="T72" fmla="*/ 983 w 1210"/>
                <a:gd name="T73" fmla="*/ 515 h 575"/>
                <a:gd name="T74" fmla="*/ 983 w 1210"/>
                <a:gd name="T75" fmla="*/ 515 h 575"/>
                <a:gd name="T76" fmla="*/ 1059 w 1210"/>
                <a:gd name="T77" fmla="*/ 575 h 575"/>
                <a:gd name="T78" fmla="*/ 1134 w 1210"/>
                <a:gd name="T79" fmla="*/ 51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0" h="575">
                  <a:moveTo>
                    <a:pt x="1180" y="275"/>
                  </a:moveTo>
                  <a:lnTo>
                    <a:pt x="1149" y="275"/>
                  </a:lnTo>
                  <a:lnTo>
                    <a:pt x="1149" y="120"/>
                  </a:lnTo>
                  <a:lnTo>
                    <a:pt x="1180" y="275"/>
                  </a:lnTo>
                  <a:close/>
                  <a:moveTo>
                    <a:pt x="1134" y="275"/>
                  </a:moveTo>
                  <a:lnTo>
                    <a:pt x="968" y="275"/>
                  </a:lnTo>
                  <a:lnTo>
                    <a:pt x="968" y="120"/>
                  </a:lnTo>
                  <a:lnTo>
                    <a:pt x="1134" y="120"/>
                  </a:lnTo>
                  <a:lnTo>
                    <a:pt x="1134" y="275"/>
                  </a:lnTo>
                  <a:close/>
                  <a:moveTo>
                    <a:pt x="1144" y="479"/>
                  </a:moveTo>
                  <a:cubicBezTo>
                    <a:pt x="1128" y="441"/>
                    <a:pt x="1076" y="422"/>
                    <a:pt x="1028" y="435"/>
                  </a:cubicBezTo>
                  <a:cubicBezTo>
                    <a:pt x="1003" y="442"/>
                    <a:pt x="982" y="458"/>
                    <a:pt x="973" y="479"/>
                  </a:cubicBezTo>
                  <a:lnTo>
                    <a:pt x="908" y="479"/>
                  </a:lnTo>
                  <a:lnTo>
                    <a:pt x="908" y="419"/>
                  </a:lnTo>
                  <a:lnTo>
                    <a:pt x="938" y="419"/>
                  </a:lnTo>
                  <a:lnTo>
                    <a:pt x="938" y="96"/>
                  </a:lnTo>
                  <a:lnTo>
                    <a:pt x="1169" y="96"/>
                  </a:lnTo>
                  <a:lnTo>
                    <a:pt x="1210" y="311"/>
                  </a:lnTo>
                  <a:lnTo>
                    <a:pt x="1210" y="479"/>
                  </a:lnTo>
                  <a:lnTo>
                    <a:pt x="1144" y="479"/>
                  </a:lnTo>
                  <a:close/>
                  <a:moveTo>
                    <a:pt x="288" y="515"/>
                  </a:moveTo>
                  <a:cubicBezTo>
                    <a:pt x="288" y="482"/>
                    <a:pt x="254" y="455"/>
                    <a:pt x="212" y="455"/>
                  </a:cubicBezTo>
                  <a:cubicBezTo>
                    <a:pt x="170" y="455"/>
                    <a:pt x="136" y="482"/>
                    <a:pt x="136" y="515"/>
                  </a:cubicBezTo>
                  <a:cubicBezTo>
                    <a:pt x="136" y="515"/>
                    <a:pt x="136" y="515"/>
                    <a:pt x="136" y="515"/>
                  </a:cubicBezTo>
                  <a:cubicBezTo>
                    <a:pt x="136" y="548"/>
                    <a:pt x="170" y="575"/>
                    <a:pt x="212" y="575"/>
                  </a:cubicBezTo>
                  <a:cubicBezTo>
                    <a:pt x="254" y="575"/>
                    <a:pt x="288" y="548"/>
                    <a:pt x="288" y="515"/>
                  </a:cubicBezTo>
                  <a:close/>
                  <a:moveTo>
                    <a:pt x="127" y="479"/>
                  </a:moveTo>
                  <a:lnTo>
                    <a:pt x="0" y="479"/>
                  </a:lnTo>
                  <a:lnTo>
                    <a:pt x="0" y="0"/>
                  </a:lnTo>
                  <a:lnTo>
                    <a:pt x="908" y="0"/>
                  </a:lnTo>
                  <a:lnTo>
                    <a:pt x="908" y="479"/>
                  </a:lnTo>
                  <a:lnTo>
                    <a:pt x="298" y="479"/>
                  </a:lnTo>
                  <a:cubicBezTo>
                    <a:pt x="281" y="441"/>
                    <a:pt x="229" y="422"/>
                    <a:pt x="182" y="435"/>
                  </a:cubicBezTo>
                  <a:cubicBezTo>
                    <a:pt x="156" y="442"/>
                    <a:pt x="136" y="458"/>
                    <a:pt x="127" y="479"/>
                  </a:cubicBezTo>
                  <a:close/>
                  <a:moveTo>
                    <a:pt x="1134" y="515"/>
                  </a:moveTo>
                  <a:cubicBezTo>
                    <a:pt x="1134" y="482"/>
                    <a:pt x="1100" y="455"/>
                    <a:pt x="1059" y="455"/>
                  </a:cubicBezTo>
                  <a:cubicBezTo>
                    <a:pt x="1017" y="455"/>
                    <a:pt x="983" y="482"/>
                    <a:pt x="983" y="515"/>
                  </a:cubicBezTo>
                  <a:cubicBezTo>
                    <a:pt x="983" y="515"/>
                    <a:pt x="983" y="515"/>
                    <a:pt x="983" y="515"/>
                  </a:cubicBezTo>
                  <a:cubicBezTo>
                    <a:pt x="983" y="548"/>
                    <a:pt x="1017" y="575"/>
                    <a:pt x="1059" y="575"/>
                  </a:cubicBezTo>
                  <a:cubicBezTo>
                    <a:pt x="1100" y="575"/>
                    <a:pt x="1134" y="548"/>
                    <a:pt x="1134" y="515"/>
                  </a:cubicBezTo>
                  <a:close/>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1" name="Freeform 17"/>
            <p:cNvSpPr>
              <a:spLocks noEditPoints="1"/>
            </p:cNvSpPr>
            <p:nvPr/>
          </p:nvSpPr>
          <p:spPr bwMode="auto">
            <a:xfrm>
              <a:off x="3199" y="3301"/>
              <a:ext cx="508" cy="187"/>
            </a:xfrm>
            <a:custGeom>
              <a:avLst/>
              <a:gdLst>
                <a:gd name="T0" fmla="*/ 1180 w 1210"/>
                <a:gd name="T1" fmla="*/ 275 h 575"/>
                <a:gd name="T2" fmla="*/ 1149 w 1210"/>
                <a:gd name="T3" fmla="*/ 275 h 575"/>
                <a:gd name="T4" fmla="*/ 1149 w 1210"/>
                <a:gd name="T5" fmla="*/ 120 h 575"/>
                <a:gd name="T6" fmla="*/ 1180 w 1210"/>
                <a:gd name="T7" fmla="*/ 275 h 575"/>
                <a:gd name="T8" fmla="*/ 1134 w 1210"/>
                <a:gd name="T9" fmla="*/ 275 h 575"/>
                <a:gd name="T10" fmla="*/ 968 w 1210"/>
                <a:gd name="T11" fmla="*/ 275 h 575"/>
                <a:gd name="T12" fmla="*/ 968 w 1210"/>
                <a:gd name="T13" fmla="*/ 120 h 575"/>
                <a:gd name="T14" fmla="*/ 1134 w 1210"/>
                <a:gd name="T15" fmla="*/ 120 h 575"/>
                <a:gd name="T16" fmla="*/ 1134 w 1210"/>
                <a:gd name="T17" fmla="*/ 275 h 575"/>
                <a:gd name="T18" fmla="*/ 1144 w 1210"/>
                <a:gd name="T19" fmla="*/ 479 h 575"/>
                <a:gd name="T20" fmla="*/ 1028 w 1210"/>
                <a:gd name="T21" fmla="*/ 435 h 575"/>
                <a:gd name="T22" fmla="*/ 973 w 1210"/>
                <a:gd name="T23" fmla="*/ 479 h 575"/>
                <a:gd name="T24" fmla="*/ 908 w 1210"/>
                <a:gd name="T25" fmla="*/ 479 h 575"/>
                <a:gd name="T26" fmla="*/ 908 w 1210"/>
                <a:gd name="T27" fmla="*/ 419 h 575"/>
                <a:gd name="T28" fmla="*/ 938 w 1210"/>
                <a:gd name="T29" fmla="*/ 419 h 575"/>
                <a:gd name="T30" fmla="*/ 938 w 1210"/>
                <a:gd name="T31" fmla="*/ 96 h 575"/>
                <a:gd name="T32" fmla="*/ 1169 w 1210"/>
                <a:gd name="T33" fmla="*/ 96 h 575"/>
                <a:gd name="T34" fmla="*/ 1210 w 1210"/>
                <a:gd name="T35" fmla="*/ 311 h 575"/>
                <a:gd name="T36" fmla="*/ 1210 w 1210"/>
                <a:gd name="T37" fmla="*/ 479 h 575"/>
                <a:gd name="T38" fmla="*/ 1144 w 1210"/>
                <a:gd name="T39" fmla="*/ 479 h 575"/>
                <a:gd name="T40" fmla="*/ 288 w 1210"/>
                <a:gd name="T41" fmla="*/ 515 h 575"/>
                <a:gd name="T42" fmla="*/ 212 w 1210"/>
                <a:gd name="T43" fmla="*/ 455 h 575"/>
                <a:gd name="T44" fmla="*/ 136 w 1210"/>
                <a:gd name="T45" fmla="*/ 515 h 575"/>
                <a:gd name="T46" fmla="*/ 136 w 1210"/>
                <a:gd name="T47" fmla="*/ 515 h 575"/>
                <a:gd name="T48" fmla="*/ 212 w 1210"/>
                <a:gd name="T49" fmla="*/ 575 h 575"/>
                <a:gd name="T50" fmla="*/ 288 w 1210"/>
                <a:gd name="T51" fmla="*/ 515 h 575"/>
                <a:gd name="T52" fmla="*/ 127 w 1210"/>
                <a:gd name="T53" fmla="*/ 479 h 575"/>
                <a:gd name="T54" fmla="*/ 0 w 1210"/>
                <a:gd name="T55" fmla="*/ 479 h 575"/>
                <a:gd name="T56" fmla="*/ 0 w 1210"/>
                <a:gd name="T57" fmla="*/ 0 h 575"/>
                <a:gd name="T58" fmla="*/ 908 w 1210"/>
                <a:gd name="T59" fmla="*/ 0 h 575"/>
                <a:gd name="T60" fmla="*/ 908 w 1210"/>
                <a:gd name="T61" fmla="*/ 479 h 575"/>
                <a:gd name="T62" fmla="*/ 298 w 1210"/>
                <a:gd name="T63" fmla="*/ 479 h 575"/>
                <a:gd name="T64" fmla="*/ 182 w 1210"/>
                <a:gd name="T65" fmla="*/ 435 h 575"/>
                <a:gd name="T66" fmla="*/ 127 w 1210"/>
                <a:gd name="T67" fmla="*/ 479 h 575"/>
                <a:gd name="T68" fmla="*/ 1134 w 1210"/>
                <a:gd name="T69" fmla="*/ 515 h 575"/>
                <a:gd name="T70" fmla="*/ 1059 w 1210"/>
                <a:gd name="T71" fmla="*/ 455 h 575"/>
                <a:gd name="T72" fmla="*/ 983 w 1210"/>
                <a:gd name="T73" fmla="*/ 515 h 575"/>
                <a:gd name="T74" fmla="*/ 983 w 1210"/>
                <a:gd name="T75" fmla="*/ 515 h 575"/>
                <a:gd name="T76" fmla="*/ 1059 w 1210"/>
                <a:gd name="T77" fmla="*/ 575 h 575"/>
                <a:gd name="T78" fmla="*/ 1134 w 1210"/>
                <a:gd name="T79" fmla="*/ 51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0" h="575">
                  <a:moveTo>
                    <a:pt x="1180" y="275"/>
                  </a:moveTo>
                  <a:lnTo>
                    <a:pt x="1149" y="275"/>
                  </a:lnTo>
                  <a:lnTo>
                    <a:pt x="1149" y="120"/>
                  </a:lnTo>
                  <a:lnTo>
                    <a:pt x="1180" y="275"/>
                  </a:lnTo>
                  <a:close/>
                  <a:moveTo>
                    <a:pt x="1134" y="275"/>
                  </a:moveTo>
                  <a:lnTo>
                    <a:pt x="968" y="275"/>
                  </a:lnTo>
                  <a:lnTo>
                    <a:pt x="968" y="120"/>
                  </a:lnTo>
                  <a:lnTo>
                    <a:pt x="1134" y="120"/>
                  </a:lnTo>
                  <a:lnTo>
                    <a:pt x="1134" y="275"/>
                  </a:lnTo>
                  <a:close/>
                  <a:moveTo>
                    <a:pt x="1144" y="479"/>
                  </a:moveTo>
                  <a:cubicBezTo>
                    <a:pt x="1128" y="441"/>
                    <a:pt x="1076" y="422"/>
                    <a:pt x="1028" y="435"/>
                  </a:cubicBezTo>
                  <a:cubicBezTo>
                    <a:pt x="1003" y="442"/>
                    <a:pt x="982" y="458"/>
                    <a:pt x="973" y="479"/>
                  </a:cubicBezTo>
                  <a:lnTo>
                    <a:pt x="908" y="479"/>
                  </a:lnTo>
                  <a:lnTo>
                    <a:pt x="908" y="419"/>
                  </a:lnTo>
                  <a:lnTo>
                    <a:pt x="938" y="419"/>
                  </a:lnTo>
                  <a:lnTo>
                    <a:pt x="938" y="96"/>
                  </a:lnTo>
                  <a:lnTo>
                    <a:pt x="1169" y="96"/>
                  </a:lnTo>
                  <a:lnTo>
                    <a:pt x="1210" y="311"/>
                  </a:lnTo>
                  <a:lnTo>
                    <a:pt x="1210" y="479"/>
                  </a:lnTo>
                  <a:lnTo>
                    <a:pt x="1144" y="479"/>
                  </a:lnTo>
                  <a:close/>
                  <a:moveTo>
                    <a:pt x="288" y="515"/>
                  </a:moveTo>
                  <a:cubicBezTo>
                    <a:pt x="288" y="482"/>
                    <a:pt x="254" y="455"/>
                    <a:pt x="212" y="455"/>
                  </a:cubicBezTo>
                  <a:cubicBezTo>
                    <a:pt x="170" y="455"/>
                    <a:pt x="136" y="482"/>
                    <a:pt x="136" y="515"/>
                  </a:cubicBezTo>
                  <a:cubicBezTo>
                    <a:pt x="136" y="515"/>
                    <a:pt x="136" y="515"/>
                    <a:pt x="136" y="515"/>
                  </a:cubicBezTo>
                  <a:cubicBezTo>
                    <a:pt x="136" y="548"/>
                    <a:pt x="170" y="575"/>
                    <a:pt x="212" y="575"/>
                  </a:cubicBezTo>
                  <a:cubicBezTo>
                    <a:pt x="254" y="575"/>
                    <a:pt x="288" y="548"/>
                    <a:pt x="288" y="515"/>
                  </a:cubicBezTo>
                  <a:close/>
                  <a:moveTo>
                    <a:pt x="127" y="479"/>
                  </a:moveTo>
                  <a:lnTo>
                    <a:pt x="0" y="479"/>
                  </a:lnTo>
                  <a:lnTo>
                    <a:pt x="0" y="0"/>
                  </a:lnTo>
                  <a:lnTo>
                    <a:pt x="908" y="0"/>
                  </a:lnTo>
                  <a:lnTo>
                    <a:pt x="908" y="479"/>
                  </a:lnTo>
                  <a:lnTo>
                    <a:pt x="298" y="479"/>
                  </a:lnTo>
                  <a:cubicBezTo>
                    <a:pt x="281" y="441"/>
                    <a:pt x="229" y="422"/>
                    <a:pt x="182" y="435"/>
                  </a:cubicBezTo>
                  <a:cubicBezTo>
                    <a:pt x="156" y="442"/>
                    <a:pt x="136" y="458"/>
                    <a:pt x="127" y="479"/>
                  </a:cubicBezTo>
                  <a:close/>
                  <a:moveTo>
                    <a:pt x="1134" y="515"/>
                  </a:moveTo>
                  <a:cubicBezTo>
                    <a:pt x="1134" y="482"/>
                    <a:pt x="1100" y="455"/>
                    <a:pt x="1059" y="455"/>
                  </a:cubicBezTo>
                  <a:cubicBezTo>
                    <a:pt x="1017" y="455"/>
                    <a:pt x="983" y="482"/>
                    <a:pt x="983" y="515"/>
                  </a:cubicBezTo>
                  <a:cubicBezTo>
                    <a:pt x="983" y="515"/>
                    <a:pt x="983" y="515"/>
                    <a:pt x="983" y="515"/>
                  </a:cubicBezTo>
                  <a:cubicBezTo>
                    <a:pt x="983" y="548"/>
                    <a:pt x="1017" y="575"/>
                    <a:pt x="1059" y="575"/>
                  </a:cubicBezTo>
                  <a:cubicBezTo>
                    <a:pt x="1100" y="575"/>
                    <a:pt x="1134" y="548"/>
                    <a:pt x="1134" y="515"/>
                  </a:cubicBezTo>
                  <a:close/>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2" name="Rectangle 18"/>
            <p:cNvSpPr>
              <a:spLocks noChangeArrowheads="1"/>
            </p:cNvSpPr>
            <p:nvPr/>
          </p:nvSpPr>
          <p:spPr bwMode="auto">
            <a:xfrm>
              <a:off x="1017" y="1865"/>
              <a:ext cx="12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43" name="Rectangle 19"/>
            <p:cNvSpPr>
              <a:spLocks noChangeArrowheads="1"/>
            </p:cNvSpPr>
            <p:nvPr/>
          </p:nvSpPr>
          <p:spPr bwMode="auto">
            <a:xfrm>
              <a:off x="1017" y="1865"/>
              <a:ext cx="127" cy="98"/>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4" name="Freeform 20"/>
            <p:cNvSpPr>
              <a:spLocks noEditPoints="1"/>
            </p:cNvSpPr>
            <p:nvPr/>
          </p:nvSpPr>
          <p:spPr bwMode="auto">
            <a:xfrm>
              <a:off x="1032" y="1897"/>
              <a:ext cx="97" cy="32"/>
            </a:xfrm>
            <a:custGeom>
              <a:avLst/>
              <a:gdLst>
                <a:gd name="T0" fmla="*/ 115 w 230"/>
                <a:gd name="T1" fmla="*/ 50 h 99"/>
                <a:gd name="T2" fmla="*/ 60 w 230"/>
                <a:gd name="T3" fmla="*/ 94 h 99"/>
                <a:gd name="T4" fmla="*/ 5 w 230"/>
                <a:gd name="T5" fmla="*/ 60 h 99"/>
                <a:gd name="T6" fmla="*/ 40 w 230"/>
                <a:gd name="T7" fmla="*/ 6 h 99"/>
                <a:gd name="T8" fmla="*/ 60 w 230"/>
                <a:gd name="T9" fmla="*/ 6 h 99"/>
                <a:gd name="T10" fmla="*/ 60 w 230"/>
                <a:gd name="T11" fmla="*/ 6 h 99"/>
                <a:gd name="T12" fmla="*/ 115 w 230"/>
                <a:gd name="T13" fmla="*/ 50 h 99"/>
                <a:gd name="T14" fmla="*/ 115 w 230"/>
                <a:gd name="T15" fmla="*/ 50 h 99"/>
                <a:gd name="T16" fmla="*/ 170 w 230"/>
                <a:gd name="T17" fmla="*/ 6 h 99"/>
                <a:gd name="T18" fmla="*/ 224 w 230"/>
                <a:gd name="T19" fmla="*/ 40 h 99"/>
                <a:gd name="T20" fmla="*/ 190 w 230"/>
                <a:gd name="T21" fmla="*/ 94 h 99"/>
                <a:gd name="T22" fmla="*/ 170 w 230"/>
                <a:gd name="T23" fmla="*/ 94 h 99"/>
                <a:gd name="T24" fmla="*/ 115 w 230"/>
                <a:gd name="T2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99">
                  <a:moveTo>
                    <a:pt x="115" y="50"/>
                  </a:moveTo>
                  <a:lnTo>
                    <a:pt x="60" y="94"/>
                  </a:lnTo>
                  <a:cubicBezTo>
                    <a:pt x="35" y="99"/>
                    <a:pt x="11" y="84"/>
                    <a:pt x="5" y="60"/>
                  </a:cubicBezTo>
                  <a:cubicBezTo>
                    <a:pt x="0" y="35"/>
                    <a:pt x="15" y="11"/>
                    <a:pt x="40" y="6"/>
                  </a:cubicBezTo>
                  <a:cubicBezTo>
                    <a:pt x="46" y="4"/>
                    <a:pt x="53" y="4"/>
                    <a:pt x="60" y="6"/>
                  </a:cubicBezTo>
                  <a:lnTo>
                    <a:pt x="60" y="6"/>
                  </a:lnTo>
                  <a:lnTo>
                    <a:pt x="115" y="50"/>
                  </a:lnTo>
                  <a:close/>
                  <a:moveTo>
                    <a:pt x="115" y="50"/>
                  </a:moveTo>
                  <a:lnTo>
                    <a:pt x="170" y="6"/>
                  </a:lnTo>
                  <a:cubicBezTo>
                    <a:pt x="195" y="0"/>
                    <a:pt x="219" y="15"/>
                    <a:pt x="224" y="40"/>
                  </a:cubicBezTo>
                  <a:cubicBezTo>
                    <a:pt x="230" y="64"/>
                    <a:pt x="215" y="89"/>
                    <a:pt x="190" y="94"/>
                  </a:cubicBezTo>
                  <a:cubicBezTo>
                    <a:pt x="184" y="95"/>
                    <a:pt x="177" y="95"/>
                    <a:pt x="170" y="94"/>
                  </a:cubicBezTo>
                  <a:lnTo>
                    <a:pt x="115" y="50"/>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5" name="Freeform 21"/>
            <p:cNvSpPr>
              <a:spLocks noEditPoints="1"/>
            </p:cNvSpPr>
            <p:nvPr/>
          </p:nvSpPr>
          <p:spPr bwMode="auto">
            <a:xfrm>
              <a:off x="1032" y="1897"/>
              <a:ext cx="97" cy="32"/>
            </a:xfrm>
            <a:custGeom>
              <a:avLst/>
              <a:gdLst>
                <a:gd name="T0" fmla="*/ 115 w 230"/>
                <a:gd name="T1" fmla="*/ 50 h 99"/>
                <a:gd name="T2" fmla="*/ 60 w 230"/>
                <a:gd name="T3" fmla="*/ 94 h 99"/>
                <a:gd name="T4" fmla="*/ 5 w 230"/>
                <a:gd name="T5" fmla="*/ 60 h 99"/>
                <a:gd name="T6" fmla="*/ 40 w 230"/>
                <a:gd name="T7" fmla="*/ 6 h 99"/>
                <a:gd name="T8" fmla="*/ 60 w 230"/>
                <a:gd name="T9" fmla="*/ 6 h 99"/>
                <a:gd name="T10" fmla="*/ 60 w 230"/>
                <a:gd name="T11" fmla="*/ 6 h 99"/>
                <a:gd name="T12" fmla="*/ 115 w 230"/>
                <a:gd name="T13" fmla="*/ 50 h 99"/>
                <a:gd name="T14" fmla="*/ 115 w 230"/>
                <a:gd name="T15" fmla="*/ 50 h 99"/>
                <a:gd name="T16" fmla="*/ 170 w 230"/>
                <a:gd name="T17" fmla="*/ 6 h 99"/>
                <a:gd name="T18" fmla="*/ 224 w 230"/>
                <a:gd name="T19" fmla="*/ 40 h 99"/>
                <a:gd name="T20" fmla="*/ 190 w 230"/>
                <a:gd name="T21" fmla="*/ 94 h 99"/>
                <a:gd name="T22" fmla="*/ 170 w 230"/>
                <a:gd name="T23" fmla="*/ 94 h 99"/>
                <a:gd name="T24" fmla="*/ 115 w 230"/>
                <a:gd name="T2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99">
                  <a:moveTo>
                    <a:pt x="115" y="50"/>
                  </a:moveTo>
                  <a:lnTo>
                    <a:pt x="60" y="94"/>
                  </a:lnTo>
                  <a:cubicBezTo>
                    <a:pt x="35" y="99"/>
                    <a:pt x="11" y="84"/>
                    <a:pt x="5" y="60"/>
                  </a:cubicBezTo>
                  <a:cubicBezTo>
                    <a:pt x="0" y="35"/>
                    <a:pt x="15" y="11"/>
                    <a:pt x="40" y="6"/>
                  </a:cubicBezTo>
                  <a:cubicBezTo>
                    <a:pt x="46" y="4"/>
                    <a:pt x="53" y="4"/>
                    <a:pt x="60" y="6"/>
                  </a:cubicBezTo>
                  <a:lnTo>
                    <a:pt x="60" y="6"/>
                  </a:lnTo>
                  <a:lnTo>
                    <a:pt x="115" y="50"/>
                  </a:lnTo>
                  <a:close/>
                  <a:moveTo>
                    <a:pt x="115" y="50"/>
                  </a:moveTo>
                  <a:lnTo>
                    <a:pt x="170" y="6"/>
                  </a:lnTo>
                  <a:cubicBezTo>
                    <a:pt x="195" y="0"/>
                    <a:pt x="219" y="15"/>
                    <a:pt x="224" y="40"/>
                  </a:cubicBezTo>
                  <a:cubicBezTo>
                    <a:pt x="230" y="64"/>
                    <a:pt x="215" y="89"/>
                    <a:pt x="190" y="94"/>
                  </a:cubicBezTo>
                  <a:cubicBezTo>
                    <a:pt x="184" y="95"/>
                    <a:pt x="177" y="95"/>
                    <a:pt x="170" y="94"/>
                  </a:cubicBezTo>
                  <a:lnTo>
                    <a:pt x="115" y="5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6" name="Rectangle 22"/>
            <p:cNvSpPr>
              <a:spLocks noChangeArrowheads="1"/>
            </p:cNvSpPr>
            <p:nvPr/>
          </p:nvSpPr>
          <p:spPr bwMode="auto">
            <a:xfrm>
              <a:off x="2730" y="1814"/>
              <a:ext cx="25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47" name="Rectangle 23">
              <a:hlinkClick r:id="" action="ppaction://noaction" highlightClick="1"/>
            </p:cNvPr>
            <p:cNvSpPr>
              <a:spLocks noChangeArrowheads="1"/>
            </p:cNvSpPr>
            <p:nvPr/>
          </p:nvSpPr>
          <p:spPr bwMode="auto">
            <a:xfrm>
              <a:off x="2730" y="1814"/>
              <a:ext cx="253" cy="197"/>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8" name="Freeform 24"/>
            <p:cNvSpPr>
              <a:spLocks noEditPoints="1"/>
            </p:cNvSpPr>
            <p:nvPr/>
          </p:nvSpPr>
          <p:spPr bwMode="auto">
            <a:xfrm>
              <a:off x="2736" y="1820"/>
              <a:ext cx="241" cy="187"/>
            </a:xfrm>
            <a:custGeom>
              <a:avLst/>
              <a:gdLst>
                <a:gd name="T0" fmla="*/ 0 w 272"/>
                <a:gd name="T1" fmla="*/ 0 h 272"/>
                <a:gd name="T2" fmla="*/ 272 w 272"/>
                <a:gd name="T3" fmla="*/ 272 h 272"/>
                <a:gd name="T4" fmla="*/ 272 w 272"/>
                <a:gd name="T5" fmla="*/ 0 h 272"/>
                <a:gd name="T6" fmla="*/ 0 w 272"/>
                <a:gd name="T7" fmla="*/ 272 h 272"/>
              </a:gdLst>
              <a:ahLst/>
              <a:cxnLst>
                <a:cxn ang="0">
                  <a:pos x="T0" y="T1"/>
                </a:cxn>
                <a:cxn ang="0">
                  <a:pos x="T2" y="T3"/>
                </a:cxn>
                <a:cxn ang="0">
                  <a:pos x="T4" y="T5"/>
                </a:cxn>
                <a:cxn ang="0">
                  <a:pos x="T6" y="T7"/>
                </a:cxn>
              </a:cxnLst>
              <a:rect l="0" t="0" r="r" b="b"/>
              <a:pathLst>
                <a:path w="272" h="272">
                  <a:moveTo>
                    <a:pt x="0" y="0"/>
                  </a:moveTo>
                  <a:lnTo>
                    <a:pt x="272" y="272"/>
                  </a:lnTo>
                  <a:moveTo>
                    <a:pt x="272" y="0"/>
                  </a:moveTo>
                  <a:lnTo>
                    <a:pt x="0" y="272"/>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9" name="Rectangle 25"/>
            <p:cNvSpPr>
              <a:spLocks noChangeArrowheads="1"/>
            </p:cNvSpPr>
            <p:nvPr/>
          </p:nvSpPr>
          <p:spPr bwMode="auto">
            <a:xfrm>
              <a:off x="2412" y="1865"/>
              <a:ext cx="1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50" name="Freeform 26"/>
            <p:cNvSpPr>
              <a:spLocks noEditPoints="1"/>
            </p:cNvSpPr>
            <p:nvPr/>
          </p:nvSpPr>
          <p:spPr bwMode="auto">
            <a:xfrm>
              <a:off x="2412" y="1865"/>
              <a:ext cx="128"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7" y="302"/>
                    <a:pt x="151" y="302"/>
                  </a:cubicBezTo>
                  <a:cubicBezTo>
                    <a:pt x="234" y="302"/>
                    <a:pt x="302" y="234"/>
                    <a:pt x="302" y="151"/>
                  </a:cubicBezTo>
                  <a:cubicBezTo>
                    <a:pt x="302" y="151"/>
                    <a:pt x="302" y="151"/>
                    <a:pt x="302" y="151"/>
                  </a:cubicBezTo>
                  <a:cubicBezTo>
                    <a:pt x="302" y="67"/>
                    <a:pt x="234" y="0"/>
                    <a:pt x="151" y="0"/>
                  </a:cubicBezTo>
                  <a:cubicBezTo>
                    <a:pt x="67"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51" name="Rectangle 27"/>
            <p:cNvSpPr>
              <a:spLocks noChangeArrowheads="1"/>
            </p:cNvSpPr>
            <p:nvPr/>
          </p:nvSpPr>
          <p:spPr bwMode="auto">
            <a:xfrm>
              <a:off x="2456" y="1889"/>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052" name="Rectangle 28"/>
            <p:cNvSpPr>
              <a:spLocks noChangeArrowheads="1"/>
            </p:cNvSpPr>
            <p:nvPr/>
          </p:nvSpPr>
          <p:spPr bwMode="auto">
            <a:xfrm>
              <a:off x="1906" y="1865"/>
              <a:ext cx="12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53" name="Freeform 29"/>
            <p:cNvSpPr>
              <a:spLocks noEditPoints="1"/>
            </p:cNvSpPr>
            <p:nvPr/>
          </p:nvSpPr>
          <p:spPr bwMode="auto">
            <a:xfrm>
              <a:off x="1906" y="1865"/>
              <a:ext cx="126" cy="98"/>
            </a:xfrm>
            <a:custGeom>
              <a:avLst/>
              <a:gdLst>
                <a:gd name="T0" fmla="*/ 0 w 303"/>
                <a:gd name="T1" fmla="*/ 302 h 302"/>
                <a:gd name="T2" fmla="*/ 303 w 303"/>
                <a:gd name="T3" fmla="*/ 302 h 302"/>
                <a:gd name="T4" fmla="*/ 303 w 303"/>
                <a:gd name="T5" fmla="*/ 0 h 302"/>
                <a:gd name="T6" fmla="*/ 0 w 303"/>
                <a:gd name="T7" fmla="*/ 0 h 302"/>
                <a:gd name="T8" fmla="*/ 0 w 303"/>
                <a:gd name="T9" fmla="*/ 302 h 302"/>
                <a:gd name="T10" fmla="*/ 0 w 303"/>
                <a:gd name="T11" fmla="*/ 151 h 302"/>
                <a:gd name="T12" fmla="*/ 152 w 303"/>
                <a:gd name="T13" fmla="*/ 302 h 302"/>
                <a:gd name="T14" fmla="*/ 303 w 303"/>
                <a:gd name="T15" fmla="*/ 151 h 302"/>
                <a:gd name="T16" fmla="*/ 303 w 303"/>
                <a:gd name="T17" fmla="*/ 151 h 302"/>
                <a:gd name="T18" fmla="*/ 152 w 303"/>
                <a:gd name="T19" fmla="*/ 0 h 302"/>
                <a:gd name="T20" fmla="*/ 0 w 303"/>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302">
                  <a:moveTo>
                    <a:pt x="0" y="302"/>
                  </a:moveTo>
                  <a:lnTo>
                    <a:pt x="303" y="302"/>
                  </a:lnTo>
                  <a:lnTo>
                    <a:pt x="303" y="0"/>
                  </a:lnTo>
                  <a:lnTo>
                    <a:pt x="0" y="0"/>
                  </a:lnTo>
                  <a:lnTo>
                    <a:pt x="0" y="302"/>
                  </a:lnTo>
                  <a:close/>
                  <a:moveTo>
                    <a:pt x="0" y="151"/>
                  </a:moveTo>
                  <a:cubicBezTo>
                    <a:pt x="0" y="234"/>
                    <a:pt x="68" y="302"/>
                    <a:pt x="152" y="302"/>
                  </a:cubicBezTo>
                  <a:cubicBezTo>
                    <a:pt x="235" y="302"/>
                    <a:pt x="303" y="234"/>
                    <a:pt x="303" y="151"/>
                  </a:cubicBezTo>
                  <a:cubicBezTo>
                    <a:pt x="303" y="151"/>
                    <a:pt x="303" y="151"/>
                    <a:pt x="303" y="151"/>
                  </a:cubicBezTo>
                  <a:cubicBezTo>
                    <a:pt x="303" y="67"/>
                    <a:pt x="235" y="0"/>
                    <a:pt x="152" y="0"/>
                  </a:cubicBezTo>
                  <a:cubicBezTo>
                    <a:pt x="68"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54" name="Rectangle 30"/>
            <p:cNvSpPr>
              <a:spLocks noChangeArrowheads="1"/>
            </p:cNvSpPr>
            <p:nvPr/>
          </p:nvSpPr>
          <p:spPr bwMode="auto">
            <a:xfrm>
              <a:off x="1952" y="1889"/>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055" name="Rectangle 31"/>
            <p:cNvSpPr>
              <a:spLocks noChangeArrowheads="1"/>
            </p:cNvSpPr>
            <p:nvPr/>
          </p:nvSpPr>
          <p:spPr bwMode="auto">
            <a:xfrm>
              <a:off x="1271" y="1865"/>
              <a:ext cx="12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56" name="Freeform 32"/>
            <p:cNvSpPr>
              <a:spLocks noEditPoints="1"/>
            </p:cNvSpPr>
            <p:nvPr/>
          </p:nvSpPr>
          <p:spPr bwMode="auto">
            <a:xfrm>
              <a:off x="1271" y="1865"/>
              <a:ext cx="127"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7" y="302"/>
                    <a:pt x="151" y="302"/>
                  </a:cubicBezTo>
                  <a:cubicBezTo>
                    <a:pt x="234" y="302"/>
                    <a:pt x="302" y="234"/>
                    <a:pt x="302" y="151"/>
                  </a:cubicBezTo>
                  <a:cubicBezTo>
                    <a:pt x="302" y="151"/>
                    <a:pt x="302" y="151"/>
                    <a:pt x="302" y="151"/>
                  </a:cubicBezTo>
                  <a:cubicBezTo>
                    <a:pt x="302" y="67"/>
                    <a:pt x="234" y="0"/>
                    <a:pt x="151" y="0"/>
                  </a:cubicBezTo>
                  <a:cubicBezTo>
                    <a:pt x="67"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57" name="Rectangle 33"/>
            <p:cNvSpPr>
              <a:spLocks noChangeArrowheads="1"/>
            </p:cNvSpPr>
            <p:nvPr/>
          </p:nvSpPr>
          <p:spPr bwMode="auto">
            <a:xfrm>
              <a:off x="1313" y="1889"/>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058" name="Rectangle 34"/>
            <p:cNvSpPr>
              <a:spLocks noChangeArrowheads="1"/>
            </p:cNvSpPr>
            <p:nvPr/>
          </p:nvSpPr>
          <p:spPr bwMode="auto">
            <a:xfrm>
              <a:off x="763" y="1865"/>
              <a:ext cx="1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59" name="Freeform 35"/>
            <p:cNvSpPr>
              <a:spLocks noEditPoints="1"/>
            </p:cNvSpPr>
            <p:nvPr/>
          </p:nvSpPr>
          <p:spPr bwMode="auto">
            <a:xfrm>
              <a:off x="763" y="1865"/>
              <a:ext cx="128"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8" y="302"/>
                    <a:pt x="151" y="302"/>
                  </a:cubicBezTo>
                  <a:cubicBezTo>
                    <a:pt x="235" y="302"/>
                    <a:pt x="302" y="234"/>
                    <a:pt x="302" y="151"/>
                  </a:cubicBezTo>
                  <a:cubicBezTo>
                    <a:pt x="302" y="151"/>
                    <a:pt x="302" y="151"/>
                    <a:pt x="302" y="151"/>
                  </a:cubicBezTo>
                  <a:cubicBezTo>
                    <a:pt x="302" y="67"/>
                    <a:pt x="235" y="0"/>
                    <a:pt x="151" y="0"/>
                  </a:cubicBezTo>
                  <a:cubicBezTo>
                    <a:pt x="68"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60" name="Rectangle 36"/>
            <p:cNvSpPr>
              <a:spLocks noChangeArrowheads="1"/>
            </p:cNvSpPr>
            <p:nvPr/>
          </p:nvSpPr>
          <p:spPr bwMode="auto">
            <a:xfrm>
              <a:off x="803" y="1889"/>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061" name="Rectangle 37"/>
            <p:cNvSpPr>
              <a:spLocks noChangeArrowheads="1"/>
            </p:cNvSpPr>
            <p:nvPr/>
          </p:nvSpPr>
          <p:spPr bwMode="auto">
            <a:xfrm>
              <a:off x="257" y="1865"/>
              <a:ext cx="12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62" name="Freeform 38"/>
            <p:cNvSpPr>
              <a:spLocks noEditPoints="1"/>
            </p:cNvSpPr>
            <p:nvPr/>
          </p:nvSpPr>
          <p:spPr bwMode="auto">
            <a:xfrm>
              <a:off x="257" y="1865"/>
              <a:ext cx="126"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7" y="302"/>
                    <a:pt x="151" y="302"/>
                  </a:cubicBezTo>
                  <a:cubicBezTo>
                    <a:pt x="234" y="302"/>
                    <a:pt x="302" y="234"/>
                    <a:pt x="302" y="151"/>
                  </a:cubicBezTo>
                  <a:cubicBezTo>
                    <a:pt x="302" y="151"/>
                    <a:pt x="302" y="151"/>
                    <a:pt x="302" y="151"/>
                  </a:cubicBezTo>
                  <a:cubicBezTo>
                    <a:pt x="302" y="67"/>
                    <a:pt x="234" y="0"/>
                    <a:pt x="151" y="0"/>
                  </a:cubicBezTo>
                  <a:cubicBezTo>
                    <a:pt x="67"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63" name="Rectangle 39"/>
            <p:cNvSpPr>
              <a:spLocks noChangeArrowheads="1"/>
            </p:cNvSpPr>
            <p:nvPr/>
          </p:nvSpPr>
          <p:spPr bwMode="auto">
            <a:xfrm>
              <a:off x="300" y="1889"/>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064" name="Rectangle 40"/>
            <p:cNvSpPr>
              <a:spLocks noChangeArrowheads="1"/>
            </p:cNvSpPr>
            <p:nvPr/>
          </p:nvSpPr>
          <p:spPr bwMode="auto">
            <a:xfrm>
              <a:off x="3174" y="1865"/>
              <a:ext cx="12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65" name="Freeform 41"/>
            <p:cNvSpPr>
              <a:spLocks noEditPoints="1"/>
            </p:cNvSpPr>
            <p:nvPr/>
          </p:nvSpPr>
          <p:spPr bwMode="auto">
            <a:xfrm>
              <a:off x="3174" y="1865"/>
              <a:ext cx="127"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8" y="302"/>
                    <a:pt x="151" y="302"/>
                  </a:cubicBezTo>
                  <a:cubicBezTo>
                    <a:pt x="235" y="302"/>
                    <a:pt x="302" y="234"/>
                    <a:pt x="302" y="151"/>
                  </a:cubicBezTo>
                  <a:cubicBezTo>
                    <a:pt x="302" y="151"/>
                    <a:pt x="302" y="151"/>
                    <a:pt x="302" y="151"/>
                  </a:cubicBezTo>
                  <a:cubicBezTo>
                    <a:pt x="302" y="67"/>
                    <a:pt x="235" y="0"/>
                    <a:pt x="151" y="0"/>
                  </a:cubicBezTo>
                  <a:cubicBezTo>
                    <a:pt x="68"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66" name="Rectangle 42"/>
            <p:cNvSpPr>
              <a:spLocks noChangeArrowheads="1"/>
            </p:cNvSpPr>
            <p:nvPr/>
          </p:nvSpPr>
          <p:spPr bwMode="auto">
            <a:xfrm>
              <a:off x="3213" y="1889"/>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067" name="Rectangle 43"/>
            <p:cNvSpPr>
              <a:spLocks noChangeArrowheads="1"/>
            </p:cNvSpPr>
            <p:nvPr/>
          </p:nvSpPr>
          <p:spPr bwMode="auto">
            <a:xfrm>
              <a:off x="4061" y="1865"/>
              <a:ext cx="1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68" name="Rectangle 44"/>
            <p:cNvSpPr>
              <a:spLocks noChangeArrowheads="1"/>
            </p:cNvSpPr>
            <p:nvPr/>
          </p:nvSpPr>
          <p:spPr bwMode="auto">
            <a:xfrm>
              <a:off x="4061" y="1865"/>
              <a:ext cx="128" cy="98"/>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69" name="Freeform 45"/>
            <p:cNvSpPr>
              <a:spLocks noEditPoints="1"/>
            </p:cNvSpPr>
            <p:nvPr/>
          </p:nvSpPr>
          <p:spPr bwMode="auto">
            <a:xfrm>
              <a:off x="4077" y="1897"/>
              <a:ext cx="97" cy="32"/>
            </a:xfrm>
            <a:custGeom>
              <a:avLst/>
              <a:gdLst>
                <a:gd name="T0" fmla="*/ 115 w 230"/>
                <a:gd name="T1" fmla="*/ 50 h 99"/>
                <a:gd name="T2" fmla="*/ 59 w 230"/>
                <a:gd name="T3" fmla="*/ 94 h 99"/>
                <a:gd name="T4" fmla="*/ 5 w 230"/>
                <a:gd name="T5" fmla="*/ 60 h 99"/>
                <a:gd name="T6" fmla="*/ 39 w 230"/>
                <a:gd name="T7" fmla="*/ 6 h 99"/>
                <a:gd name="T8" fmla="*/ 59 w 230"/>
                <a:gd name="T9" fmla="*/ 6 h 99"/>
                <a:gd name="T10" fmla="*/ 59 w 230"/>
                <a:gd name="T11" fmla="*/ 6 h 99"/>
                <a:gd name="T12" fmla="*/ 115 w 230"/>
                <a:gd name="T13" fmla="*/ 50 h 99"/>
                <a:gd name="T14" fmla="*/ 115 w 230"/>
                <a:gd name="T15" fmla="*/ 50 h 99"/>
                <a:gd name="T16" fmla="*/ 170 w 230"/>
                <a:gd name="T17" fmla="*/ 6 h 99"/>
                <a:gd name="T18" fmla="*/ 224 w 230"/>
                <a:gd name="T19" fmla="*/ 40 h 99"/>
                <a:gd name="T20" fmla="*/ 190 w 230"/>
                <a:gd name="T21" fmla="*/ 94 h 99"/>
                <a:gd name="T22" fmla="*/ 170 w 230"/>
                <a:gd name="T23" fmla="*/ 94 h 99"/>
                <a:gd name="T24" fmla="*/ 170 w 230"/>
                <a:gd name="T25" fmla="*/ 94 h 99"/>
                <a:gd name="T26" fmla="*/ 115 w 230"/>
                <a:gd name="T27"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99">
                  <a:moveTo>
                    <a:pt x="115" y="50"/>
                  </a:moveTo>
                  <a:lnTo>
                    <a:pt x="59" y="94"/>
                  </a:lnTo>
                  <a:cubicBezTo>
                    <a:pt x="35" y="99"/>
                    <a:pt x="11" y="84"/>
                    <a:pt x="5" y="60"/>
                  </a:cubicBezTo>
                  <a:cubicBezTo>
                    <a:pt x="0" y="35"/>
                    <a:pt x="15" y="11"/>
                    <a:pt x="39" y="6"/>
                  </a:cubicBezTo>
                  <a:cubicBezTo>
                    <a:pt x="46" y="4"/>
                    <a:pt x="53" y="4"/>
                    <a:pt x="59" y="6"/>
                  </a:cubicBezTo>
                  <a:lnTo>
                    <a:pt x="59" y="6"/>
                  </a:lnTo>
                  <a:lnTo>
                    <a:pt x="115" y="50"/>
                  </a:lnTo>
                  <a:close/>
                  <a:moveTo>
                    <a:pt x="115" y="50"/>
                  </a:moveTo>
                  <a:lnTo>
                    <a:pt x="170" y="6"/>
                  </a:lnTo>
                  <a:cubicBezTo>
                    <a:pt x="194" y="0"/>
                    <a:pt x="219" y="15"/>
                    <a:pt x="224" y="40"/>
                  </a:cubicBezTo>
                  <a:cubicBezTo>
                    <a:pt x="230" y="64"/>
                    <a:pt x="214" y="89"/>
                    <a:pt x="190" y="94"/>
                  </a:cubicBezTo>
                  <a:cubicBezTo>
                    <a:pt x="183" y="95"/>
                    <a:pt x="177" y="95"/>
                    <a:pt x="170" y="94"/>
                  </a:cubicBezTo>
                  <a:lnTo>
                    <a:pt x="170" y="94"/>
                  </a:lnTo>
                  <a:lnTo>
                    <a:pt x="115" y="50"/>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70" name="Freeform 46"/>
            <p:cNvSpPr>
              <a:spLocks noEditPoints="1"/>
            </p:cNvSpPr>
            <p:nvPr/>
          </p:nvSpPr>
          <p:spPr bwMode="auto">
            <a:xfrm>
              <a:off x="4077" y="1897"/>
              <a:ext cx="97" cy="32"/>
            </a:xfrm>
            <a:custGeom>
              <a:avLst/>
              <a:gdLst>
                <a:gd name="T0" fmla="*/ 115 w 230"/>
                <a:gd name="T1" fmla="*/ 50 h 99"/>
                <a:gd name="T2" fmla="*/ 59 w 230"/>
                <a:gd name="T3" fmla="*/ 94 h 99"/>
                <a:gd name="T4" fmla="*/ 5 w 230"/>
                <a:gd name="T5" fmla="*/ 60 h 99"/>
                <a:gd name="T6" fmla="*/ 39 w 230"/>
                <a:gd name="T7" fmla="*/ 6 h 99"/>
                <a:gd name="T8" fmla="*/ 59 w 230"/>
                <a:gd name="T9" fmla="*/ 6 h 99"/>
                <a:gd name="T10" fmla="*/ 59 w 230"/>
                <a:gd name="T11" fmla="*/ 6 h 99"/>
                <a:gd name="T12" fmla="*/ 115 w 230"/>
                <a:gd name="T13" fmla="*/ 50 h 99"/>
                <a:gd name="T14" fmla="*/ 115 w 230"/>
                <a:gd name="T15" fmla="*/ 50 h 99"/>
                <a:gd name="T16" fmla="*/ 170 w 230"/>
                <a:gd name="T17" fmla="*/ 6 h 99"/>
                <a:gd name="T18" fmla="*/ 224 w 230"/>
                <a:gd name="T19" fmla="*/ 40 h 99"/>
                <a:gd name="T20" fmla="*/ 190 w 230"/>
                <a:gd name="T21" fmla="*/ 94 h 99"/>
                <a:gd name="T22" fmla="*/ 170 w 230"/>
                <a:gd name="T23" fmla="*/ 94 h 99"/>
                <a:gd name="T24" fmla="*/ 170 w 230"/>
                <a:gd name="T25" fmla="*/ 94 h 99"/>
                <a:gd name="T26" fmla="*/ 115 w 230"/>
                <a:gd name="T27"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99">
                  <a:moveTo>
                    <a:pt x="115" y="50"/>
                  </a:moveTo>
                  <a:lnTo>
                    <a:pt x="59" y="94"/>
                  </a:lnTo>
                  <a:cubicBezTo>
                    <a:pt x="35" y="99"/>
                    <a:pt x="11" y="84"/>
                    <a:pt x="5" y="60"/>
                  </a:cubicBezTo>
                  <a:cubicBezTo>
                    <a:pt x="0" y="35"/>
                    <a:pt x="15" y="11"/>
                    <a:pt x="39" y="6"/>
                  </a:cubicBezTo>
                  <a:cubicBezTo>
                    <a:pt x="46" y="4"/>
                    <a:pt x="53" y="4"/>
                    <a:pt x="59" y="6"/>
                  </a:cubicBezTo>
                  <a:lnTo>
                    <a:pt x="59" y="6"/>
                  </a:lnTo>
                  <a:lnTo>
                    <a:pt x="115" y="50"/>
                  </a:lnTo>
                  <a:close/>
                  <a:moveTo>
                    <a:pt x="115" y="50"/>
                  </a:moveTo>
                  <a:lnTo>
                    <a:pt x="170" y="6"/>
                  </a:lnTo>
                  <a:cubicBezTo>
                    <a:pt x="194" y="0"/>
                    <a:pt x="219" y="15"/>
                    <a:pt x="224" y="40"/>
                  </a:cubicBezTo>
                  <a:cubicBezTo>
                    <a:pt x="230" y="64"/>
                    <a:pt x="214" y="89"/>
                    <a:pt x="190" y="94"/>
                  </a:cubicBezTo>
                  <a:cubicBezTo>
                    <a:pt x="183" y="95"/>
                    <a:pt x="177" y="95"/>
                    <a:pt x="170" y="94"/>
                  </a:cubicBezTo>
                  <a:lnTo>
                    <a:pt x="170" y="94"/>
                  </a:lnTo>
                  <a:lnTo>
                    <a:pt x="115" y="5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71" name="Rectangle 47"/>
            <p:cNvSpPr>
              <a:spLocks noChangeArrowheads="1"/>
            </p:cNvSpPr>
            <p:nvPr/>
          </p:nvSpPr>
          <p:spPr bwMode="auto">
            <a:xfrm>
              <a:off x="3808" y="1865"/>
              <a:ext cx="12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72" name="Freeform 48"/>
            <p:cNvSpPr>
              <a:spLocks noEditPoints="1"/>
            </p:cNvSpPr>
            <p:nvPr/>
          </p:nvSpPr>
          <p:spPr bwMode="auto">
            <a:xfrm>
              <a:off x="3808" y="1865"/>
              <a:ext cx="127"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7" y="302"/>
                    <a:pt x="151" y="302"/>
                  </a:cubicBezTo>
                  <a:cubicBezTo>
                    <a:pt x="234" y="302"/>
                    <a:pt x="302" y="234"/>
                    <a:pt x="302" y="151"/>
                  </a:cubicBezTo>
                  <a:cubicBezTo>
                    <a:pt x="302" y="151"/>
                    <a:pt x="302" y="151"/>
                    <a:pt x="302" y="151"/>
                  </a:cubicBezTo>
                  <a:cubicBezTo>
                    <a:pt x="302" y="67"/>
                    <a:pt x="234" y="0"/>
                    <a:pt x="151" y="0"/>
                  </a:cubicBezTo>
                  <a:cubicBezTo>
                    <a:pt x="67"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73" name="Rectangle 49"/>
            <p:cNvSpPr>
              <a:spLocks noChangeArrowheads="1"/>
            </p:cNvSpPr>
            <p:nvPr/>
          </p:nvSpPr>
          <p:spPr bwMode="auto">
            <a:xfrm>
              <a:off x="3850" y="1889"/>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074" name="Rectangle 50"/>
            <p:cNvSpPr>
              <a:spLocks noChangeArrowheads="1"/>
            </p:cNvSpPr>
            <p:nvPr/>
          </p:nvSpPr>
          <p:spPr bwMode="auto">
            <a:xfrm>
              <a:off x="4315" y="1865"/>
              <a:ext cx="1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75" name="Freeform 51"/>
            <p:cNvSpPr>
              <a:spLocks noEditPoints="1"/>
            </p:cNvSpPr>
            <p:nvPr/>
          </p:nvSpPr>
          <p:spPr bwMode="auto">
            <a:xfrm>
              <a:off x="4315" y="1865"/>
              <a:ext cx="128" cy="98"/>
            </a:xfrm>
            <a:custGeom>
              <a:avLst/>
              <a:gdLst>
                <a:gd name="T0" fmla="*/ 0 w 303"/>
                <a:gd name="T1" fmla="*/ 302 h 302"/>
                <a:gd name="T2" fmla="*/ 303 w 303"/>
                <a:gd name="T3" fmla="*/ 302 h 302"/>
                <a:gd name="T4" fmla="*/ 303 w 303"/>
                <a:gd name="T5" fmla="*/ 0 h 302"/>
                <a:gd name="T6" fmla="*/ 0 w 303"/>
                <a:gd name="T7" fmla="*/ 0 h 302"/>
                <a:gd name="T8" fmla="*/ 0 w 303"/>
                <a:gd name="T9" fmla="*/ 302 h 302"/>
                <a:gd name="T10" fmla="*/ 0 w 303"/>
                <a:gd name="T11" fmla="*/ 151 h 302"/>
                <a:gd name="T12" fmla="*/ 151 w 303"/>
                <a:gd name="T13" fmla="*/ 302 h 302"/>
                <a:gd name="T14" fmla="*/ 303 w 303"/>
                <a:gd name="T15" fmla="*/ 151 h 302"/>
                <a:gd name="T16" fmla="*/ 303 w 303"/>
                <a:gd name="T17" fmla="*/ 151 h 302"/>
                <a:gd name="T18" fmla="*/ 151 w 303"/>
                <a:gd name="T19" fmla="*/ 0 h 302"/>
                <a:gd name="T20" fmla="*/ 0 w 303"/>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302">
                  <a:moveTo>
                    <a:pt x="0" y="302"/>
                  </a:moveTo>
                  <a:lnTo>
                    <a:pt x="303" y="302"/>
                  </a:lnTo>
                  <a:lnTo>
                    <a:pt x="303" y="0"/>
                  </a:lnTo>
                  <a:lnTo>
                    <a:pt x="0" y="0"/>
                  </a:lnTo>
                  <a:lnTo>
                    <a:pt x="0" y="302"/>
                  </a:lnTo>
                  <a:close/>
                  <a:moveTo>
                    <a:pt x="0" y="151"/>
                  </a:moveTo>
                  <a:cubicBezTo>
                    <a:pt x="0" y="234"/>
                    <a:pt x="68" y="302"/>
                    <a:pt x="151" y="302"/>
                  </a:cubicBezTo>
                  <a:cubicBezTo>
                    <a:pt x="235" y="302"/>
                    <a:pt x="303" y="234"/>
                    <a:pt x="303" y="151"/>
                  </a:cubicBezTo>
                  <a:cubicBezTo>
                    <a:pt x="303" y="151"/>
                    <a:pt x="303" y="151"/>
                    <a:pt x="303" y="151"/>
                  </a:cubicBezTo>
                  <a:cubicBezTo>
                    <a:pt x="303" y="67"/>
                    <a:pt x="235" y="0"/>
                    <a:pt x="151" y="0"/>
                  </a:cubicBezTo>
                  <a:cubicBezTo>
                    <a:pt x="68"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76" name="Rectangle 52"/>
            <p:cNvSpPr>
              <a:spLocks noChangeArrowheads="1"/>
            </p:cNvSpPr>
            <p:nvPr/>
          </p:nvSpPr>
          <p:spPr bwMode="auto">
            <a:xfrm>
              <a:off x="4362" y="1889"/>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077" name="Line 53"/>
            <p:cNvSpPr>
              <a:spLocks noChangeShapeType="1"/>
            </p:cNvSpPr>
            <p:nvPr/>
          </p:nvSpPr>
          <p:spPr bwMode="auto">
            <a:xfrm>
              <a:off x="383" y="1913"/>
              <a:ext cx="380"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78" name="Line 54"/>
            <p:cNvSpPr>
              <a:spLocks noChangeShapeType="1"/>
            </p:cNvSpPr>
            <p:nvPr/>
          </p:nvSpPr>
          <p:spPr bwMode="auto">
            <a:xfrm>
              <a:off x="891" y="1913"/>
              <a:ext cx="126"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79" name="Line 55"/>
            <p:cNvSpPr>
              <a:spLocks noChangeShapeType="1"/>
            </p:cNvSpPr>
            <p:nvPr/>
          </p:nvSpPr>
          <p:spPr bwMode="auto">
            <a:xfrm>
              <a:off x="1144" y="1913"/>
              <a:ext cx="127"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80" name="Line 56"/>
            <p:cNvSpPr>
              <a:spLocks noChangeShapeType="1"/>
            </p:cNvSpPr>
            <p:nvPr/>
          </p:nvSpPr>
          <p:spPr bwMode="auto">
            <a:xfrm>
              <a:off x="2032" y="1913"/>
              <a:ext cx="380"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81" name="Line 57"/>
            <p:cNvSpPr>
              <a:spLocks noChangeShapeType="1"/>
            </p:cNvSpPr>
            <p:nvPr/>
          </p:nvSpPr>
          <p:spPr bwMode="auto">
            <a:xfrm>
              <a:off x="2540" y="1913"/>
              <a:ext cx="190"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82" name="Line 58"/>
            <p:cNvSpPr>
              <a:spLocks noChangeShapeType="1"/>
            </p:cNvSpPr>
            <p:nvPr/>
          </p:nvSpPr>
          <p:spPr bwMode="auto">
            <a:xfrm>
              <a:off x="2983" y="1913"/>
              <a:ext cx="191"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83" name="Line 59"/>
            <p:cNvSpPr>
              <a:spLocks noChangeShapeType="1"/>
            </p:cNvSpPr>
            <p:nvPr/>
          </p:nvSpPr>
          <p:spPr bwMode="auto">
            <a:xfrm>
              <a:off x="3935" y="1913"/>
              <a:ext cx="126"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84" name="Line 60"/>
            <p:cNvSpPr>
              <a:spLocks noChangeShapeType="1"/>
            </p:cNvSpPr>
            <p:nvPr/>
          </p:nvSpPr>
          <p:spPr bwMode="auto">
            <a:xfrm>
              <a:off x="4189" y="1913"/>
              <a:ext cx="126"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85" name="Line 61"/>
            <p:cNvSpPr>
              <a:spLocks noChangeShapeType="1"/>
            </p:cNvSpPr>
            <p:nvPr/>
          </p:nvSpPr>
          <p:spPr bwMode="auto">
            <a:xfrm flipH="1">
              <a:off x="3314" y="1913"/>
              <a:ext cx="63"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86" name="Line 62"/>
            <p:cNvSpPr>
              <a:spLocks noChangeShapeType="1"/>
            </p:cNvSpPr>
            <p:nvPr/>
          </p:nvSpPr>
          <p:spPr bwMode="auto">
            <a:xfrm>
              <a:off x="3757" y="1913"/>
              <a:ext cx="64"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87" name="Freeform 63"/>
            <p:cNvSpPr>
              <a:spLocks noEditPoints="1"/>
            </p:cNvSpPr>
            <p:nvPr/>
          </p:nvSpPr>
          <p:spPr bwMode="auto">
            <a:xfrm>
              <a:off x="3371" y="1909"/>
              <a:ext cx="344" cy="8"/>
            </a:xfrm>
            <a:custGeom>
              <a:avLst/>
              <a:gdLst>
                <a:gd name="T0" fmla="*/ 13 w 819"/>
                <a:gd name="T1" fmla="*/ 0 h 26"/>
                <a:gd name="T2" fmla="*/ 192 w 819"/>
                <a:gd name="T3" fmla="*/ 0 h 26"/>
                <a:gd name="T4" fmla="*/ 205 w 819"/>
                <a:gd name="T5" fmla="*/ 13 h 26"/>
                <a:gd name="T6" fmla="*/ 192 w 819"/>
                <a:gd name="T7" fmla="*/ 26 h 26"/>
                <a:gd name="T8" fmla="*/ 13 w 819"/>
                <a:gd name="T9" fmla="*/ 26 h 26"/>
                <a:gd name="T10" fmla="*/ 0 w 819"/>
                <a:gd name="T11" fmla="*/ 13 h 26"/>
                <a:gd name="T12" fmla="*/ 13 w 819"/>
                <a:gd name="T13" fmla="*/ 0 h 26"/>
                <a:gd name="T14" fmla="*/ 320 w 819"/>
                <a:gd name="T15" fmla="*/ 0 h 26"/>
                <a:gd name="T16" fmla="*/ 499 w 819"/>
                <a:gd name="T17" fmla="*/ 0 h 26"/>
                <a:gd name="T18" fmla="*/ 512 w 819"/>
                <a:gd name="T19" fmla="*/ 13 h 26"/>
                <a:gd name="T20" fmla="*/ 499 w 819"/>
                <a:gd name="T21" fmla="*/ 26 h 26"/>
                <a:gd name="T22" fmla="*/ 320 w 819"/>
                <a:gd name="T23" fmla="*/ 26 h 26"/>
                <a:gd name="T24" fmla="*/ 307 w 819"/>
                <a:gd name="T25" fmla="*/ 13 h 26"/>
                <a:gd name="T26" fmla="*/ 320 w 819"/>
                <a:gd name="T27" fmla="*/ 0 h 26"/>
                <a:gd name="T28" fmla="*/ 627 w 819"/>
                <a:gd name="T29" fmla="*/ 0 h 26"/>
                <a:gd name="T30" fmla="*/ 806 w 819"/>
                <a:gd name="T31" fmla="*/ 0 h 26"/>
                <a:gd name="T32" fmla="*/ 819 w 819"/>
                <a:gd name="T33" fmla="*/ 13 h 26"/>
                <a:gd name="T34" fmla="*/ 806 w 819"/>
                <a:gd name="T35" fmla="*/ 26 h 26"/>
                <a:gd name="T36" fmla="*/ 627 w 819"/>
                <a:gd name="T37" fmla="*/ 26 h 26"/>
                <a:gd name="T38" fmla="*/ 614 w 819"/>
                <a:gd name="T39" fmla="*/ 13 h 26"/>
                <a:gd name="T40" fmla="*/ 627 w 819"/>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9" h="26">
                  <a:moveTo>
                    <a:pt x="13" y="0"/>
                  </a:moveTo>
                  <a:lnTo>
                    <a:pt x="192" y="0"/>
                  </a:lnTo>
                  <a:cubicBezTo>
                    <a:pt x="199" y="0"/>
                    <a:pt x="205" y="6"/>
                    <a:pt x="205" y="13"/>
                  </a:cubicBezTo>
                  <a:cubicBezTo>
                    <a:pt x="205" y="20"/>
                    <a:pt x="199" y="26"/>
                    <a:pt x="192" y="26"/>
                  </a:cubicBezTo>
                  <a:lnTo>
                    <a:pt x="13" y="26"/>
                  </a:lnTo>
                  <a:cubicBezTo>
                    <a:pt x="6" y="26"/>
                    <a:pt x="0" y="20"/>
                    <a:pt x="0" y="13"/>
                  </a:cubicBezTo>
                  <a:cubicBezTo>
                    <a:pt x="0" y="6"/>
                    <a:pt x="6" y="0"/>
                    <a:pt x="13" y="0"/>
                  </a:cubicBezTo>
                  <a:close/>
                  <a:moveTo>
                    <a:pt x="320" y="0"/>
                  </a:moveTo>
                  <a:lnTo>
                    <a:pt x="499" y="0"/>
                  </a:lnTo>
                  <a:cubicBezTo>
                    <a:pt x="506" y="0"/>
                    <a:pt x="512" y="6"/>
                    <a:pt x="512" y="13"/>
                  </a:cubicBezTo>
                  <a:cubicBezTo>
                    <a:pt x="512" y="20"/>
                    <a:pt x="506" y="26"/>
                    <a:pt x="499" y="26"/>
                  </a:cubicBezTo>
                  <a:lnTo>
                    <a:pt x="320" y="26"/>
                  </a:lnTo>
                  <a:cubicBezTo>
                    <a:pt x="313" y="26"/>
                    <a:pt x="307" y="20"/>
                    <a:pt x="307" y="13"/>
                  </a:cubicBezTo>
                  <a:cubicBezTo>
                    <a:pt x="307" y="6"/>
                    <a:pt x="313" y="0"/>
                    <a:pt x="320" y="0"/>
                  </a:cubicBezTo>
                  <a:close/>
                  <a:moveTo>
                    <a:pt x="627" y="0"/>
                  </a:moveTo>
                  <a:lnTo>
                    <a:pt x="806" y="0"/>
                  </a:lnTo>
                  <a:cubicBezTo>
                    <a:pt x="813" y="0"/>
                    <a:pt x="819" y="6"/>
                    <a:pt x="819" y="13"/>
                  </a:cubicBezTo>
                  <a:cubicBezTo>
                    <a:pt x="819" y="20"/>
                    <a:pt x="813" y="26"/>
                    <a:pt x="806" y="26"/>
                  </a:cubicBezTo>
                  <a:lnTo>
                    <a:pt x="627" y="26"/>
                  </a:lnTo>
                  <a:cubicBezTo>
                    <a:pt x="620" y="26"/>
                    <a:pt x="614" y="20"/>
                    <a:pt x="614" y="13"/>
                  </a:cubicBezTo>
                  <a:cubicBezTo>
                    <a:pt x="614" y="6"/>
                    <a:pt x="620" y="0"/>
                    <a:pt x="627" y="0"/>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088" name="Freeform 64"/>
            <p:cNvSpPr>
              <a:spLocks/>
            </p:cNvSpPr>
            <p:nvPr/>
          </p:nvSpPr>
          <p:spPr bwMode="auto">
            <a:xfrm>
              <a:off x="90" y="1909"/>
              <a:ext cx="172" cy="8"/>
            </a:xfrm>
            <a:custGeom>
              <a:avLst/>
              <a:gdLst>
                <a:gd name="T0" fmla="*/ 397 w 409"/>
                <a:gd name="T1" fmla="*/ 26 h 26"/>
                <a:gd name="T2" fmla="*/ 13 w 409"/>
                <a:gd name="T3" fmla="*/ 26 h 26"/>
                <a:gd name="T4" fmla="*/ 0 w 409"/>
                <a:gd name="T5" fmla="*/ 13 h 26"/>
                <a:gd name="T6" fmla="*/ 13 w 409"/>
                <a:gd name="T7" fmla="*/ 0 h 26"/>
                <a:gd name="T8" fmla="*/ 397 w 409"/>
                <a:gd name="T9" fmla="*/ 0 h 26"/>
                <a:gd name="T10" fmla="*/ 409 w 409"/>
                <a:gd name="T11" fmla="*/ 13 h 26"/>
                <a:gd name="T12" fmla="*/ 397 w 40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09" h="26">
                  <a:moveTo>
                    <a:pt x="397" y="26"/>
                  </a:moveTo>
                  <a:lnTo>
                    <a:pt x="13" y="26"/>
                  </a:lnTo>
                  <a:cubicBezTo>
                    <a:pt x="6" y="26"/>
                    <a:pt x="0" y="20"/>
                    <a:pt x="0" y="13"/>
                  </a:cubicBezTo>
                  <a:cubicBezTo>
                    <a:pt x="0" y="6"/>
                    <a:pt x="6" y="0"/>
                    <a:pt x="13" y="0"/>
                  </a:cubicBezTo>
                  <a:lnTo>
                    <a:pt x="397" y="0"/>
                  </a:lnTo>
                  <a:cubicBezTo>
                    <a:pt x="404" y="0"/>
                    <a:pt x="409" y="6"/>
                    <a:pt x="409" y="13"/>
                  </a:cubicBezTo>
                  <a:cubicBezTo>
                    <a:pt x="409" y="20"/>
                    <a:pt x="404" y="26"/>
                    <a:pt x="397" y="26"/>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089" name="Freeform 65"/>
            <p:cNvSpPr>
              <a:spLocks/>
            </p:cNvSpPr>
            <p:nvPr/>
          </p:nvSpPr>
          <p:spPr bwMode="auto">
            <a:xfrm>
              <a:off x="4466" y="1909"/>
              <a:ext cx="172" cy="8"/>
            </a:xfrm>
            <a:custGeom>
              <a:avLst/>
              <a:gdLst>
                <a:gd name="T0" fmla="*/ 397 w 410"/>
                <a:gd name="T1" fmla="*/ 26 h 26"/>
                <a:gd name="T2" fmla="*/ 13 w 410"/>
                <a:gd name="T3" fmla="*/ 26 h 26"/>
                <a:gd name="T4" fmla="*/ 0 w 410"/>
                <a:gd name="T5" fmla="*/ 13 h 26"/>
                <a:gd name="T6" fmla="*/ 13 w 410"/>
                <a:gd name="T7" fmla="*/ 0 h 26"/>
                <a:gd name="T8" fmla="*/ 397 w 410"/>
                <a:gd name="T9" fmla="*/ 0 h 26"/>
                <a:gd name="T10" fmla="*/ 410 w 410"/>
                <a:gd name="T11" fmla="*/ 13 h 26"/>
                <a:gd name="T12" fmla="*/ 397 w 41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10" h="26">
                  <a:moveTo>
                    <a:pt x="397" y="26"/>
                  </a:moveTo>
                  <a:lnTo>
                    <a:pt x="13" y="26"/>
                  </a:lnTo>
                  <a:cubicBezTo>
                    <a:pt x="6" y="26"/>
                    <a:pt x="0" y="20"/>
                    <a:pt x="0" y="13"/>
                  </a:cubicBezTo>
                  <a:cubicBezTo>
                    <a:pt x="0" y="6"/>
                    <a:pt x="6" y="0"/>
                    <a:pt x="13" y="0"/>
                  </a:cubicBezTo>
                  <a:lnTo>
                    <a:pt x="397" y="0"/>
                  </a:lnTo>
                  <a:cubicBezTo>
                    <a:pt x="404" y="0"/>
                    <a:pt x="410" y="6"/>
                    <a:pt x="410" y="13"/>
                  </a:cubicBezTo>
                  <a:cubicBezTo>
                    <a:pt x="410" y="20"/>
                    <a:pt x="404" y="26"/>
                    <a:pt x="397" y="26"/>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090" name="Line 66"/>
            <p:cNvSpPr>
              <a:spLocks noChangeShapeType="1"/>
            </p:cNvSpPr>
            <p:nvPr/>
          </p:nvSpPr>
          <p:spPr bwMode="auto">
            <a:xfrm flipH="1">
              <a:off x="1398" y="1913"/>
              <a:ext cx="63"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91" name="Line 67"/>
            <p:cNvSpPr>
              <a:spLocks noChangeShapeType="1"/>
            </p:cNvSpPr>
            <p:nvPr/>
          </p:nvSpPr>
          <p:spPr bwMode="auto">
            <a:xfrm>
              <a:off x="1842" y="1913"/>
              <a:ext cx="64"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92" name="Freeform 68"/>
            <p:cNvSpPr>
              <a:spLocks noEditPoints="1"/>
            </p:cNvSpPr>
            <p:nvPr/>
          </p:nvSpPr>
          <p:spPr bwMode="auto">
            <a:xfrm>
              <a:off x="1456" y="1909"/>
              <a:ext cx="343" cy="8"/>
            </a:xfrm>
            <a:custGeom>
              <a:avLst/>
              <a:gdLst>
                <a:gd name="T0" fmla="*/ 13 w 819"/>
                <a:gd name="T1" fmla="*/ 0 h 26"/>
                <a:gd name="T2" fmla="*/ 192 w 819"/>
                <a:gd name="T3" fmla="*/ 0 h 26"/>
                <a:gd name="T4" fmla="*/ 205 w 819"/>
                <a:gd name="T5" fmla="*/ 13 h 26"/>
                <a:gd name="T6" fmla="*/ 192 w 819"/>
                <a:gd name="T7" fmla="*/ 26 h 26"/>
                <a:gd name="T8" fmla="*/ 13 w 819"/>
                <a:gd name="T9" fmla="*/ 26 h 26"/>
                <a:gd name="T10" fmla="*/ 0 w 819"/>
                <a:gd name="T11" fmla="*/ 13 h 26"/>
                <a:gd name="T12" fmla="*/ 13 w 819"/>
                <a:gd name="T13" fmla="*/ 0 h 26"/>
                <a:gd name="T14" fmla="*/ 320 w 819"/>
                <a:gd name="T15" fmla="*/ 0 h 26"/>
                <a:gd name="T16" fmla="*/ 499 w 819"/>
                <a:gd name="T17" fmla="*/ 0 h 26"/>
                <a:gd name="T18" fmla="*/ 512 w 819"/>
                <a:gd name="T19" fmla="*/ 13 h 26"/>
                <a:gd name="T20" fmla="*/ 499 w 819"/>
                <a:gd name="T21" fmla="*/ 26 h 26"/>
                <a:gd name="T22" fmla="*/ 320 w 819"/>
                <a:gd name="T23" fmla="*/ 26 h 26"/>
                <a:gd name="T24" fmla="*/ 307 w 819"/>
                <a:gd name="T25" fmla="*/ 13 h 26"/>
                <a:gd name="T26" fmla="*/ 320 w 819"/>
                <a:gd name="T27" fmla="*/ 0 h 26"/>
                <a:gd name="T28" fmla="*/ 627 w 819"/>
                <a:gd name="T29" fmla="*/ 0 h 26"/>
                <a:gd name="T30" fmla="*/ 807 w 819"/>
                <a:gd name="T31" fmla="*/ 0 h 26"/>
                <a:gd name="T32" fmla="*/ 819 w 819"/>
                <a:gd name="T33" fmla="*/ 13 h 26"/>
                <a:gd name="T34" fmla="*/ 807 w 819"/>
                <a:gd name="T35" fmla="*/ 26 h 26"/>
                <a:gd name="T36" fmla="*/ 627 w 819"/>
                <a:gd name="T37" fmla="*/ 26 h 26"/>
                <a:gd name="T38" fmla="*/ 615 w 819"/>
                <a:gd name="T39" fmla="*/ 13 h 26"/>
                <a:gd name="T40" fmla="*/ 627 w 819"/>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9" h="26">
                  <a:moveTo>
                    <a:pt x="13" y="0"/>
                  </a:moveTo>
                  <a:lnTo>
                    <a:pt x="192" y="0"/>
                  </a:lnTo>
                  <a:cubicBezTo>
                    <a:pt x="199" y="0"/>
                    <a:pt x="205" y="6"/>
                    <a:pt x="205" y="13"/>
                  </a:cubicBezTo>
                  <a:cubicBezTo>
                    <a:pt x="205" y="20"/>
                    <a:pt x="199" y="26"/>
                    <a:pt x="192" y="26"/>
                  </a:cubicBezTo>
                  <a:lnTo>
                    <a:pt x="13" y="26"/>
                  </a:lnTo>
                  <a:cubicBezTo>
                    <a:pt x="6" y="26"/>
                    <a:pt x="0" y="20"/>
                    <a:pt x="0" y="13"/>
                  </a:cubicBezTo>
                  <a:cubicBezTo>
                    <a:pt x="0" y="6"/>
                    <a:pt x="6" y="0"/>
                    <a:pt x="13" y="0"/>
                  </a:cubicBezTo>
                  <a:close/>
                  <a:moveTo>
                    <a:pt x="320" y="0"/>
                  </a:moveTo>
                  <a:lnTo>
                    <a:pt x="499" y="0"/>
                  </a:lnTo>
                  <a:cubicBezTo>
                    <a:pt x="507" y="0"/>
                    <a:pt x="512" y="6"/>
                    <a:pt x="512" y="13"/>
                  </a:cubicBezTo>
                  <a:cubicBezTo>
                    <a:pt x="512" y="20"/>
                    <a:pt x="507" y="26"/>
                    <a:pt x="499" y="26"/>
                  </a:cubicBezTo>
                  <a:lnTo>
                    <a:pt x="320" y="26"/>
                  </a:lnTo>
                  <a:cubicBezTo>
                    <a:pt x="313" y="26"/>
                    <a:pt x="307" y="20"/>
                    <a:pt x="307" y="13"/>
                  </a:cubicBezTo>
                  <a:cubicBezTo>
                    <a:pt x="307" y="6"/>
                    <a:pt x="313" y="0"/>
                    <a:pt x="320" y="0"/>
                  </a:cubicBezTo>
                  <a:close/>
                  <a:moveTo>
                    <a:pt x="627" y="0"/>
                  </a:moveTo>
                  <a:lnTo>
                    <a:pt x="807" y="0"/>
                  </a:lnTo>
                  <a:cubicBezTo>
                    <a:pt x="814" y="0"/>
                    <a:pt x="819" y="6"/>
                    <a:pt x="819" y="13"/>
                  </a:cubicBezTo>
                  <a:cubicBezTo>
                    <a:pt x="819" y="20"/>
                    <a:pt x="814" y="26"/>
                    <a:pt x="807" y="26"/>
                  </a:cubicBezTo>
                  <a:lnTo>
                    <a:pt x="627" y="26"/>
                  </a:lnTo>
                  <a:cubicBezTo>
                    <a:pt x="620" y="26"/>
                    <a:pt x="615" y="20"/>
                    <a:pt x="615" y="13"/>
                  </a:cubicBezTo>
                  <a:cubicBezTo>
                    <a:pt x="615" y="6"/>
                    <a:pt x="620" y="0"/>
                    <a:pt x="627" y="0"/>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093" name="Rectangle 69"/>
            <p:cNvSpPr>
              <a:spLocks noChangeArrowheads="1"/>
            </p:cNvSpPr>
            <p:nvPr/>
          </p:nvSpPr>
          <p:spPr bwMode="auto">
            <a:xfrm>
              <a:off x="1017" y="2455"/>
              <a:ext cx="12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94" name="Rectangle 70"/>
            <p:cNvSpPr>
              <a:spLocks noChangeArrowheads="1"/>
            </p:cNvSpPr>
            <p:nvPr/>
          </p:nvSpPr>
          <p:spPr bwMode="auto">
            <a:xfrm>
              <a:off x="1017" y="2455"/>
              <a:ext cx="127" cy="98"/>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95" name="Freeform 71"/>
            <p:cNvSpPr>
              <a:spLocks noEditPoints="1"/>
            </p:cNvSpPr>
            <p:nvPr/>
          </p:nvSpPr>
          <p:spPr bwMode="auto">
            <a:xfrm>
              <a:off x="1032" y="2488"/>
              <a:ext cx="97" cy="32"/>
            </a:xfrm>
            <a:custGeom>
              <a:avLst/>
              <a:gdLst>
                <a:gd name="T0" fmla="*/ 115 w 230"/>
                <a:gd name="T1" fmla="*/ 50 h 100"/>
                <a:gd name="T2" fmla="*/ 60 w 230"/>
                <a:gd name="T3" fmla="*/ 94 h 100"/>
                <a:gd name="T4" fmla="*/ 5 w 230"/>
                <a:gd name="T5" fmla="*/ 60 h 100"/>
                <a:gd name="T6" fmla="*/ 40 w 230"/>
                <a:gd name="T7" fmla="*/ 6 h 100"/>
                <a:gd name="T8" fmla="*/ 60 w 230"/>
                <a:gd name="T9" fmla="*/ 6 h 100"/>
                <a:gd name="T10" fmla="*/ 115 w 230"/>
                <a:gd name="T11" fmla="*/ 50 h 100"/>
                <a:gd name="T12" fmla="*/ 115 w 230"/>
                <a:gd name="T13" fmla="*/ 50 h 100"/>
                <a:gd name="T14" fmla="*/ 170 w 230"/>
                <a:gd name="T15" fmla="*/ 6 h 100"/>
                <a:gd name="T16" fmla="*/ 224 w 230"/>
                <a:gd name="T17" fmla="*/ 40 h 100"/>
                <a:gd name="T18" fmla="*/ 190 w 230"/>
                <a:gd name="T19" fmla="*/ 94 h 100"/>
                <a:gd name="T20" fmla="*/ 170 w 230"/>
                <a:gd name="T21" fmla="*/ 94 h 100"/>
                <a:gd name="T22" fmla="*/ 170 w 230"/>
                <a:gd name="T23" fmla="*/ 94 h 100"/>
                <a:gd name="T24" fmla="*/ 115 w 230"/>
                <a:gd name="T25"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100">
                  <a:moveTo>
                    <a:pt x="115" y="50"/>
                  </a:moveTo>
                  <a:lnTo>
                    <a:pt x="60" y="94"/>
                  </a:lnTo>
                  <a:cubicBezTo>
                    <a:pt x="35" y="100"/>
                    <a:pt x="11" y="84"/>
                    <a:pt x="5" y="60"/>
                  </a:cubicBezTo>
                  <a:cubicBezTo>
                    <a:pt x="0" y="35"/>
                    <a:pt x="15" y="11"/>
                    <a:pt x="40" y="6"/>
                  </a:cubicBezTo>
                  <a:cubicBezTo>
                    <a:pt x="46" y="4"/>
                    <a:pt x="53" y="4"/>
                    <a:pt x="60" y="6"/>
                  </a:cubicBezTo>
                  <a:lnTo>
                    <a:pt x="115" y="50"/>
                  </a:lnTo>
                  <a:close/>
                  <a:moveTo>
                    <a:pt x="115" y="50"/>
                  </a:moveTo>
                  <a:lnTo>
                    <a:pt x="170" y="6"/>
                  </a:lnTo>
                  <a:cubicBezTo>
                    <a:pt x="195" y="0"/>
                    <a:pt x="219" y="16"/>
                    <a:pt x="224" y="40"/>
                  </a:cubicBezTo>
                  <a:cubicBezTo>
                    <a:pt x="230" y="64"/>
                    <a:pt x="215" y="89"/>
                    <a:pt x="190" y="94"/>
                  </a:cubicBezTo>
                  <a:cubicBezTo>
                    <a:pt x="184" y="96"/>
                    <a:pt x="177" y="96"/>
                    <a:pt x="170" y="94"/>
                  </a:cubicBezTo>
                  <a:lnTo>
                    <a:pt x="170" y="94"/>
                  </a:lnTo>
                  <a:lnTo>
                    <a:pt x="115" y="50"/>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96" name="Freeform 72"/>
            <p:cNvSpPr>
              <a:spLocks noEditPoints="1"/>
            </p:cNvSpPr>
            <p:nvPr/>
          </p:nvSpPr>
          <p:spPr bwMode="auto">
            <a:xfrm>
              <a:off x="1032" y="2488"/>
              <a:ext cx="97" cy="32"/>
            </a:xfrm>
            <a:custGeom>
              <a:avLst/>
              <a:gdLst>
                <a:gd name="T0" fmla="*/ 115 w 230"/>
                <a:gd name="T1" fmla="*/ 50 h 100"/>
                <a:gd name="T2" fmla="*/ 60 w 230"/>
                <a:gd name="T3" fmla="*/ 94 h 100"/>
                <a:gd name="T4" fmla="*/ 5 w 230"/>
                <a:gd name="T5" fmla="*/ 60 h 100"/>
                <a:gd name="T6" fmla="*/ 40 w 230"/>
                <a:gd name="T7" fmla="*/ 6 h 100"/>
                <a:gd name="T8" fmla="*/ 60 w 230"/>
                <a:gd name="T9" fmla="*/ 6 h 100"/>
                <a:gd name="T10" fmla="*/ 115 w 230"/>
                <a:gd name="T11" fmla="*/ 50 h 100"/>
                <a:gd name="T12" fmla="*/ 115 w 230"/>
                <a:gd name="T13" fmla="*/ 50 h 100"/>
                <a:gd name="T14" fmla="*/ 170 w 230"/>
                <a:gd name="T15" fmla="*/ 6 h 100"/>
                <a:gd name="T16" fmla="*/ 224 w 230"/>
                <a:gd name="T17" fmla="*/ 40 h 100"/>
                <a:gd name="T18" fmla="*/ 190 w 230"/>
                <a:gd name="T19" fmla="*/ 94 h 100"/>
                <a:gd name="T20" fmla="*/ 170 w 230"/>
                <a:gd name="T21" fmla="*/ 94 h 100"/>
                <a:gd name="T22" fmla="*/ 170 w 230"/>
                <a:gd name="T23" fmla="*/ 94 h 100"/>
                <a:gd name="T24" fmla="*/ 115 w 230"/>
                <a:gd name="T25"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100">
                  <a:moveTo>
                    <a:pt x="115" y="50"/>
                  </a:moveTo>
                  <a:lnTo>
                    <a:pt x="60" y="94"/>
                  </a:lnTo>
                  <a:cubicBezTo>
                    <a:pt x="35" y="100"/>
                    <a:pt x="11" y="84"/>
                    <a:pt x="5" y="60"/>
                  </a:cubicBezTo>
                  <a:cubicBezTo>
                    <a:pt x="0" y="35"/>
                    <a:pt x="15" y="11"/>
                    <a:pt x="40" y="6"/>
                  </a:cubicBezTo>
                  <a:cubicBezTo>
                    <a:pt x="46" y="4"/>
                    <a:pt x="53" y="4"/>
                    <a:pt x="60" y="6"/>
                  </a:cubicBezTo>
                  <a:lnTo>
                    <a:pt x="115" y="50"/>
                  </a:lnTo>
                  <a:close/>
                  <a:moveTo>
                    <a:pt x="115" y="50"/>
                  </a:moveTo>
                  <a:lnTo>
                    <a:pt x="170" y="6"/>
                  </a:lnTo>
                  <a:cubicBezTo>
                    <a:pt x="195" y="0"/>
                    <a:pt x="219" y="16"/>
                    <a:pt x="224" y="40"/>
                  </a:cubicBezTo>
                  <a:cubicBezTo>
                    <a:pt x="230" y="64"/>
                    <a:pt x="215" y="89"/>
                    <a:pt x="190" y="94"/>
                  </a:cubicBezTo>
                  <a:cubicBezTo>
                    <a:pt x="184" y="96"/>
                    <a:pt x="177" y="96"/>
                    <a:pt x="170" y="94"/>
                  </a:cubicBezTo>
                  <a:lnTo>
                    <a:pt x="170" y="94"/>
                  </a:lnTo>
                  <a:lnTo>
                    <a:pt x="115" y="5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97" name="Rectangle 73"/>
            <p:cNvSpPr>
              <a:spLocks noChangeArrowheads="1"/>
            </p:cNvSpPr>
            <p:nvPr/>
          </p:nvSpPr>
          <p:spPr bwMode="auto">
            <a:xfrm>
              <a:off x="2730" y="2405"/>
              <a:ext cx="25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98" name="Rectangle 74"/>
            <p:cNvSpPr>
              <a:spLocks noChangeArrowheads="1"/>
            </p:cNvSpPr>
            <p:nvPr/>
          </p:nvSpPr>
          <p:spPr bwMode="auto">
            <a:xfrm>
              <a:off x="2730" y="2405"/>
              <a:ext cx="253" cy="197"/>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99" name="Freeform 75"/>
            <p:cNvSpPr>
              <a:spLocks noEditPoints="1"/>
            </p:cNvSpPr>
            <p:nvPr/>
          </p:nvSpPr>
          <p:spPr bwMode="auto">
            <a:xfrm>
              <a:off x="2736" y="2410"/>
              <a:ext cx="241" cy="187"/>
            </a:xfrm>
            <a:custGeom>
              <a:avLst/>
              <a:gdLst>
                <a:gd name="T0" fmla="*/ 0 w 272"/>
                <a:gd name="T1" fmla="*/ 0 h 273"/>
                <a:gd name="T2" fmla="*/ 272 w 272"/>
                <a:gd name="T3" fmla="*/ 273 h 273"/>
                <a:gd name="T4" fmla="*/ 272 w 272"/>
                <a:gd name="T5" fmla="*/ 0 h 273"/>
                <a:gd name="T6" fmla="*/ 0 w 272"/>
                <a:gd name="T7" fmla="*/ 273 h 273"/>
              </a:gdLst>
              <a:ahLst/>
              <a:cxnLst>
                <a:cxn ang="0">
                  <a:pos x="T0" y="T1"/>
                </a:cxn>
                <a:cxn ang="0">
                  <a:pos x="T2" y="T3"/>
                </a:cxn>
                <a:cxn ang="0">
                  <a:pos x="T4" y="T5"/>
                </a:cxn>
                <a:cxn ang="0">
                  <a:pos x="T6" y="T7"/>
                </a:cxn>
              </a:cxnLst>
              <a:rect l="0" t="0" r="r" b="b"/>
              <a:pathLst>
                <a:path w="272" h="273">
                  <a:moveTo>
                    <a:pt x="0" y="0"/>
                  </a:moveTo>
                  <a:lnTo>
                    <a:pt x="272" y="273"/>
                  </a:lnTo>
                  <a:moveTo>
                    <a:pt x="272" y="0"/>
                  </a:moveTo>
                  <a:lnTo>
                    <a:pt x="0" y="273"/>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00" name="Rectangle 76"/>
            <p:cNvSpPr>
              <a:spLocks noChangeArrowheads="1"/>
            </p:cNvSpPr>
            <p:nvPr/>
          </p:nvSpPr>
          <p:spPr bwMode="auto">
            <a:xfrm>
              <a:off x="2412" y="2455"/>
              <a:ext cx="1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01" name="Freeform 77"/>
            <p:cNvSpPr>
              <a:spLocks noEditPoints="1"/>
            </p:cNvSpPr>
            <p:nvPr/>
          </p:nvSpPr>
          <p:spPr bwMode="auto">
            <a:xfrm>
              <a:off x="2412" y="2455"/>
              <a:ext cx="128"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7" y="302"/>
                    <a:pt x="151" y="302"/>
                  </a:cubicBezTo>
                  <a:cubicBezTo>
                    <a:pt x="234" y="302"/>
                    <a:pt x="302" y="234"/>
                    <a:pt x="302" y="151"/>
                  </a:cubicBezTo>
                  <a:cubicBezTo>
                    <a:pt x="302" y="151"/>
                    <a:pt x="302" y="151"/>
                    <a:pt x="302" y="151"/>
                  </a:cubicBezTo>
                  <a:cubicBezTo>
                    <a:pt x="302" y="67"/>
                    <a:pt x="234" y="0"/>
                    <a:pt x="151" y="0"/>
                  </a:cubicBezTo>
                  <a:cubicBezTo>
                    <a:pt x="67"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02" name="Rectangle 78"/>
            <p:cNvSpPr>
              <a:spLocks noChangeArrowheads="1"/>
            </p:cNvSpPr>
            <p:nvPr/>
          </p:nvSpPr>
          <p:spPr bwMode="auto">
            <a:xfrm>
              <a:off x="2456" y="2478"/>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03" name="Rectangle 79"/>
            <p:cNvSpPr>
              <a:spLocks noChangeArrowheads="1"/>
            </p:cNvSpPr>
            <p:nvPr/>
          </p:nvSpPr>
          <p:spPr bwMode="auto">
            <a:xfrm>
              <a:off x="1906" y="2455"/>
              <a:ext cx="12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04" name="Freeform 80"/>
            <p:cNvSpPr>
              <a:spLocks noEditPoints="1"/>
            </p:cNvSpPr>
            <p:nvPr/>
          </p:nvSpPr>
          <p:spPr bwMode="auto">
            <a:xfrm>
              <a:off x="1906" y="2455"/>
              <a:ext cx="126" cy="98"/>
            </a:xfrm>
            <a:custGeom>
              <a:avLst/>
              <a:gdLst>
                <a:gd name="T0" fmla="*/ 0 w 303"/>
                <a:gd name="T1" fmla="*/ 302 h 302"/>
                <a:gd name="T2" fmla="*/ 303 w 303"/>
                <a:gd name="T3" fmla="*/ 302 h 302"/>
                <a:gd name="T4" fmla="*/ 303 w 303"/>
                <a:gd name="T5" fmla="*/ 0 h 302"/>
                <a:gd name="T6" fmla="*/ 0 w 303"/>
                <a:gd name="T7" fmla="*/ 0 h 302"/>
                <a:gd name="T8" fmla="*/ 0 w 303"/>
                <a:gd name="T9" fmla="*/ 302 h 302"/>
                <a:gd name="T10" fmla="*/ 0 w 303"/>
                <a:gd name="T11" fmla="*/ 151 h 302"/>
                <a:gd name="T12" fmla="*/ 152 w 303"/>
                <a:gd name="T13" fmla="*/ 302 h 302"/>
                <a:gd name="T14" fmla="*/ 303 w 303"/>
                <a:gd name="T15" fmla="*/ 151 h 302"/>
                <a:gd name="T16" fmla="*/ 303 w 303"/>
                <a:gd name="T17" fmla="*/ 151 h 302"/>
                <a:gd name="T18" fmla="*/ 152 w 303"/>
                <a:gd name="T19" fmla="*/ 0 h 302"/>
                <a:gd name="T20" fmla="*/ 0 w 303"/>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302">
                  <a:moveTo>
                    <a:pt x="0" y="302"/>
                  </a:moveTo>
                  <a:lnTo>
                    <a:pt x="303" y="302"/>
                  </a:lnTo>
                  <a:lnTo>
                    <a:pt x="303" y="0"/>
                  </a:lnTo>
                  <a:lnTo>
                    <a:pt x="0" y="0"/>
                  </a:lnTo>
                  <a:lnTo>
                    <a:pt x="0" y="302"/>
                  </a:lnTo>
                  <a:close/>
                  <a:moveTo>
                    <a:pt x="0" y="151"/>
                  </a:moveTo>
                  <a:cubicBezTo>
                    <a:pt x="0" y="234"/>
                    <a:pt x="68" y="302"/>
                    <a:pt x="152" y="302"/>
                  </a:cubicBezTo>
                  <a:cubicBezTo>
                    <a:pt x="235" y="302"/>
                    <a:pt x="303" y="234"/>
                    <a:pt x="303" y="151"/>
                  </a:cubicBezTo>
                  <a:cubicBezTo>
                    <a:pt x="303" y="151"/>
                    <a:pt x="303" y="151"/>
                    <a:pt x="303" y="151"/>
                  </a:cubicBezTo>
                  <a:cubicBezTo>
                    <a:pt x="303" y="67"/>
                    <a:pt x="235" y="0"/>
                    <a:pt x="152" y="0"/>
                  </a:cubicBezTo>
                  <a:cubicBezTo>
                    <a:pt x="68"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05" name="Rectangle 81"/>
            <p:cNvSpPr>
              <a:spLocks noChangeArrowheads="1"/>
            </p:cNvSpPr>
            <p:nvPr/>
          </p:nvSpPr>
          <p:spPr bwMode="auto">
            <a:xfrm>
              <a:off x="1952" y="2478"/>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06" name="Rectangle 82"/>
            <p:cNvSpPr>
              <a:spLocks noChangeArrowheads="1"/>
            </p:cNvSpPr>
            <p:nvPr/>
          </p:nvSpPr>
          <p:spPr bwMode="auto">
            <a:xfrm>
              <a:off x="1271" y="2455"/>
              <a:ext cx="12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07" name="Freeform 83"/>
            <p:cNvSpPr>
              <a:spLocks noEditPoints="1"/>
            </p:cNvSpPr>
            <p:nvPr/>
          </p:nvSpPr>
          <p:spPr bwMode="auto">
            <a:xfrm>
              <a:off x="1271" y="2455"/>
              <a:ext cx="127"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7" y="302"/>
                    <a:pt x="151" y="302"/>
                  </a:cubicBezTo>
                  <a:cubicBezTo>
                    <a:pt x="234" y="302"/>
                    <a:pt x="302" y="234"/>
                    <a:pt x="302" y="151"/>
                  </a:cubicBezTo>
                  <a:cubicBezTo>
                    <a:pt x="302" y="151"/>
                    <a:pt x="302" y="151"/>
                    <a:pt x="302" y="151"/>
                  </a:cubicBezTo>
                  <a:cubicBezTo>
                    <a:pt x="302" y="67"/>
                    <a:pt x="234" y="0"/>
                    <a:pt x="151" y="0"/>
                  </a:cubicBezTo>
                  <a:cubicBezTo>
                    <a:pt x="67"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08" name="Rectangle 84"/>
            <p:cNvSpPr>
              <a:spLocks noChangeArrowheads="1"/>
            </p:cNvSpPr>
            <p:nvPr/>
          </p:nvSpPr>
          <p:spPr bwMode="auto">
            <a:xfrm>
              <a:off x="1313" y="2478"/>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09" name="Rectangle 85"/>
            <p:cNvSpPr>
              <a:spLocks noChangeArrowheads="1"/>
            </p:cNvSpPr>
            <p:nvPr/>
          </p:nvSpPr>
          <p:spPr bwMode="auto">
            <a:xfrm>
              <a:off x="763" y="2455"/>
              <a:ext cx="1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10" name="Freeform 86"/>
            <p:cNvSpPr>
              <a:spLocks noEditPoints="1"/>
            </p:cNvSpPr>
            <p:nvPr/>
          </p:nvSpPr>
          <p:spPr bwMode="auto">
            <a:xfrm>
              <a:off x="763" y="2455"/>
              <a:ext cx="128"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8" y="302"/>
                    <a:pt x="151" y="302"/>
                  </a:cubicBezTo>
                  <a:cubicBezTo>
                    <a:pt x="235" y="302"/>
                    <a:pt x="302" y="234"/>
                    <a:pt x="302" y="151"/>
                  </a:cubicBezTo>
                  <a:cubicBezTo>
                    <a:pt x="302" y="151"/>
                    <a:pt x="302" y="151"/>
                    <a:pt x="302" y="151"/>
                  </a:cubicBezTo>
                  <a:cubicBezTo>
                    <a:pt x="302" y="67"/>
                    <a:pt x="235" y="0"/>
                    <a:pt x="151" y="0"/>
                  </a:cubicBezTo>
                  <a:cubicBezTo>
                    <a:pt x="68"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11" name="Rectangle 87"/>
            <p:cNvSpPr>
              <a:spLocks noChangeArrowheads="1"/>
            </p:cNvSpPr>
            <p:nvPr/>
          </p:nvSpPr>
          <p:spPr bwMode="auto">
            <a:xfrm>
              <a:off x="803" y="2478"/>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12" name="Rectangle 88"/>
            <p:cNvSpPr>
              <a:spLocks noChangeArrowheads="1"/>
            </p:cNvSpPr>
            <p:nvPr/>
          </p:nvSpPr>
          <p:spPr bwMode="auto">
            <a:xfrm>
              <a:off x="257" y="2455"/>
              <a:ext cx="12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13" name="Freeform 89"/>
            <p:cNvSpPr>
              <a:spLocks noEditPoints="1"/>
            </p:cNvSpPr>
            <p:nvPr/>
          </p:nvSpPr>
          <p:spPr bwMode="auto">
            <a:xfrm>
              <a:off x="257" y="2455"/>
              <a:ext cx="126"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7" y="302"/>
                    <a:pt x="151" y="302"/>
                  </a:cubicBezTo>
                  <a:cubicBezTo>
                    <a:pt x="234" y="302"/>
                    <a:pt x="302" y="234"/>
                    <a:pt x="302" y="151"/>
                  </a:cubicBezTo>
                  <a:cubicBezTo>
                    <a:pt x="302" y="151"/>
                    <a:pt x="302" y="151"/>
                    <a:pt x="302" y="151"/>
                  </a:cubicBezTo>
                  <a:cubicBezTo>
                    <a:pt x="302" y="67"/>
                    <a:pt x="234" y="0"/>
                    <a:pt x="151" y="0"/>
                  </a:cubicBezTo>
                  <a:cubicBezTo>
                    <a:pt x="67"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14" name="Rectangle 90"/>
            <p:cNvSpPr>
              <a:spLocks noChangeArrowheads="1"/>
            </p:cNvSpPr>
            <p:nvPr/>
          </p:nvSpPr>
          <p:spPr bwMode="auto">
            <a:xfrm>
              <a:off x="300" y="2478"/>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15" name="Rectangle 91"/>
            <p:cNvSpPr>
              <a:spLocks noChangeArrowheads="1"/>
            </p:cNvSpPr>
            <p:nvPr/>
          </p:nvSpPr>
          <p:spPr bwMode="auto">
            <a:xfrm>
              <a:off x="3174" y="2455"/>
              <a:ext cx="12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16" name="Freeform 92"/>
            <p:cNvSpPr>
              <a:spLocks noEditPoints="1"/>
            </p:cNvSpPr>
            <p:nvPr/>
          </p:nvSpPr>
          <p:spPr bwMode="auto">
            <a:xfrm>
              <a:off x="3174" y="2455"/>
              <a:ext cx="127"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8" y="302"/>
                    <a:pt x="151" y="302"/>
                  </a:cubicBezTo>
                  <a:cubicBezTo>
                    <a:pt x="235" y="302"/>
                    <a:pt x="302" y="234"/>
                    <a:pt x="302" y="151"/>
                  </a:cubicBezTo>
                  <a:cubicBezTo>
                    <a:pt x="302" y="151"/>
                    <a:pt x="302" y="151"/>
                    <a:pt x="302" y="151"/>
                  </a:cubicBezTo>
                  <a:cubicBezTo>
                    <a:pt x="302" y="67"/>
                    <a:pt x="235" y="0"/>
                    <a:pt x="151" y="0"/>
                  </a:cubicBezTo>
                  <a:cubicBezTo>
                    <a:pt x="68"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17" name="Rectangle 93"/>
            <p:cNvSpPr>
              <a:spLocks noChangeArrowheads="1"/>
            </p:cNvSpPr>
            <p:nvPr/>
          </p:nvSpPr>
          <p:spPr bwMode="auto">
            <a:xfrm>
              <a:off x="3213" y="2478"/>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18" name="Rectangle 94"/>
            <p:cNvSpPr>
              <a:spLocks noChangeArrowheads="1"/>
            </p:cNvSpPr>
            <p:nvPr/>
          </p:nvSpPr>
          <p:spPr bwMode="auto">
            <a:xfrm>
              <a:off x="4061" y="2455"/>
              <a:ext cx="1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19" name="Rectangle 95"/>
            <p:cNvSpPr>
              <a:spLocks noChangeArrowheads="1"/>
            </p:cNvSpPr>
            <p:nvPr/>
          </p:nvSpPr>
          <p:spPr bwMode="auto">
            <a:xfrm>
              <a:off x="4061" y="2455"/>
              <a:ext cx="128" cy="98"/>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20" name="Freeform 96"/>
            <p:cNvSpPr>
              <a:spLocks noEditPoints="1"/>
            </p:cNvSpPr>
            <p:nvPr/>
          </p:nvSpPr>
          <p:spPr bwMode="auto">
            <a:xfrm>
              <a:off x="4077" y="2488"/>
              <a:ext cx="97" cy="32"/>
            </a:xfrm>
            <a:custGeom>
              <a:avLst/>
              <a:gdLst>
                <a:gd name="T0" fmla="*/ 115 w 230"/>
                <a:gd name="T1" fmla="*/ 50 h 100"/>
                <a:gd name="T2" fmla="*/ 59 w 230"/>
                <a:gd name="T3" fmla="*/ 94 h 100"/>
                <a:gd name="T4" fmla="*/ 5 w 230"/>
                <a:gd name="T5" fmla="*/ 60 h 100"/>
                <a:gd name="T6" fmla="*/ 39 w 230"/>
                <a:gd name="T7" fmla="*/ 6 h 100"/>
                <a:gd name="T8" fmla="*/ 59 w 230"/>
                <a:gd name="T9" fmla="*/ 6 h 100"/>
                <a:gd name="T10" fmla="*/ 115 w 230"/>
                <a:gd name="T11" fmla="*/ 50 h 100"/>
                <a:gd name="T12" fmla="*/ 115 w 230"/>
                <a:gd name="T13" fmla="*/ 50 h 100"/>
                <a:gd name="T14" fmla="*/ 170 w 230"/>
                <a:gd name="T15" fmla="*/ 6 h 100"/>
                <a:gd name="T16" fmla="*/ 224 w 230"/>
                <a:gd name="T17" fmla="*/ 40 h 100"/>
                <a:gd name="T18" fmla="*/ 190 w 230"/>
                <a:gd name="T19" fmla="*/ 94 h 100"/>
                <a:gd name="T20" fmla="*/ 170 w 230"/>
                <a:gd name="T21" fmla="*/ 94 h 100"/>
                <a:gd name="T22" fmla="*/ 170 w 230"/>
                <a:gd name="T23" fmla="*/ 94 h 100"/>
                <a:gd name="T24" fmla="*/ 115 w 230"/>
                <a:gd name="T25"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100">
                  <a:moveTo>
                    <a:pt x="115" y="50"/>
                  </a:moveTo>
                  <a:lnTo>
                    <a:pt x="59" y="94"/>
                  </a:lnTo>
                  <a:cubicBezTo>
                    <a:pt x="35" y="100"/>
                    <a:pt x="11" y="84"/>
                    <a:pt x="5" y="60"/>
                  </a:cubicBezTo>
                  <a:cubicBezTo>
                    <a:pt x="0" y="35"/>
                    <a:pt x="15" y="11"/>
                    <a:pt x="39" y="6"/>
                  </a:cubicBezTo>
                  <a:cubicBezTo>
                    <a:pt x="46" y="4"/>
                    <a:pt x="53" y="4"/>
                    <a:pt x="59" y="6"/>
                  </a:cubicBezTo>
                  <a:lnTo>
                    <a:pt x="115" y="50"/>
                  </a:lnTo>
                  <a:close/>
                  <a:moveTo>
                    <a:pt x="115" y="50"/>
                  </a:moveTo>
                  <a:lnTo>
                    <a:pt x="170" y="6"/>
                  </a:lnTo>
                  <a:cubicBezTo>
                    <a:pt x="194" y="0"/>
                    <a:pt x="219" y="16"/>
                    <a:pt x="224" y="40"/>
                  </a:cubicBezTo>
                  <a:cubicBezTo>
                    <a:pt x="230" y="64"/>
                    <a:pt x="214" y="89"/>
                    <a:pt x="190" y="94"/>
                  </a:cubicBezTo>
                  <a:cubicBezTo>
                    <a:pt x="183" y="96"/>
                    <a:pt x="177" y="96"/>
                    <a:pt x="170" y="94"/>
                  </a:cubicBezTo>
                  <a:lnTo>
                    <a:pt x="170" y="94"/>
                  </a:lnTo>
                  <a:lnTo>
                    <a:pt x="115" y="50"/>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21" name="Freeform 97"/>
            <p:cNvSpPr>
              <a:spLocks noEditPoints="1"/>
            </p:cNvSpPr>
            <p:nvPr/>
          </p:nvSpPr>
          <p:spPr bwMode="auto">
            <a:xfrm>
              <a:off x="4077" y="2488"/>
              <a:ext cx="97" cy="32"/>
            </a:xfrm>
            <a:custGeom>
              <a:avLst/>
              <a:gdLst>
                <a:gd name="T0" fmla="*/ 115 w 230"/>
                <a:gd name="T1" fmla="*/ 50 h 100"/>
                <a:gd name="T2" fmla="*/ 59 w 230"/>
                <a:gd name="T3" fmla="*/ 94 h 100"/>
                <a:gd name="T4" fmla="*/ 5 w 230"/>
                <a:gd name="T5" fmla="*/ 60 h 100"/>
                <a:gd name="T6" fmla="*/ 39 w 230"/>
                <a:gd name="T7" fmla="*/ 6 h 100"/>
                <a:gd name="T8" fmla="*/ 59 w 230"/>
                <a:gd name="T9" fmla="*/ 6 h 100"/>
                <a:gd name="T10" fmla="*/ 115 w 230"/>
                <a:gd name="T11" fmla="*/ 50 h 100"/>
                <a:gd name="T12" fmla="*/ 115 w 230"/>
                <a:gd name="T13" fmla="*/ 50 h 100"/>
                <a:gd name="T14" fmla="*/ 170 w 230"/>
                <a:gd name="T15" fmla="*/ 6 h 100"/>
                <a:gd name="T16" fmla="*/ 224 w 230"/>
                <a:gd name="T17" fmla="*/ 40 h 100"/>
                <a:gd name="T18" fmla="*/ 190 w 230"/>
                <a:gd name="T19" fmla="*/ 94 h 100"/>
                <a:gd name="T20" fmla="*/ 170 w 230"/>
                <a:gd name="T21" fmla="*/ 94 h 100"/>
                <a:gd name="T22" fmla="*/ 170 w 230"/>
                <a:gd name="T23" fmla="*/ 94 h 100"/>
                <a:gd name="T24" fmla="*/ 115 w 230"/>
                <a:gd name="T25"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100">
                  <a:moveTo>
                    <a:pt x="115" y="50"/>
                  </a:moveTo>
                  <a:lnTo>
                    <a:pt x="59" y="94"/>
                  </a:lnTo>
                  <a:cubicBezTo>
                    <a:pt x="35" y="100"/>
                    <a:pt x="11" y="84"/>
                    <a:pt x="5" y="60"/>
                  </a:cubicBezTo>
                  <a:cubicBezTo>
                    <a:pt x="0" y="35"/>
                    <a:pt x="15" y="11"/>
                    <a:pt x="39" y="6"/>
                  </a:cubicBezTo>
                  <a:cubicBezTo>
                    <a:pt x="46" y="4"/>
                    <a:pt x="53" y="4"/>
                    <a:pt x="59" y="6"/>
                  </a:cubicBezTo>
                  <a:lnTo>
                    <a:pt x="115" y="50"/>
                  </a:lnTo>
                  <a:close/>
                  <a:moveTo>
                    <a:pt x="115" y="50"/>
                  </a:moveTo>
                  <a:lnTo>
                    <a:pt x="170" y="6"/>
                  </a:lnTo>
                  <a:cubicBezTo>
                    <a:pt x="194" y="0"/>
                    <a:pt x="219" y="16"/>
                    <a:pt x="224" y="40"/>
                  </a:cubicBezTo>
                  <a:cubicBezTo>
                    <a:pt x="230" y="64"/>
                    <a:pt x="214" y="89"/>
                    <a:pt x="190" y="94"/>
                  </a:cubicBezTo>
                  <a:cubicBezTo>
                    <a:pt x="183" y="96"/>
                    <a:pt x="177" y="96"/>
                    <a:pt x="170" y="94"/>
                  </a:cubicBezTo>
                  <a:lnTo>
                    <a:pt x="170" y="94"/>
                  </a:lnTo>
                  <a:lnTo>
                    <a:pt x="115" y="5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22" name="Rectangle 98"/>
            <p:cNvSpPr>
              <a:spLocks noChangeArrowheads="1"/>
            </p:cNvSpPr>
            <p:nvPr/>
          </p:nvSpPr>
          <p:spPr bwMode="auto">
            <a:xfrm>
              <a:off x="3808" y="2455"/>
              <a:ext cx="12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23" name="Freeform 99"/>
            <p:cNvSpPr>
              <a:spLocks noEditPoints="1"/>
            </p:cNvSpPr>
            <p:nvPr/>
          </p:nvSpPr>
          <p:spPr bwMode="auto">
            <a:xfrm>
              <a:off x="3808" y="2455"/>
              <a:ext cx="127" cy="98"/>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4"/>
                    <a:pt x="67" y="302"/>
                    <a:pt x="151" y="302"/>
                  </a:cubicBezTo>
                  <a:cubicBezTo>
                    <a:pt x="234" y="302"/>
                    <a:pt x="302" y="234"/>
                    <a:pt x="302" y="151"/>
                  </a:cubicBezTo>
                  <a:cubicBezTo>
                    <a:pt x="302" y="151"/>
                    <a:pt x="302" y="151"/>
                    <a:pt x="302" y="151"/>
                  </a:cubicBezTo>
                  <a:cubicBezTo>
                    <a:pt x="302" y="67"/>
                    <a:pt x="234" y="0"/>
                    <a:pt x="151" y="0"/>
                  </a:cubicBezTo>
                  <a:cubicBezTo>
                    <a:pt x="67"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24" name="Rectangle 100"/>
            <p:cNvSpPr>
              <a:spLocks noChangeArrowheads="1"/>
            </p:cNvSpPr>
            <p:nvPr/>
          </p:nvSpPr>
          <p:spPr bwMode="auto">
            <a:xfrm>
              <a:off x="3850" y="2478"/>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25" name="Rectangle 101"/>
            <p:cNvSpPr>
              <a:spLocks noChangeArrowheads="1"/>
            </p:cNvSpPr>
            <p:nvPr/>
          </p:nvSpPr>
          <p:spPr bwMode="auto">
            <a:xfrm>
              <a:off x="4315" y="2455"/>
              <a:ext cx="1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26" name="Freeform 102"/>
            <p:cNvSpPr>
              <a:spLocks noEditPoints="1"/>
            </p:cNvSpPr>
            <p:nvPr/>
          </p:nvSpPr>
          <p:spPr bwMode="auto">
            <a:xfrm>
              <a:off x="4315" y="2455"/>
              <a:ext cx="128" cy="98"/>
            </a:xfrm>
            <a:custGeom>
              <a:avLst/>
              <a:gdLst>
                <a:gd name="T0" fmla="*/ 0 w 303"/>
                <a:gd name="T1" fmla="*/ 302 h 302"/>
                <a:gd name="T2" fmla="*/ 303 w 303"/>
                <a:gd name="T3" fmla="*/ 302 h 302"/>
                <a:gd name="T4" fmla="*/ 303 w 303"/>
                <a:gd name="T5" fmla="*/ 0 h 302"/>
                <a:gd name="T6" fmla="*/ 0 w 303"/>
                <a:gd name="T7" fmla="*/ 0 h 302"/>
                <a:gd name="T8" fmla="*/ 0 w 303"/>
                <a:gd name="T9" fmla="*/ 302 h 302"/>
                <a:gd name="T10" fmla="*/ 0 w 303"/>
                <a:gd name="T11" fmla="*/ 151 h 302"/>
                <a:gd name="T12" fmla="*/ 151 w 303"/>
                <a:gd name="T13" fmla="*/ 302 h 302"/>
                <a:gd name="T14" fmla="*/ 303 w 303"/>
                <a:gd name="T15" fmla="*/ 151 h 302"/>
                <a:gd name="T16" fmla="*/ 303 w 303"/>
                <a:gd name="T17" fmla="*/ 151 h 302"/>
                <a:gd name="T18" fmla="*/ 151 w 303"/>
                <a:gd name="T19" fmla="*/ 0 h 302"/>
                <a:gd name="T20" fmla="*/ 0 w 303"/>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302">
                  <a:moveTo>
                    <a:pt x="0" y="302"/>
                  </a:moveTo>
                  <a:lnTo>
                    <a:pt x="303" y="302"/>
                  </a:lnTo>
                  <a:lnTo>
                    <a:pt x="303" y="0"/>
                  </a:lnTo>
                  <a:lnTo>
                    <a:pt x="0" y="0"/>
                  </a:lnTo>
                  <a:lnTo>
                    <a:pt x="0" y="302"/>
                  </a:lnTo>
                  <a:close/>
                  <a:moveTo>
                    <a:pt x="0" y="151"/>
                  </a:moveTo>
                  <a:cubicBezTo>
                    <a:pt x="0" y="234"/>
                    <a:pt x="68" y="302"/>
                    <a:pt x="151" y="302"/>
                  </a:cubicBezTo>
                  <a:cubicBezTo>
                    <a:pt x="235" y="302"/>
                    <a:pt x="303" y="234"/>
                    <a:pt x="303" y="151"/>
                  </a:cubicBezTo>
                  <a:cubicBezTo>
                    <a:pt x="303" y="151"/>
                    <a:pt x="303" y="151"/>
                    <a:pt x="303" y="151"/>
                  </a:cubicBezTo>
                  <a:cubicBezTo>
                    <a:pt x="303" y="67"/>
                    <a:pt x="235" y="0"/>
                    <a:pt x="151" y="0"/>
                  </a:cubicBezTo>
                  <a:cubicBezTo>
                    <a:pt x="68" y="0"/>
                    <a:pt x="0" y="67"/>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27" name="Rectangle 103"/>
            <p:cNvSpPr>
              <a:spLocks noChangeArrowheads="1"/>
            </p:cNvSpPr>
            <p:nvPr/>
          </p:nvSpPr>
          <p:spPr bwMode="auto">
            <a:xfrm>
              <a:off x="4362" y="2478"/>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28" name="Line 104"/>
            <p:cNvSpPr>
              <a:spLocks noChangeShapeType="1"/>
            </p:cNvSpPr>
            <p:nvPr/>
          </p:nvSpPr>
          <p:spPr bwMode="auto">
            <a:xfrm>
              <a:off x="383" y="2504"/>
              <a:ext cx="380"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29" name="Line 105"/>
            <p:cNvSpPr>
              <a:spLocks noChangeShapeType="1"/>
            </p:cNvSpPr>
            <p:nvPr/>
          </p:nvSpPr>
          <p:spPr bwMode="auto">
            <a:xfrm>
              <a:off x="891" y="2504"/>
              <a:ext cx="126"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30" name="Line 106"/>
            <p:cNvSpPr>
              <a:spLocks noChangeShapeType="1"/>
            </p:cNvSpPr>
            <p:nvPr/>
          </p:nvSpPr>
          <p:spPr bwMode="auto">
            <a:xfrm>
              <a:off x="1144" y="2504"/>
              <a:ext cx="127"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31" name="Line 107"/>
            <p:cNvSpPr>
              <a:spLocks noChangeShapeType="1"/>
            </p:cNvSpPr>
            <p:nvPr/>
          </p:nvSpPr>
          <p:spPr bwMode="auto">
            <a:xfrm>
              <a:off x="2032" y="2504"/>
              <a:ext cx="380"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32" name="Line 108"/>
            <p:cNvSpPr>
              <a:spLocks noChangeShapeType="1"/>
            </p:cNvSpPr>
            <p:nvPr/>
          </p:nvSpPr>
          <p:spPr bwMode="auto">
            <a:xfrm>
              <a:off x="2540" y="2504"/>
              <a:ext cx="190"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33" name="Line 109"/>
            <p:cNvSpPr>
              <a:spLocks noChangeShapeType="1"/>
            </p:cNvSpPr>
            <p:nvPr/>
          </p:nvSpPr>
          <p:spPr bwMode="auto">
            <a:xfrm>
              <a:off x="2983" y="2504"/>
              <a:ext cx="191"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34" name="Line 110"/>
            <p:cNvSpPr>
              <a:spLocks noChangeShapeType="1"/>
            </p:cNvSpPr>
            <p:nvPr/>
          </p:nvSpPr>
          <p:spPr bwMode="auto">
            <a:xfrm>
              <a:off x="3935" y="2504"/>
              <a:ext cx="126"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35" name="Line 111"/>
            <p:cNvSpPr>
              <a:spLocks noChangeShapeType="1"/>
            </p:cNvSpPr>
            <p:nvPr/>
          </p:nvSpPr>
          <p:spPr bwMode="auto">
            <a:xfrm>
              <a:off x="4189" y="2504"/>
              <a:ext cx="126"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36" name="Line 112"/>
            <p:cNvSpPr>
              <a:spLocks noChangeShapeType="1"/>
            </p:cNvSpPr>
            <p:nvPr/>
          </p:nvSpPr>
          <p:spPr bwMode="auto">
            <a:xfrm flipH="1">
              <a:off x="3314" y="2504"/>
              <a:ext cx="63"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37" name="Line 113"/>
            <p:cNvSpPr>
              <a:spLocks noChangeShapeType="1"/>
            </p:cNvSpPr>
            <p:nvPr/>
          </p:nvSpPr>
          <p:spPr bwMode="auto">
            <a:xfrm>
              <a:off x="3757" y="2504"/>
              <a:ext cx="64"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38" name="Freeform 114"/>
            <p:cNvSpPr>
              <a:spLocks noEditPoints="1"/>
            </p:cNvSpPr>
            <p:nvPr/>
          </p:nvSpPr>
          <p:spPr bwMode="auto">
            <a:xfrm>
              <a:off x="3371" y="2499"/>
              <a:ext cx="344" cy="9"/>
            </a:xfrm>
            <a:custGeom>
              <a:avLst/>
              <a:gdLst>
                <a:gd name="T0" fmla="*/ 13 w 819"/>
                <a:gd name="T1" fmla="*/ 0 h 26"/>
                <a:gd name="T2" fmla="*/ 192 w 819"/>
                <a:gd name="T3" fmla="*/ 0 h 26"/>
                <a:gd name="T4" fmla="*/ 205 w 819"/>
                <a:gd name="T5" fmla="*/ 13 h 26"/>
                <a:gd name="T6" fmla="*/ 192 w 819"/>
                <a:gd name="T7" fmla="*/ 26 h 26"/>
                <a:gd name="T8" fmla="*/ 13 w 819"/>
                <a:gd name="T9" fmla="*/ 26 h 26"/>
                <a:gd name="T10" fmla="*/ 0 w 819"/>
                <a:gd name="T11" fmla="*/ 13 h 26"/>
                <a:gd name="T12" fmla="*/ 13 w 819"/>
                <a:gd name="T13" fmla="*/ 0 h 26"/>
                <a:gd name="T14" fmla="*/ 320 w 819"/>
                <a:gd name="T15" fmla="*/ 0 h 26"/>
                <a:gd name="T16" fmla="*/ 499 w 819"/>
                <a:gd name="T17" fmla="*/ 0 h 26"/>
                <a:gd name="T18" fmla="*/ 512 w 819"/>
                <a:gd name="T19" fmla="*/ 13 h 26"/>
                <a:gd name="T20" fmla="*/ 499 w 819"/>
                <a:gd name="T21" fmla="*/ 26 h 26"/>
                <a:gd name="T22" fmla="*/ 320 w 819"/>
                <a:gd name="T23" fmla="*/ 26 h 26"/>
                <a:gd name="T24" fmla="*/ 307 w 819"/>
                <a:gd name="T25" fmla="*/ 13 h 26"/>
                <a:gd name="T26" fmla="*/ 320 w 819"/>
                <a:gd name="T27" fmla="*/ 0 h 26"/>
                <a:gd name="T28" fmla="*/ 627 w 819"/>
                <a:gd name="T29" fmla="*/ 0 h 26"/>
                <a:gd name="T30" fmla="*/ 806 w 819"/>
                <a:gd name="T31" fmla="*/ 0 h 26"/>
                <a:gd name="T32" fmla="*/ 819 w 819"/>
                <a:gd name="T33" fmla="*/ 13 h 26"/>
                <a:gd name="T34" fmla="*/ 806 w 819"/>
                <a:gd name="T35" fmla="*/ 26 h 26"/>
                <a:gd name="T36" fmla="*/ 627 w 819"/>
                <a:gd name="T37" fmla="*/ 26 h 26"/>
                <a:gd name="T38" fmla="*/ 614 w 819"/>
                <a:gd name="T39" fmla="*/ 13 h 26"/>
                <a:gd name="T40" fmla="*/ 627 w 819"/>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9" h="26">
                  <a:moveTo>
                    <a:pt x="13" y="0"/>
                  </a:moveTo>
                  <a:lnTo>
                    <a:pt x="192" y="0"/>
                  </a:lnTo>
                  <a:cubicBezTo>
                    <a:pt x="199" y="0"/>
                    <a:pt x="205" y="6"/>
                    <a:pt x="205" y="13"/>
                  </a:cubicBezTo>
                  <a:cubicBezTo>
                    <a:pt x="205" y="20"/>
                    <a:pt x="199" y="26"/>
                    <a:pt x="192" y="26"/>
                  </a:cubicBezTo>
                  <a:lnTo>
                    <a:pt x="13" y="26"/>
                  </a:lnTo>
                  <a:cubicBezTo>
                    <a:pt x="6" y="26"/>
                    <a:pt x="0" y="20"/>
                    <a:pt x="0" y="13"/>
                  </a:cubicBezTo>
                  <a:cubicBezTo>
                    <a:pt x="0" y="6"/>
                    <a:pt x="6" y="0"/>
                    <a:pt x="13" y="0"/>
                  </a:cubicBezTo>
                  <a:close/>
                  <a:moveTo>
                    <a:pt x="320" y="0"/>
                  </a:moveTo>
                  <a:lnTo>
                    <a:pt x="499" y="0"/>
                  </a:lnTo>
                  <a:cubicBezTo>
                    <a:pt x="506" y="0"/>
                    <a:pt x="512" y="6"/>
                    <a:pt x="512" y="13"/>
                  </a:cubicBezTo>
                  <a:cubicBezTo>
                    <a:pt x="512" y="20"/>
                    <a:pt x="506" y="26"/>
                    <a:pt x="499" y="26"/>
                  </a:cubicBezTo>
                  <a:lnTo>
                    <a:pt x="320" y="26"/>
                  </a:lnTo>
                  <a:cubicBezTo>
                    <a:pt x="313" y="26"/>
                    <a:pt x="307" y="20"/>
                    <a:pt x="307" y="13"/>
                  </a:cubicBezTo>
                  <a:cubicBezTo>
                    <a:pt x="307" y="6"/>
                    <a:pt x="313" y="0"/>
                    <a:pt x="320" y="0"/>
                  </a:cubicBezTo>
                  <a:close/>
                  <a:moveTo>
                    <a:pt x="627" y="0"/>
                  </a:moveTo>
                  <a:lnTo>
                    <a:pt x="806" y="0"/>
                  </a:lnTo>
                  <a:cubicBezTo>
                    <a:pt x="813" y="0"/>
                    <a:pt x="819" y="6"/>
                    <a:pt x="819" y="13"/>
                  </a:cubicBezTo>
                  <a:cubicBezTo>
                    <a:pt x="819" y="20"/>
                    <a:pt x="813" y="26"/>
                    <a:pt x="806" y="26"/>
                  </a:cubicBezTo>
                  <a:lnTo>
                    <a:pt x="627" y="26"/>
                  </a:lnTo>
                  <a:cubicBezTo>
                    <a:pt x="620" y="26"/>
                    <a:pt x="614" y="20"/>
                    <a:pt x="614" y="13"/>
                  </a:cubicBezTo>
                  <a:cubicBezTo>
                    <a:pt x="614" y="6"/>
                    <a:pt x="620" y="0"/>
                    <a:pt x="627" y="0"/>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139" name="Freeform 115"/>
            <p:cNvSpPr>
              <a:spLocks/>
            </p:cNvSpPr>
            <p:nvPr/>
          </p:nvSpPr>
          <p:spPr bwMode="auto">
            <a:xfrm>
              <a:off x="90" y="2499"/>
              <a:ext cx="172" cy="9"/>
            </a:xfrm>
            <a:custGeom>
              <a:avLst/>
              <a:gdLst>
                <a:gd name="T0" fmla="*/ 397 w 409"/>
                <a:gd name="T1" fmla="*/ 26 h 26"/>
                <a:gd name="T2" fmla="*/ 13 w 409"/>
                <a:gd name="T3" fmla="*/ 26 h 26"/>
                <a:gd name="T4" fmla="*/ 0 w 409"/>
                <a:gd name="T5" fmla="*/ 13 h 26"/>
                <a:gd name="T6" fmla="*/ 13 w 409"/>
                <a:gd name="T7" fmla="*/ 0 h 26"/>
                <a:gd name="T8" fmla="*/ 397 w 409"/>
                <a:gd name="T9" fmla="*/ 0 h 26"/>
                <a:gd name="T10" fmla="*/ 409 w 409"/>
                <a:gd name="T11" fmla="*/ 13 h 26"/>
                <a:gd name="T12" fmla="*/ 397 w 40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09" h="26">
                  <a:moveTo>
                    <a:pt x="397" y="26"/>
                  </a:moveTo>
                  <a:lnTo>
                    <a:pt x="13" y="26"/>
                  </a:lnTo>
                  <a:cubicBezTo>
                    <a:pt x="6" y="26"/>
                    <a:pt x="0" y="20"/>
                    <a:pt x="0" y="13"/>
                  </a:cubicBezTo>
                  <a:cubicBezTo>
                    <a:pt x="0" y="6"/>
                    <a:pt x="6" y="0"/>
                    <a:pt x="13" y="0"/>
                  </a:cubicBezTo>
                  <a:lnTo>
                    <a:pt x="397" y="0"/>
                  </a:lnTo>
                  <a:cubicBezTo>
                    <a:pt x="404" y="0"/>
                    <a:pt x="409" y="6"/>
                    <a:pt x="409" y="13"/>
                  </a:cubicBezTo>
                  <a:cubicBezTo>
                    <a:pt x="409" y="20"/>
                    <a:pt x="404" y="26"/>
                    <a:pt x="397" y="26"/>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140" name="Freeform 116"/>
            <p:cNvSpPr>
              <a:spLocks/>
            </p:cNvSpPr>
            <p:nvPr/>
          </p:nvSpPr>
          <p:spPr bwMode="auto">
            <a:xfrm>
              <a:off x="4466" y="2499"/>
              <a:ext cx="172" cy="9"/>
            </a:xfrm>
            <a:custGeom>
              <a:avLst/>
              <a:gdLst>
                <a:gd name="T0" fmla="*/ 397 w 410"/>
                <a:gd name="T1" fmla="*/ 26 h 26"/>
                <a:gd name="T2" fmla="*/ 13 w 410"/>
                <a:gd name="T3" fmla="*/ 26 h 26"/>
                <a:gd name="T4" fmla="*/ 0 w 410"/>
                <a:gd name="T5" fmla="*/ 13 h 26"/>
                <a:gd name="T6" fmla="*/ 13 w 410"/>
                <a:gd name="T7" fmla="*/ 0 h 26"/>
                <a:gd name="T8" fmla="*/ 397 w 410"/>
                <a:gd name="T9" fmla="*/ 0 h 26"/>
                <a:gd name="T10" fmla="*/ 410 w 410"/>
                <a:gd name="T11" fmla="*/ 13 h 26"/>
                <a:gd name="T12" fmla="*/ 397 w 41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10" h="26">
                  <a:moveTo>
                    <a:pt x="397" y="26"/>
                  </a:moveTo>
                  <a:lnTo>
                    <a:pt x="13" y="26"/>
                  </a:lnTo>
                  <a:cubicBezTo>
                    <a:pt x="6" y="26"/>
                    <a:pt x="0" y="20"/>
                    <a:pt x="0" y="13"/>
                  </a:cubicBezTo>
                  <a:cubicBezTo>
                    <a:pt x="0" y="6"/>
                    <a:pt x="6" y="0"/>
                    <a:pt x="13" y="0"/>
                  </a:cubicBezTo>
                  <a:lnTo>
                    <a:pt x="397" y="0"/>
                  </a:lnTo>
                  <a:cubicBezTo>
                    <a:pt x="404" y="0"/>
                    <a:pt x="410" y="6"/>
                    <a:pt x="410" y="13"/>
                  </a:cubicBezTo>
                  <a:cubicBezTo>
                    <a:pt x="410" y="20"/>
                    <a:pt x="404" y="26"/>
                    <a:pt x="397" y="26"/>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141" name="Line 117"/>
            <p:cNvSpPr>
              <a:spLocks noChangeShapeType="1"/>
            </p:cNvSpPr>
            <p:nvPr/>
          </p:nvSpPr>
          <p:spPr bwMode="auto">
            <a:xfrm flipH="1">
              <a:off x="1398" y="2504"/>
              <a:ext cx="63"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42" name="Line 118"/>
            <p:cNvSpPr>
              <a:spLocks noChangeShapeType="1"/>
            </p:cNvSpPr>
            <p:nvPr/>
          </p:nvSpPr>
          <p:spPr bwMode="auto">
            <a:xfrm>
              <a:off x="1842" y="2504"/>
              <a:ext cx="64"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43" name="Freeform 119"/>
            <p:cNvSpPr>
              <a:spLocks noEditPoints="1"/>
            </p:cNvSpPr>
            <p:nvPr/>
          </p:nvSpPr>
          <p:spPr bwMode="auto">
            <a:xfrm>
              <a:off x="1456" y="2499"/>
              <a:ext cx="343" cy="9"/>
            </a:xfrm>
            <a:custGeom>
              <a:avLst/>
              <a:gdLst>
                <a:gd name="T0" fmla="*/ 13 w 819"/>
                <a:gd name="T1" fmla="*/ 0 h 26"/>
                <a:gd name="T2" fmla="*/ 192 w 819"/>
                <a:gd name="T3" fmla="*/ 0 h 26"/>
                <a:gd name="T4" fmla="*/ 205 w 819"/>
                <a:gd name="T5" fmla="*/ 13 h 26"/>
                <a:gd name="T6" fmla="*/ 192 w 819"/>
                <a:gd name="T7" fmla="*/ 26 h 26"/>
                <a:gd name="T8" fmla="*/ 13 w 819"/>
                <a:gd name="T9" fmla="*/ 26 h 26"/>
                <a:gd name="T10" fmla="*/ 0 w 819"/>
                <a:gd name="T11" fmla="*/ 13 h 26"/>
                <a:gd name="T12" fmla="*/ 13 w 819"/>
                <a:gd name="T13" fmla="*/ 0 h 26"/>
                <a:gd name="T14" fmla="*/ 320 w 819"/>
                <a:gd name="T15" fmla="*/ 0 h 26"/>
                <a:gd name="T16" fmla="*/ 499 w 819"/>
                <a:gd name="T17" fmla="*/ 0 h 26"/>
                <a:gd name="T18" fmla="*/ 512 w 819"/>
                <a:gd name="T19" fmla="*/ 13 h 26"/>
                <a:gd name="T20" fmla="*/ 499 w 819"/>
                <a:gd name="T21" fmla="*/ 26 h 26"/>
                <a:gd name="T22" fmla="*/ 320 w 819"/>
                <a:gd name="T23" fmla="*/ 26 h 26"/>
                <a:gd name="T24" fmla="*/ 307 w 819"/>
                <a:gd name="T25" fmla="*/ 13 h 26"/>
                <a:gd name="T26" fmla="*/ 320 w 819"/>
                <a:gd name="T27" fmla="*/ 0 h 26"/>
                <a:gd name="T28" fmla="*/ 627 w 819"/>
                <a:gd name="T29" fmla="*/ 0 h 26"/>
                <a:gd name="T30" fmla="*/ 807 w 819"/>
                <a:gd name="T31" fmla="*/ 0 h 26"/>
                <a:gd name="T32" fmla="*/ 819 w 819"/>
                <a:gd name="T33" fmla="*/ 13 h 26"/>
                <a:gd name="T34" fmla="*/ 807 w 819"/>
                <a:gd name="T35" fmla="*/ 26 h 26"/>
                <a:gd name="T36" fmla="*/ 627 w 819"/>
                <a:gd name="T37" fmla="*/ 26 h 26"/>
                <a:gd name="T38" fmla="*/ 615 w 819"/>
                <a:gd name="T39" fmla="*/ 13 h 26"/>
                <a:gd name="T40" fmla="*/ 627 w 819"/>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9" h="26">
                  <a:moveTo>
                    <a:pt x="13" y="0"/>
                  </a:moveTo>
                  <a:lnTo>
                    <a:pt x="192" y="0"/>
                  </a:lnTo>
                  <a:cubicBezTo>
                    <a:pt x="199" y="0"/>
                    <a:pt x="205" y="6"/>
                    <a:pt x="205" y="13"/>
                  </a:cubicBezTo>
                  <a:cubicBezTo>
                    <a:pt x="205" y="20"/>
                    <a:pt x="199" y="26"/>
                    <a:pt x="192" y="26"/>
                  </a:cubicBezTo>
                  <a:lnTo>
                    <a:pt x="13" y="26"/>
                  </a:lnTo>
                  <a:cubicBezTo>
                    <a:pt x="6" y="26"/>
                    <a:pt x="0" y="20"/>
                    <a:pt x="0" y="13"/>
                  </a:cubicBezTo>
                  <a:cubicBezTo>
                    <a:pt x="0" y="6"/>
                    <a:pt x="6" y="0"/>
                    <a:pt x="13" y="0"/>
                  </a:cubicBezTo>
                  <a:close/>
                  <a:moveTo>
                    <a:pt x="320" y="0"/>
                  </a:moveTo>
                  <a:lnTo>
                    <a:pt x="499" y="0"/>
                  </a:lnTo>
                  <a:cubicBezTo>
                    <a:pt x="507" y="0"/>
                    <a:pt x="512" y="6"/>
                    <a:pt x="512" y="13"/>
                  </a:cubicBezTo>
                  <a:cubicBezTo>
                    <a:pt x="512" y="20"/>
                    <a:pt x="507" y="26"/>
                    <a:pt x="499" y="26"/>
                  </a:cubicBezTo>
                  <a:lnTo>
                    <a:pt x="320" y="26"/>
                  </a:lnTo>
                  <a:cubicBezTo>
                    <a:pt x="313" y="26"/>
                    <a:pt x="307" y="20"/>
                    <a:pt x="307" y="13"/>
                  </a:cubicBezTo>
                  <a:cubicBezTo>
                    <a:pt x="307" y="6"/>
                    <a:pt x="313" y="0"/>
                    <a:pt x="320" y="0"/>
                  </a:cubicBezTo>
                  <a:close/>
                  <a:moveTo>
                    <a:pt x="627" y="0"/>
                  </a:moveTo>
                  <a:lnTo>
                    <a:pt x="807" y="0"/>
                  </a:lnTo>
                  <a:cubicBezTo>
                    <a:pt x="814" y="0"/>
                    <a:pt x="819" y="6"/>
                    <a:pt x="819" y="13"/>
                  </a:cubicBezTo>
                  <a:cubicBezTo>
                    <a:pt x="819" y="20"/>
                    <a:pt x="814" y="26"/>
                    <a:pt x="807" y="26"/>
                  </a:cubicBezTo>
                  <a:lnTo>
                    <a:pt x="627" y="26"/>
                  </a:lnTo>
                  <a:cubicBezTo>
                    <a:pt x="620" y="26"/>
                    <a:pt x="615" y="20"/>
                    <a:pt x="615" y="13"/>
                  </a:cubicBezTo>
                  <a:cubicBezTo>
                    <a:pt x="615" y="6"/>
                    <a:pt x="620" y="0"/>
                    <a:pt x="627" y="0"/>
                  </a:cubicBezTo>
                  <a:close/>
                </a:path>
              </a:pathLst>
            </a:custGeom>
            <a:noFill/>
            <a:ln w="28575" cap="flat" cmpd="sng">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144" name="Rectangle 120"/>
            <p:cNvSpPr>
              <a:spLocks noChangeArrowheads="1"/>
            </p:cNvSpPr>
            <p:nvPr/>
          </p:nvSpPr>
          <p:spPr bwMode="auto">
            <a:xfrm>
              <a:off x="1017" y="3045"/>
              <a:ext cx="127"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45" name="Rectangle 121"/>
            <p:cNvSpPr>
              <a:spLocks noChangeArrowheads="1"/>
            </p:cNvSpPr>
            <p:nvPr/>
          </p:nvSpPr>
          <p:spPr bwMode="auto">
            <a:xfrm>
              <a:off x="1017" y="3045"/>
              <a:ext cx="127" cy="99"/>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46" name="Freeform 122"/>
            <p:cNvSpPr>
              <a:spLocks noEditPoints="1"/>
            </p:cNvSpPr>
            <p:nvPr/>
          </p:nvSpPr>
          <p:spPr bwMode="auto">
            <a:xfrm>
              <a:off x="1032" y="3078"/>
              <a:ext cx="97" cy="33"/>
            </a:xfrm>
            <a:custGeom>
              <a:avLst/>
              <a:gdLst>
                <a:gd name="T0" fmla="*/ 115 w 230"/>
                <a:gd name="T1" fmla="*/ 50 h 100"/>
                <a:gd name="T2" fmla="*/ 60 w 230"/>
                <a:gd name="T3" fmla="*/ 94 h 100"/>
                <a:gd name="T4" fmla="*/ 5 w 230"/>
                <a:gd name="T5" fmla="*/ 60 h 100"/>
                <a:gd name="T6" fmla="*/ 40 w 230"/>
                <a:gd name="T7" fmla="*/ 6 h 100"/>
                <a:gd name="T8" fmla="*/ 60 w 230"/>
                <a:gd name="T9" fmla="*/ 6 h 100"/>
                <a:gd name="T10" fmla="*/ 115 w 230"/>
                <a:gd name="T11" fmla="*/ 50 h 100"/>
                <a:gd name="T12" fmla="*/ 115 w 230"/>
                <a:gd name="T13" fmla="*/ 50 h 100"/>
                <a:gd name="T14" fmla="*/ 170 w 230"/>
                <a:gd name="T15" fmla="*/ 6 h 100"/>
                <a:gd name="T16" fmla="*/ 224 w 230"/>
                <a:gd name="T17" fmla="*/ 40 h 100"/>
                <a:gd name="T18" fmla="*/ 190 w 230"/>
                <a:gd name="T19" fmla="*/ 94 h 100"/>
                <a:gd name="T20" fmla="*/ 170 w 230"/>
                <a:gd name="T21" fmla="*/ 94 h 100"/>
                <a:gd name="T22" fmla="*/ 115 w 230"/>
                <a:gd name="T2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0" h="100">
                  <a:moveTo>
                    <a:pt x="115" y="50"/>
                  </a:moveTo>
                  <a:lnTo>
                    <a:pt x="60" y="94"/>
                  </a:lnTo>
                  <a:cubicBezTo>
                    <a:pt x="35" y="100"/>
                    <a:pt x="11" y="84"/>
                    <a:pt x="5" y="60"/>
                  </a:cubicBezTo>
                  <a:cubicBezTo>
                    <a:pt x="0" y="36"/>
                    <a:pt x="15" y="11"/>
                    <a:pt x="40" y="6"/>
                  </a:cubicBezTo>
                  <a:cubicBezTo>
                    <a:pt x="46" y="4"/>
                    <a:pt x="53" y="4"/>
                    <a:pt x="60" y="6"/>
                  </a:cubicBezTo>
                  <a:lnTo>
                    <a:pt x="115" y="50"/>
                  </a:lnTo>
                  <a:close/>
                  <a:moveTo>
                    <a:pt x="115" y="50"/>
                  </a:moveTo>
                  <a:lnTo>
                    <a:pt x="170" y="6"/>
                  </a:lnTo>
                  <a:cubicBezTo>
                    <a:pt x="195" y="0"/>
                    <a:pt x="219" y="16"/>
                    <a:pt x="224" y="40"/>
                  </a:cubicBezTo>
                  <a:cubicBezTo>
                    <a:pt x="230" y="65"/>
                    <a:pt x="215" y="89"/>
                    <a:pt x="190" y="94"/>
                  </a:cubicBezTo>
                  <a:cubicBezTo>
                    <a:pt x="184" y="96"/>
                    <a:pt x="177" y="96"/>
                    <a:pt x="170" y="94"/>
                  </a:cubicBezTo>
                  <a:lnTo>
                    <a:pt x="115" y="50"/>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47" name="Freeform 123"/>
            <p:cNvSpPr>
              <a:spLocks noEditPoints="1"/>
            </p:cNvSpPr>
            <p:nvPr/>
          </p:nvSpPr>
          <p:spPr bwMode="auto">
            <a:xfrm>
              <a:off x="1032" y="3078"/>
              <a:ext cx="97" cy="33"/>
            </a:xfrm>
            <a:custGeom>
              <a:avLst/>
              <a:gdLst>
                <a:gd name="T0" fmla="*/ 115 w 230"/>
                <a:gd name="T1" fmla="*/ 50 h 100"/>
                <a:gd name="T2" fmla="*/ 60 w 230"/>
                <a:gd name="T3" fmla="*/ 94 h 100"/>
                <a:gd name="T4" fmla="*/ 5 w 230"/>
                <a:gd name="T5" fmla="*/ 60 h 100"/>
                <a:gd name="T6" fmla="*/ 40 w 230"/>
                <a:gd name="T7" fmla="*/ 6 h 100"/>
                <a:gd name="T8" fmla="*/ 60 w 230"/>
                <a:gd name="T9" fmla="*/ 6 h 100"/>
                <a:gd name="T10" fmla="*/ 115 w 230"/>
                <a:gd name="T11" fmla="*/ 50 h 100"/>
                <a:gd name="T12" fmla="*/ 115 w 230"/>
                <a:gd name="T13" fmla="*/ 50 h 100"/>
                <a:gd name="T14" fmla="*/ 170 w 230"/>
                <a:gd name="T15" fmla="*/ 6 h 100"/>
                <a:gd name="T16" fmla="*/ 224 w 230"/>
                <a:gd name="T17" fmla="*/ 40 h 100"/>
                <a:gd name="T18" fmla="*/ 190 w 230"/>
                <a:gd name="T19" fmla="*/ 94 h 100"/>
                <a:gd name="T20" fmla="*/ 170 w 230"/>
                <a:gd name="T21" fmla="*/ 94 h 100"/>
                <a:gd name="T22" fmla="*/ 115 w 230"/>
                <a:gd name="T2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0" h="100">
                  <a:moveTo>
                    <a:pt x="115" y="50"/>
                  </a:moveTo>
                  <a:lnTo>
                    <a:pt x="60" y="94"/>
                  </a:lnTo>
                  <a:cubicBezTo>
                    <a:pt x="35" y="100"/>
                    <a:pt x="11" y="84"/>
                    <a:pt x="5" y="60"/>
                  </a:cubicBezTo>
                  <a:cubicBezTo>
                    <a:pt x="0" y="36"/>
                    <a:pt x="15" y="11"/>
                    <a:pt x="40" y="6"/>
                  </a:cubicBezTo>
                  <a:cubicBezTo>
                    <a:pt x="46" y="4"/>
                    <a:pt x="53" y="4"/>
                    <a:pt x="60" y="6"/>
                  </a:cubicBezTo>
                  <a:lnTo>
                    <a:pt x="115" y="50"/>
                  </a:lnTo>
                  <a:close/>
                  <a:moveTo>
                    <a:pt x="115" y="50"/>
                  </a:moveTo>
                  <a:lnTo>
                    <a:pt x="170" y="6"/>
                  </a:lnTo>
                  <a:cubicBezTo>
                    <a:pt x="195" y="0"/>
                    <a:pt x="219" y="16"/>
                    <a:pt x="224" y="40"/>
                  </a:cubicBezTo>
                  <a:cubicBezTo>
                    <a:pt x="230" y="65"/>
                    <a:pt x="215" y="89"/>
                    <a:pt x="190" y="94"/>
                  </a:cubicBezTo>
                  <a:cubicBezTo>
                    <a:pt x="184" y="96"/>
                    <a:pt x="177" y="96"/>
                    <a:pt x="170" y="94"/>
                  </a:cubicBezTo>
                  <a:lnTo>
                    <a:pt x="115" y="5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48" name="Rectangle 124"/>
            <p:cNvSpPr>
              <a:spLocks noChangeArrowheads="1"/>
            </p:cNvSpPr>
            <p:nvPr/>
          </p:nvSpPr>
          <p:spPr bwMode="auto">
            <a:xfrm>
              <a:off x="2730" y="2996"/>
              <a:ext cx="25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49" name="Rectangle 125"/>
            <p:cNvSpPr>
              <a:spLocks noChangeArrowheads="1"/>
            </p:cNvSpPr>
            <p:nvPr/>
          </p:nvSpPr>
          <p:spPr bwMode="auto">
            <a:xfrm>
              <a:off x="2730" y="2996"/>
              <a:ext cx="253" cy="196"/>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50" name="Freeform 126"/>
            <p:cNvSpPr>
              <a:spLocks noEditPoints="1"/>
            </p:cNvSpPr>
            <p:nvPr/>
          </p:nvSpPr>
          <p:spPr bwMode="auto">
            <a:xfrm>
              <a:off x="2736" y="3001"/>
              <a:ext cx="241" cy="187"/>
            </a:xfrm>
            <a:custGeom>
              <a:avLst/>
              <a:gdLst>
                <a:gd name="T0" fmla="*/ 0 w 272"/>
                <a:gd name="T1" fmla="*/ 0 h 272"/>
                <a:gd name="T2" fmla="*/ 272 w 272"/>
                <a:gd name="T3" fmla="*/ 272 h 272"/>
                <a:gd name="T4" fmla="*/ 272 w 272"/>
                <a:gd name="T5" fmla="*/ 0 h 272"/>
                <a:gd name="T6" fmla="*/ 0 w 272"/>
                <a:gd name="T7" fmla="*/ 272 h 272"/>
              </a:gdLst>
              <a:ahLst/>
              <a:cxnLst>
                <a:cxn ang="0">
                  <a:pos x="T0" y="T1"/>
                </a:cxn>
                <a:cxn ang="0">
                  <a:pos x="T2" y="T3"/>
                </a:cxn>
                <a:cxn ang="0">
                  <a:pos x="T4" y="T5"/>
                </a:cxn>
                <a:cxn ang="0">
                  <a:pos x="T6" y="T7"/>
                </a:cxn>
              </a:cxnLst>
              <a:rect l="0" t="0" r="r" b="b"/>
              <a:pathLst>
                <a:path w="272" h="272">
                  <a:moveTo>
                    <a:pt x="0" y="0"/>
                  </a:moveTo>
                  <a:lnTo>
                    <a:pt x="272" y="272"/>
                  </a:lnTo>
                  <a:moveTo>
                    <a:pt x="272" y="0"/>
                  </a:moveTo>
                  <a:lnTo>
                    <a:pt x="0" y="272"/>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51" name="Rectangle 127"/>
            <p:cNvSpPr>
              <a:spLocks noChangeArrowheads="1"/>
            </p:cNvSpPr>
            <p:nvPr/>
          </p:nvSpPr>
          <p:spPr bwMode="auto">
            <a:xfrm>
              <a:off x="2412" y="3045"/>
              <a:ext cx="12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52" name="Freeform 128"/>
            <p:cNvSpPr>
              <a:spLocks noEditPoints="1"/>
            </p:cNvSpPr>
            <p:nvPr/>
          </p:nvSpPr>
          <p:spPr bwMode="auto">
            <a:xfrm>
              <a:off x="2412" y="3045"/>
              <a:ext cx="128" cy="99"/>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5"/>
                    <a:pt x="67" y="302"/>
                    <a:pt x="151" y="302"/>
                  </a:cubicBezTo>
                  <a:cubicBezTo>
                    <a:pt x="234" y="302"/>
                    <a:pt x="302" y="235"/>
                    <a:pt x="302" y="151"/>
                  </a:cubicBezTo>
                  <a:cubicBezTo>
                    <a:pt x="302" y="151"/>
                    <a:pt x="302" y="151"/>
                    <a:pt x="302" y="151"/>
                  </a:cubicBezTo>
                  <a:cubicBezTo>
                    <a:pt x="302" y="68"/>
                    <a:pt x="234" y="0"/>
                    <a:pt x="151" y="0"/>
                  </a:cubicBezTo>
                  <a:cubicBezTo>
                    <a:pt x="67" y="0"/>
                    <a:pt x="0" y="68"/>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53" name="Rectangle 129"/>
            <p:cNvSpPr>
              <a:spLocks noChangeArrowheads="1"/>
            </p:cNvSpPr>
            <p:nvPr/>
          </p:nvSpPr>
          <p:spPr bwMode="auto">
            <a:xfrm>
              <a:off x="2456" y="3072"/>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54" name="Rectangle 130"/>
            <p:cNvSpPr>
              <a:spLocks noChangeArrowheads="1"/>
            </p:cNvSpPr>
            <p:nvPr/>
          </p:nvSpPr>
          <p:spPr bwMode="auto">
            <a:xfrm>
              <a:off x="1906" y="3045"/>
              <a:ext cx="12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55" name="Freeform 131"/>
            <p:cNvSpPr>
              <a:spLocks noEditPoints="1"/>
            </p:cNvSpPr>
            <p:nvPr/>
          </p:nvSpPr>
          <p:spPr bwMode="auto">
            <a:xfrm>
              <a:off x="1906" y="3045"/>
              <a:ext cx="126" cy="99"/>
            </a:xfrm>
            <a:custGeom>
              <a:avLst/>
              <a:gdLst>
                <a:gd name="T0" fmla="*/ 0 w 303"/>
                <a:gd name="T1" fmla="*/ 302 h 302"/>
                <a:gd name="T2" fmla="*/ 303 w 303"/>
                <a:gd name="T3" fmla="*/ 302 h 302"/>
                <a:gd name="T4" fmla="*/ 303 w 303"/>
                <a:gd name="T5" fmla="*/ 0 h 302"/>
                <a:gd name="T6" fmla="*/ 0 w 303"/>
                <a:gd name="T7" fmla="*/ 0 h 302"/>
                <a:gd name="T8" fmla="*/ 0 w 303"/>
                <a:gd name="T9" fmla="*/ 302 h 302"/>
                <a:gd name="T10" fmla="*/ 0 w 303"/>
                <a:gd name="T11" fmla="*/ 151 h 302"/>
                <a:gd name="T12" fmla="*/ 152 w 303"/>
                <a:gd name="T13" fmla="*/ 302 h 302"/>
                <a:gd name="T14" fmla="*/ 303 w 303"/>
                <a:gd name="T15" fmla="*/ 151 h 302"/>
                <a:gd name="T16" fmla="*/ 303 w 303"/>
                <a:gd name="T17" fmla="*/ 151 h 302"/>
                <a:gd name="T18" fmla="*/ 152 w 303"/>
                <a:gd name="T19" fmla="*/ 0 h 302"/>
                <a:gd name="T20" fmla="*/ 0 w 303"/>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302">
                  <a:moveTo>
                    <a:pt x="0" y="302"/>
                  </a:moveTo>
                  <a:lnTo>
                    <a:pt x="303" y="302"/>
                  </a:lnTo>
                  <a:lnTo>
                    <a:pt x="303" y="0"/>
                  </a:lnTo>
                  <a:lnTo>
                    <a:pt x="0" y="0"/>
                  </a:lnTo>
                  <a:lnTo>
                    <a:pt x="0" y="302"/>
                  </a:lnTo>
                  <a:close/>
                  <a:moveTo>
                    <a:pt x="0" y="151"/>
                  </a:moveTo>
                  <a:cubicBezTo>
                    <a:pt x="0" y="235"/>
                    <a:pt x="68" y="302"/>
                    <a:pt x="152" y="302"/>
                  </a:cubicBezTo>
                  <a:cubicBezTo>
                    <a:pt x="235" y="302"/>
                    <a:pt x="303" y="235"/>
                    <a:pt x="303" y="151"/>
                  </a:cubicBezTo>
                  <a:cubicBezTo>
                    <a:pt x="303" y="151"/>
                    <a:pt x="303" y="151"/>
                    <a:pt x="303" y="151"/>
                  </a:cubicBezTo>
                  <a:cubicBezTo>
                    <a:pt x="303" y="68"/>
                    <a:pt x="235" y="0"/>
                    <a:pt x="152" y="0"/>
                  </a:cubicBezTo>
                  <a:cubicBezTo>
                    <a:pt x="68" y="0"/>
                    <a:pt x="0" y="68"/>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56" name="Rectangle 132"/>
            <p:cNvSpPr>
              <a:spLocks noChangeArrowheads="1"/>
            </p:cNvSpPr>
            <p:nvPr/>
          </p:nvSpPr>
          <p:spPr bwMode="auto">
            <a:xfrm>
              <a:off x="1952" y="3072"/>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57" name="Rectangle 133"/>
            <p:cNvSpPr>
              <a:spLocks noChangeArrowheads="1"/>
            </p:cNvSpPr>
            <p:nvPr/>
          </p:nvSpPr>
          <p:spPr bwMode="auto">
            <a:xfrm>
              <a:off x="1271" y="3045"/>
              <a:ext cx="127"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58" name="Freeform 134"/>
            <p:cNvSpPr>
              <a:spLocks noEditPoints="1"/>
            </p:cNvSpPr>
            <p:nvPr/>
          </p:nvSpPr>
          <p:spPr bwMode="auto">
            <a:xfrm>
              <a:off x="1271" y="3045"/>
              <a:ext cx="127" cy="99"/>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5"/>
                    <a:pt x="67" y="302"/>
                    <a:pt x="151" y="302"/>
                  </a:cubicBezTo>
                  <a:cubicBezTo>
                    <a:pt x="234" y="302"/>
                    <a:pt x="302" y="235"/>
                    <a:pt x="302" y="151"/>
                  </a:cubicBezTo>
                  <a:cubicBezTo>
                    <a:pt x="302" y="151"/>
                    <a:pt x="302" y="151"/>
                    <a:pt x="302" y="151"/>
                  </a:cubicBezTo>
                  <a:cubicBezTo>
                    <a:pt x="302" y="68"/>
                    <a:pt x="234" y="0"/>
                    <a:pt x="151" y="0"/>
                  </a:cubicBezTo>
                  <a:cubicBezTo>
                    <a:pt x="67" y="0"/>
                    <a:pt x="0" y="68"/>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59" name="Rectangle 135"/>
            <p:cNvSpPr>
              <a:spLocks noChangeArrowheads="1"/>
            </p:cNvSpPr>
            <p:nvPr/>
          </p:nvSpPr>
          <p:spPr bwMode="auto">
            <a:xfrm>
              <a:off x="1313" y="3072"/>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60" name="Rectangle 136"/>
            <p:cNvSpPr>
              <a:spLocks noChangeArrowheads="1"/>
            </p:cNvSpPr>
            <p:nvPr/>
          </p:nvSpPr>
          <p:spPr bwMode="auto">
            <a:xfrm>
              <a:off x="763" y="3045"/>
              <a:ext cx="12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61" name="Freeform 137"/>
            <p:cNvSpPr>
              <a:spLocks noEditPoints="1"/>
            </p:cNvSpPr>
            <p:nvPr/>
          </p:nvSpPr>
          <p:spPr bwMode="auto">
            <a:xfrm>
              <a:off x="763" y="3045"/>
              <a:ext cx="128" cy="99"/>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5"/>
                    <a:pt x="68" y="302"/>
                    <a:pt x="151" y="302"/>
                  </a:cubicBezTo>
                  <a:cubicBezTo>
                    <a:pt x="235" y="302"/>
                    <a:pt x="302" y="235"/>
                    <a:pt x="302" y="151"/>
                  </a:cubicBezTo>
                  <a:cubicBezTo>
                    <a:pt x="302" y="151"/>
                    <a:pt x="302" y="151"/>
                    <a:pt x="302" y="151"/>
                  </a:cubicBezTo>
                  <a:cubicBezTo>
                    <a:pt x="302" y="68"/>
                    <a:pt x="235" y="0"/>
                    <a:pt x="151" y="0"/>
                  </a:cubicBezTo>
                  <a:cubicBezTo>
                    <a:pt x="68" y="0"/>
                    <a:pt x="0" y="68"/>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62" name="Rectangle 138"/>
            <p:cNvSpPr>
              <a:spLocks noChangeArrowheads="1"/>
            </p:cNvSpPr>
            <p:nvPr/>
          </p:nvSpPr>
          <p:spPr bwMode="auto">
            <a:xfrm>
              <a:off x="803" y="3072"/>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63" name="Rectangle 139"/>
            <p:cNvSpPr>
              <a:spLocks noChangeArrowheads="1"/>
            </p:cNvSpPr>
            <p:nvPr/>
          </p:nvSpPr>
          <p:spPr bwMode="auto">
            <a:xfrm>
              <a:off x="257" y="3045"/>
              <a:ext cx="12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64" name="Freeform 140"/>
            <p:cNvSpPr>
              <a:spLocks noEditPoints="1"/>
            </p:cNvSpPr>
            <p:nvPr/>
          </p:nvSpPr>
          <p:spPr bwMode="auto">
            <a:xfrm>
              <a:off x="257" y="3045"/>
              <a:ext cx="126" cy="99"/>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5"/>
                    <a:pt x="67" y="302"/>
                    <a:pt x="151" y="302"/>
                  </a:cubicBezTo>
                  <a:cubicBezTo>
                    <a:pt x="234" y="302"/>
                    <a:pt x="302" y="235"/>
                    <a:pt x="302" y="151"/>
                  </a:cubicBezTo>
                  <a:cubicBezTo>
                    <a:pt x="302" y="151"/>
                    <a:pt x="302" y="151"/>
                    <a:pt x="302" y="151"/>
                  </a:cubicBezTo>
                  <a:cubicBezTo>
                    <a:pt x="302" y="68"/>
                    <a:pt x="234" y="0"/>
                    <a:pt x="151" y="0"/>
                  </a:cubicBezTo>
                  <a:cubicBezTo>
                    <a:pt x="67" y="0"/>
                    <a:pt x="0" y="68"/>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6767FF"/>
                  </a:solidFill>
                </a14:hiddenFill>
              </a:ext>
            </a:extLst>
          </p:spPr>
          <p:txBody>
            <a:bodyPr/>
            <a:lstStyle/>
            <a:p>
              <a:endParaRPr lang="zh-CN" altLang="en-US"/>
            </a:p>
          </p:txBody>
        </p:sp>
        <p:sp>
          <p:nvSpPr>
            <p:cNvPr id="129165" name="Rectangle 141"/>
            <p:cNvSpPr>
              <a:spLocks noChangeArrowheads="1"/>
            </p:cNvSpPr>
            <p:nvPr/>
          </p:nvSpPr>
          <p:spPr bwMode="auto">
            <a:xfrm>
              <a:off x="300" y="3072"/>
              <a:ext cx="1" cy="173"/>
            </a:xfrm>
            <a:prstGeom prst="rect">
              <a:avLst/>
            </a:prstGeom>
            <a:noFill/>
            <a:ln>
              <a:noFill/>
            </a:ln>
            <a:extLst>
              <a:ext uri="{909E8E84-426E-40DD-AFC4-6F175D3DCCD1}">
                <a14:hiddenFill xmlns:a14="http://schemas.microsoft.com/office/drawing/2010/main">
                  <a:solidFill>
                    <a:srgbClr val="CC00CC"/>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zh-CN" sz="1800" b="0">
                <a:solidFill>
                  <a:schemeClr val="tx1"/>
                </a:solidFill>
                <a:ea typeface="宋体" pitchFamily="2" charset="-122"/>
              </a:endParaRPr>
            </a:p>
          </p:txBody>
        </p:sp>
        <p:sp>
          <p:nvSpPr>
            <p:cNvPr id="129166" name="Rectangle 142"/>
            <p:cNvSpPr>
              <a:spLocks noChangeArrowheads="1"/>
            </p:cNvSpPr>
            <p:nvPr/>
          </p:nvSpPr>
          <p:spPr bwMode="auto">
            <a:xfrm>
              <a:off x="3174" y="3045"/>
              <a:ext cx="127"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67" name="Freeform 143"/>
            <p:cNvSpPr>
              <a:spLocks noEditPoints="1"/>
            </p:cNvSpPr>
            <p:nvPr/>
          </p:nvSpPr>
          <p:spPr bwMode="auto">
            <a:xfrm>
              <a:off x="3174" y="3045"/>
              <a:ext cx="127" cy="99"/>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5"/>
                    <a:pt x="68" y="302"/>
                    <a:pt x="151" y="302"/>
                  </a:cubicBezTo>
                  <a:cubicBezTo>
                    <a:pt x="235" y="302"/>
                    <a:pt x="302" y="235"/>
                    <a:pt x="302" y="151"/>
                  </a:cubicBezTo>
                  <a:cubicBezTo>
                    <a:pt x="302" y="151"/>
                    <a:pt x="302" y="151"/>
                    <a:pt x="302" y="151"/>
                  </a:cubicBezTo>
                  <a:cubicBezTo>
                    <a:pt x="302" y="68"/>
                    <a:pt x="235" y="0"/>
                    <a:pt x="151" y="0"/>
                  </a:cubicBezTo>
                  <a:cubicBezTo>
                    <a:pt x="68" y="0"/>
                    <a:pt x="0" y="68"/>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68" name="Rectangle 144"/>
            <p:cNvSpPr>
              <a:spLocks noChangeArrowheads="1"/>
            </p:cNvSpPr>
            <p:nvPr/>
          </p:nvSpPr>
          <p:spPr bwMode="auto">
            <a:xfrm>
              <a:off x="3213" y="3072"/>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69" name="Rectangle 145"/>
            <p:cNvSpPr>
              <a:spLocks noChangeArrowheads="1"/>
            </p:cNvSpPr>
            <p:nvPr/>
          </p:nvSpPr>
          <p:spPr bwMode="auto">
            <a:xfrm>
              <a:off x="4061" y="3045"/>
              <a:ext cx="12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70" name="Rectangle 146"/>
            <p:cNvSpPr>
              <a:spLocks noChangeArrowheads="1"/>
            </p:cNvSpPr>
            <p:nvPr/>
          </p:nvSpPr>
          <p:spPr bwMode="auto">
            <a:xfrm>
              <a:off x="4061" y="3045"/>
              <a:ext cx="128" cy="99"/>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71" name="Freeform 147"/>
            <p:cNvSpPr>
              <a:spLocks noEditPoints="1"/>
            </p:cNvSpPr>
            <p:nvPr/>
          </p:nvSpPr>
          <p:spPr bwMode="auto">
            <a:xfrm>
              <a:off x="4077" y="3078"/>
              <a:ext cx="97" cy="33"/>
            </a:xfrm>
            <a:custGeom>
              <a:avLst/>
              <a:gdLst>
                <a:gd name="T0" fmla="*/ 115 w 230"/>
                <a:gd name="T1" fmla="*/ 50 h 100"/>
                <a:gd name="T2" fmla="*/ 59 w 230"/>
                <a:gd name="T3" fmla="*/ 94 h 100"/>
                <a:gd name="T4" fmla="*/ 5 w 230"/>
                <a:gd name="T5" fmla="*/ 60 h 100"/>
                <a:gd name="T6" fmla="*/ 39 w 230"/>
                <a:gd name="T7" fmla="*/ 6 h 100"/>
                <a:gd name="T8" fmla="*/ 59 w 230"/>
                <a:gd name="T9" fmla="*/ 6 h 100"/>
                <a:gd name="T10" fmla="*/ 115 w 230"/>
                <a:gd name="T11" fmla="*/ 50 h 100"/>
                <a:gd name="T12" fmla="*/ 115 w 230"/>
                <a:gd name="T13" fmla="*/ 50 h 100"/>
                <a:gd name="T14" fmla="*/ 170 w 230"/>
                <a:gd name="T15" fmla="*/ 6 h 100"/>
                <a:gd name="T16" fmla="*/ 224 w 230"/>
                <a:gd name="T17" fmla="*/ 40 h 100"/>
                <a:gd name="T18" fmla="*/ 190 w 230"/>
                <a:gd name="T19" fmla="*/ 94 h 100"/>
                <a:gd name="T20" fmla="*/ 170 w 230"/>
                <a:gd name="T21" fmla="*/ 94 h 100"/>
                <a:gd name="T22" fmla="*/ 170 w 230"/>
                <a:gd name="T23" fmla="*/ 94 h 100"/>
                <a:gd name="T24" fmla="*/ 115 w 230"/>
                <a:gd name="T25"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100">
                  <a:moveTo>
                    <a:pt x="115" y="50"/>
                  </a:moveTo>
                  <a:lnTo>
                    <a:pt x="59" y="94"/>
                  </a:lnTo>
                  <a:cubicBezTo>
                    <a:pt x="35" y="100"/>
                    <a:pt x="11" y="84"/>
                    <a:pt x="5" y="60"/>
                  </a:cubicBezTo>
                  <a:cubicBezTo>
                    <a:pt x="0" y="36"/>
                    <a:pt x="15" y="11"/>
                    <a:pt x="39" y="6"/>
                  </a:cubicBezTo>
                  <a:cubicBezTo>
                    <a:pt x="46" y="4"/>
                    <a:pt x="53" y="4"/>
                    <a:pt x="59" y="6"/>
                  </a:cubicBezTo>
                  <a:lnTo>
                    <a:pt x="115" y="50"/>
                  </a:lnTo>
                  <a:close/>
                  <a:moveTo>
                    <a:pt x="115" y="50"/>
                  </a:moveTo>
                  <a:lnTo>
                    <a:pt x="170" y="6"/>
                  </a:lnTo>
                  <a:cubicBezTo>
                    <a:pt x="194" y="0"/>
                    <a:pt x="219" y="16"/>
                    <a:pt x="224" y="40"/>
                  </a:cubicBezTo>
                  <a:cubicBezTo>
                    <a:pt x="230" y="65"/>
                    <a:pt x="214" y="89"/>
                    <a:pt x="190" y="94"/>
                  </a:cubicBezTo>
                  <a:cubicBezTo>
                    <a:pt x="183" y="96"/>
                    <a:pt x="177" y="96"/>
                    <a:pt x="170" y="94"/>
                  </a:cubicBezTo>
                  <a:lnTo>
                    <a:pt x="170" y="94"/>
                  </a:lnTo>
                  <a:lnTo>
                    <a:pt x="115" y="50"/>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72" name="Freeform 148"/>
            <p:cNvSpPr>
              <a:spLocks noEditPoints="1"/>
            </p:cNvSpPr>
            <p:nvPr/>
          </p:nvSpPr>
          <p:spPr bwMode="auto">
            <a:xfrm>
              <a:off x="4077" y="3078"/>
              <a:ext cx="97" cy="33"/>
            </a:xfrm>
            <a:custGeom>
              <a:avLst/>
              <a:gdLst>
                <a:gd name="T0" fmla="*/ 115 w 230"/>
                <a:gd name="T1" fmla="*/ 50 h 100"/>
                <a:gd name="T2" fmla="*/ 59 w 230"/>
                <a:gd name="T3" fmla="*/ 94 h 100"/>
                <a:gd name="T4" fmla="*/ 5 w 230"/>
                <a:gd name="T5" fmla="*/ 60 h 100"/>
                <a:gd name="T6" fmla="*/ 39 w 230"/>
                <a:gd name="T7" fmla="*/ 6 h 100"/>
                <a:gd name="T8" fmla="*/ 59 w 230"/>
                <a:gd name="T9" fmla="*/ 6 h 100"/>
                <a:gd name="T10" fmla="*/ 115 w 230"/>
                <a:gd name="T11" fmla="*/ 50 h 100"/>
                <a:gd name="T12" fmla="*/ 115 w 230"/>
                <a:gd name="T13" fmla="*/ 50 h 100"/>
                <a:gd name="T14" fmla="*/ 170 w 230"/>
                <a:gd name="T15" fmla="*/ 6 h 100"/>
                <a:gd name="T16" fmla="*/ 224 w 230"/>
                <a:gd name="T17" fmla="*/ 40 h 100"/>
                <a:gd name="T18" fmla="*/ 190 w 230"/>
                <a:gd name="T19" fmla="*/ 94 h 100"/>
                <a:gd name="T20" fmla="*/ 170 w 230"/>
                <a:gd name="T21" fmla="*/ 94 h 100"/>
                <a:gd name="T22" fmla="*/ 170 w 230"/>
                <a:gd name="T23" fmla="*/ 94 h 100"/>
                <a:gd name="T24" fmla="*/ 115 w 230"/>
                <a:gd name="T25"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100">
                  <a:moveTo>
                    <a:pt x="115" y="50"/>
                  </a:moveTo>
                  <a:lnTo>
                    <a:pt x="59" y="94"/>
                  </a:lnTo>
                  <a:cubicBezTo>
                    <a:pt x="35" y="100"/>
                    <a:pt x="11" y="84"/>
                    <a:pt x="5" y="60"/>
                  </a:cubicBezTo>
                  <a:cubicBezTo>
                    <a:pt x="0" y="36"/>
                    <a:pt x="15" y="11"/>
                    <a:pt x="39" y="6"/>
                  </a:cubicBezTo>
                  <a:cubicBezTo>
                    <a:pt x="46" y="4"/>
                    <a:pt x="53" y="4"/>
                    <a:pt x="59" y="6"/>
                  </a:cubicBezTo>
                  <a:lnTo>
                    <a:pt x="115" y="50"/>
                  </a:lnTo>
                  <a:close/>
                  <a:moveTo>
                    <a:pt x="115" y="50"/>
                  </a:moveTo>
                  <a:lnTo>
                    <a:pt x="170" y="6"/>
                  </a:lnTo>
                  <a:cubicBezTo>
                    <a:pt x="194" y="0"/>
                    <a:pt x="219" y="16"/>
                    <a:pt x="224" y="40"/>
                  </a:cubicBezTo>
                  <a:cubicBezTo>
                    <a:pt x="230" y="65"/>
                    <a:pt x="214" y="89"/>
                    <a:pt x="190" y="94"/>
                  </a:cubicBezTo>
                  <a:cubicBezTo>
                    <a:pt x="183" y="96"/>
                    <a:pt x="177" y="96"/>
                    <a:pt x="170" y="94"/>
                  </a:cubicBezTo>
                  <a:lnTo>
                    <a:pt x="170" y="94"/>
                  </a:lnTo>
                  <a:lnTo>
                    <a:pt x="115" y="5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73" name="Rectangle 149"/>
            <p:cNvSpPr>
              <a:spLocks noChangeArrowheads="1"/>
            </p:cNvSpPr>
            <p:nvPr/>
          </p:nvSpPr>
          <p:spPr bwMode="auto">
            <a:xfrm>
              <a:off x="3808" y="3045"/>
              <a:ext cx="127"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74" name="Freeform 150"/>
            <p:cNvSpPr>
              <a:spLocks noEditPoints="1"/>
            </p:cNvSpPr>
            <p:nvPr/>
          </p:nvSpPr>
          <p:spPr bwMode="auto">
            <a:xfrm>
              <a:off x="3808" y="3045"/>
              <a:ext cx="127" cy="99"/>
            </a:xfrm>
            <a:custGeom>
              <a:avLst/>
              <a:gdLst>
                <a:gd name="T0" fmla="*/ 0 w 302"/>
                <a:gd name="T1" fmla="*/ 302 h 302"/>
                <a:gd name="T2" fmla="*/ 302 w 302"/>
                <a:gd name="T3" fmla="*/ 302 h 302"/>
                <a:gd name="T4" fmla="*/ 302 w 302"/>
                <a:gd name="T5" fmla="*/ 0 h 302"/>
                <a:gd name="T6" fmla="*/ 0 w 302"/>
                <a:gd name="T7" fmla="*/ 0 h 302"/>
                <a:gd name="T8" fmla="*/ 0 w 302"/>
                <a:gd name="T9" fmla="*/ 302 h 302"/>
                <a:gd name="T10" fmla="*/ 0 w 302"/>
                <a:gd name="T11" fmla="*/ 151 h 302"/>
                <a:gd name="T12" fmla="*/ 151 w 302"/>
                <a:gd name="T13" fmla="*/ 302 h 302"/>
                <a:gd name="T14" fmla="*/ 302 w 302"/>
                <a:gd name="T15" fmla="*/ 151 h 302"/>
                <a:gd name="T16" fmla="*/ 302 w 302"/>
                <a:gd name="T17" fmla="*/ 151 h 302"/>
                <a:gd name="T18" fmla="*/ 151 w 302"/>
                <a:gd name="T19" fmla="*/ 0 h 302"/>
                <a:gd name="T20" fmla="*/ 0 w 302"/>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0" y="302"/>
                  </a:moveTo>
                  <a:lnTo>
                    <a:pt x="302" y="302"/>
                  </a:lnTo>
                  <a:lnTo>
                    <a:pt x="302" y="0"/>
                  </a:lnTo>
                  <a:lnTo>
                    <a:pt x="0" y="0"/>
                  </a:lnTo>
                  <a:lnTo>
                    <a:pt x="0" y="302"/>
                  </a:lnTo>
                  <a:close/>
                  <a:moveTo>
                    <a:pt x="0" y="151"/>
                  </a:moveTo>
                  <a:cubicBezTo>
                    <a:pt x="0" y="235"/>
                    <a:pt x="67" y="302"/>
                    <a:pt x="151" y="302"/>
                  </a:cubicBezTo>
                  <a:cubicBezTo>
                    <a:pt x="234" y="302"/>
                    <a:pt x="302" y="235"/>
                    <a:pt x="302" y="151"/>
                  </a:cubicBezTo>
                  <a:cubicBezTo>
                    <a:pt x="302" y="151"/>
                    <a:pt x="302" y="151"/>
                    <a:pt x="302" y="151"/>
                  </a:cubicBezTo>
                  <a:cubicBezTo>
                    <a:pt x="302" y="68"/>
                    <a:pt x="234" y="0"/>
                    <a:pt x="151" y="0"/>
                  </a:cubicBezTo>
                  <a:cubicBezTo>
                    <a:pt x="67" y="0"/>
                    <a:pt x="0" y="68"/>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75" name="Rectangle 151"/>
            <p:cNvSpPr>
              <a:spLocks noChangeArrowheads="1"/>
            </p:cNvSpPr>
            <p:nvPr/>
          </p:nvSpPr>
          <p:spPr bwMode="auto">
            <a:xfrm>
              <a:off x="3850" y="3072"/>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76" name="Rectangle 152"/>
            <p:cNvSpPr>
              <a:spLocks noChangeArrowheads="1"/>
            </p:cNvSpPr>
            <p:nvPr/>
          </p:nvSpPr>
          <p:spPr bwMode="auto">
            <a:xfrm>
              <a:off x="4315" y="3045"/>
              <a:ext cx="12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177" name="Freeform 153"/>
            <p:cNvSpPr>
              <a:spLocks noEditPoints="1"/>
            </p:cNvSpPr>
            <p:nvPr/>
          </p:nvSpPr>
          <p:spPr bwMode="auto">
            <a:xfrm>
              <a:off x="4315" y="3045"/>
              <a:ext cx="128" cy="99"/>
            </a:xfrm>
            <a:custGeom>
              <a:avLst/>
              <a:gdLst>
                <a:gd name="T0" fmla="*/ 0 w 303"/>
                <a:gd name="T1" fmla="*/ 302 h 302"/>
                <a:gd name="T2" fmla="*/ 303 w 303"/>
                <a:gd name="T3" fmla="*/ 302 h 302"/>
                <a:gd name="T4" fmla="*/ 303 w 303"/>
                <a:gd name="T5" fmla="*/ 0 h 302"/>
                <a:gd name="T6" fmla="*/ 0 w 303"/>
                <a:gd name="T7" fmla="*/ 0 h 302"/>
                <a:gd name="T8" fmla="*/ 0 w 303"/>
                <a:gd name="T9" fmla="*/ 302 h 302"/>
                <a:gd name="T10" fmla="*/ 0 w 303"/>
                <a:gd name="T11" fmla="*/ 151 h 302"/>
                <a:gd name="T12" fmla="*/ 151 w 303"/>
                <a:gd name="T13" fmla="*/ 302 h 302"/>
                <a:gd name="T14" fmla="*/ 303 w 303"/>
                <a:gd name="T15" fmla="*/ 151 h 302"/>
                <a:gd name="T16" fmla="*/ 303 w 303"/>
                <a:gd name="T17" fmla="*/ 151 h 302"/>
                <a:gd name="T18" fmla="*/ 151 w 303"/>
                <a:gd name="T19" fmla="*/ 0 h 302"/>
                <a:gd name="T20" fmla="*/ 0 w 303"/>
                <a:gd name="T21"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302">
                  <a:moveTo>
                    <a:pt x="0" y="302"/>
                  </a:moveTo>
                  <a:lnTo>
                    <a:pt x="303" y="302"/>
                  </a:lnTo>
                  <a:lnTo>
                    <a:pt x="303" y="0"/>
                  </a:lnTo>
                  <a:lnTo>
                    <a:pt x="0" y="0"/>
                  </a:lnTo>
                  <a:lnTo>
                    <a:pt x="0" y="302"/>
                  </a:lnTo>
                  <a:close/>
                  <a:moveTo>
                    <a:pt x="0" y="151"/>
                  </a:moveTo>
                  <a:cubicBezTo>
                    <a:pt x="0" y="235"/>
                    <a:pt x="68" y="302"/>
                    <a:pt x="151" y="302"/>
                  </a:cubicBezTo>
                  <a:cubicBezTo>
                    <a:pt x="235" y="302"/>
                    <a:pt x="303" y="235"/>
                    <a:pt x="303" y="151"/>
                  </a:cubicBezTo>
                  <a:cubicBezTo>
                    <a:pt x="303" y="151"/>
                    <a:pt x="303" y="151"/>
                    <a:pt x="303" y="151"/>
                  </a:cubicBezTo>
                  <a:cubicBezTo>
                    <a:pt x="303" y="68"/>
                    <a:pt x="235" y="0"/>
                    <a:pt x="151" y="0"/>
                  </a:cubicBezTo>
                  <a:cubicBezTo>
                    <a:pt x="68" y="0"/>
                    <a:pt x="0" y="68"/>
                    <a:pt x="0" y="15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78" name="Rectangle 154"/>
            <p:cNvSpPr>
              <a:spLocks noChangeArrowheads="1"/>
            </p:cNvSpPr>
            <p:nvPr/>
          </p:nvSpPr>
          <p:spPr bwMode="auto">
            <a:xfrm>
              <a:off x="4362" y="3072"/>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b="0">
                  <a:solidFill>
                    <a:srgbClr val="000000"/>
                  </a:solidFill>
                  <a:latin typeface="Times New Roman" pitchFamily="18" charset="0"/>
                  <a:ea typeface="宋体" pitchFamily="2" charset="-122"/>
                </a:rPr>
                <a:t>H</a:t>
              </a:r>
              <a:endParaRPr lang="en-US" altLang="zh-CN" sz="1800" b="0">
                <a:solidFill>
                  <a:schemeClr val="tx1"/>
                </a:solidFill>
                <a:ea typeface="宋体" pitchFamily="2" charset="-122"/>
              </a:endParaRPr>
            </a:p>
          </p:txBody>
        </p:sp>
        <p:sp>
          <p:nvSpPr>
            <p:cNvPr id="129179" name="Line 155"/>
            <p:cNvSpPr>
              <a:spLocks noChangeShapeType="1"/>
            </p:cNvSpPr>
            <p:nvPr/>
          </p:nvSpPr>
          <p:spPr bwMode="auto">
            <a:xfrm>
              <a:off x="383" y="3094"/>
              <a:ext cx="380" cy="1"/>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80" name="Line 156"/>
            <p:cNvSpPr>
              <a:spLocks noChangeShapeType="1"/>
            </p:cNvSpPr>
            <p:nvPr/>
          </p:nvSpPr>
          <p:spPr bwMode="auto">
            <a:xfrm>
              <a:off x="891" y="3094"/>
              <a:ext cx="126"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81" name="Line 157"/>
            <p:cNvSpPr>
              <a:spLocks noChangeShapeType="1"/>
            </p:cNvSpPr>
            <p:nvPr/>
          </p:nvSpPr>
          <p:spPr bwMode="auto">
            <a:xfrm>
              <a:off x="1144" y="3094"/>
              <a:ext cx="127"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82" name="Line 158"/>
            <p:cNvSpPr>
              <a:spLocks noChangeShapeType="1"/>
            </p:cNvSpPr>
            <p:nvPr/>
          </p:nvSpPr>
          <p:spPr bwMode="auto">
            <a:xfrm>
              <a:off x="2032" y="3094"/>
              <a:ext cx="380"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83" name="Line 159"/>
            <p:cNvSpPr>
              <a:spLocks noChangeShapeType="1"/>
            </p:cNvSpPr>
            <p:nvPr/>
          </p:nvSpPr>
          <p:spPr bwMode="auto">
            <a:xfrm>
              <a:off x="2540" y="3094"/>
              <a:ext cx="190"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84" name="Line 160"/>
            <p:cNvSpPr>
              <a:spLocks noChangeShapeType="1"/>
            </p:cNvSpPr>
            <p:nvPr/>
          </p:nvSpPr>
          <p:spPr bwMode="auto">
            <a:xfrm>
              <a:off x="2983" y="3094"/>
              <a:ext cx="191"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85" name="Line 161"/>
            <p:cNvSpPr>
              <a:spLocks noChangeShapeType="1"/>
            </p:cNvSpPr>
            <p:nvPr/>
          </p:nvSpPr>
          <p:spPr bwMode="auto">
            <a:xfrm>
              <a:off x="3935" y="3094"/>
              <a:ext cx="126"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86" name="Line 162"/>
            <p:cNvSpPr>
              <a:spLocks noChangeShapeType="1"/>
            </p:cNvSpPr>
            <p:nvPr/>
          </p:nvSpPr>
          <p:spPr bwMode="auto">
            <a:xfrm>
              <a:off x="4189" y="3094"/>
              <a:ext cx="126"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87" name="Line 163"/>
            <p:cNvSpPr>
              <a:spLocks noChangeShapeType="1"/>
            </p:cNvSpPr>
            <p:nvPr/>
          </p:nvSpPr>
          <p:spPr bwMode="auto">
            <a:xfrm flipH="1">
              <a:off x="3314" y="3094"/>
              <a:ext cx="63"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88" name="Line 164"/>
            <p:cNvSpPr>
              <a:spLocks noChangeShapeType="1"/>
            </p:cNvSpPr>
            <p:nvPr/>
          </p:nvSpPr>
          <p:spPr bwMode="auto">
            <a:xfrm>
              <a:off x="3757" y="3094"/>
              <a:ext cx="64"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89" name="Freeform 165"/>
            <p:cNvSpPr>
              <a:spLocks noEditPoints="1"/>
            </p:cNvSpPr>
            <p:nvPr/>
          </p:nvSpPr>
          <p:spPr bwMode="auto">
            <a:xfrm>
              <a:off x="3371" y="3090"/>
              <a:ext cx="344" cy="8"/>
            </a:xfrm>
            <a:custGeom>
              <a:avLst/>
              <a:gdLst>
                <a:gd name="T0" fmla="*/ 13 w 819"/>
                <a:gd name="T1" fmla="*/ 0 h 26"/>
                <a:gd name="T2" fmla="*/ 192 w 819"/>
                <a:gd name="T3" fmla="*/ 0 h 26"/>
                <a:gd name="T4" fmla="*/ 205 w 819"/>
                <a:gd name="T5" fmla="*/ 13 h 26"/>
                <a:gd name="T6" fmla="*/ 192 w 819"/>
                <a:gd name="T7" fmla="*/ 26 h 26"/>
                <a:gd name="T8" fmla="*/ 13 w 819"/>
                <a:gd name="T9" fmla="*/ 26 h 26"/>
                <a:gd name="T10" fmla="*/ 0 w 819"/>
                <a:gd name="T11" fmla="*/ 13 h 26"/>
                <a:gd name="T12" fmla="*/ 13 w 819"/>
                <a:gd name="T13" fmla="*/ 0 h 26"/>
                <a:gd name="T14" fmla="*/ 320 w 819"/>
                <a:gd name="T15" fmla="*/ 0 h 26"/>
                <a:gd name="T16" fmla="*/ 499 w 819"/>
                <a:gd name="T17" fmla="*/ 0 h 26"/>
                <a:gd name="T18" fmla="*/ 512 w 819"/>
                <a:gd name="T19" fmla="*/ 13 h 26"/>
                <a:gd name="T20" fmla="*/ 499 w 819"/>
                <a:gd name="T21" fmla="*/ 26 h 26"/>
                <a:gd name="T22" fmla="*/ 320 w 819"/>
                <a:gd name="T23" fmla="*/ 26 h 26"/>
                <a:gd name="T24" fmla="*/ 307 w 819"/>
                <a:gd name="T25" fmla="*/ 13 h 26"/>
                <a:gd name="T26" fmla="*/ 320 w 819"/>
                <a:gd name="T27" fmla="*/ 0 h 26"/>
                <a:gd name="T28" fmla="*/ 627 w 819"/>
                <a:gd name="T29" fmla="*/ 0 h 26"/>
                <a:gd name="T30" fmla="*/ 806 w 819"/>
                <a:gd name="T31" fmla="*/ 0 h 26"/>
                <a:gd name="T32" fmla="*/ 819 w 819"/>
                <a:gd name="T33" fmla="*/ 13 h 26"/>
                <a:gd name="T34" fmla="*/ 806 w 819"/>
                <a:gd name="T35" fmla="*/ 26 h 26"/>
                <a:gd name="T36" fmla="*/ 627 w 819"/>
                <a:gd name="T37" fmla="*/ 26 h 26"/>
                <a:gd name="T38" fmla="*/ 614 w 819"/>
                <a:gd name="T39" fmla="*/ 13 h 26"/>
                <a:gd name="T40" fmla="*/ 627 w 819"/>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9" h="26">
                  <a:moveTo>
                    <a:pt x="13" y="0"/>
                  </a:moveTo>
                  <a:lnTo>
                    <a:pt x="192" y="0"/>
                  </a:lnTo>
                  <a:cubicBezTo>
                    <a:pt x="199" y="0"/>
                    <a:pt x="205" y="6"/>
                    <a:pt x="205" y="13"/>
                  </a:cubicBezTo>
                  <a:cubicBezTo>
                    <a:pt x="205" y="20"/>
                    <a:pt x="199" y="26"/>
                    <a:pt x="192" y="26"/>
                  </a:cubicBezTo>
                  <a:lnTo>
                    <a:pt x="13" y="26"/>
                  </a:lnTo>
                  <a:cubicBezTo>
                    <a:pt x="6" y="26"/>
                    <a:pt x="0" y="20"/>
                    <a:pt x="0" y="13"/>
                  </a:cubicBezTo>
                  <a:cubicBezTo>
                    <a:pt x="0" y="6"/>
                    <a:pt x="6" y="0"/>
                    <a:pt x="13" y="0"/>
                  </a:cubicBezTo>
                  <a:close/>
                  <a:moveTo>
                    <a:pt x="320" y="0"/>
                  </a:moveTo>
                  <a:lnTo>
                    <a:pt x="499" y="0"/>
                  </a:lnTo>
                  <a:cubicBezTo>
                    <a:pt x="506" y="0"/>
                    <a:pt x="512" y="6"/>
                    <a:pt x="512" y="13"/>
                  </a:cubicBezTo>
                  <a:cubicBezTo>
                    <a:pt x="512" y="20"/>
                    <a:pt x="506" y="26"/>
                    <a:pt x="499" y="26"/>
                  </a:cubicBezTo>
                  <a:lnTo>
                    <a:pt x="320" y="26"/>
                  </a:lnTo>
                  <a:cubicBezTo>
                    <a:pt x="313" y="26"/>
                    <a:pt x="307" y="20"/>
                    <a:pt x="307" y="13"/>
                  </a:cubicBezTo>
                  <a:cubicBezTo>
                    <a:pt x="307" y="6"/>
                    <a:pt x="313" y="0"/>
                    <a:pt x="320" y="0"/>
                  </a:cubicBezTo>
                  <a:close/>
                  <a:moveTo>
                    <a:pt x="627" y="0"/>
                  </a:moveTo>
                  <a:lnTo>
                    <a:pt x="806" y="0"/>
                  </a:lnTo>
                  <a:cubicBezTo>
                    <a:pt x="813" y="0"/>
                    <a:pt x="819" y="6"/>
                    <a:pt x="819" y="13"/>
                  </a:cubicBezTo>
                  <a:cubicBezTo>
                    <a:pt x="819" y="20"/>
                    <a:pt x="813" y="26"/>
                    <a:pt x="806" y="26"/>
                  </a:cubicBezTo>
                  <a:lnTo>
                    <a:pt x="627" y="26"/>
                  </a:lnTo>
                  <a:cubicBezTo>
                    <a:pt x="620" y="26"/>
                    <a:pt x="614" y="20"/>
                    <a:pt x="614" y="13"/>
                  </a:cubicBezTo>
                  <a:cubicBezTo>
                    <a:pt x="614" y="6"/>
                    <a:pt x="620" y="0"/>
                    <a:pt x="627" y="0"/>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190" name="Freeform 166"/>
            <p:cNvSpPr>
              <a:spLocks/>
            </p:cNvSpPr>
            <p:nvPr/>
          </p:nvSpPr>
          <p:spPr bwMode="auto">
            <a:xfrm>
              <a:off x="4466" y="3090"/>
              <a:ext cx="172" cy="8"/>
            </a:xfrm>
            <a:custGeom>
              <a:avLst/>
              <a:gdLst>
                <a:gd name="T0" fmla="*/ 397 w 410"/>
                <a:gd name="T1" fmla="*/ 26 h 26"/>
                <a:gd name="T2" fmla="*/ 13 w 410"/>
                <a:gd name="T3" fmla="*/ 26 h 26"/>
                <a:gd name="T4" fmla="*/ 0 w 410"/>
                <a:gd name="T5" fmla="*/ 13 h 26"/>
                <a:gd name="T6" fmla="*/ 13 w 410"/>
                <a:gd name="T7" fmla="*/ 0 h 26"/>
                <a:gd name="T8" fmla="*/ 397 w 410"/>
                <a:gd name="T9" fmla="*/ 0 h 26"/>
                <a:gd name="T10" fmla="*/ 410 w 410"/>
                <a:gd name="T11" fmla="*/ 13 h 26"/>
                <a:gd name="T12" fmla="*/ 397 w 41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10" h="26">
                  <a:moveTo>
                    <a:pt x="397" y="26"/>
                  </a:moveTo>
                  <a:lnTo>
                    <a:pt x="13" y="26"/>
                  </a:lnTo>
                  <a:cubicBezTo>
                    <a:pt x="6" y="26"/>
                    <a:pt x="0" y="20"/>
                    <a:pt x="0" y="13"/>
                  </a:cubicBezTo>
                  <a:cubicBezTo>
                    <a:pt x="0" y="6"/>
                    <a:pt x="6" y="0"/>
                    <a:pt x="13" y="0"/>
                  </a:cubicBezTo>
                  <a:lnTo>
                    <a:pt x="397" y="0"/>
                  </a:lnTo>
                  <a:cubicBezTo>
                    <a:pt x="404" y="0"/>
                    <a:pt x="410" y="6"/>
                    <a:pt x="410" y="13"/>
                  </a:cubicBezTo>
                  <a:cubicBezTo>
                    <a:pt x="410" y="20"/>
                    <a:pt x="404" y="26"/>
                    <a:pt x="397" y="26"/>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191" name="Line 167"/>
            <p:cNvSpPr>
              <a:spLocks noChangeShapeType="1"/>
            </p:cNvSpPr>
            <p:nvPr/>
          </p:nvSpPr>
          <p:spPr bwMode="auto">
            <a:xfrm flipH="1">
              <a:off x="1398" y="3094"/>
              <a:ext cx="63"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92" name="Line 168"/>
            <p:cNvSpPr>
              <a:spLocks noChangeShapeType="1"/>
            </p:cNvSpPr>
            <p:nvPr/>
          </p:nvSpPr>
          <p:spPr bwMode="auto">
            <a:xfrm>
              <a:off x="1842" y="3094"/>
              <a:ext cx="64" cy="1"/>
            </a:xfrm>
            <a:prstGeom prst="line">
              <a:avLst/>
            </a:prstGeom>
            <a:noFill/>
            <a:ln w="285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93" name="Freeform 169"/>
            <p:cNvSpPr>
              <a:spLocks noEditPoints="1"/>
            </p:cNvSpPr>
            <p:nvPr/>
          </p:nvSpPr>
          <p:spPr bwMode="auto">
            <a:xfrm>
              <a:off x="1456" y="3090"/>
              <a:ext cx="343" cy="8"/>
            </a:xfrm>
            <a:custGeom>
              <a:avLst/>
              <a:gdLst>
                <a:gd name="T0" fmla="*/ 13 w 819"/>
                <a:gd name="T1" fmla="*/ 0 h 26"/>
                <a:gd name="T2" fmla="*/ 192 w 819"/>
                <a:gd name="T3" fmla="*/ 0 h 26"/>
                <a:gd name="T4" fmla="*/ 205 w 819"/>
                <a:gd name="T5" fmla="*/ 13 h 26"/>
                <a:gd name="T6" fmla="*/ 192 w 819"/>
                <a:gd name="T7" fmla="*/ 26 h 26"/>
                <a:gd name="T8" fmla="*/ 13 w 819"/>
                <a:gd name="T9" fmla="*/ 26 h 26"/>
                <a:gd name="T10" fmla="*/ 0 w 819"/>
                <a:gd name="T11" fmla="*/ 13 h 26"/>
                <a:gd name="T12" fmla="*/ 13 w 819"/>
                <a:gd name="T13" fmla="*/ 0 h 26"/>
                <a:gd name="T14" fmla="*/ 320 w 819"/>
                <a:gd name="T15" fmla="*/ 0 h 26"/>
                <a:gd name="T16" fmla="*/ 499 w 819"/>
                <a:gd name="T17" fmla="*/ 0 h 26"/>
                <a:gd name="T18" fmla="*/ 512 w 819"/>
                <a:gd name="T19" fmla="*/ 13 h 26"/>
                <a:gd name="T20" fmla="*/ 499 w 819"/>
                <a:gd name="T21" fmla="*/ 26 h 26"/>
                <a:gd name="T22" fmla="*/ 320 w 819"/>
                <a:gd name="T23" fmla="*/ 26 h 26"/>
                <a:gd name="T24" fmla="*/ 307 w 819"/>
                <a:gd name="T25" fmla="*/ 13 h 26"/>
                <a:gd name="T26" fmla="*/ 320 w 819"/>
                <a:gd name="T27" fmla="*/ 0 h 26"/>
                <a:gd name="T28" fmla="*/ 627 w 819"/>
                <a:gd name="T29" fmla="*/ 0 h 26"/>
                <a:gd name="T30" fmla="*/ 807 w 819"/>
                <a:gd name="T31" fmla="*/ 0 h 26"/>
                <a:gd name="T32" fmla="*/ 819 w 819"/>
                <a:gd name="T33" fmla="*/ 13 h 26"/>
                <a:gd name="T34" fmla="*/ 807 w 819"/>
                <a:gd name="T35" fmla="*/ 26 h 26"/>
                <a:gd name="T36" fmla="*/ 627 w 819"/>
                <a:gd name="T37" fmla="*/ 26 h 26"/>
                <a:gd name="T38" fmla="*/ 615 w 819"/>
                <a:gd name="T39" fmla="*/ 13 h 26"/>
                <a:gd name="T40" fmla="*/ 627 w 819"/>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9" h="26">
                  <a:moveTo>
                    <a:pt x="13" y="0"/>
                  </a:moveTo>
                  <a:lnTo>
                    <a:pt x="192" y="0"/>
                  </a:lnTo>
                  <a:cubicBezTo>
                    <a:pt x="199" y="0"/>
                    <a:pt x="205" y="6"/>
                    <a:pt x="205" y="13"/>
                  </a:cubicBezTo>
                  <a:cubicBezTo>
                    <a:pt x="205" y="20"/>
                    <a:pt x="199" y="26"/>
                    <a:pt x="192" y="26"/>
                  </a:cubicBezTo>
                  <a:lnTo>
                    <a:pt x="13" y="26"/>
                  </a:lnTo>
                  <a:cubicBezTo>
                    <a:pt x="6" y="26"/>
                    <a:pt x="0" y="20"/>
                    <a:pt x="0" y="13"/>
                  </a:cubicBezTo>
                  <a:cubicBezTo>
                    <a:pt x="0" y="6"/>
                    <a:pt x="6" y="0"/>
                    <a:pt x="13" y="0"/>
                  </a:cubicBezTo>
                  <a:close/>
                  <a:moveTo>
                    <a:pt x="320" y="0"/>
                  </a:moveTo>
                  <a:lnTo>
                    <a:pt x="499" y="0"/>
                  </a:lnTo>
                  <a:cubicBezTo>
                    <a:pt x="507" y="0"/>
                    <a:pt x="512" y="6"/>
                    <a:pt x="512" y="13"/>
                  </a:cubicBezTo>
                  <a:cubicBezTo>
                    <a:pt x="512" y="20"/>
                    <a:pt x="507" y="26"/>
                    <a:pt x="499" y="26"/>
                  </a:cubicBezTo>
                  <a:lnTo>
                    <a:pt x="320" y="26"/>
                  </a:lnTo>
                  <a:cubicBezTo>
                    <a:pt x="313" y="26"/>
                    <a:pt x="307" y="20"/>
                    <a:pt x="307" y="13"/>
                  </a:cubicBezTo>
                  <a:cubicBezTo>
                    <a:pt x="307" y="6"/>
                    <a:pt x="313" y="0"/>
                    <a:pt x="320" y="0"/>
                  </a:cubicBezTo>
                  <a:close/>
                  <a:moveTo>
                    <a:pt x="627" y="0"/>
                  </a:moveTo>
                  <a:lnTo>
                    <a:pt x="807" y="0"/>
                  </a:lnTo>
                  <a:cubicBezTo>
                    <a:pt x="814" y="0"/>
                    <a:pt x="819" y="6"/>
                    <a:pt x="819" y="13"/>
                  </a:cubicBezTo>
                  <a:cubicBezTo>
                    <a:pt x="819" y="20"/>
                    <a:pt x="814" y="26"/>
                    <a:pt x="807" y="26"/>
                  </a:cubicBezTo>
                  <a:lnTo>
                    <a:pt x="627" y="26"/>
                  </a:lnTo>
                  <a:cubicBezTo>
                    <a:pt x="620" y="26"/>
                    <a:pt x="615" y="20"/>
                    <a:pt x="615" y="13"/>
                  </a:cubicBezTo>
                  <a:cubicBezTo>
                    <a:pt x="615" y="6"/>
                    <a:pt x="620" y="0"/>
                    <a:pt x="627" y="0"/>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194" name="Line 170"/>
            <p:cNvSpPr>
              <a:spLocks noChangeShapeType="1"/>
            </p:cNvSpPr>
            <p:nvPr/>
          </p:nvSpPr>
          <p:spPr bwMode="auto">
            <a:xfrm>
              <a:off x="2857" y="2011"/>
              <a:ext cx="0" cy="394"/>
            </a:xfrm>
            <a:prstGeom prst="line">
              <a:avLst/>
            </a:prstGeom>
            <a:noFill/>
            <a:ln w="508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95" name="Line 171"/>
            <p:cNvSpPr>
              <a:spLocks noChangeShapeType="1"/>
            </p:cNvSpPr>
            <p:nvPr/>
          </p:nvSpPr>
          <p:spPr bwMode="auto">
            <a:xfrm>
              <a:off x="2857" y="2602"/>
              <a:ext cx="0" cy="394"/>
            </a:xfrm>
            <a:prstGeom prst="line">
              <a:avLst/>
            </a:prstGeom>
            <a:noFill/>
            <a:ln w="508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96" name="Freeform 172"/>
            <p:cNvSpPr>
              <a:spLocks noEditPoints="1"/>
            </p:cNvSpPr>
            <p:nvPr/>
          </p:nvSpPr>
          <p:spPr bwMode="auto">
            <a:xfrm>
              <a:off x="2843" y="3182"/>
              <a:ext cx="28" cy="303"/>
            </a:xfrm>
            <a:custGeom>
              <a:avLst/>
              <a:gdLst>
                <a:gd name="T0" fmla="*/ 66 w 66"/>
                <a:gd name="T1" fmla="*/ 33 h 932"/>
                <a:gd name="T2" fmla="*/ 66 w 66"/>
                <a:gd name="T3" fmla="*/ 100 h 932"/>
                <a:gd name="T4" fmla="*/ 33 w 66"/>
                <a:gd name="T5" fmla="*/ 133 h 932"/>
                <a:gd name="T6" fmla="*/ 0 w 66"/>
                <a:gd name="T7" fmla="*/ 100 h 932"/>
                <a:gd name="T8" fmla="*/ 0 w 66"/>
                <a:gd name="T9" fmla="*/ 33 h 932"/>
                <a:gd name="T10" fmla="*/ 33 w 66"/>
                <a:gd name="T11" fmla="*/ 0 h 932"/>
                <a:gd name="T12" fmla="*/ 66 w 66"/>
                <a:gd name="T13" fmla="*/ 33 h 932"/>
                <a:gd name="T14" fmla="*/ 66 w 66"/>
                <a:gd name="T15" fmla="*/ 233 h 932"/>
                <a:gd name="T16" fmla="*/ 66 w 66"/>
                <a:gd name="T17" fmla="*/ 300 h 932"/>
                <a:gd name="T18" fmla="*/ 33 w 66"/>
                <a:gd name="T19" fmla="*/ 333 h 932"/>
                <a:gd name="T20" fmla="*/ 0 w 66"/>
                <a:gd name="T21" fmla="*/ 300 h 932"/>
                <a:gd name="T22" fmla="*/ 0 w 66"/>
                <a:gd name="T23" fmla="*/ 233 h 932"/>
                <a:gd name="T24" fmla="*/ 33 w 66"/>
                <a:gd name="T25" fmla="*/ 200 h 932"/>
                <a:gd name="T26" fmla="*/ 66 w 66"/>
                <a:gd name="T27" fmla="*/ 233 h 932"/>
                <a:gd name="T28" fmla="*/ 66 w 66"/>
                <a:gd name="T29" fmla="*/ 433 h 932"/>
                <a:gd name="T30" fmla="*/ 66 w 66"/>
                <a:gd name="T31" fmla="*/ 499 h 932"/>
                <a:gd name="T32" fmla="*/ 33 w 66"/>
                <a:gd name="T33" fmla="*/ 533 h 932"/>
                <a:gd name="T34" fmla="*/ 0 w 66"/>
                <a:gd name="T35" fmla="*/ 499 h 932"/>
                <a:gd name="T36" fmla="*/ 0 w 66"/>
                <a:gd name="T37" fmla="*/ 433 h 932"/>
                <a:gd name="T38" fmla="*/ 33 w 66"/>
                <a:gd name="T39" fmla="*/ 400 h 932"/>
                <a:gd name="T40" fmla="*/ 66 w 66"/>
                <a:gd name="T41" fmla="*/ 433 h 932"/>
                <a:gd name="T42" fmla="*/ 66 w 66"/>
                <a:gd name="T43" fmla="*/ 633 h 932"/>
                <a:gd name="T44" fmla="*/ 66 w 66"/>
                <a:gd name="T45" fmla="*/ 699 h 932"/>
                <a:gd name="T46" fmla="*/ 33 w 66"/>
                <a:gd name="T47" fmla="*/ 732 h 932"/>
                <a:gd name="T48" fmla="*/ 0 w 66"/>
                <a:gd name="T49" fmla="*/ 699 h 932"/>
                <a:gd name="T50" fmla="*/ 0 w 66"/>
                <a:gd name="T51" fmla="*/ 633 h 932"/>
                <a:gd name="T52" fmla="*/ 33 w 66"/>
                <a:gd name="T53" fmla="*/ 599 h 932"/>
                <a:gd name="T54" fmla="*/ 66 w 66"/>
                <a:gd name="T55" fmla="*/ 633 h 932"/>
                <a:gd name="T56" fmla="*/ 66 w 66"/>
                <a:gd name="T57" fmla="*/ 832 h 932"/>
                <a:gd name="T58" fmla="*/ 66 w 66"/>
                <a:gd name="T59" fmla="*/ 899 h 932"/>
                <a:gd name="T60" fmla="*/ 33 w 66"/>
                <a:gd name="T61" fmla="*/ 932 h 932"/>
                <a:gd name="T62" fmla="*/ 0 w 66"/>
                <a:gd name="T63" fmla="*/ 899 h 932"/>
                <a:gd name="T64" fmla="*/ 0 w 66"/>
                <a:gd name="T65" fmla="*/ 832 h 932"/>
                <a:gd name="T66" fmla="*/ 33 w 66"/>
                <a:gd name="T67" fmla="*/ 799 h 932"/>
                <a:gd name="T68" fmla="*/ 66 w 66"/>
                <a:gd name="T69" fmla="*/ 832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 h="932">
                  <a:moveTo>
                    <a:pt x="66" y="33"/>
                  </a:moveTo>
                  <a:lnTo>
                    <a:pt x="66" y="100"/>
                  </a:lnTo>
                  <a:cubicBezTo>
                    <a:pt x="66" y="118"/>
                    <a:pt x="51" y="133"/>
                    <a:pt x="33" y="133"/>
                  </a:cubicBezTo>
                  <a:cubicBezTo>
                    <a:pt x="15" y="133"/>
                    <a:pt x="0" y="118"/>
                    <a:pt x="0" y="100"/>
                  </a:cubicBezTo>
                  <a:lnTo>
                    <a:pt x="0" y="33"/>
                  </a:lnTo>
                  <a:cubicBezTo>
                    <a:pt x="0" y="15"/>
                    <a:pt x="15" y="0"/>
                    <a:pt x="33" y="0"/>
                  </a:cubicBezTo>
                  <a:cubicBezTo>
                    <a:pt x="51" y="0"/>
                    <a:pt x="66" y="15"/>
                    <a:pt x="66" y="33"/>
                  </a:cubicBezTo>
                  <a:close/>
                  <a:moveTo>
                    <a:pt x="66" y="233"/>
                  </a:moveTo>
                  <a:lnTo>
                    <a:pt x="66" y="300"/>
                  </a:lnTo>
                  <a:cubicBezTo>
                    <a:pt x="66" y="318"/>
                    <a:pt x="51" y="333"/>
                    <a:pt x="33" y="333"/>
                  </a:cubicBezTo>
                  <a:cubicBezTo>
                    <a:pt x="15" y="333"/>
                    <a:pt x="0" y="318"/>
                    <a:pt x="0" y="300"/>
                  </a:cubicBezTo>
                  <a:lnTo>
                    <a:pt x="0" y="233"/>
                  </a:lnTo>
                  <a:cubicBezTo>
                    <a:pt x="0" y="215"/>
                    <a:pt x="15" y="200"/>
                    <a:pt x="33" y="200"/>
                  </a:cubicBezTo>
                  <a:cubicBezTo>
                    <a:pt x="51" y="200"/>
                    <a:pt x="66" y="215"/>
                    <a:pt x="66" y="233"/>
                  </a:cubicBezTo>
                  <a:close/>
                  <a:moveTo>
                    <a:pt x="66" y="433"/>
                  </a:moveTo>
                  <a:lnTo>
                    <a:pt x="66" y="499"/>
                  </a:lnTo>
                  <a:cubicBezTo>
                    <a:pt x="66" y="518"/>
                    <a:pt x="51" y="533"/>
                    <a:pt x="33" y="533"/>
                  </a:cubicBezTo>
                  <a:cubicBezTo>
                    <a:pt x="15" y="533"/>
                    <a:pt x="0" y="518"/>
                    <a:pt x="0" y="499"/>
                  </a:cubicBezTo>
                  <a:lnTo>
                    <a:pt x="0" y="433"/>
                  </a:lnTo>
                  <a:cubicBezTo>
                    <a:pt x="0" y="414"/>
                    <a:pt x="15" y="400"/>
                    <a:pt x="33" y="400"/>
                  </a:cubicBezTo>
                  <a:cubicBezTo>
                    <a:pt x="51" y="400"/>
                    <a:pt x="66" y="414"/>
                    <a:pt x="66" y="433"/>
                  </a:cubicBezTo>
                  <a:close/>
                  <a:moveTo>
                    <a:pt x="66" y="633"/>
                  </a:moveTo>
                  <a:lnTo>
                    <a:pt x="66" y="699"/>
                  </a:lnTo>
                  <a:cubicBezTo>
                    <a:pt x="66" y="717"/>
                    <a:pt x="51" y="732"/>
                    <a:pt x="33" y="732"/>
                  </a:cubicBezTo>
                  <a:cubicBezTo>
                    <a:pt x="15" y="732"/>
                    <a:pt x="0" y="717"/>
                    <a:pt x="0" y="699"/>
                  </a:cubicBezTo>
                  <a:lnTo>
                    <a:pt x="0" y="633"/>
                  </a:lnTo>
                  <a:cubicBezTo>
                    <a:pt x="0" y="614"/>
                    <a:pt x="15" y="599"/>
                    <a:pt x="33" y="599"/>
                  </a:cubicBezTo>
                  <a:cubicBezTo>
                    <a:pt x="51" y="599"/>
                    <a:pt x="66" y="614"/>
                    <a:pt x="66" y="633"/>
                  </a:cubicBezTo>
                  <a:close/>
                  <a:moveTo>
                    <a:pt x="66" y="832"/>
                  </a:moveTo>
                  <a:lnTo>
                    <a:pt x="66" y="899"/>
                  </a:lnTo>
                  <a:cubicBezTo>
                    <a:pt x="66" y="917"/>
                    <a:pt x="51" y="932"/>
                    <a:pt x="33" y="932"/>
                  </a:cubicBezTo>
                  <a:cubicBezTo>
                    <a:pt x="15" y="932"/>
                    <a:pt x="0" y="917"/>
                    <a:pt x="0" y="899"/>
                  </a:cubicBezTo>
                  <a:lnTo>
                    <a:pt x="0" y="832"/>
                  </a:lnTo>
                  <a:cubicBezTo>
                    <a:pt x="0" y="814"/>
                    <a:pt x="15" y="799"/>
                    <a:pt x="33" y="799"/>
                  </a:cubicBezTo>
                  <a:cubicBezTo>
                    <a:pt x="51" y="799"/>
                    <a:pt x="66" y="814"/>
                    <a:pt x="66" y="832"/>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197" name="Freeform 173"/>
            <p:cNvSpPr>
              <a:spLocks/>
            </p:cNvSpPr>
            <p:nvPr/>
          </p:nvSpPr>
          <p:spPr bwMode="auto">
            <a:xfrm>
              <a:off x="2843" y="1706"/>
              <a:ext cx="28" cy="120"/>
            </a:xfrm>
            <a:custGeom>
              <a:avLst/>
              <a:gdLst>
                <a:gd name="T0" fmla="*/ 0 w 66"/>
                <a:gd name="T1" fmla="*/ 335 h 369"/>
                <a:gd name="T2" fmla="*/ 0 w 66"/>
                <a:gd name="T3" fmla="*/ 33 h 369"/>
                <a:gd name="T4" fmla="*/ 33 w 66"/>
                <a:gd name="T5" fmla="*/ 0 h 369"/>
                <a:gd name="T6" fmla="*/ 66 w 66"/>
                <a:gd name="T7" fmla="*/ 33 h 369"/>
                <a:gd name="T8" fmla="*/ 66 w 66"/>
                <a:gd name="T9" fmla="*/ 335 h 369"/>
                <a:gd name="T10" fmla="*/ 33 w 66"/>
                <a:gd name="T11" fmla="*/ 369 h 369"/>
                <a:gd name="T12" fmla="*/ 0 w 66"/>
                <a:gd name="T13" fmla="*/ 335 h 369"/>
              </a:gdLst>
              <a:ahLst/>
              <a:cxnLst>
                <a:cxn ang="0">
                  <a:pos x="T0" y="T1"/>
                </a:cxn>
                <a:cxn ang="0">
                  <a:pos x="T2" y="T3"/>
                </a:cxn>
                <a:cxn ang="0">
                  <a:pos x="T4" y="T5"/>
                </a:cxn>
                <a:cxn ang="0">
                  <a:pos x="T6" y="T7"/>
                </a:cxn>
                <a:cxn ang="0">
                  <a:pos x="T8" y="T9"/>
                </a:cxn>
                <a:cxn ang="0">
                  <a:pos x="T10" y="T11"/>
                </a:cxn>
                <a:cxn ang="0">
                  <a:pos x="T12" y="T13"/>
                </a:cxn>
              </a:cxnLst>
              <a:rect l="0" t="0" r="r" b="b"/>
              <a:pathLst>
                <a:path w="66" h="369">
                  <a:moveTo>
                    <a:pt x="0" y="335"/>
                  </a:moveTo>
                  <a:lnTo>
                    <a:pt x="0" y="33"/>
                  </a:lnTo>
                  <a:cubicBezTo>
                    <a:pt x="0" y="15"/>
                    <a:pt x="15" y="0"/>
                    <a:pt x="33" y="0"/>
                  </a:cubicBezTo>
                  <a:cubicBezTo>
                    <a:pt x="51" y="0"/>
                    <a:pt x="66" y="15"/>
                    <a:pt x="66" y="33"/>
                  </a:cubicBezTo>
                  <a:lnTo>
                    <a:pt x="66" y="335"/>
                  </a:lnTo>
                  <a:cubicBezTo>
                    <a:pt x="66" y="354"/>
                    <a:pt x="51" y="369"/>
                    <a:pt x="33" y="369"/>
                  </a:cubicBezTo>
                  <a:cubicBezTo>
                    <a:pt x="15" y="369"/>
                    <a:pt x="0" y="354"/>
                    <a:pt x="0" y="335"/>
                  </a:cubicBezTo>
                  <a:close/>
                </a:path>
              </a:pathLst>
            </a:custGeom>
            <a:noFill/>
            <a:ln w="12700" cap="flat">
              <a:solidFill>
                <a:srgbClr val="000000"/>
              </a:solidFill>
              <a:prstDash val="solid"/>
              <a:bevel/>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129198" name="Line 174"/>
            <p:cNvSpPr>
              <a:spLocks noChangeShapeType="1"/>
            </p:cNvSpPr>
            <p:nvPr/>
          </p:nvSpPr>
          <p:spPr bwMode="auto">
            <a:xfrm>
              <a:off x="2983" y="3192"/>
              <a:ext cx="219" cy="99"/>
            </a:xfrm>
            <a:prstGeom prst="line">
              <a:avLst/>
            </a:prstGeom>
            <a:noFill/>
            <a:ln w="508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99" name="AutoShape 175"/>
            <p:cNvSpPr>
              <a:spLocks noChangeArrowheads="1"/>
            </p:cNvSpPr>
            <p:nvPr/>
          </p:nvSpPr>
          <p:spPr bwMode="auto">
            <a:xfrm>
              <a:off x="3295" y="3398"/>
              <a:ext cx="1445" cy="685"/>
            </a:xfrm>
            <a:prstGeom prst="wedgeEllipseCallout">
              <a:avLst>
                <a:gd name="adj1" fmla="val -53306"/>
                <a:gd name="adj2" fmla="val -60120"/>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2000">
                <a:solidFill>
                  <a:srgbClr val="000099"/>
                </a:solidFill>
                <a:ea typeface="宋体" pitchFamily="2" charset="-122"/>
              </a:endParaRPr>
            </a:p>
          </p:txBody>
        </p:sp>
        <p:sp>
          <p:nvSpPr>
            <p:cNvPr id="129200" name="Rectangle 176"/>
            <p:cNvSpPr>
              <a:spLocks noChangeArrowheads="1"/>
            </p:cNvSpPr>
            <p:nvPr/>
          </p:nvSpPr>
          <p:spPr bwMode="auto">
            <a:xfrm>
              <a:off x="3455" y="3554"/>
              <a:ext cx="402" cy="20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a typeface="宋体" pitchFamily="2" charset="-122"/>
                </a:rPr>
                <a:t>FCU</a:t>
              </a:r>
            </a:p>
          </p:txBody>
        </p:sp>
        <p:sp>
          <p:nvSpPr>
            <p:cNvPr id="129201" name="Rectangle 177"/>
            <p:cNvSpPr>
              <a:spLocks noChangeArrowheads="1"/>
            </p:cNvSpPr>
            <p:nvPr/>
          </p:nvSpPr>
          <p:spPr bwMode="auto">
            <a:xfrm>
              <a:off x="3977" y="3554"/>
              <a:ext cx="602" cy="20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a:ea typeface="宋体" pitchFamily="2" charset="-122"/>
                </a:rPr>
                <a:t>主机接口</a:t>
              </a:r>
            </a:p>
          </p:txBody>
        </p:sp>
        <p:sp>
          <p:nvSpPr>
            <p:cNvPr id="129202" name="Line 178"/>
            <p:cNvSpPr>
              <a:spLocks noChangeShapeType="1"/>
            </p:cNvSpPr>
            <p:nvPr/>
          </p:nvSpPr>
          <p:spPr bwMode="auto">
            <a:xfrm>
              <a:off x="3857" y="3647"/>
              <a:ext cx="1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203" name="Rectangle 179"/>
            <p:cNvSpPr>
              <a:spLocks noChangeArrowheads="1"/>
            </p:cNvSpPr>
            <p:nvPr/>
          </p:nvSpPr>
          <p:spPr bwMode="auto">
            <a:xfrm>
              <a:off x="2452" y="3491"/>
              <a:ext cx="804" cy="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a:ea typeface="宋体" pitchFamily="2" charset="-122"/>
                </a:rPr>
                <a:t>交叉线仿真</a:t>
              </a:r>
            </a:p>
          </p:txBody>
        </p:sp>
        <p:sp>
          <p:nvSpPr>
            <p:cNvPr id="129204" name="Rectangle 180"/>
            <p:cNvSpPr>
              <a:spLocks noChangeArrowheads="1"/>
            </p:cNvSpPr>
            <p:nvPr/>
          </p:nvSpPr>
          <p:spPr bwMode="auto">
            <a:xfrm>
              <a:off x="326" y="3398"/>
              <a:ext cx="441" cy="59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a typeface="宋体" pitchFamily="2" charset="-122"/>
                </a:rPr>
                <a:t>TU</a:t>
              </a:r>
            </a:p>
            <a:p>
              <a:r>
                <a:rPr lang="en-US" altLang="zh-CN" sz="1800">
                  <a:ea typeface="宋体" pitchFamily="2" charset="-122"/>
                </a:rPr>
                <a:t>(TMS)</a:t>
              </a:r>
            </a:p>
          </p:txBody>
        </p:sp>
        <p:sp>
          <p:nvSpPr>
            <p:cNvPr id="129205" name="Rectangle 181"/>
            <p:cNvSpPr>
              <a:spLocks noChangeArrowheads="1"/>
            </p:cNvSpPr>
            <p:nvPr/>
          </p:nvSpPr>
          <p:spPr bwMode="auto">
            <a:xfrm>
              <a:off x="968" y="3554"/>
              <a:ext cx="723" cy="280"/>
            </a:xfrm>
            <a:prstGeom prst="rect">
              <a:avLst/>
            </a:prstGeom>
            <a:noFill/>
            <a:ln w="9525">
              <a:solidFill>
                <a:srgbClr val="000000"/>
              </a:solidFill>
              <a:prstDash val="dash"/>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0">
                  <a:ea typeface="宋体" pitchFamily="2" charset="-122"/>
                </a:rPr>
                <a:t>LMU/FCU</a:t>
              </a:r>
            </a:p>
          </p:txBody>
        </p:sp>
        <p:sp>
          <p:nvSpPr>
            <p:cNvPr id="129206" name="Line 182"/>
            <p:cNvSpPr>
              <a:spLocks noChangeShapeType="1"/>
            </p:cNvSpPr>
            <p:nvPr/>
          </p:nvSpPr>
          <p:spPr bwMode="auto">
            <a:xfrm>
              <a:off x="767" y="3679"/>
              <a:ext cx="20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207" name="Line 183"/>
            <p:cNvSpPr>
              <a:spLocks noChangeShapeType="1"/>
            </p:cNvSpPr>
            <p:nvPr/>
          </p:nvSpPr>
          <p:spPr bwMode="auto">
            <a:xfrm>
              <a:off x="767" y="3461"/>
              <a:ext cx="56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208" name="Line 184"/>
            <p:cNvSpPr>
              <a:spLocks noChangeShapeType="1"/>
            </p:cNvSpPr>
            <p:nvPr/>
          </p:nvSpPr>
          <p:spPr bwMode="auto">
            <a:xfrm>
              <a:off x="1329" y="3461"/>
              <a:ext cx="0" cy="9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209" name="Line 185"/>
            <p:cNvSpPr>
              <a:spLocks noChangeShapeType="1"/>
            </p:cNvSpPr>
            <p:nvPr/>
          </p:nvSpPr>
          <p:spPr bwMode="auto">
            <a:xfrm>
              <a:off x="767" y="3927"/>
              <a:ext cx="56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210" name="Line 186"/>
            <p:cNvSpPr>
              <a:spLocks noChangeShapeType="1"/>
            </p:cNvSpPr>
            <p:nvPr/>
          </p:nvSpPr>
          <p:spPr bwMode="auto">
            <a:xfrm flipV="1">
              <a:off x="1329" y="3834"/>
              <a:ext cx="0" cy="9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211" name="Oval 187"/>
            <p:cNvSpPr>
              <a:spLocks noChangeArrowheads="1"/>
            </p:cNvSpPr>
            <p:nvPr/>
          </p:nvSpPr>
          <p:spPr bwMode="auto">
            <a:xfrm>
              <a:off x="205" y="3274"/>
              <a:ext cx="682" cy="809"/>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212" name="Oval 188"/>
            <p:cNvSpPr>
              <a:spLocks noChangeArrowheads="1"/>
            </p:cNvSpPr>
            <p:nvPr/>
          </p:nvSpPr>
          <p:spPr bwMode="auto">
            <a:xfrm>
              <a:off x="1810" y="1779"/>
              <a:ext cx="321" cy="25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213" name="Oval 189"/>
            <p:cNvSpPr>
              <a:spLocks noChangeArrowheads="1"/>
            </p:cNvSpPr>
            <p:nvPr/>
          </p:nvSpPr>
          <p:spPr bwMode="auto">
            <a:xfrm>
              <a:off x="927" y="1780"/>
              <a:ext cx="321" cy="249"/>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214" name="AutoShape 190"/>
            <p:cNvSpPr>
              <a:spLocks noChangeArrowheads="1"/>
            </p:cNvSpPr>
            <p:nvPr/>
          </p:nvSpPr>
          <p:spPr bwMode="auto">
            <a:xfrm>
              <a:off x="2051" y="2060"/>
              <a:ext cx="722" cy="249"/>
            </a:xfrm>
            <a:prstGeom prst="wedgeEllipseCallout">
              <a:avLst>
                <a:gd name="adj1" fmla="val -56611"/>
                <a:gd name="adj2" fmla="val -77824"/>
              </a:avLst>
            </a:prstGeom>
            <a:noFill/>
            <a:ln w="127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000">
                  <a:solidFill>
                    <a:srgbClr val="000099"/>
                  </a:solidFill>
                  <a:ea typeface="宋体" pitchFamily="2" charset="-122"/>
                </a:rPr>
                <a:t>DAU</a:t>
              </a:r>
            </a:p>
          </p:txBody>
        </p:sp>
        <p:sp>
          <p:nvSpPr>
            <p:cNvPr id="129215" name="AutoShape 191"/>
            <p:cNvSpPr>
              <a:spLocks noChangeArrowheads="1"/>
            </p:cNvSpPr>
            <p:nvPr/>
          </p:nvSpPr>
          <p:spPr bwMode="auto">
            <a:xfrm flipH="1">
              <a:off x="365" y="2060"/>
              <a:ext cx="763" cy="249"/>
            </a:xfrm>
            <a:prstGeom prst="wedgeEllipseCallout">
              <a:avLst>
                <a:gd name="adj1" fmla="val -43736"/>
                <a:gd name="adj2" fmla="val -77824"/>
              </a:avLst>
            </a:prstGeom>
            <a:noFill/>
            <a:ln w="127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000">
                  <a:solidFill>
                    <a:srgbClr val="000099"/>
                  </a:solidFill>
                  <a:ea typeface="宋体" pitchFamily="2" charset="-122"/>
                </a:rPr>
                <a:t>PMU</a:t>
              </a:r>
            </a:p>
          </p:txBody>
        </p:sp>
        <p:sp>
          <p:nvSpPr>
            <p:cNvPr id="129216" name="Oval 192"/>
            <p:cNvSpPr>
              <a:spLocks noChangeArrowheads="1"/>
            </p:cNvSpPr>
            <p:nvPr/>
          </p:nvSpPr>
          <p:spPr bwMode="auto">
            <a:xfrm>
              <a:off x="89" y="2629"/>
              <a:ext cx="523" cy="574"/>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zh-CN" altLang="en-US">
                  <a:ea typeface="宋体" pitchFamily="2" charset="-122"/>
                </a:rPr>
                <a:t>测线</a:t>
              </a:r>
            </a:p>
            <a:p>
              <a:r>
                <a:rPr lang="zh-CN" altLang="en-US">
                  <a:ea typeface="宋体" pitchFamily="2" charset="-122"/>
                </a:rPr>
                <a:t>仿真器</a:t>
              </a:r>
            </a:p>
          </p:txBody>
        </p:sp>
      </p:grpSp>
      <p:sp>
        <p:nvSpPr>
          <p:cNvPr id="129217" name="Rectangle 193"/>
          <p:cNvSpPr>
            <a:spLocks noGrp="1" noChangeArrowheads="1"/>
          </p:cNvSpPr>
          <p:nvPr>
            <p:ph type="body" idx="1"/>
          </p:nvPr>
        </p:nvSpPr>
        <p:spPr>
          <a:xfrm>
            <a:off x="468313" y="1125538"/>
            <a:ext cx="8229600" cy="4830762"/>
          </a:xfrm>
          <a:noFill/>
          <a:ln/>
        </p:spPr>
        <p:txBody>
          <a:bodyPr/>
          <a:lstStyle/>
          <a:p>
            <a:r>
              <a:rPr lang="zh-CN" altLang="en-US" b="1"/>
              <a:t>大型地震数据采集记录系统</a:t>
            </a:r>
            <a:r>
              <a:rPr lang="zh-CN" altLang="en-US"/>
              <a:t>（</a:t>
            </a:r>
            <a:r>
              <a:rPr lang="en-US" altLang="zh-CN"/>
              <a:t>2007-2008</a:t>
            </a:r>
            <a:r>
              <a:rPr lang="zh-CN" altLang="en-US"/>
              <a:t>）</a:t>
            </a:r>
          </a:p>
          <a:p>
            <a:pPr lvl="1"/>
            <a:r>
              <a:rPr lang="zh-CN" altLang="en-US"/>
              <a:t>数据密集型高可靠多协议强实时嵌入式系统</a:t>
            </a:r>
          </a:p>
        </p:txBody>
      </p:sp>
      <p:pic>
        <p:nvPicPr>
          <p:cNvPr id="129218" name="Picture 194" descr="CIMG27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588" y="2276475"/>
            <a:ext cx="2286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29219" name="Picture 195" descr="CIMG27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588" y="3946525"/>
            <a:ext cx="2286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29220" name="Picture 196" descr="光电转换"/>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488" y="5516563"/>
            <a:ext cx="2133600" cy="1087437"/>
          </a:xfrm>
          <a:prstGeom prst="rect">
            <a:avLst/>
          </a:prstGeom>
          <a:noFill/>
          <a:extLst>
            <a:ext uri="{909E8E84-426E-40DD-AFC4-6F175D3DCCD1}">
              <a14:hiddenFill xmlns:a14="http://schemas.microsoft.com/office/drawing/2010/main">
                <a:solidFill>
                  <a:srgbClr val="FFFFFF"/>
                </a:solidFill>
              </a14:hiddenFill>
            </a:ext>
          </a:extLst>
        </p:spPr>
      </p:pic>
      <p:sp>
        <p:nvSpPr>
          <p:cNvPr id="129222" name="AutoShape 198"/>
          <p:cNvSpPr>
            <a:spLocks noChangeArrowheads="1"/>
          </p:cNvSpPr>
          <p:nvPr/>
        </p:nvSpPr>
        <p:spPr bwMode="auto">
          <a:xfrm>
            <a:off x="395288" y="2276475"/>
            <a:ext cx="3889375" cy="431800"/>
          </a:xfrm>
          <a:prstGeom prst="wedgeRoundRectCallout">
            <a:avLst>
              <a:gd name="adj1" fmla="val 49102"/>
              <a:gd name="adj2" fmla="val 73528"/>
              <a:gd name="adj3" fmla="val 16667"/>
            </a:avLst>
          </a:prstGeom>
          <a:solidFill>
            <a:srgbClr val="CCFFFF"/>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a:ea typeface="宋体" pitchFamily="2" charset="-122"/>
              </a:rPr>
              <a:t>MPC82XX+ VxWorks + GBit Switch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nodeType="withEffect">
                                  <p:stCondLst>
                                    <p:cond delay="0"/>
                                  </p:stCondLst>
                                  <p:childTnLst>
                                    <p:set>
                                      <p:cBhvr>
                                        <p:cTn id="6" dur="1" fill="hold">
                                          <p:stCondLst>
                                            <p:cond delay="0"/>
                                          </p:stCondLst>
                                        </p:cTn>
                                        <p:tgtEl>
                                          <p:spTgt spid="129221"/>
                                        </p:tgtEl>
                                        <p:attrNameLst>
                                          <p:attrName>style.visibility</p:attrName>
                                        </p:attrNameLst>
                                      </p:cBhvr>
                                      <p:to>
                                        <p:strVal val="visible"/>
                                      </p:to>
                                    </p:set>
                                    <p:animEffect transition="in" filter="diamond(out)">
                                      <p:cBhvr>
                                        <p:cTn id="7" dur="500"/>
                                        <p:tgtEl>
                                          <p:spTgt spid="129221"/>
                                        </p:tgtEl>
                                      </p:cBhvr>
                                    </p:animEffect>
                                  </p:childTnLst>
                                </p:cTn>
                              </p:par>
                              <p:par>
                                <p:cTn id="8" presetID="8" presetClass="entr" presetSubtype="16" fill="hold" nodeType="withEffect">
                                  <p:stCondLst>
                                    <p:cond delay="0"/>
                                  </p:stCondLst>
                                  <p:childTnLst>
                                    <p:set>
                                      <p:cBhvr>
                                        <p:cTn id="9" dur="1" fill="hold">
                                          <p:stCondLst>
                                            <p:cond delay="0"/>
                                          </p:stCondLst>
                                        </p:cTn>
                                        <p:tgtEl>
                                          <p:spTgt spid="129218"/>
                                        </p:tgtEl>
                                        <p:attrNameLst>
                                          <p:attrName>style.visibility</p:attrName>
                                        </p:attrNameLst>
                                      </p:cBhvr>
                                      <p:to>
                                        <p:strVal val="visible"/>
                                      </p:to>
                                    </p:set>
                                    <p:animEffect transition="in" filter="diamond(in)">
                                      <p:cBhvr>
                                        <p:cTn id="10" dur="500"/>
                                        <p:tgtEl>
                                          <p:spTgt spid="129218"/>
                                        </p:tgtEl>
                                      </p:cBhvr>
                                    </p:animEffect>
                                  </p:childTnLst>
                                </p:cTn>
                              </p:par>
                              <p:par>
                                <p:cTn id="11" presetID="8" presetClass="entr" presetSubtype="16" fill="hold" nodeType="withEffect">
                                  <p:stCondLst>
                                    <p:cond delay="0"/>
                                  </p:stCondLst>
                                  <p:childTnLst>
                                    <p:set>
                                      <p:cBhvr>
                                        <p:cTn id="12" dur="1" fill="hold">
                                          <p:stCondLst>
                                            <p:cond delay="0"/>
                                          </p:stCondLst>
                                        </p:cTn>
                                        <p:tgtEl>
                                          <p:spTgt spid="129219"/>
                                        </p:tgtEl>
                                        <p:attrNameLst>
                                          <p:attrName>style.visibility</p:attrName>
                                        </p:attrNameLst>
                                      </p:cBhvr>
                                      <p:to>
                                        <p:strVal val="visible"/>
                                      </p:to>
                                    </p:set>
                                    <p:animEffect transition="in" filter="diamond(in)">
                                      <p:cBhvr>
                                        <p:cTn id="13" dur="500"/>
                                        <p:tgtEl>
                                          <p:spTgt spid="129219"/>
                                        </p:tgtEl>
                                      </p:cBhvr>
                                    </p:animEffect>
                                  </p:childTnLst>
                                </p:cTn>
                              </p:par>
                              <p:par>
                                <p:cTn id="14" presetID="8" presetClass="entr" presetSubtype="16" fill="hold" nodeType="withEffect">
                                  <p:stCondLst>
                                    <p:cond delay="0"/>
                                  </p:stCondLst>
                                  <p:childTnLst>
                                    <p:set>
                                      <p:cBhvr>
                                        <p:cTn id="15" dur="1" fill="hold">
                                          <p:stCondLst>
                                            <p:cond delay="0"/>
                                          </p:stCondLst>
                                        </p:cTn>
                                        <p:tgtEl>
                                          <p:spTgt spid="129220"/>
                                        </p:tgtEl>
                                        <p:attrNameLst>
                                          <p:attrName>style.visibility</p:attrName>
                                        </p:attrNameLst>
                                      </p:cBhvr>
                                      <p:to>
                                        <p:strVal val="visible"/>
                                      </p:to>
                                    </p:set>
                                    <p:animEffect transition="in" filter="diamond(in)">
                                      <p:cBhvr>
                                        <p:cTn id="16" dur="500"/>
                                        <p:tgtEl>
                                          <p:spTgt spid="129220"/>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29222"/>
                                        </p:tgtEl>
                                        <p:attrNameLst>
                                          <p:attrName>style.visibility</p:attrName>
                                        </p:attrNameLst>
                                      </p:cBhvr>
                                      <p:to>
                                        <p:strVal val="visible"/>
                                      </p:to>
                                    </p:set>
                                    <p:animEffect transition="in" filter="diamond(in)">
                                      <p:cBhvr>
                                        <p:cTn id="19" dur="500"/>
                                        <p:tgtEl>
                                          <p:spTgt spid="12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a:t>典型的实时嵌入式系统（</a:t>
            </a:r>
            <a:r>
              <a:rPr lang="en-US" altLang="zh-CN"/>
              <a:t>3</a:t>
            </a:r>
            <a:r>
              <a:rPr lang="zh-CN" altLang="en-US"/>
              <a:t>）</a:t>
            </a:r>
          </a:p>
        </p:txBody>
      </p:sp>
      <p:sp>
        <p:nvSpPr>
          <p:cNvPr id="130051" name="Rectangle 3"/>
          <p:cNvSpPr>
            <a:spLocks noGrp="1" noChangeArrowheads="1"/>
          </p:cNvSpPr>
          <p:nvPr>
            <p:ph type="body" idx="1"/>
          </p:nvPr>
        </p:nvSpPr>
        <p:spPr/>
        <p:txBody>
          <a:bodyPr/>
          <a:lstStyle/>
          <a:p>
            <a:r>
              <a:rPr lang="en-US" altLang="zh-CN"/>
              <a:t>40</a:t>
            </a:r>
            <a:r>
              <a:rPr lang="zh-CN" altLang="en-US"/>
              <a:t>万门</a:t>
            </a:r>
            <a:r>
              <a:rPr lang="en-US" altLang="zh-CN"/>
              <a:t>ATM</a:t>
            </a:r>
            <a:r>
              <a:rPr lang="zh-CN" altLang="en-US"/>
              <a:t>宽带话音交换系统</a:t>
            </a:r>
          </a:p>
          <a:p>
            <a:pPr lvl="1"/>
            <a:r>
              <a:rPr lang="zh-CN" altLang="en-US">
                <a:latin typeface="宋体" pitchFamily="2" charset="-122"/>
              </a:rPr>
              <a:t>多处理机、多通信协议、大量协议实例的大型实时嵌入式系统</a:t>
            </a:r>
          </a:p>
          <a:p>
            <a:pPr lvl="1"/>
            <a:r>
              <a:rPr lang="zh-CN" altLang="en-US">
                <a:latin typeface="宋体" pitchFamily="2" charset="-122"/>
              </a:rPr>
              <a:t>采用</a:t>
            </a:r>
            <a:r>
              <a:rPr lang="en-US" altLang="zh-CN">
                <a:latin typeface="宋体" pitchFamily="2" charset="-122"/>
              </a:rPr>
              <a:t>SDL</a:t>
            </a:r>
            <a:r>
              <a:rPr lang="zh-CN" altLang="en-US">
                <a:latin typeface="宋体" pitchFamily="2" charset="-122"/>
              </a:rPr>
              <a:t>形式化语言自动代码生成工具</a:t>
            </a:r>
          </a:p>
        </p:txBody>
      </p:sp>
      <p:pic>
        <p:nvPicPr>
          <p:cNvPr id="130052" name="Picture 4" descr="CIMG07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500438"/>
            <a:ext cx="4495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130053" name="AutoShape 5"/>
          <p:cNvSpPr>
            <a:spLocks noChangeArrowheads="1"/>
          </p:cNvSpPr>
          <p:nvPr/>
        </p:nvSpPr>
        <p:spPr bwMode="auto">
          <a:xfrm>
            <a:off x="6372225" y="3500438"/>
            <a:ext cx="2447925" cy="1657350"/>
          </a:xfrm>
          <a:prstGeom prst="wedgeRoundRectCallout">
            <a:avLst>
              <a:gd name="adj1" fmla="val -67574"/>
              <a:gd name="adj2" fmla="val 40995"/>
              <a:gd name="adj3" fmla="val 16667"/>
            </a:avLst>
          </a:prstGeom>
          <a:solidFill>
            <a:srgbClr val="FFFF66"/>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800">
                <a:ea typeface="宋体" pitchFamily="2" charset="-122"/>
              </a:rPr>
              <a:t>X86 + M68K</a:t>
            </a:r>
          </a:p>
          <a:p>
            <a:r>
              <a:rPr lang="en-US" altLang="zh-CN" sz="2800">
                <a:ea typeface="宋体" pitchFamily="2" charset="-122"/>
              </a:rPr>
              <a:t>pSOS+</a:t>
            </a:r>
          </a:p>
          <a:p>
            <a:r>
              <a:rPr lang="en-US" altLang="zh-CN" sz="2800">
                <a:ea typeface="宋体" pitchFamily="2" charset="-122"/>
              </a:rPr>
              <a:t>C + SDL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blinds(horizontal)">
                                      <p:cBhvr>
                                        <p:cTn id="7" dur="500"/>
                                        <p:tgtEl>
                                          <p:spTgt spid="1300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0051">
                                            <p:txEl>
                                              <p:pRg st="1" end="1"/>
                                            </p:txEl>
                                          </p:spTgt>
                                        </p:tgtEl>
                                        <p:attrNameLst>
                                          <p:attrName>style.visibility</p:attrName>
                                        </p:attrNameLst>
                                      </p:cBhvr>
                                      <p:to>
                                        <p:strVal val="visible"/>
                                      </p:to>
                                    </p:set>
                                    <p:animEffect transition="in" filter="blinds(horizontal)">
                                      <p:cBhvr>
                                        <p:cTn id="10" dur="500"/>
                                        <p:tgtEl>
                                          <p:spTgt spid="13005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0051">
                                            <p:txEl>
                                              <p:pRg st="2" end="2"/>
                                            </p:txEl>
                                          </p:spTgt>
                                        </p:tgtEl>
                                        <p:attrNameLst>
                                          <p:attrName>style.visibility</p:attrName>
                                        </p:attrNameLst>
                                      </p:cBhvr>
                                      <p:to>
                                        <p:strVal val="visible"/>
                                      </p:to>
                                    </p:set>
                                    <p:animEffect transition="in" filter="blinds(horizontal)">
                                      <p:cBhvr>
                                        <p:cTn id="13" dur="500"/>
                                        <p:tgtEl>
                                          <p:spTgt spid="1300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0052"/>
                                        </p:tgtEl>
                                        <p:attrNameLst>
                                          <p:attrName>style.visibility</p:attrName>
                                        </p:attrNameLst>
                                      </p:cBhvr>
                                      <p:to>
                                        <p:strVal val="visible"/>
                                      </p:to>
                                    </p:set>
                                    <p:animEffect transition="in" filter="blinds(horizontal)">
                                      <p:cBhvr>
                                        <p:cTn id="16" dur="500"/>
                                        <p:tgtEl>
                                          <p:spTgt spid="13005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0053"/>
                                        </p:tgtEl>
                                        <p:attrNameLst>
                                          <p:attrName>style.visibility</p:attrName>
                                        </p:attrNameLst>
                                      </p:cBhvr>
                                      <p:to>
                                        <p:strVal val="visible"/>
                                      </p:to>
                                    </p:set>
                                    <p:animEffect transition="in" filter="blinds(horizontal)">
                                      <p:cBhvr>
                                        <p:cTn id="19" dur="500"/>
                                        <p:tgtEl>
                                          <p:spTgt spid="13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uiExpand="1" build="p"/>
      <p:bldP spid="1300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a:t>实时嵌入式系统特征</a:t>
            </a:r>
          </a:p>
        </p:txBody>
      </p:sp>
      <p:sp>
        <p:nvSpPr>
          <p:cNvPr id="134147" name="Rectangle 3"/>
          <p:cNvSpPr>
            <a:spLocks noGrp="1" noChangeArrowheads="1"/>
          </p:cNvSpPr>
          <p:nvPr>
            <p:ph type="body" sz="half" idx="1"/>
          </p:nvPr>
        </p:nvSpPr>
        <p:spPr>
          <a:xfrm>
            <a:off x="533400" y="1295400"/>
            <a:ext cx="8142288" cy="3070225"/>
          </a:xfrm>
        </p:spPr>
        <p:txBody>
          <a:bodyPr/>
          <a:lstStyle/>
          <a:p>
            <a:r>
              <a:rPr lang="zh-CN" altLang="en-US" sz="2400"/>
              <a:t>给定功能的专用计算机系统，不同系统的差异性大，软硬件协同设计要求强烈。对用户，相对封闭性强；</a:t>
            </a:r>
          </a:p>
          <a:p>
            <a:r>
              <a:rPr lang="zh-CN" altLang="en-US" sz="2400"/>
              <a:t>不同功能的实时性要求各异，难点一：</a:t>
            </a:r>
            <a:r>
              <a:rPr lang="zh-CN" altLang="en-US" sz="2400">
                <a:solidFill>
                  <a:schemeClr val="hlink"/>
                </a:solidFill>
              </a:rPr>
              <a:t>强实时处理</a:t>
            </a:r>
            <a:r>
              <a:rPr lang="zh-CN" altLang="en-US" sz="2400"/>
              <a:t>；</a:t>
            </a:r>
          </a:p>
          <a:p>
            <a:r>
              <a:rPr lang="zh-CN" altLang="en-US" sz="2400">
                <a:latin typeface="Times New Roman"/>
              </a:rPr>
              <a:t>“</a:t>
            </a:r>
            <a:r>
              <a:rPr lang="zh-CN" altLang="en-US" sz="2400"/>
              <a:t>嵌入</a:t>
            </a:r>
            <a:r>
              <a:rPr lang="zh-CN" altLang="en-US" sz="2400">
                <a:latin typeface="Times New Roman"/>
              </a:rPr>
              <a:t>”</a:t>
            </a:r>
            <a:r>
              <a:rPr lang="zh-CN" altLang="en-US" sz="2400"/>
              <a:t>并不意味着一定是小</a:t>
            </a:r>
            <a:r>
              <a:rPr lang="en-US" altLang="zh-CN" sz="2400"/>
              <a:t>(</a:t>
            </a:r>
            <a:r>
              <a:rPr lang="zh-CN" altLang="en-US" sz="2400"/>
              <a:t>微</a:t>
            </a:r>
            <a:r>
              <a:rPr lang="en-US" altLang="zh-CN" sz="2400"/>
              <a:t>)</a:t>
            </a:r>
            <a:r>
              <a:rPr lang="zh-CN" altLang="en-US" sz="2400"/>
              <a:t>型系统；</a:t>
            </a:r>
          </a:p>
          <a:p>
            <a:r>
              <a:rPr lang="zh-CN" altLang="en-US" sz="2400">
                <a:latin typeface="Times New Roman"/>
              </a:rPr>
              <a:t>“</a:t>
            </a:r>
            <a:r>
              <a:rPr lang="zh-CN" altLang="en-US" sz="2400"/>
              <a:t>弱交互</a:t>
            </a:r>
            <a:r>
              <a:rPr lang="zh-CN" altLang="en-US" sz="2400">
                <a:latin typeface="Times New Roman"/>
              </a:rPr>
              <a:t>”</a:t>
            </a:r>
            <a:r>
              <a:rPr lang="zh-CN" altLang="en-US" sz="2400"/>
              <a:t>、</a:t>
            </a:r>
            <a:r>
              <a:rPr lang="zh-CN" altLang="en-US" sz="2400">
                <a:latin typeface="Times New Roman"/>
              </a:rPr>
              <a:t>“</a:t>
            </a:r>
            <a:r>
              <a:rPr lang="zh-CN" altLang="en-US" sz="2400"/>
              <a:t>固化代码</a:t>
            </a:r>
            <a:r>
              <a:rPr lang="zh-CN" altLang="en-US" sz="2400">
                <a:latin typeface="Times New Roman"/>
              </a:rPr>
              <a:t>”</a:t>
            </a:r>
            <a:r>
              <a:rPr lang="zh-CN" altLang="en-US" sz="2400"/>
              <a:t>普遍存在；</a:t>
            </a:r>
          </a:p>
          <a:p>
            <a:r>
              <a:rPr lang="zh-CN" altLang="en-US" sz="2400">
                <a:latin typeface="Times New Roman"/>
              </a:rPr>
              <a:t>“</a:t>
            </a:r>
            <a:r>
              <a:rPr lang="zh-CN" altLang="en-US" sz="2400"/>
              <a:t>低功耗 </a:t>
            </a:r>
            <a:r>
              <a:rPr lang="en-US" altLang="zh-CN" sz="2400"/>
              <a:t>+ </a:t>
            </a:r>
            <a:r>
              <a:rPr lang="zh-CN" altLang="en-US" sz="2400"/>
              <a:t>资源紧凑</a:t>
            </a:r>
            <a:r>
              <a:rPr lang="zh-CN" altLang="en-US" sz="2400">
                <a:latin typeface="Times New Roman"/>
              </a:rPr>
              <a:t>”</a:t>
            </a:r>
            <a:r>
              <a:rPr lang="zh-CN" altLang="en-US" sz="2400"/>
              <a:t>条件下的系统实现，要求</a:t>
            </a:r>
            <a:r>
              <a:rPr lang="en-US" altLang="zh-CN" sz="2400"/>
              <a:t>OS</a:t>
            </a:r>
            <a:r>
              <a:rPr lang="zh-CN" altLang="en-US" sz="2400"/>
              <a:t>及应用软件具有：</a:t>
            </a:r>
            <a:r>
              <a:rPr lang="zh-CN" altLang="en-US" sz="2400">
                <a:solidFill>
                  <a:schemeClr val="hlink"/>
                </a:solidFill>
              </a:rPr>
              <a:t>精简、高效、深度优化</a:t>
            </a:r>
            <a:r>
              <a:rPr lang="zh-CN" altLang="en-US" sz="2400"/>
              <a:t>特征（难点二）；</a:t>
            </a:r>
          </a:p>
        </p:txBody>
      </p:sp>
      <p:graphicFrame>
        <p:nvGraphicFramePr>
          <p:cNvPr id="134148" name="Object 4"/>
          <p:cNvGraphicFramePr>
            <a:graphicFrameLocks noGrp="1" noChangeAspect="1"/>
          </p:cNvGraphicFramePr>
          <p:nvPr>
            <p:ph sz="half" idx="2"/>
          </p:nvPr>
        </p:nvGraphicFramePr>
        <p:xfrm>
          <a:off x="6765925" y="4437063"/>
          <a:ext cx="2378075" cy="2420937"/>
        </p:xfrm>
        <a:graphic>
          <a:graphicData uri="http://schemas.openxmlformats.org/presentationml/2006/ole">
            <mc:AlternateContent xmlns:mc="http://schemas.openxmlformats.org/markup-compatibility/2006">
              <mc:Choice xmlns:v="urn:schemas-microsoft-com:vml" Requires="v">
                <p:oleObj spid="_x0000_s134170" name="Bitmap Image" r:id="rId3" imgW="2142857" imgH="2180952" progId="PBrush">
                  <p:embed/>
                </p:oleObj>
              </mc:Choice>
              <mc:Fallback>
                <p:oleObj name="Bitmap Image" r:id="rId3" imgW="2142857" imgH="2180952" progId="PBrush">
                  <p:embed/>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5925" y="4437063"/>
                        <a:ext cx="2378075"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1" name="Rectangle 7"/>
          <p:cNvSpPr>
            <a:spLocks noChangeArrowheads="1"/>
          </p:cNvSpPr>
          <p:nvPr/>
        </p:nvSpPr>
        <p:spPr bwMode="auto">
          <a:xfrm>
            <a:off x="533400" y="4221163"/>
            <a:ext cx="6630988"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itchFamily="2" charset="2"/>
              <a:buChar char="n"/>
              <a:defRPr kumimoji="1" sz="28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kumimoji="1" sz="24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kumimoji="1" sz="20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kumimoji="1">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a:solidFill>
                  <a:schemeClr val="tx1"/>
                </a:solidFill>
                <a:latin typeface="Tahoma" pitchFamily="34" charset="0"/>
                <a:ea typeface="宋体" pitchFamily="2" charset="-122"/>
              </a:defRPr>
            </a:lvl9pPr>
          </a:lstStyle>
          <a:p>
            <a:r>
              <a:rPr lang="zh-CN" altLang="en-US" sz="2400" b="0">
                <a:solidFill>
                  <a:schemeClr val="hlink"/>
                </a:solidFill>
              </a:rPr>
              <a:t>无人值守、长时间无间断工作、</a:t>
            </a:r>
            <a:r>
              <a:rPr lang="en-US" altLang="zh-CN" sz="2400" b="0">
                <a:solidFill>
                  <a:schemeClr val="hlink"/>
                </a:solidFill>
              </a:rPr>
              <a:t>(</a:t>
            </a:r>
            <a:r>
              <a:rPr lang="zh-CN" altLang="en-US" sz="2400" b="0">
                <a:solidFill>
                  <a:schemeClr val="hlink"/>
                </a:solidFill>
              </a:rPr>
              <a:t>极</a:t>
            </a:r>
            <a:r>
              <a:rPr lang="en-US" altLang="zh-CN" sz="2400" b="0">
                <a:solidFill>
                  <a:schemeClr val="hlink"/>
                </a:solidFill>
              </a:rPr>
              <a:t>)</a:t>
            </a:r>
            <a:r>
              <a:rPr lang="zh-CN" altLang="en-US" sz="2400" b="0">
                <a:solidFill>
                  <a:schemeClr val="hlink"/>
                </a:solidFill>
              </a:rPr>
              <a:t>低故障率</a:t>
            </a:r>
            <a:r>
              <a:rPr lang="zh-CN" altLang="en-US" sz="2400" b="0"/>
              <a:t>需求，使系统研制具有</a:t>
            </a:r>
            <a:r>
              <a:rPr lang="zh-CN" altLang="en-US" sz="2400" b="0">
                <a:latin typeface="Times New Roman"/>
              </a:rPr>
              <a:t>“</a:t>
            </a:r>
            <a:r>
              <a:rPr lang="zh-CN" altLang="en-US" sz="2400" b="0"/>
              <a:t>抗恶劣环境 </a:t>
            </a:r>
            <a:r>
              <a:rPr lang="en-US" altLang="zh-CN" sz="2400" b="0"/>
              <a:t>+ </a:t>
            </a:r>
            <a:r>
              <a:rPr lang="zh-CN" altLang="en-US" sz="2400" b="0"/>
              <a:t>高稳定性 </a:t>
            </a:r>
            <a:r>
              <a:rPr lang="en-US" altLang="zh-CN" sz="2400" b="0"/>
              <a:t>+ </a:t>
            </a:r>
            <a:r>
              <a:rPr lang="zh-CN" altLang="en-US" sz="2400" b="0"/>
              <a:t>高可靠性</a:t>
            </a:r>
            <a:r>
              <a:rPr lang="zh-CN" altLang="en-US" sz="2400" b="0">
                <a:latin typeface="Times New Roman"/>
              </a:rPr>
              <a:t>”</a:t>
            </a:r>
            <a:r>
              <a:rPr lang="zh-CN" altLang="en-US" sz="2400" b="0"/>
              <a:t>的超强挑战性（难点三）；</a:t>
            </a:r>
          </a:p>
          <a:p>
            <a:r>
              <a:rPr lang="zh-CN" altLang="en-US" sz="2400" b="0"/>
              <a:t>开发环境相对桌面平台的弱，但在逐渐完备。</a:t>
            </a:r>
          </a:p>
          <a:p>
            <a:r>
              <a:rPr lang="zh-CN" altLang="en-US" sz="2400" b="0"/>
              <a:t>商业因素：成本，芯片、工具选型，时效 </a:t>
            </a:r>
            <a:r>
              <a:rPr lang="en-US" altLang="zh-CN" sz="2400" b="0">
                <a:latin typeface="Times New Roman"/>
              </a:rPr>
              <a:t>…</a:t>
            </a:r>
            <a:endParaRPr lang="en-US" altLang="zh-CN"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blinds(horizontal)">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blinds(horizontal)">
                                      <p:cBhvr>
                                        <p:cTn id="12" dur="500"/>
                                        <p:tgtEl>
                                          <p:spTgt spid="134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blinds(horizontal)">
                                      <p:cBhvr>
                                        <p:cTn id="17" dur="500"/>
                                        <p:tgtEl>
                                          <p:spTgt spid="134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4147">
                                            <p:txEl>
                                              <p:pRg st="3" end="3"/>
                                            </p:txEl>
                                          </p:spTgt>
                                        </p:tgtEl>
                                        <p:attrNameLst>
                                          <p:attrName>style.visibility</p:attrName>
                                        </p:attrNameLst>
                                      </p:cBhvr>
                                      <p:to>
                                        <p:strVal val="visible"/>
                                      </p:to>
                                    </p:set>
                                    <p:animEffect transition="in" filter="blinds(horizontal)">
                                      <p:cBhvr>
                                        <p:cTn id="22" dur="500"/>
                                        <p:tgtEl>
                                          <p:spTgt spid="134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4147">
                                            <p:txEl>
                                              <p:pRg st="4" end="4"/>
                                            </p:txEl>
                                          </p:spTgt>
                                        </p:tgtEl>
                                        <p:attrNameLst>
                                          <p:attrName>style.visibility</p:attrName>
                                        </p:attrNameLst>
                                      </p:cBhvr>
                                      <p:to>
                                        <p:strVal val="visible"/>
                                      </p:to>
                                    </p:set>
                                    <p:animEffect transition="in" filter="blinds(horizontal)">
                                      <p:cBhvr>
                                        <p:cTn id="27" dur="500"/>
                                        <p:tgtEl>
                                          <p:spTgt spid="134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4151">
                                            <p:txEl>
                                              <p:pRg st="0" end="0"/>
                                            </p:txEl>
                                          </p:spTgt>
                                        </p:tgtEl>
                                        <p:attrNameLst>
                                          <p:attrName>style.visibility</p:attrName>
                                        </p:attrNameLst>
                                      </p:cBhvr>
                                      <p:to>
                                        <p:strVal val="visible"/>
                                      </p:to>
                                    </p:set>
                                    <p:animEffect transition="in" filter="blinds(horizontal)">
                                      <p:cBhvr>
                                        <p:cTn id="32" dur="500"/>
                                        <p:tgtEl>
                                          <p:spTgt spid="13415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4151">
                                            <p:txEl>
                                              <p:pRg st="1" end="1"/>
                                            </p:txEl>
                                          </p:spTgt>
                                        </p:tgtEl>
                                        <p:attrNameLst>
                                          <p:attrName>style.visibility</p:attrName>
                                        </p:attrNameLst>
                                      </p:cBhvr>
                                      <p:to>
                                        <p:strVal val="visible"/>
                                      </p:to>
                                    </p:set>
                                    <p:animEffect transition="in" filter="blinds(horizontal)">
                                      <p:cBhvr>
                                        <p:cTn id="37" dur="500"/>
                                        <p:tgtEl>
                                          <p:spTgt spid="134151">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4151">
                                            <p:txEl>
                                              <p:pRg st="2" end="2"/>
                                            </p:txEl>
                                          </p:spTgt>
                                        </p:tgtEl>
                                        <p:attrNameLst>
                                          <p:attrName>style.visibility</p:attrName>
                                        </p:attrNameLst>
                                      </p:cBhvr>
                                      <p:to>
                                        <p:strVal val="visible"/>
                                      </p:to>
                                    </p:set>
                                    <p:animEffect transition="in" filter="blinds(horizontal)">
                                      <p:cBhvr>
                                        <p:cTn id="42" dur="500"/>
                                        <p:tgtEl>
                                          <p:spTgt spid="134151">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34148"/>
                                        </p:tgtEl>
                                        <p:attrNameLst>
                                          <p:attrName>style.visibility</p:attrName>
                                        </p:attrNameLst>
                                      </p:cBhvr>
                                      <p:to>
                                        <p:strVal val="visible"/>
                                      </p:to>
                                    </p:set>
                                    <p:animEffect transition="in" filter="blinds(horizontal)">
                                      <p:cBhvr>
                                        <p:cTn id="47"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uiExpand="1" build="p"/>
      <p:bldP spid="13415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323850" y="1552575"/>
            <a:ext cx="8569325" cy="769441"/>
          </a:xfrm>
          <a:prstGeom prst="rect">
            <a:avLst/>
          </a:prstGeom>
          <a:noFill/>
          <a:ln>
            <a:noFill/>
          </a:ln>
          <a:effectLst>
            <a:outerShdw dist="17961" dir="2700000" algn="ctr" rotWithShape="0">
              <a:schemeClr val="bg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sz="4400" dirty="0">
                <a:latin typeface="方正小标宋简体" pitchFamily="2" charset="-122"/>
                <a:ea typeface="方正小标宋简体" pitchFamily="2" charset="-122"/>
              </a:rPr>
              <a:t> </a:t>
            </a:r>
            <a:r>
              <a:rPr kumimoji="0" lang="en-US" altLang="zh-CN" sz="4400" dirty="0" smtClean="0">
                <a:latin typeface="方正小标宋简体" pitchFamily="2" charset="-122"/>
                <a:ea typeface="方正小标宋简体" pitchFamily="2" charset="-122"/>
              </a:rPr>
              <a:t> </a:t>
            </a:r>
            <a:r>
              <a:rPr kumimoji="0" lang="zh-CN" altLang="en-US" sz="4400" dirty="0" smtClean="0">
                <a:latin typeface="方正小标宋简体" pitchFamily="2" charset="-122"/>
                <a:ea typeface="方正小标宋简体" pitchFamily="2" charset="-122"/>
              </a:rPr>
              <a:t>实时</a:t>
            </a:r>
            <a:r>
              <a:rPr kumimoji="0" lang="zh-CN" altLang="en-US" sz="4400" dirty="0">
                <a:latin typeface="方正小标宋简体" pitchFamily="2" charset="-122"/>
                <a:ea typeface="方正小标宋简体" pitchFamily="2" charset="-122"/>
              </a:rPr>
              <a:t>嵌入式系统基础</a:t>
            </a:r>
            <a:endParaRPr kumimoji="0" lang="zh-CN" altLang="en-US" sz="6000" dirty="0">
              <a:solidFill>
                <a:schemeClr val="hlink"/>
              </a:solidFill>
              <a:latin typeface="方正小标宋简体" pitchFamily="2" charset="-122"/>
              <a:ea typeface="方正小标宋简体" pitchFamily="2" charset="-122"/>
            </a:endParaRPr>
          </a:p>
        </p:txBody>
      </p:sp>
      <p:sp>
        <p:nvSpPr>
          <p:cNvPr id="163843" name="Rectangle 3"/>
          <p:cNvSpPr>
            <a:spLocks noChangeArrowheads="1"/>
          </p:cNvSpPr>
          <p:nvPr/>
        </p:nvSpPr>
        <p:spPr bwMode="auto">
          <a:xfrm>
            <a:off x="863600" y="2497138"/>
            <a:ext cx="7740650" cy="3019425"/>
          </a:xfrm>
          <a:prstGeom prst="rect">
            <a:avLst/>
          </a:prstGeom>
          <a:noFill/>
          <a:ln>
            <a:noFill/>
          </a:ln>
          <a:effectLst>
            <a:outerShdw dist="17961" dir="2700000" algn="ctr" rotWithShape="0">
              <a:schemeClr val="bg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Embedded System</a:t>
            </a:r>
          </a:p>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Real Time</a:t>
            </a:r>
          </a:p>
          <a:p>
            <a:pPr>
              <a:buFontTx/>
              <a:buAutoNum type="arabicPeriod"/>
            </a:pPr>
            <a:r>
              <a:rPr kumimoji="0" lang="en-US" altLang="zh-CN" sz="4800" b="0" dirty="0">
                <a:solidFill>
                  <a:schemeClr val="hlink"/>
                </a:solidFill>
                <a:latin typeface="Tahoma" panose="020B0604030504040204" pitchFamily="34" charset="0"/>
                <a:ea typeface="方正小标宋简体" pitchFamily="2" charset="-122"/>
                <a:cs typeface="Tahoma" panose="020B0604030504040204" pitchFamily="34" charset="0"/>
              </a:rPr>
              <a:t> HW Core - Architectures</a:t>
            </a:r>
          </a:p>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SW Core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ChangeArrowheads="1"/>
          </p:cNvSpPr>
          <p:nvPr/>
        </p:nvSpPr>
        <p:spPr bwMode="auto">
          <a:xfrm>
            <a:off x="323850" y="1552575"/>
            <a:ext cx="8569325" cy="769441"/>
          </a:xfrm>
          <a:prstGeom prst="rect">
            <a:avLst/>
          </a:prstGeom>
          <a:noFill/>
          <a:ln>
            <a:noFill/>
          </a:ln>
          <a:effectLst>
            <a:outerShdw dist="17961" dir="2700000" algn="ctr" rotWithShape="0">
              <a:schemeClr val="bg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4400" dirty="0" smtClean="0">
                <a:latin typeface="方正小标宋简体" pitchFamily="2" charset="-122"/>
                <a:ea typeface="方正小标宋简体" pitchFamily="2" charset="-122"/>
              </a:rPr>
              <a:t>  实时</a:t>
            </a:r>
            <a:r>
              <a:rPr kumimoji="0" lang="zh-CN" altLang="en-US" sz="4400" dirty="0">
                <a:latin typeface="方正小标宋简体" pitchFamily="2" charset="-122"/>
                <a:ea typeface="方正小标宋简体" pitchFamily="2" charset="-122"/>
              </a:rPr>
              <a:t>嵌入式系统基础</a:t>
            </a:r>
            <a:endParaRPr kumimoji="0" lang="zh-CN" altLang="en-US" sz="6000" dirty="0">
              <a:solidFill>
                <a:schemeClr val="hlink"/>
              </a:solidFill>
              <a:latin typeface="方正小标宋简体" pitchFamily="2" charset="-122"/>
              <a:ea typeface="方正小标宋简体" pitchFamily="2" charset="-122"/>
            </a:endParaRPr>
          </a:p>
        </p:txBody>
      </p:sp>
      <p:sp>
        <p:nvSpPr>
          <p:cNvPr id="132100" name="Rectangle 4"/>
          <p:cNvSpPr>
            <a:spLocks noChangeArrowheads="1"/>
          </p:cNvSpPr>
          <p:nvPr/>
        </p:nvSpPr>
        <p:spPr bwMode="auto">
          <a:xfrm>
            <a:off x="1403350" y="2497138"/>
            <a:ext cx="7272338" cy="3019425"/>
          </a:xfrm>
          <a:prstGeom prst="rect">
            <a:avLst/>
          </a:prstGeom>
          <a:noFill/>
          <a:ln>
            <a:noFill/>
          </a:ln>
          <a:effectLst>
            <a:outerShdw dist="17961" dir="2700000" algn="ctr" rotWithShape="0">
              <a:schemeClr val="bg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buFontTx/>
              <a:buAutoNum type="arabicPeriod"/>
            </a:pPr>
            <a:r>
              <a:rPr kumimoji="0" lang="en-US" altLang="zh-CN" sz="4800" b="0" dirty="0">
                <a:solidFill>
                  <a:schemeClr val="hlink"/>
                </a:solidFill>
                <a:latin typeface="Tahoma" panose="020B0604030504040204" pitchFamily="34" charset="0"/>
                <a:ea typeface="方正小标宋简体" pitchFamily="2" charset="-122"/>
                <a:cs typeface="Tahoma" panose="020B0604030504040204" pitchFamily="34" charset="0"/>
              </a:rPr>
              <a:t> Embedded System</a:t>
            </a:r>
          </a:p>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Real Time</a:t>
            </a:r>
          </a:p>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HW Core</a:t>
            </a:r>
          </a:p>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SW Core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ARM_3um (sm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6675" y="4292600"/>
            <a:ext cx="24034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Rectangle 2"/>
          <p:cNvSpPr>
            <a:spLocks noGrp="1" noChangeArrowheads="1"/>
          </p:cNvSpPr>
          <p:nvPr>
            <p:ph type="title"/>
          </p:nvPr>
        </p:nvSpPr>
        <p:spPr/>
        <p:txBody>
          <a:bodyPr/>
          <a:lstStyle/>
          <a:p>
            <a:r>
              <a:rPr lang="en-US" altLang="zh-CN"/>
              <a:t>Embedded Microprocessor</a:t>
            </a:r>
          </a:p>
        </p:txBody>
      </p:sp>
      <p:sp>
        <p:nvSpPr>
          <p:cNvPr id="34819" name="Text Box 3"/>
          <p:cNvSpPr txBox="1">
            <a:spLocks noChangeArrowheads="1"/>
          </p:cNvSpPr>
          <p:nvPr/>
        </p:nvSpPr>
        <p:spPr bwMode="auto">
          <a:xfrm>
            <a:off x="250825" y="1308100"/>
            <a:ext cx="83534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a:solidFill>
                  <a:srgbClr val="CC0099"/>
                </a:solidFill>
                <a:latin typeface="Tahoma" pitchFamily="34" charset="0"/>
                <a:ea typeface="宋体" pitchFamily="2" charset="-122"/>
              </a:rPr>
              <a:t>What is Embedded Microprocessor?</a:t>
            </a:r>
          </a:p>
          <a:p>
            <a:pPr lvl="1" algn="l">
              <a:spcBef>
                <a:spcPct val="50000"/>
              </a:spcBef>
            </a:pPr>
            <a:r>
              <a:rPr kumimoji="1" lang="en-US" altLang="zh-CN" sz="3200">
                <a:solidFill>
                  <a:schemeClr val="tx2"/>
                </a:solidFill>
                <a:latin typeface="Tahoma" pitchFamily="34" charset="0"/>
                <a:ea typeface="宋体" pitchFamily="2" charset="-122"/>
              </a:rPr>
              <a:t>A programmable processor whose programming interface is not accessible to end-user of the product.</a:t>
            </a:r>
          </a:p>
          <a:p>
            <a:pPr lvl="1" algn="l">
              <a:spcBef>
                <a:spcPct val="50000"/>
              </a:spcBef>
            </a:pPr>
            <a:r>
              <a:rPr kumimoji="1" lang="en-US" altLang="zh-CN" sz="3200">
                <a:solidFill>
                  <a:schemeClr val="tx2"/>
                </a:solidFill>
                <a:latin typeface="Tahoma" pitchFamily="34" charset="0"/>
                <a:ea typeface="宋体" pitchFamily="2" charset="-122"/>
              </a:rPr>
              <a:t>The only user-interaction is through the actual application.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a:t>Something interesting</a:t>
            </a:r>
          </a:p>
        </p:txBody>
      </p:sp>
      <p:sp>
        <p:nvSpPr>
          <p:cNvPr id="133123" name="Rectangle 3"/>
          <p:cNvSpPr>
            <a:spLocks noGrp="1" noChangeArrowheads="1"/>
          </p:cNvSpPr>
          <p:nvPr>
            <p:ph type="body" idx="1"/>
          </p:nvPr>
        </p:nvSpPr>
        <p:spPr>
          <a:xfrm>
            <a:off x="533400" y="1196975"/>
            <a:ext cx="4470400" cy="2349500"/>
          </a:xfrm>
        </p:spPr>
        <p:txBody>
          <a:bodyPr/>
          <a:lstStyle/>
          <a:p>
            <a:r>
              <a:rPr lang="en-US" altLang="zh-CN" b="1"/>
              <a:t>Intel 4004 </a:t>
            </a:r>
            <a:r>
              <a:rPr lang="en-US" altLang="zh-CN" b="1">
                <a:latin typeface="Times New Roman"/>
              </a:rPr>
              <a:t>–</a:t>
            </a:r>
            <a:r>
              <a:rPr lang="en-US" altLang="zh-CN" b="1"/>
              <a:t> </a:t>
            </a:r>
            <a:r>
              <a:rPr lang="zh-CN" altLang="en-US" b="1"/>
              <a:t>计算器</a:t>
            </a:r>
            <a:r>
              <a:rPr lang="en-US" altLang="zh-CN" b="1"/>
              <a:t>(1970, 4-bit CPU, 46 instructions)</a:t>
            </a:r>
          </a:p>
        </p:txBody>
      </p:sp>
      <p:pic>
        <p:nvPicPr>
          <p:cNvPr id="133124" name="Picture 4" descr="ARN-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789363"/>
            <a:ext cx="3840162" cy="2520950"/>
          </a:xfrm>
          <a:prstGeom prst="rect">
            <a:avLst/>
          </a:prstGeom>
          <a:noFill/>
          <a:extLst>
            <a:ext uri="{909E8E84-426E-40DD-AFC4-6F175D3DCCD1}">
              <a14:hiddenFill xmlns:a14="http://schemas.microsoft.com/office/drawing/2010/main">
                <a:solidFill>
                  <a:srgbClr val="FFFFFF"/>
                </a:solidFill>
              </a14:hiddenFill>
            </a:ext>
          </a:extLst>
        </p:spPr>
      </p:pic>
      <p:pic>
        <p:nvPicPr>
          <p:cNvPr id="133125" name="Picture 5" descr="4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181100"/>
            <a:ext cx="3455988" cy="2535238"/>
          </a:xfrm>
          <a:prstGeom prst="rect">
            <a:avLst/>
          </a:prstGeom>
          <a:noFill/>
          <a:extLst>
            <a:ext uri="{909E8E84-426E-40DD-AFC4-6F175D3DCCD1}">
              <a14:hiddenFill xmlns:a14="http://schemas.microsoft.com/office/drawing/2010/main">
                <a:solidFill>
                  <a:srgbClr val="FFFFFF"/>
                </a:solidFill>
              </a14:hiddenFill>
            </a:ext>
          </a:extLst>
        </p:spPr>
      </p:pic>
      <p:sp>
        <p:nvSpPr>
          <p:cNvPr id="133126" name="Rectangle 6"/>
          <p:cNvSpPr>
            <a:spLocks noChangeArrowheads="1"/>
          </p:cNvSpPr>
          <p:nvPr/>
        </p:nvSpPr>
        <p:spPr bwMode="auto">
          <a:xfrm>
            <a:off x="533400" y="3743325"/>
            <a:ext cx="44704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r>
              <a:rPr lang="zh-CN" altLang="en-US"/>
              <a:t>当今的处理器中有</a:t>
            </a:r>
            <a:r>
              <a:rPr lang="en-US" altLang="zh-CN"/>
              <a:t>90%</a:t>
            </a:r>
            <a:r>
              <a:rPr lang="zh-CN" altLang="en-US"/>
              <a:t>以上是用于嵌入式设备</a:t>
            </a:r>
            <a:r>
              <a:rPr lang="en-US" altLang="zh-CN"/>
              <a:t>(</a:t>
            </a:r>
            <a:r>
              <a:rPr lang="zh-CN" altLang="en-US"/>
              <a:t>以百亿计</a:t>
            </a:r>
            <a:r>
              <a:rPr lang="en-US" altLang="zh-CN"/>
              <a:t>/</a:t>
            </a:r>
            <a:r>
              <a:rPr lang="zh-CN" altLang="en-US"/>
              <a:t>年</a:t>
            </a:r>
            <a:r>
              <a:rPr lang="en-US" altLang="zh-CN"/>
              <a:t>)</a:t>
            </a:r>
          </a:p>
        </p:txBody>
      </p:sp>
      <p:pic>
        <p:nvPicPr>
          <p:cNvPr id="133127" name="Picture 7" descr="thmb-museum-busicom1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2765425"/>
            <a:ext cx="1268412" cy="950913"/>
          </a:xfrm>
          <a:prstGeom prst="rect">
            <a:avLst/>
          </a:prstGeom>
          <a:noFill/>
          <a:extLst>
            <a:ext uri="{909E8E84-426E-40DD-AFC4-6F175D3DCCD1}">
              <a14:hiddenFill xmlns:a14="http://schemas.microsoft.com/office/drawing/2010/main">
                <a:solidFill>
                  <a:srgbClr val="FFFFFF"/>
                </a:solidFill>
              </a14:hiddenFill>
            </a:ext>
          </a:extLst>
        </p:spPr>
      </p:pic>
      <p:sp>
        <p:nvSpPr>
          <p:cNvPr id="133129" name="AutoShape 9"/>
          <p:cNvSpPr>
            <a:spLocks noChangeArrowheads="1"/>
          </p:cNvSpPr>
          <p:nvPr/>
        </p:nvSpPr>
        <p:spPr bwMode="auto">
          <a:xfrm>
            <a:off x="1116013" y="5445125"/>
            <a:ext cx="3889375" cy="1079500"/>
          </a:xfrm>
          <a:prstGeom prst="wedgeEllipseCallout">
            <a:avLst>
              <a:gd name="adj1" fmla="val 51060"/>
              <a:gd name="adj2" fmla="val -69560"/>
            </a:avLst>
          </a:prstGeom>
          <a:solidFill>
            <a:srgbClr val="FFFF66"/>
          </a:solidFill>
          <a:ln w="28575" algn="ctr">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chemeClr val="hlink"/>
                </a:solidFill>
                <a:ea typeface="宋体" pitchFamily="2" charset="-122"/>
              </a:rPr>
              <a:t>不应该只知道或只了解</a:t>
            </a:r>
            <a:r>
              <a:rPr lang="en-US" altLang="zh-CN" sz="2400">
                <a:solidFill>
                  <a:schemeClr val="hlink"/>
                </a:solidFill>
                <a:ea typeface="宋体" pitchFamily="2" charset="-122"/>
              </a:rPr>
              <a:t>X86</a:t>
            </a:r>
            <a:r>
              <a:rPr lang="zh-CN" altLang="en-US" sz="2400">
                <a:solidFill>
                  <a:schemeClr val="hlink"/>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with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blinds(vertical)">
                                      <p:cBhvr>
                                        <p:cTn id="7" dur="500"/>
                                        <p:tgtEl>
                                          <p:spTgt spid="133125"/>
                                        </p:tgtEl>
                                      </p:cBhvr>
                                    </p:animEffect>
                                  </p:childTnLst>
                                </p:cTn>
                              </p:par>
                              <p:par>
                                <p:cTn id="8" presetID="3" presetClass="entr" presetSubtype="5" fill="hold" nodeType="withEffect">
                                  <p:stCondLst>
                                    <p:cond delay="0"/>
                                  </p:stCondLst>
                                  <p:childTnLst>
                                    <p:set>
                                      <p:cBhvr>
                                        <p:cTn id="9" dur="1" fill="hold">
                                          <p:stCondLst>
                                            <p:cond delay="0"/>
                                          </p:stCondLst>
                                        </p:cTn>
                                        <p:tgtEl>
                                          <p:spTgt spid="133127"/>
                                        </p:tgtEl>
                                        <p:attrNameLst>
                                          <p:attrName>style.visibility</p:attrName>
                                        </p:attrNameLst>
                                      </p:cBhvr>
                                      <p:to>
                                        <p:strVal val="visible"/>
                                      </p:to>
                                    </p:set>
                                    <p:animEffect transition="in" filter="blinds(vertical)">
                                      <p:cBhvr>
                                        <p:cTn id="10" dur="500"/>
                                        <p:tgtEl>
                                          <p:spTgt spid="1331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33126"/>
                                        </p:tgtEl>
                                        <p:attrNameLst>
                                          <p:attrName>style.visibility</p:attrName>
                                        </p:attrNameLst>
                                      </p:cBhvr>
                                      <p:to>
                                        <p:strVal val="visible"/>
                                      </p:to>
                                    </p:set>
                                    <p:animEffect transition="in" filter="blinds(vertical)">
                                      <p:cBhvr>
                                        <p:cTn id="15" dur="500"/>
                                        <p:tgtEl>
                                          <p:spTgt spid="133126"/>
                                        </p:tgtEl>
                                      </p:cBhvr>
                                    </p:animEffect>
                                  </p:childTnLst>
                                </p:cTn>
                              </p:par>
                              <p:par>
                                <p:cTn id="16" presetID="3" presetClass="entr" presetSubtype="5" fill="hold" nodeType="withEffect">
                                  <p:stCondLst>
                                    <p:cond delay="0"/>
                                  </p:stCondLst>
                                  <p:childTnLst>
                                    <p:set>
                                      <p:cBhvr>
                                        <p:cTn id="17" dur="1" fill="hold">
                                          <p:stCondLst>
                                            <p:cond delay="0"/>
                                          </p:stCondLst>
                                        </p:cTn>
                                        <p:tgtEl>
                                          <p:spTgt spid="133124"/>
                                        </p:tgtEl>
                                        <p:attrNameLst>
                                          <p:attrName>style.visibility</p:attrName>
                                        </p:attrNameLst>
                                      </p:cBhvr>
                                      <p:to>
                                        <p:strVal val="visible"/>
                                      </p:to>
                                    </p:set>
                                    <p:animEffect transition="in" filter="blinds(vertical)">
                                      <p:cBhvr>
                                        <p:cTn id="18" dur="500"/>
                                        <p:tgtEl>
                                          <p:spTgt spid="1331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3129"/>
                                        </p:tgtEl>
                                        <p:attrNameLst>
                                          <p:attrName>style.visibility</p:attrName>
                                        </p:attrNameLst>
                                      </p:cBhvr>
                                      <p:to>
                                        <p:strVal val="visible"/>
                                      </p:to>
                                    </p:set>
                                    <p:animEffect transition="in" filter="blinds(horizontal)">
                                      <p:cBhvr>
                                        <p:cTn id="23" dur="500"/>
                                        <p:tgtEl>
                                          <p:spTgt spid="133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p:bldP spid="1331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4213" y="188913"/>
            <a:ext cx="8172450" cy="747712"/>
          </a:xfrm>
        </p:spPr>
        <p:txBody>
          <a:bodyPr/>
          <a:lstStyle/>
          <a:p>
            <a:r>
              <a:rPr lang="en-US" altLang="zh-CN" sz="2800"/>
              <a:t>From GP-Processor to Embedded Processor</a:t>
            </a:r>
          </a:p>
        </p:txBody>
      </p:sp>
      <p:sp>
        <p:nvSpPr>
          <p:cNvPr id="78852" name="Rectangle 4"/>
          <p:cNvSpPr>
            <a:spLocks noGrp="1" noChangeArrowheads="1"/>
          </p:cNvSpPr>
          <p:nvPr>
            <p:ph type="body" idx="1"/>
          </p:nvPr>
        </p:nvSpPr>
        <p:spPr>
          <a:xfrm>
            <a:off x="395288" y="1155700"/>
            <a:ext cx="8305800" cy="4794250"/>
          </a:xfrm>
          <a:noFill/>
          <a:ln/>
        </p:spPr>
        <p:txBody>
          <a:bodyPr/>
          <a:lstStyle/>
          <a:p>
            <a:r>
              <a:rPr lang="en-US" altLang="zh-CN" b="1">
                <a:latin typeface="Times New Roman" pitchFamily="18" charset="0"/>
              </a:rPr>
              <a:t>Embedded Processor focuses on:</a:t>
            </a:r>
          </a:p>
          <a:p>
            <a:pPr lvl="1"/>
            <a:r>
              <a:rPr lang="en-US" altLang="zh-CN" b="1" u="sng">
                <a:solidFill>
                  <a:schemeClr val="hlink"/>
                </a:solidFill>
                <a:latin typeface="Times New Roman" pitchFamily="18" charset="0"/>
              </a:rPr>
              <a:t>Performance that not achievable with GP-processor</a:t>
            </a:r>
            <a:r>
              <a:rPr lang="en-US" altLang="zh-CN" b="1">
                <a:solidFill>
                  <a:schemeClr val="folHlink"/>
                </a:solidFill>
                <a:latin typeface="Times New Roman" pitchFamily="18" charset="0"/>
              </a:rPr>
              <a:t> </a:t>
            </a:r>
            <a:r>
              <a:rPr lang="en-US" altLang="zh-CN" b="1">
                <a:latin typeface="Times New Roman" pitchFamily="18" charset="0"/>
              </a:rPr>
              <a:t>– Network &amp; Telecom equipment.</a:t>
            </a:r>
          </a:p>
          <a:p>
            <a:pPr lvl="1"/>
            <a:r>
              <a:rPr lang="en-US" altLang="zh-CN" b="1" u="sng">
                <a:solidFill>
                  <a:schemeClr val="hlink"/>
                </a:solidFill>
                <a:latin typeface="Times New Roman" pitchFamily="18" charset="0"/>
              </a:rPr>
              <a:t>Size, Power and Price</a:t>
            </a:r>
            <a:r>
              <a:rPr lang="en-US" altLang="zh-CN" b="1">
                <a:solidFill>
                  <a:schemeClr val="folHlink"/>
                </a:solidFill>
                <a:latin typeface="Times New Roman" pitchFamily="18" charset="0"/>
              </a:rPr>
              <a:t> </a:t>
            </a:r>
            <a:r>
              <a:rPr lang="en-US" altLang="zh-CN" b="1">
                <a:latin typeface="Times New Roman" pitchFamily="18" charset="0"/>
              </a:rPr>
              <a:t>– PAD – interactive and display intensive, rather then computation intensive.</a:t>
            </a:r>
          </a:p>
          <a:p>
            <a:pPr lvl="1"/>
            <a:r>
              <a:rPr lang="en-US" altLang="zh-CN" b="1" u="sng">
                <a:solidFill>
                  <a:schemeClr val="hlink"/>
                </a:solidFill>
                <a:latin typeface="Times New Roman" pitchFamily="18" charset="0"/>
              </a:rPr>
              <a:t>Special</a:t>
            </a:r>
            <a:r>
              <a:rPr lang="en-US" altLang="zh-CN" b="1">
                <a:solidFill>
                  <a:schemeClr val="folHlink"/>
                </a:solidFill>
                <a:latin typeface="Times New Roman" pitchFamily="18" charset="0"/>
              </a:rPr>
              <a:t> – </a:t>
            </a:r>
            <a:r>
              <a:rPr lang="en-US" altLang="zh-CN" b="1">
                <a:latin typeface="Times New Roman" pitchFamily="18" charset="0"/>
              </a:rPr>
              <a:t>DSPs, Graphics Processors, Media Processors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2">
                                            <p:txEl>
                                              <p:pRg st="2" end="2"/>
                                            </p:txEl>
                                          </p:spTgt>
                                        </p:tgtEl>
                                        <p:attrNameLst>
                                          <p:attrName>style.visibility</p:attrName>
                                        </p:attrNameLst>
                                      </p:cBhvr>
                                      <p:to>
                                        <p:strVal val="visible"/>
                                      </p:to>
                                    </p:set>
                                    <p:animEffect transition="in" filter="blinds(horizontal)">
                                      <p:cBhvr>
                                        <p:cTn id="7" dur="500"/>
                                        <p:tgtEl>
                                          <p:spTgt spid="7885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2">
                                            <p:txEl>
                                              <p:pRg st="3" end="3"/>
                                            </p:txEl>
                                          </p:spTgt>
                                        </p:tgtEl>
                                        <p:attrNameLst>
                                          <p:attrName>style.visibility</p:attrName>
                                        </p:attrNameLst>
                                      </p:cBhvr>
                                      <p:to>
                                        <p:strVal val="visible"/>
                                      </p:to>
                                    </p:set>
                                    <p:animEffect transition="in" filter="blinds(horizontal)">
                                      <p:cBhvr>
                                        <p:cTn id="12" dur="500"/>
                                        <p:tgtEl>
                                          <p:spTgt spid="788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a:t>Categories</a:t>
            </a:r>
          </a:p>
        </p:txBody>
      </p:sp>
      <p:sp>
        <p:nvSpPr>
          <p:cNvPr id="158723" name="Rectangle 3"/>
          <p:cNvSpPr>
            <a:spLocks noGrp="1" noChangeArrowheads="1"/>
          </p:cNvSpPr>
          <p:nvPr>
            <p:ph type="body" idx="1"/>
          </p:nvPr>
        </p:nvSpPr>
        <p:spPr>
          <a:xfrm>
            <a:off x="533400" y="1295400"/>
            <a:ext cx="8359775" cy="4953000"/>
          </a:xfrm>
        </p:spPr>
        <p:txBody>
          <a:bodyPr/>
          <a:lstStyle/>
          <a:p>
            <a:pPr>
              <a:lnSpc>
                <a:spcPct val="90000"/>
              </a:lnSpc>
            </a:pPr>
            <a:r>
              <a:rPr lang="en-US" altLang="zh-CN" b="1">
                <a:solidFill>
                  <a:srgbClr val="000099"/>
                </a:solidFill>
              </a:rPr>
              <a:t>MPU</a:t>
            </a:r>
            <a:r>
              <a:rPr lang="en-US" altLang="zh-CN" b="1"/>
              <a:t> </a:t>
            </a:r>
            <a:r>
              <a:rPr lang="en-US" altLang="zh-CN" b="1">
                <a:latin typeface="Times New Roman"/>
              </a:rPr>
              <a:t>–</a:t>
            </a:r>
            <a:r>
              <a:rPr lang="en-US" altLang="zh-CN" b="1"/>
              <a:t> Microprocessor Unit</a:t>
            </a:r>
          </a:p>
          <a:p>
            <a:pPr>
              <a:lnSpc>
                <a:spcPct val="90000"/>
              </a:lnSpc>
            </a:pPr>
            <a:r>
              <a:rPr lang="en-US" altLang="zh-CN" b="1">
                <a:solidFill>
                  <a:srgbClr val="000099"/>
                </a:solidFill>
              </a:rPr>
              <a:t>MCU</a:t>
            </a:r>
            <a:r>
              <a:rPr lang="en-US" altLang="zh-CN" b="1"/>
              <a:t> </a:t>
            </a:r>
            <a:r>
              <a:rPr lang="en-US" altLang="zh-CN" b="1">
                <a:latin typeface="Times New Roman"/>
              </a:rPr>
              <a:t>–</a:t>
            </a:r>
            <a:r>
              <a:rPr lang="en-US" altLang="zh-CN" b="1"/>
              <a:t> Microcontroller Unit</a:t>
            </a:r>
          </a:p>
          <a:p>
            <a:pPr>
              <a:lnSpc>
                <a:spcPct val="90000"/>
              </a:lnSpc>
            </a:pPr>
            <a:r>
              <a:rPr lang="en-US" altLang="zh-CN" b="1">
                <a:solidFill>
                  <a:srgbClr val="000099"/>
                </a:solidFill>
              </a:rPr>
              <a:t>DSP</a:t>
            </a:r>
            <a:r>
              <a:rPr lang="en-US" altLang="zh-CN" b="1"/>
              <a:t> </a:t>
            </a:r>
            <a:r>
              <a:rPr lang="en-US" altLang="zh-CN" b="1">
                <a:latin typeface="Times New Roman"/>
              </a:rPr>
              <a:t>–</a:t>
            </a:r>
            <a:r>
              <a:rPr lang="en-US" altLang="zh-CN" b="1"/>
              <a:t> Digital Signal Processor</a:t>
            </a:r>
          </a:p>
          <a:p>
            <a:pPr>
              <a:lnSpc>
                <a:spcPct val="90000"/>
              </a:lnSpc>
            </a:pPr>
            <a:r>
              <a:rPr lang="en-US" altLang="zh-CN" b="1">
                <a:solidFill>
                  <a:srgbClr val="000099"/>
                </a:solidFill>
              </a:rPr>
              <a:t>SoC</a:t>
            </a:r>
            <a:r>
              <a:rPr lang="en-US" altLang="zh-CN" b="1"/>
              <a:t> </a:t>
            </a:r>
            <a:r>
              <a:rPr lang="en-US" altLang="zh-CN" b="1">
                <a:latin typeface="Times New Roman"/>
              </a:rPr>
              <a:t>–</a:t>
            </a:r>
            <a:r>
              <a:rPr lang="en-US" altLang="zh-CN" b="1"/>
              <a:t> System On Chip</a:t>
            </a:r>
          </a:p>
          <a:p>
            <a:pPr>
              <a:lnSpc>
                <a:spcPct val="90000"/>
              </a:lnSpc>
            </a:pPr>
            <a:r>
              <a:rPr lang="en-US" altLang="zh-CN" b="1">
                <a:solidFill>
                  <a:srgbClr val="000099"/>
                </a:solidFill>
              </a:rPr>
              <a:t>Muiti-Core</a:t>
            </a:r>
          </a:p>
          <a:p>
            <a:pPr lvl="1">
              <a:lnSpc>
                <a:spcPct val="90000"/>
              </a:lnSpc>
            </a:pPr>
            <a:r>
              <a:rPr lang="en-US" altLang="zh-CN" b="1"/>
              <a:t>RISC+DSP</a:t>
            </a:r>
          </a:p>
          <a:p>
            <a:pPr lvl="1">
              <a:lnSpc>
                <a:spcPct val="90000"/>
              </a:lnSpc>
            </a:pPr>
            <a:r>
              <a:rPr lang="en-US" altLang="zh-CN" b="1"/>
              <a:t>CSIC+RISC+DSP</a:t>
            </a:r>
          </a:p>
          <a:p>
            <a:pPr lvl="1">
              <a:lnSpc>
                <a:spcPct val="90000"/>
              </a:lnSpc>
            </a:pPr>
            <a:r>
              <a:rPr lang="en-US" altLang="zh-CN" b="1"/>
              <a:t>DSC (DSP+MCU, Digital Signal Controller)</a:t>
            </a:r>
          </a:p>
          <a:p>
            <a:pPr lvl="1">
              <a:lnSpc>
                <a:spcPct val="90000"/>
              </a:lnSpc>
            </a:pPr>
            <a:r>
              <a:rPr lang="en-US" altLang="zh-CN" b="1"/>
              <a:t>RISC*n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linds(horizontal)">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linds(horizontal)">
                                      <p:cBhvr>
                                        <p:cTn id="12" dur="5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linds(horizontal)">
                                      <p:cBhvr>
                                        <p:cTn id="17" dur="500"/>
                                        <p:tgtEl>
                                          <p:spTgt spid="158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blinds(horizontal)">
                                      <p:cBhvr>
                                        <p:cTn id="22" dur="500"/>
                                        <p:tgtEl>
                                          <p:spTgt spid="158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Effect transition="in" filter="blinds(horizontal)">
                                      <p:cBhvr>
                                        <p:cTn id="27" dur="500"/>
                                        <p:tgtEl>
                                          <p:spTgt spid="15872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8723">
                                            <p:txEl>
                                              <p:pRg st="5" end="5"/>
                                            </p:txEl>
                                          </p:spTgt>
                                        </p:tgtEl>
                                        <p:attrNameLst>
                                          <p:attrName>style.visibility</p:attrName>
                                        </p:attrNameLst>
                                      </p:cBhvr>
                                      <p:to>
                                        <p:strVal val="visible"/>
                                      </p:to>
                                    </p:set>
                                    <p:animEffect transition="in" filter="blinds(horizontal)">
                                      <p:cBhvr>
                                        <p:cTn id="30" dur="500"/>
                                        <p:tgtEl>
                                          <p:spTgt spid="15872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8723">
                                            <p:txEl>
                                              <p:pRg st="6" end="6"/>
                                            </p:txEl>
                                          </p:spTgt>
                                        </p:tgtEl>
                                        <p:attrNameLst>
                                          <p:attrName>style.visibility</p:attrName>
                                        </p:attrNameLst>
                                      </p:cBhvr>
                                      <p:to>
                                        <p:strVal val="visible"/>
                                      </p:to>
                                    </p:set>
                                    <p:animEffect transition="in" filter="blinds(horizontal)">
                                      <p:cBhvr>
                                        <p:cTn id="33" dur="500"/>
                                        <p:tgtEl>
                                          <p:spTgt spid="15872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8723">
                                            <p:txEl>
                                              <p:pRg st="7" end="7"/>
                                            </p:txEl>
                                          </p:spTgt>
                                        </p:tgtEl>
                                        <p:attrNameLst>
                                          <p:attrName>style.visibility</p:attrName>
                                        </p:attrNameLst>
                                      </p:cBhvr>
                                      <p:to>
                                        <p:strVal val="visible"/>
                                      </p:to>
                                    </p:set>
                                    <p:animEffect transition="in" filter="blinds(horizontal)">
                                      <p:cBhvr>
                                        <p:cTn id="36" dur="500"/>
                                        <p:tgtEl>
                                          <p:spTgt spid="15872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8723">
                                            <p:txEl>
                                              <p:pRg st="8" end="8"/>
                                            </p:txEl>
                                          </p:spTgt>
                                        </p:tgtEl>
                                        <p:attrNameLst>
                                          <p:attrName>style.visibility</p:attrName>
                                        </p:attrNameLst>
                                      </p:cBhvr>
                                      <p:to>
                                        <p:strVal val="visible"/>
                                      </p:to>
                                    </p:set>
                                    <p:animEffect transition="in" filter="blinds(horizontal)">
                                      <p:cBhvr>
                                        <p:cTn id="39" dur="500"/>
                                        <p:tgtEl>
                                          <p:spTgt spid="158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link="rId2"/>
          <a:srcRect/>
          <a:tile tx="0" ty="0" sx="100000" sy="100000" flip="none" algn="tl"/>
        </a:blip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sz="2800"/>
              <a:t>BIG Family - Embedded Processors (</a:t>
            </a:r>
            <a:r>
              <a:rPr lang="en-US" altLang="en-US" sz="2800"/>
              <a:t>wikipedia</a:t>
            </a:r>
            <a:r>
              <a:rPr lang="en-US" altLang="zh-CN" sz="2800"/>
              <a:t>)</a:t>
            </a:r>
          </a:p>
        </p:txBody>
      </p:sp>
      <p:sp>
        <p:nvSpPr>
          <p:cNvPr id="140291" name="Rectangle 3"/>
          <p:cNvSpPr>
            <a:spLocks noGrp="1" noChangeArrowheads="1"/>
          </p:cNvSpPr>
          <p:nvPr>
            <p:ph type="body" idx="1"/>
          </p:nvPr>
        </p:nvSpPr>
        <p:spPr/>
        <p:txBody>
          <a:bodyPr/>
          <a:lstStyle/>
          <a:p>
            <a:pPr>
              <a:lnSpc>
                <a:spcPct val="90000"/>
              </a:lnSpc>
              <a:spcBef>
                <a:spcPct val="60000"/>
              </a:spcBef>
            </a:pPr>
            <a:r>
              <a:rPr lang="en-US" altLang="zh-CN" sz="2400"/>
              <a:t>Embedded processors can be broken into two(*) broad categories: ordinary </a:t>
            </a:r>
            <a:r>
              <a:rPr lang="en-US" altLang="zh-CN" sz="2400" b="1">
                <a:solidFill>
                  <a:schemeClr val="tx2"/>
                </a:solidFill>
              </a:rPr>
              <a:t>microprocessors (μP) and microcontrollers (μC)</a:t>
            </a:r>
            <a:r>
              <a:rPr lang="en-US" altLang="zh-CN" sz="2400">
                <a:solidFill>
                  <a:schemeClr val="tx2"/>
                </a:solidFill>
              </a:rPr>
              <a:t>,</a:t>
            </a:r>
            <a:r>
              <a:rPr lang="en-US" altLang="zh-CN" sz="2400"/>
              <a:t> which have </a:t>
            </a:r>
            <a:r>
              <a:rPr lang="en-US" altLang="zh-CN" sz="2400" b="1">
                <a:solidFill>
                  <a:schemeClr val="tx2"/>
                </a:solidFill>
              </a:rPr>
              <a:t>many more peripherals on chip</a:t>
            </a:r>
            <a:r>
              <a:rPr lang="en-US" altLang="zh-CN" sz="2400"/>
              <a:t>, </a:t>
            </a:r>
            <a:r>
              <a:rPr lang="en-US" altLang="zh-CN" sz="2400" b="1">
                <a:solidFill>
                  <a:schemeClr val="tx2"/>
                </a:solidFill>
              </a:rPr>
              <a:t>reducing cost and size</a:t>
            </a:r>
            <a:r>
              <a:rPr lang="en-US" altLang="zh-CN" sz="2400"/>
              <a:t>. </a:t>
            </a:r>
          </a:p>
          <a:p>
            <a:pPr>
              <a:lnSpc>
                <a:spcPct val="90000"/>
              </a:lnSpc>
              <a:spcBef>
                <a:spcPct val="60000"/>
              </a:spcBef>
            </a:pPr>
            <a:r>
              <a:rPr lang="en-US" altLang="zh-CN" sz="2400"/>
              <a:t>A long but still not exhaustive list of common architectures are: </a:t>
            </a:r>
            <a:r>
              <a:rPr lang="en-US" altLang="zh-CN" sz="2400">
                <a:hlinkClick r:id="rId3" tooltip="65816"/>
              </a:rPr>
              <a:t>65816</a:t>
            </a:r>
            <a:r>
              <a:rPr lang="en-US" altLang="zh-CN" sz="2400"/>
              <a:t>, </a:t>
            </a:r>
            <a:r>
              <a:rPr lang="en-US" altLang="zh-CN" sz="2400">
                <a:hlinkClick r:id="rId4" tooltip="65C02"/>
              </a:rPr>
              <a:t>65C02</a:t>
            </a:r>
            <a:r>
              <a:rPr lang="en-US" altLang="zh-CN" sz="2400"/>
              <a:t>, </a:t>
            </a:r>
            <a:r>
              <a:rPr lang="en-US" altLang="zh-CN" sz="2400">
                <a:hlinkClick r:id="rId5" tooltip="68HC08"/>
              </a:rPr>
              <a:t>68HC08</a:t>
            </a:r>
            <a:r>
              <a:rPr lang="en-US" altLang="zh-CN" sz="2400"/>
              <a:t>, </a:t>
            </a:r>
            <a:r>
              <a:rPr lang="en-US" altLang="zh-CN" sz="2400">
                <a:hlinkClick r:id="rId6" tooltip="68HC11"/>
              </a:rPr>
              <a:t>68HC11</a:t>
            </a:r>
            <a:r>
              <a:rPr lang="en-US" altLang="zh-CN" sz="2400"/>
              <a:t>, </a:t>
            </a:r>
            <a:r>
              <a:rPr lang="en-US" altLang="zh-CN" sz="2400" b="1">
                <a:hlinkClick r:id="rId7" tooltip="68k"/>
              </a:rPr>
              <a:t>68k</a:t>
            </a:r>
            <a:r>
              <a:rPr lang="en-US" altLang="zh-CN" sz="2400"/>
              <a:t>, </a:t>
            </a:r>
            <a:r>
              <a:rPr lang="en-US" altLang="zh-CN" sz="2400">
                <a:hlinkClick r:id="rId8" tooltip="78K0R/78K0 (page does not exist)"/>
              </a:rPr>
              <a:t>78K0R/78K0</a:t>
            </a:r>
            <a:r>
              <a:rPr lang="en-US" altLang="zh-CN" sz="2400"/>
              <a:t>, </a:t>
            </a:r>
            <a:r>
              <a:rPr lang="en-US" altLang="zh-CN" sz="2400" b="1">
                <a:hlinkClick r:id="rId9" tooltip="Intel 8051"/>
              </a:rPr>
              <a:t>8051</a:t>
            </a:r>
            <a:r>
              <a:rPr lang="en-US" altLang="zh-CN" sz="2400"/>
              <a:t>, </a:t>
            </a:r>
            <a:r>
              <a:rPr lang="en-US" altLang="zh-CN" sz="2400" b="1">
                <a:hlinkClick r:id="rId10" tooltip="ARM architecture"/>
              </a:rPr>
              <a:t>ARM</a:t>
            </a:r>
            <a:r>
              <a:rPr lang="en-US" altLang="zh-CN" sz="2400"/>
              <a:t>, </a:t>
            </a:r>
            <a:r>
              <a:rPr lang="en-US" altLang="zh-CN" sz="2400" b="1">
                <a:hlinkClick r:id="rId11" tooltip="Atmel AVR"/>
              </a:rPr>
              <a:t>AVR</a:t>
            </a:r>
            <a:r>
              <a:rPr lang="en-US" altLang="zh-CN" sz="2400"/>
              <a:t>, </a:t>
            </a:r>
            <a:r>
              <a:rPr lang="en-US" altLang="zh-CN" sz="2400">
                <a:hlinkClick r:id="rId12" tooltip="AVR32"/>
              </a:rPr>
              <a:t>AVR32</a:t>
            </a:r>
            <a:r>
              <a:rPr lang="en-US" altLang="zh-CN" sz="2400"/>
              <a:t>, </a:t>
            </a:r>
            <a:r>
              <a:rPr lang="en-US" altLang="zh-CN" sz="2400">
                <a:hlinkClick r:id="rId13" tooltip="Blackfin"/>
              </a:rPr>
              <a:t>Blackfin</a:t>
            </a:r>
            <a:r>
              <a:rPr lang="en-US" altLang="zh-CN" sz="2400"/>
              <a:t>, </a:t>
            </a:r>
            <a:r>
              <a:rPr lang="en-US" altLang="zh-CN" sz="2400">
                <a:hlinkClick r:id="rId14" tooltip="C167 family"/>
              </a:rPr>
              <a:t>C167</a:t>
            </a:r>
            <a:r>
              <a:rPr lang="en-US" altLang="zh-CN" sz="2400"/>
              <a:t>, </a:t>
            </a:r>
            <a:r>
              <a:rPr lang="en-US" altLang="zh-CN" sz="2400">
                <a:hlinkClick r:id="rId15" tooltip="Coldfire"/>
              </a:rPr>
              <a:t>Coldfire</a:t>
            </a:r>
            <a:r>
              <a:rPr lang="en-US" altLang="zh-CN" sz="2400"/>
              <a:t>, </a:t>
            </a:r>
            <a:r>
              <a:rPr lang="en-US" altLang="zh-CN" sz="2400">
                <a:hlinkClick r:id="rId16" tooltip="COP8"/>
              </a:rPr>
              <a:t>COP8</a:t>
            </a:r>
            <a:r>
              <a:rPr lang="en-US" altLang="zh-CN" sz="2400"/>
              <a:t>, </a:t>
            </a:r>
            <a:r>
              <a:rPr lang="en-US" altLang="zh-CN" sz="2400">
                <a:hlinkClick r:id="rId17" tooltip="Cortus APS3 (page does not exist)"/>
              </a:rPr>
              <a:t>Cortus APS3</a:t>
            </a:r>
            <a:r>
              <a:rPr lang="en-US" altLang="zh-CN" sz="2400"/>
              <a:t>, </a:t>
            </a:r>
            <a:r>
              <a:rPr lang="en-US" altLang="zh-CN" sz="2400">
                <a:hlinkClick r:id="rId18" tooltip="Zilog Z8"/>
              </a:rPr>
              <a:t>eZ8</a:t>
            </a:r>
            <a:r>
              <a:rPr lang="en-US" altLang="zh-CN" sz="2400"/>
              <a:t>, </a:t>
            </a:r>
            <a:r>
              <a:rPr lang="en-US" altLang="zh-CN" sz="2400">
                <a:hlinkClick r:id="rId19" tooltip="EZ80"/>
              </a:rPr>
              <a:t>eZ80</a:t>
            </a:r>
            <a:r>
              <a:rPr lang="en-US" altLang="zh-CN" sz="2400"/>
              <a:t>, </a:t>
            </a:r>
            <a:r>
              <a:rPr lang="en-US" altLang="zh-CN" sz="2400">
                <a:hlinkClick r:id="rId20" tooltip="FR-V"/>
              </a:rPr>
              <a:t>FR-V</a:t>
            </a:r>
            <a:r>
              <a:rPr lang="en-US" altLang="zh-CN" sz="2400"/>
              <a:t>, </a:t>
            </a:r>
            <a:r>
              <a:rPr lang="en-US" altLang="zh-CN" sz="2400">
                <a:hlinkClick r:id="rId21" tooltip="Renesas H8"/>
              </a:rPr>
              <a:t>H8</a:t>
            </a:r>
            <a:r>
              <a:rPr lang="en-US" altLang="zh-CN" sz="2400"/>
              <a:t>, </a:t>
            </a:r>
            <a:r>
              <a:rPr lang="en-US" altLang="zh-CN" sz="2400">
                <a:hlinkClick r:id="rId22" tooltip="HT48FXX Flash I/O type series"/>
              </a:rPr>
              <a:t>HT48</a:t>
            </a:r>
            <a:r>
              <a:rPr lang="en-US" altLang="zh-CN" sz="2400"/>
              <a:t>, </a:t>
            </a:r>
            <a:r>
              <a:rPr lang="en-US" altLang="zh-CN" sz="2400">
                <a:hlinkClick r:id="rId23" tooltip="M16C"/>
              </a:rPr>
              <a:t>M16C</a:t>
            </a:r>
            <a:r>
              <a:rPr lang="en-US" altLang="zh-CN" sz="2400"/>
              <a:t>, </a:t>
            </a:r>
            <a:r>
              <a:rPr lang="en-US" altLang="zh-CN" sz="2400">
                <a:hlinkClick r:id="rId24" tooltip="M32C"/>
              </a:rPr>
              <a:t>M32C</a:t>
            </a:r>
            <a:r>
              <a:rPr lang="en-US" altLang="zh-CN" sz="2400"/>
              <a:t>, </a:t>
            </a:r>
            <a:r>
              <a:rPr lang="en-US" altLang="zh-CN" sz="2400" b="1">
                <a:hlinkClick r:id="rId25" tooltip="MIPS architecture"/>
              </a:rPr>
              <a:t>MIPS</a:t>
            </a:r>
            <a:r>
              <a:rPr lang="en-US" altLang="zh-CN" sz="2400"/>
              <a:t>, </a:t>
            </a:r>
            <a:r>
              <a:rPr lang="en-US" altLang="zh-CN" sz="2400">
                <a:hlinkClick r:id="rId26" tooltip="MSP430"/>
              </a:rPr>
              <a:t>MSP430</a:t>
            </a:r>
            <a:r>
              <a:rPr lang="en-US" altLang="zh-CN" sz="2400"/>
              <a:t>, </a:t>
            </a:r>
            <a:r>
              <a:rPr lang="en-US" altLang="zh-CN" sz="2400">
                <a:hlinkClick r:id="rId27" tooltip="PIC microcontroller"/>
              </a:rPr>
              <a:t>PIC</a:t>
            </a:r>
            <a:r>
              <a:rPr lang="en-US" altLang="zh-CN" sz="2400"/>
              <a:t>, </a:t>
            </a:r>
            <a:r>
              <a:rPr lang="en-US" altLang="zh-CN" sz="2400" b="1">
                <a:hlinkClick r:id="rId28" tooltip="PowerPC"/>
              </a:rPr>
              <a:t>PowerPC</a:t>
            </a:r>
            <a:r>
              <a:rPr lang="en-US" altLang="zh-CN" sz="2400"/>
              <a:t>, </a:t>
            </a:r>
            <a:r>
              <a:rPr lang="en-US" altLang="zh-CN" sz="2400">
                <a:hlinkClick r:id="rId29" tooltip="R8C"/>
              </a:rPr>
              <a:t>R8C</a:t>
            </a:r>
            <a:r>
              <a:rPr lang="en-US" altLang="zh-CN" sz="2400"/>
              <a:t>, </a:t>
            </a:r>
            <a:r>
              <a:rPr lang="en-US" altLang="zh-CN" sz="2400">
                <a:hlinkClick r:id="rId30" tooltip="RL78 (page does not exist)"/>
              </a:rPr>
              <a:t>RL78</a:t>
            </a:r>
            <a:r>
              <a:rPr lang="en-US" altLang="zh-CN" sz="2400"/>
              <a:t>, </a:t>
            </a:r>
            <a:r>
              <a:rPr lang="en-US" altLang="zh-CN" sz="2400">
                <a:hlinkClick r:id="rId31" tooltip="Super Harvard Architecture Single-Chip Computer"/>
              </a:rPr>
              <a:t>SHARC</a:t>
            </a:r>
            <a:r>
              <a:rPr lang="en-US" altLang="zh-CN" sz="2400"/>
              <a:t>, </a:t>
            </a:r>
            <a:r>
              <a:rPr lang="en-US" altLang="zh-CN" sz="2400" b="1">
                <a:hlinkClick r:id="rId32" tooltip="SPARC"/>
              </a:rPr>
              <a:t>SPARC</a:t>
            </a:r>
            <a:r>
              <a:rPr lang="en-US" altLang="zh-CN" sz="2400"/>
              <a:t>, </a:t>
            </a:r>
            <a:r>
              <a:rPr lang="en-US" altLang="zh-CN" sz="2400">
                <a:hlinkClick r:id="rId33" tooltip="ST6/ST7"/>
              </a:rPr>
              <a:t>ST6</a:t>
            </a:r>
            <a:r>
              <a:rPr lang="en-US" altLang="zh-CN" sz="2400"/>
              <a:t>, </a:t>
            </a:r>
            <a:r>
              <a:rPr lang="en-US" altLang="zh-CN" sz="2400" b="1">
                <a:hlinkClick r:id="rId34" tooltip="SuperH"/>
              </a:rPr>
              <a:t>SuperH</a:t>
            </a:r>
            <a:r>
              <a:rPr lang="en-US" altLang="zh-CN" sz="2400"/>
              <a:t>, </a:t>
            </a:r>
            <a:r>
              <a:rPr lang="en-US" altLang="zh-CN" sz="2400">
                <a:hlinkClick r:id="rId35" tooltip="TLCS-47"/>
              </a:rPr>
              <a:t>TLCS-47</a:t>
            </a:r>
            <a:r>
              <a:rPr lang="en-US" altLang="zh-CN" sz="2400"/>
              <a:t>, </a:t>
            </a:r>
            <a:r>
              <a:rPr lang="en-US" altLang="zh-CN" sz="2400">
                <a:hlinkClick r:id="rId36" tooltip="TLCS-870"/>
              </a:rPr>
              <a:t>TLCS-870</a:t>
            </a:r>
            <a:r>
              <a:rPr lang="en-US" altLang="zh-CN" sz="2400"/>
              <a:t>, </a:t>
            </a:r>
            <a:r>
              <a:rPr lang="en-US" altLang="zh-CN" sz="2400">
                <a:hlinkClick r:id="rId37" tooltip="TLCS-900"/>
              </a:rPr>
              <a:t>TLCS-900</a:t>
            </a:r>
            <a:r>
              <a:rPr lang="en-US" altLang="zh-CN" sz="2400"/>
              <a:t>, </a:t>
            </a:r>
            <a:r>
              <a:rPr lang="en-US" altLang="zh-CN" sz="2400">
                <a:hlinkClick r:id="rId38" tooltip="TriCore"/>
              </a:rPr>
              <a:t>TriCore</a:t>
            </a:r>
            <a:r>
              <a:rPr lang="en-US" altLang="zh-CN" sz="2400"/>
              <a:t>, </a:t>
            </a:r>
            <a:r>
              <a:rPr lang="en-US" altLang="zh-CN" sz="2400">
                <a:hlinkClick r:id="rId39" tooltip="V850"/>
              </a:rPr>
              <a:t>V850</a:t>
            </a:r>
            <a:r>
              <a:rPr lang="en-US" altLang="zh-CN" sz="2400"/>
              <a:t>, </a:t>
            </a:r>
            <a:r>
              <a:rPr lang="en-US" altLang="zh-CN" sz="2400">
                <a:hlinkClick r:id="rId40" tooltip="X86 architecture"/>
              </a:rPr>
              <a:t>x86</a:t>
            </a:r>
            <a:r>
              <a:rPr lang="en-US" altLang="zh-CN" sz="2400"/>
              <a:t>, </a:t>
            </a:r>
            <a:r>
              <a:rPr lang="en-US" altLang="zh-CN" sz="2400">
                <a:hlinkClick r:id="rId41" tooltip="XE8000"/>
              </a:rPr>
              <a:t>XE8000</a:t>
            </a:r>
            <a:r>
              <a:rPr lang="en-US" altLang="zh-CN" sz="2400"/>
              <a:t>, </a:t>
            </a:r>
            <a:r>
              <a:rPr lang="en-US" altLang="zh-CN" sz="2400">
                <a:hlinkClick r:id="rId42" tooltip="Z80"/>
              </a:rPr>
              <a:t>Z80</a:t>
            </a:r>
            <a:r>
              <a:rPr lang="en-US" altLang="zh-CN" sz="2400"/>
              <a:t>, </a:t>
            </a:r>
            <a:r>
              <a:rPr lang="en-US" altLang="zh-CN" sz="2400">
                <a:hlinkClick r:id="rId43" tooltip="Asynchronous array of simple processors"/>
              </a:rPr>
              <a:t>AsAP</a:t>
            </a:r>
            <a:r>
              <a:rPr lang="en-US" altLang="zh-CN" sz="2400"/>
              <a:t> etc.</a:t>
            </a:r>
          </a:p>
        </p:txBody>
      </p:sp>
      <p:sp>
        <p:nvSpPr>
          <p:cNvPr id="140292" name="Rectangle 4"/>
          <p:cNvSpPr>
            <a:spLocks noChangeArrowheads="1"/>
          </p:cNvSpPr>
          <p:nvPr/>
        </p:nvSpPr>
        <p:spPr bwMode="auto">
          <a:xfrm>
            <a:off x="0" y="0"/>
            <a:ext cx="152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088" tIns="9522" rIns="38088" bIns="9522" anchor="ctr">
            <a:spAutoFit/>
          </a:bodyPr>
          <a:lstStyle/>
          <a:p>
            <a:pPr algn="l"/>
            <a:r>
              <a:rPr kumimoji="1" lang="en-US" altLang="zh-CN" sz="2400" b="0">
                <a:solidFill>
                  <a:schemeClr val="tx1"/>
                </a:solidFill>
                <a:latin typeface="Times New Roman" pitchFamily="18" charset="0"/>
                <a:ea typeface="宋体" pitchFamily="2" charset="-122"/>
              </a:rPr>
              <a:t> </a:t>
            </a:r>
          </a:p>
        </p:txBody>
      </p:sp>
      <p:sp>
        <p:nvSpPr>
          <p:cNvPr id="140293" name="Rectangle 5"/>
          <p:cNvSpPr>
            <a:spLocks noChangeArrowheads="1"/>
          </p:cNvSpPr>
          <p:nvPr/>
        </p:nvSpPr>
        <p:spPr bwMode="auto">
          <a:xfrm>
            <a:off x="0" y="0"/>
            <a:ext cx="152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088" tIns="9522" rIns="38088" bIns="9522" anchor="ctr">
            <a:spAutoFit/>
          </a:bodyPr>
          <a:lstStyle/>
          <a:p>
            <a:pPr algn="l"/>
            <a:r>
              <a:rPr kumimoji="1" lang="en-US" altLang="zh-CN" sz="2400" b="0">
                <a:solidFill>
                  <a:schemeClr val="tx1"/>
                </a:solidFill>
                <a:latin typeface="Times New Roman" pitchFamily="18" charset="0"/>
                <a:ea typeface="宋体" pitchFamily="2" charset="-122"/>
              </a:rPr>
              <a:t> </a:t>
            </a:r>
          </a:p>
        </p:txBody>
      </p:sp>
      <p:sp>
        <p:nvSpPr>
          <p:cNvPr id="140294" name="Rectangle 6"/>
          <p:cNvSpPr>
            <a:spLocks noChangeArrowheads="1"/>
          </p:cNvSpPr>
          <p:nvPr/>
        </p:nvSpPr>
        <p:spPr bwMode="auto">
          <a:xfrm>
            <a:off x="0" y="0"/>
            <a:ext cx="152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088" tIns="9522" rIns="38088" bIns="9522" anchor="ctr">
            <a:spAutoFit/>
          </a:bodyPr>
          <a:lstStyle/>
          <a:p>
            <a:pPr algn="l"/>
            <a:r>
              <a:rPr kumimoji="1" lang="en-US" altLang="zh-CN" sz="2400" b="0">
                <a:solidFill>
                  <a:schemeClr val="tx1"/>
                </a:solidFill>
                <a:latin typeface="Times New Roman" pitchFamily="18" charset="0"/>
                <a:ea typeface="宋体" pitchFamily="2" charset="-122"/>
              </a:rPr>
              <a:t> </a:t>
            </a:r>
          </a:p>
        </p:txBody>
      </p:sp>
      <p:sp>
        <p:nvSpPr>
          <p:cNvPr id="140295" name="AutoShape 7"/>
          <p:cNvSpPr>
            <a:spLocks noChangeArrowheads="1"/>
          </p:cNvSpPr>
          <p:nvPr/>
        </p:nvSpPr>
        <p:spPr bwMode="auto">
          <a:xfrm>
            <a:off x="2843213" y="5518150"/>
            <a:ext cx="5978525" cy="1079500"/>
          </a:xfrm>
          <a:prstGeom prst="wedgeEllipseCallout">
            <a:avLst>
              <a:gd name="adj1" fmla="val -56611"/>
              <a:gd name="adj2" fmla="val -50736"/>
            </a:avLst>
          </a:prstGeom>
          <a:solidFill>
            <a:srgbClr val="FFFF66"/>
          </a:solidFill>
          <a:ln w="28575" algn="ctr">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chemeClr val="tx2"/>
                </a:solidFill>
                <a:ea typeface="宋体" pitchFamily="2" charset="-122"/>
              </a:rPr>
              <a:t>作为嵌入式系统从业者，不应该只知道或只了解</a:t>
            </a:r>
            <a:r>
              <a:rPr lang="en-US" altLang="zh-CN" sz="2400">
                <a:solidFill>
                  <a:schemeClr val="tx2"/>
                </a:solidFill>
                <a:ea typeface="宋体" pitchFamily="2" charset="-122"/>
              </a:rPr>
              <a:t>ARM</a:t>
            </a:r>
            <a:r>
              <a:rPr lang="zh-CN" altLang="en-US" sz="2400">
                <a:solidFill>
                  <a:schemeClr val="tx2"/>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blinds(horizontal)">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blinds(horizontal)">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5"/>
                                        </p:tgtEl>
                                        <p:attrNameLst>
                                          <p:attrName>style.visibility</p:attrName>
                                        </p:attrNameLst>
                                      </p:cBhvr>
                                      <p:to>
                                        <p:strVal val="visible"/>
                                      </p:to>
                                    </p:set>
                                    <p:animEffect transition="in" filter="blinds(horizontal)">
                                      <p:cBhvr>
                                        <p:cTn id="17" dur="500"/>
                                        <p:tgtEl>
                                          <p:spTgt spid="14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P spid="14029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a:t>Freescale MPC8260</a:t>
            </a:r>
          </a:p>
        </p:txBody>
      </p:sp>
      <p:grpSp>
        <p:nvGrpSpPr>
          <p:cNvPr id="137313" name="Group 97"/>
          <p:cNvGrpSpPr>
            <a:grpSpLocks/>
          </p:cNvGrpSpPr>
          <p:nvPr/>
        </p:nvGrpSpPr>
        <p:grpSpPr bwMode="auto">
          <a:xfrm>
            <a:off x="966788" y="1108075"/>
            <a:ext cx="7926387" cy="5416550"/>
            <a:chOff x="336" y="556"/>
            <a:chExt cx="5296" cy="3656"/>
          </a:xfrm>
        </p:grpSpPr>
        <p:sp>
          <p:nvSpPr>
            <p:cNvPr id="137220" name="Rectangle 4"/>
            <p:cNvSpPr>
              <a:spLocks noChangeArrowheads="1"/>
            </p:cNvSpPr>
            <p:nvPr/>
          </p:nvSpPr>
          <p:spPr bwMode="auto">
            <a:xfrm>
              <a:off x="336" y="556"/>
              <a:ext cx="5136" cy="3408"/>
            </a:xfrm>
            <a:prstGeom prst="rect">
              <a:avLst/>
            </a:prstGeom>
            <a:solidFill>
              <a:srgbClr val="C0C0C0"/>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1" name="Rectangle 5"/>
            <p:cNvSpPr>
              <a:spLocks noChangeArrowheads="1"/>
            </p:cNvSpPr>
            <p:nvPr/>
          </p:nvSpPr>
          <p:spPr bwMode="auto">
            <a:xfrm>
              <a:off x="432" y="3292"/>
              <a:ext cx="432" cy="240"/>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MCC1</a:t>
              </a:r>
            </a:p>
          </p:txBody>
        </p:sp>
        <p:sp>
          <p:nvSpPr>
            <p:cNvPr id="137222" name="Rectangle 6"/>
            <p:cNvSpPr>
              <a:spLocks noChangeArrowheads="1"/>
            </p:cNvSpPr>
            <p:nvPr/>
          </p:nvSpPr>
          <p:spPr bwMode="auto">
            <a:xfrm>
              <a:off x="864" y="3292"/>
              <a:ext cx="432" cy="240"/>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MCC2</a:t>
              </a:r>
            </a:p>
          </p:txBody>
        </p:sp>
        <p:sp>
          <p:nvSpPr>
            <p:cNvPr id="137223" name="Rectangle 7"/>
            <p:cNvSpPr>
              <a:spLocks noChangeArrowheads="1"/>
            </p:cNvSpPr>
            <p:nvPr/>
          </p:nvSpPr>
          <p:spPr bwMode="auto">
            <a:xfrm>
              <a:off x="1296" y="3292"/>
              <a:ext cx="384" cy="240"/>
            </a:xfrm>
            <a:prstGeom prst="rect">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FCC1</a:t>
              </a:r>
            </a:p>
          </p:txBody>
        </p:sp>
        <p:sp>
          <p:nvSpPr>
            <p:cNvPr id="137224" name="Rectangle 8"/>
            <p:cNvSpPr>
              <a:spLocks noChangeArrowheads="1"/>
            </p:cNvSpPr>
            <p:nvPr/>
          </p:nvSpPr>
          <p:spPr bwMode="auto">
            <a:xfrm>
              <a:off x="1680" y="3292"/>
              <a:ext cx="384" cy="240"/>
            </a:xfrm>
            <a:prstGeom prst="rect">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FCC2</a:t>
              </a:r>
            </a:p>
          </p:txBody>
        </p:sp>
        <p:sp>
          <p:nvSpPr>
            <p:cNvPr id="137225" name="Rectangle 9"/>
            <p:cNvSpPr>
              <a:spLocks noChangeArrowheads="1"/>
            </p:cNvSpPr>
            <p:nvPr/>
          </p:nvSpPr>
          <p:spPr bwMode="auto">
            <a:xfrm>
              <a:off x="2064" y="3292"/>
              <a:ext cx="384" cy="240"/>
            </a:xfrm>
            <a:prstGeom prst="rect">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FCC3</a:t>
              </a:r>
            </a:p>
          </p:txBody>
        </p:sp>
        <p:sp>
          <p:nvSpPr>
            <p:cNvPr id="137226" name="Rectangle 10"/>
            <p:cNvSpPr>
              <a:spLocks noChangeArrowheads="1"/>
            </p:cNvSpPr>
            <p:nvPr/>
          </p:nvSpPr>
          <p:spPr bwMode="auto">
            <a:xfrm>
              <a:off x="2448" y="3292"/>
              <a:ext cx="384" cy="24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SCC1</a:t>
              </a:r>
            </a:p>
          </p:txBody>
        </p:sp>
        <p:sp>
          <p:nvSpPr>
            <p:cNvPr id="137227" name="Rectangle 11"/>
            <p:cNvSpPr>
              <a:spLocks noChangeArrowheads="1"/>
            </p:cNvSpPr>
            <p:nvPr/>
          </p:nvSpPr>
          <p:spPr bwMode="auto">
            <a:xfrm>
              <a:off x="2832" y="3292"/>
              <a:ext cx="384" cy="24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SCC2</a:t>
              </a:r>
            </a:p>
          </p:txBody>
        </p:sp>
        <p:sp>
          <p:nvSpPr>
            <p:cNvPr id="137228" name="Rectangle 12"/>
            <p:cNvSpPr>
              <a:spLocks noChangeArrowheads="1"/>
            </p:cNvSpPr>
            <p:nvPr/>
          </p:nvSpPr>
          <p:spPr bwMode="auto">
            <a:xfrm>
              <a:off x="3216" y="3292"/>
              <a:ext cx="384" cy="24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SCC3</a:t>
              </a:r>
            </a:p>
          </p:txBody>
        </p:sp>
        <p:sp>
          <p:nvSpPr>
            <p:cNvPr id="137229" name="Rectangle 13"/>
            <p:cNvSpPr>
              <a:spLocks noChangeArrowheads="1"/>
            </p:cNvSpPr>
            <p:nvPr/>
          </p:nvSpPr>
          <p:spPr bwMode="auto">
            <a:xfrm>
              <a:off x="3600" y="3292"/>
              <a:ext cx="384" cy="24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SCC4</a:t>
              </a:r>
            </a:p>
          </p:txBody>
        </p:sp>
        <p:sp>
          <p:nvSpPr>
            <p:cNvPr id="137230" name="Rectangle 14"/>
            <p:cNvSpPr>
              <a:spLocks noChangeArrowheads="1"/>
            </p:cNvSpPr>
            <p:nvPr/>
          </p:nvSpPr>
          <p:spPr bwMode="auto">
            <a:xfrm>
              <a:off x="3984" y="3292"/>
              <a:ext cx="432" cy="24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SMC1</a:t>
              </a:r>
            </a:p>
          </p:txBody>
        </p:sp>
        <p:sp>
          <p:nvSpPr>
            <p:cNvPr id="137231" name="Rectangle 15"/>
            <p:cNvSpPr>
              <a:spLocks noChangeArrowheads="1"/>
            </p:cNvSpPr>
            <p:nvPr/>
          </p:nvSpPr>
          <p:spPr bwMode="auto">
            <a:xfrm>
              <a:off x="4416" y="3292"/>
              <a:ext cx="432" cy="24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SMC2</a:t>
              </a:r>
            </a:p>
          </p:txBody>
        </p:sp>
        <p:sp>
          <p:nvSpPr>
            <p:cNvPr id="137232" name="Rectangle 16"/>
            <p:cNvSpPr>
              <a:spLocks noChangeArrowheads="1"/>
            </p:cNvSpPr>
            <p:nvPr/>
          </p:nvSpPr>
          <p:spPr bwMode="auto">
            <a:xfrm>
              <a:off x="4848" y="3292"/>
              <a:ext cx="288" cy="24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SPI</a:t>
              </a:r>
            </a:p>
          </p:txBody>
        </p:sp>
        <p:sp>
          <p:nvSpPr>
            <p:cNvPr id="137233" name="Rectangle 17"/>
            <p:cNvSpPr>
              <a:spLocks noChangeArrowheads="1"/>
            </p:cNvSpPr>
            <p:nvPr/>
          </p:nvSpPr>
          <p:spPr bwMode="auto">
            <a:xfrm>
              <a:off x="5136" y="3292"/>
              <a:ext cx="288" cy="24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I</a:t>
              </a:r>
              <a:r>
                <a:rPr lang="en-US" altLang="zh-CN" sz="1800" b="0" baseline="30000">
                  <a:latin typeface="Times New Roman" pitchFamily="18" charset="0"/>
                  <a:ea typeface="宋体" pitchFamily="2" charset="-122"/>
                </a:rPr>
                <a:t>2</a:t>
              </a:r>
              <a:r>
                <a:rPr lang="en-US" altLang="zh-CN" sz="1800" b="0">
                  <a:latin typeface="Times New Roman" pitchFamily="18" charset="0"/>
                  <a:ea typeface="宋体" pitchFamily="2" charset="-122"/>
                </a:rPr>
                <a:t>C</a:t>
              </a:r>
            </a:p>
          </p:txBody>
        </p:sp>
        <p:sp>
          <p:nvSpPr>
            <p:cNvPr id="137234" name="Rectangle 18"/>
            <p:cNvSpPr>
              <a:spLocks noChangeArrowheads="1"/>
            </p:cNvSpPr>
            <p:nvPr/>
          </p:nvSpPr>
          <p:spPr bwMode="auto">
            <a:xfrm>
              <a:off x="432" y="3532"/>
              <a:ext cx="4992" cy="336"/>
            </a:xfrm>
            <a:prstGeom prst="rect">
              <a:avLst/>
            </a:prstGeom>
            <a:solidFill>
              <a:srgbClr val="CCFF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5" name="Rectangle 19"/>
            <p:cNvSpPr>
              <a:spLocks noChangeArrowheads="1"/>
            </p:cNvSpPr>
            <p:nvPr/>
          </p:nvSpPr>
          <p:spPr bwMode="auto">
            <a:xfrm>
              <a:off x="432" y="3628"/>
              <a:ext cx="2592" cy="240"/>
            </a:xfrm>
            <a:prstGeom prst="rect">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Time Slot Assigner</a:t>
              </a:r>
            </a:p>
          </p:txBody>
        </p:sp>
        <p:sp>
          <p:nvSpPr>
            <p:cNvPr id="137236" name="Text Box 20"/>
            <p:cNvSpPr txBox="1">
              <a:spLocks noChangeArrowheads="1"/>
            </p:cNvSpPr>
            <p:nvPr/>
          </p:nvSpPr>
          <p:spPr bwMode="auto">
            <a:xfrm>
              <a:off x="3665" y="3580"/>
              <a:ext cx="1061"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b="0">
                  <a:latin typeface="Times New Roman" pitchFamily="18" charset="0"/>
                  <a:ea typeface="宋体" pitchFamily="2" charset="-122"/>
                </a:rPr>
                <a:t>Serial Interface</a:t>
              </a:r>
            </a:p>
          </p:txBody>
        </p:sp>
        <p:sp>
          <p:nvSpPr>
            <p:cNvPr id="137237" name="Line 21"/>
            <p:cNvSpPr>
              <a:spLocks noChangeShapeType="1"/>
            </p:cNvSpPr>
            <p:nvPr/>
          </p:nvSpPr>
          <p:spPr bwMode="auto">
            <a:xfrm>
              <a:off x="1344"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8" name="Line 22"/>
            <p:cNvSpPr>
              <a:spLocks noChangeShapeType="1"/>
            </p:cNvSpPr>
            <p:nvPr/>
          </p:nvSpPr>
          <p:spPr bwMode="auto">
            <a:xfrm>
              <a:off x="1440"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9" name="Line 23"/>
            <p:cNvSpPr>
              <a:spLocks noChangeShapeType="1"/>
            </p:cNvSpPr>
            <p:nvPr/>
          </p:nvSpPr>
          <p:spPr bwMode="auto">
            <a:xfrm>
              <a:off x="1536"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0" name="Line 24"/>
            <p:cNvSpPr>
              <a:spLocks noChangeShapeType="1"/>
            </p:cNvSpPr>
            <p:nvPr/>
          </p:nvSpPr>
          <p:spPr bwMode="auto">
            <a:xfrm>
              <a:off x="1632"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1" name="Line 25"/>
            <p:cNvSpPr>
              <a:spLocks noChangeShapeType="1"/>
            </p:cNvSpPr>
            <p:nvPr/>
          </p:nvSpPr>
          <p:spPr bwMode="auto">
            <a:xfrm>
              <a:off x="1728"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2" name="Line 26"/>
            <p:cNvSpPr>
              <a:spLocks noChangeShapeType="1"/>
            </p:cNvSpPr>
            <p:nvPr/>
          </p:nvSpPr>
          <p:spPr bwMode="auto">
            <a:xfrm>
              <a:off x="1824"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3" name="Line 27"/>
            <p:cNvSpPr>
              <a:spLocks noChangeShapeType="1"/>
            </p:cNvSpPr>
            <p:nvPr/>
          </p:nvSpPr>
          <p:spPr bwMode="auto">
            <a:xfrm>
              <a:off x="1920"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4" name="Line 28"/>
            <p:cNvSpPr>
              <a:spLocks noChangeShapeType="1"/>
            </p:cNvSpPr>
            <p:nvPr/>
          </p:nvSpPr>
          <p:spPr bwMode="auto">
            <a:xfrm>
              <a:off x="2016"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5" name="Line 29"/>
            <p:cNvSpPr>
              <a:spLocks noChangeShapeType="1"/>
            </p:cNvSpPr>
            <p:nvPr/>
          </p:nvSpPr>
          <p:spPr bwMode="auto">
            <a:xfrm>
              <a:off x="3216"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6" name="Line 30"/>
            <p:cNvSpPr>
              <a:spLocks noChangeShapeType="1"/>
            </p:cNvSpPr>
            <p:nvPr/>
          </p:nvSpPr>
          <p:spPr bwMode="auto">
            <a:xfrm>
              <a:off x="3648"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7" name="Line 31"/>
            <p:cNvSpPr>
              <a:spLocks noChangeShapeType="1"/>
            </p:cNvSpPr>
            <p:nvPr/>
          </p:nvSpPr>
          <p:spPr bwMode="auto">
            <a:xfrm>
              <a:off x="3840"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8" name="Line 32"/>
            <p:cNvSpPr>
              <a:spLocks noChangeShapeType="1"/>
            </p:cNvSpPr>
            <p:nvPr/>
          </p:nvSpPr>
          <p:spPr bwMode="auto">
            <a:xfrm>
              <a:off x="4656" y="3868"/>
              <a:ext cx="0" cy="24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9" name="Text Box 33"/>
            <p:cNvSpPr txBox="1">
              <a:spLocks noChangeArrowheads="1"/>
            </p:cNvSpPr>
            <p:nvPr/>
          </p:nvSpPr>
          <p:spPr bwMode="auto">
            <a:xfrm>
              <a:off x="2064" y="3964"/>
              <a:ext cx="63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800" b="0">
                  <a:solidFill>
                    <a:schemeClr val="tx1"/>
                  </a:solidFill>
                  <a:latin typeface="Times New Roman" pitchFamily="18" charset="0"/>
                  <a:ea typeface="宋体" pitchFamily="2" charset="-122"/>
                </a:rPr>
                <a:t>8 TDMs</a:t>
              </a:r>
            </a:p>
          </p:txBody>
        </p:sp>
        <p:sp>
          <p:nvSpPr>
            <p:cNvPr id="137250" name="Text Box 34"/>
            <p:cNvSpPr txBox="1">
              <a:spLocks noChangeArrowheads="1"/>
            </p:cNvSpPr>
            <p:nvPr/>
          </p:nvSpPr>
          <p:spPr bwMode="auto">
            <a:xfrm>
              <a:off x="3216" y="3964"/>
              <a:ext cx="47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800" b="0">
                  <a:solidFill>
                    <a:schemeClr val="tx1"/>
                  </a:solidFill>
                  <a:latin typeface="Times New Roman" pitchFamily="18" charset="0"/>
                  <a:ea typeface="宋体" pitchFamily="2" charset="-122"/>
                </a:rPr>
                <a:t>3 MII</a:t>
              </a:r>
            </a:p>
          </p:txBody>
        </p:sp>
        <p:sp>
          <p:nvSpPr>
            <p:cNvPr id="137251" name="Text Box 35"/>
            <p:cNvSpPr txBox="1">
              <a:spLocks noChangeArrowheads="1"/>
            </p:cNvSpPr>
            <p:nvPr/>
          </p:nvSpPr>
          <p:spPr bwMode="auto">
            <a:xfrm>
              <a:off x="3841" y="3964"/>
              <a:ext cx="79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800" b="0">
                  <a:solidFill>
                    <a:schemeClr val="tx1"/>
                  </a:solidFill>
                  <a:latin typeface="Times New Roman" pitchFamily="18" charset="0"/>
                  <a:ea typeface="宋体" pitchFamily="2" charset="-122"/>
                </a:rPr>
                <a:t>2 UTOPIA</a:t>
              </a:r>
            </a:p>
          </p:txBody>
        </p:sp>
        <p:sp>
          <p:nvSpPr>
            <p:cNvPr id="137252" name="Line 36"/>
            <p:cNvSpPr>
              <a:spLocks noChangeShapeType="1"/>
            </p:cNvSpPr>
            <p:nvPr/>
          </p:nvSpPr>
          <p:spPr bwMode="auto">
            <a:xfrm>
              <a:off x="672"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3" name="Line 37"/>
            <p:cNvSpPr>
              <a:spLocks noChangeShapeType="1"/>
            </p:cNvSpPr>
            <p:nvPr/>
          </p:nvSpPr>
          <p:spPr bwMode="auto">
            <a:xfrm>
              <a:off x="1104"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4" name="Line 38"/>
            <p:cNvSpPr>
              <a:spLocks noChangeShapeType="1"/>
            </p:cNvSpPr>
            <p:nvPr/>
          </p:nvSpPr>
          <p:spPr bwMode="auto">
            <a:xfrm>
              <a:off x="1488"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5" name="Line 39"/>
            <p:cNvSpPr>
              <a:spLocks noChangeShapeType="1"/>
            </p:cNvSpPr>
            <p:nvPr/>
          </p:nvSpPr>
          <p:spPr bwMode="auto">
            <a:xfrm>
              <a:off x="1872"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6" name="Line 40"/>
            <p:cNvSpPr>
              <a:spLocks noChangeShapeType="1"/>
            </p:cNvSpPr>
            <p:nvPr/>
          </p:nvSpPr>
          <p:spPr bwMode="auto">
            <a:xfrm>
              <a:off x="2256"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7" name="Line 41"/>
            <p:cNvSpPr>
              <a:spLocks noChangeShapeType="1"/>
            </p:cNvSpPr>
            <p:nvPr/>
          </p:nvSpPr>
          <p:spPr bwMode="auto">
            <a:xfrm>
              <a:off x="2640"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8" name="Line 42"/>
            <p:cNvSpPr>
              <a:spLocks noChangeShapeType="1"/>
            </p:cNvSpPr>
            <p:nvPr/>
          </p:nvSpPr>
          <p:spPr bwMode="auto">
            <a:xfrm>
              <a:off x="3024"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9" name="Line 43"/>
            <p:cNvSpPr>
              <a:spLocks noChangeShapeType="1"/>
            </p:cNvSpPr>
            <p:nvPr/>
          </p:nvSpPr>
          <p:spPr bwMode="auto">
            <a:xfrm>
              <a:off x="3408"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0" name="Line 44"/>
            <p:cNvSpPr>
              <a:spLocks noChangeShapeType="1"/>
            </p:cNvSpPr>
            <p:nvPr/>
          </p:nvSpPr>
          <p:spPr bwMode="auto">
            <a:xfrm>
              <a:off x="3792"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1" name="Line 45"/>
            <p:cNvSpPr>
              <a:spLocks noChangeShapeType="1"/>
            </p:cNvSpPr>
            <p:nvPr/>
          </p:nvSpPr>
          <p:spPr bwMode="auto">
            <a:xfrm>
              <a:off x="4224"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2" name="Line 46"/>
            <p:cNvSpPr>
              <a:spLocks noChangeShapeType="1"/>
            </p:cNvSpPr>
            <p:nvPr/>
          </p:nvSpPr>
          <p:spPr bwMode="auto">
            <a:xfrm>
              <a:off x="4656"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3" name="Line 47"/>
            <p:cNvSpPr>
              <a:spLocks noChangeShapeType="1"/>
            </p:cNvSpPr>
            <p:nvPr/>
          </p:nvSpPr>
          <p:spPr bwMode="auto">
            <a:xfrm>
              <a:off x="4992"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4" name="Line 48"/>
            <p:cNvSpPr>
              <a:spLocks noChangeShapeType="1"/>
            </p:cNvSpPr>
            <p:nvPr/>
          </p:nvSpPr>
          <p:spPr bwMode="auto">
            <a:xfrm>
              <a:off x="5280" y="305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5" name="Line 49"/>
            <p:cNvSpPr>
              <a:spLocks noChangeShapeType="1"/>
            </p:cNvSpPr>
            <p:nvPr/>
          </p:nvSpPr>
          <p:spPr bwMode="auto">
            <a:xfrm>
              <a:off x="480" y="3052"/>
              <a:ext cx="494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6" name="Line 50"/>
            <p:cNvSpPr>
              <a:spLocks noChangeShapeType="1"/>
            </p:cNvSpPr>
            <p:nvPr/>
          </p:nvSpPr>
          <p:spPr bwMode="auto">
            <a:xfrm>
              <a:off x="864" y="281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7" name="Rectangle 51"/>
            <p:cNvSpPr>
              <a:spLocks noChangeArrowheads="1"/>
            </p:cNvSpPr>
            <p:nvPr/>
          </p:nvSpPr>
          <p:spPr bwMode="auto">
            <a:xfrm>
              <a:off x="528" y="2428"/>
              <a:ext cx="672" cy="384"/>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Baud Rate</a:t>
              </a:r>
            </a:p>
            <a:p>
              <a:pPr eaLnBrk="0" hangingPunct="0"/>
              <a:r>
                <a:rPr lang="en-US" altLang="zh-CN" sz="1800" b="0">
                  <a:latin typeface="Times New Roman" pitchFamily="18" charset="0"/>
                  <a:ea typeface="宋体" pitchFamily="2" charset="-122"/>
                </a:rPr>
                <a:t>Generators</a:t>
              </a:r>
            </a:p>
          </p:txBody>
        </p:sp>
        <p:sp>
          <p:nvSpPr>
            <p:cNvPr id="137268" name="Rectangle 52"/>
            <p:cNvSpPr>
              <a:spLocks noChangeArrowheads="1"/>
            </p:cNvSpPr>
            <p:nvPr/>
          </p:nvSpPr>
          <p:spPr bwMode="auto">
            <a:xfrm>
              <a:off x="528" y="2236"/>
              <a:ext cx="672" cy="192"/>
            </a:xfrm>
            <a:prstGeom prst="rect">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Parallel I/O</a:t>
              </a:r>
            </a:p>
          </p:txBody>
        </p:sp>
        <p:sp>
          <p:nvSpPr>
            <p:cNvPr id="137269" name="Rectangle 53"/>
            <p:cNvSpPr>
              <a:spLocks noChangeArrowheads="1"/>
            </p:cNvSpPr>
            <p:nvPr/>
          </p:nvSpPr>
          <p:spPr bwMode="auto">
            <a:xfrm>
              <a:off x="528" y="1852"/>
              <a:ext cx="672" cy="384"/>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Four</a:t>
              </a:r>
            </a:p>
            <a:p>
              <a:pPr eaLnBrk="0" hangingPunct="0"/>
              <a:r>
                <a:rPr lang="en-US" altLang="zh-CN" sz="1800" b="0">
                  <a:latin typeface="Times New Roman" pitchFamily="18" charset="0"/>
                  <a:ea typeface="宋体" pitchFamily="2" charset="-122"/>
                </a:rPr>
                <a:t>Timers</a:t>
              </a:r>
            </a:p>
          </p:txBody>
        </p:sp>
        <p:sp>
          <p:nvSpPr>
            <p:cNvPr id="137270" name="Rectangle 54"/>
            <p:cNvSpPr>
              <a:spLocks noChangeArrowheads="1"/>
            </p:cNvSpPr>
            <p:nvPr/>
          </p:nvSpPr>
          <p:spPr bwMode="auto">
            <a:xfrm>
              <a:off x="1200" y="1852"/>
              <a:ext cx="672" cy="576"/>
            </a:xfrm>
            <a:prstGeom prst="rect">
              <a:avLst/>
            </a:prstGeom>
            <a:solidFill>
              <a:srgbClr val="CCFF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Interrupt</a:t>
              </a:r>
            </a:p>
            <a:p>
              <a:pPr eaLnBrk="0" hangingPunct="0"/>
              <a:r>
                <a:rPr lang="en-US" altLang="zh-CN" sz="1800" b="0">
                  <a:latin typeface="Times New Roman" pitchFamily="18" charset="0"/>
                  <a:ea typeface="宋体" pitchFamily="2" charset="-122"/>
                </a:rPr>
                <a:t>Controller</a:t>
              </a:r>
            </a:p>
          </p:txBody>
        </p:sp>
        <p:sp>
          <p:nvSpPr>
            <p:cNvPr id="137271" name="Rectangle 55"/>
            <p:cNvSpPr>
              <a:spLocks noChangeArrowheads="1"/>
            </p:cNvSpPr>
            <p:nvPr/>
          </p:nvSpPr>
          <p:spPr bwMode="auto">
            <a:xfrm>
              <a:off x="1872" y="1852"/>
              <a:ext cx="864" cy="576"/>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Internal</a:t>
              </a:r>
            </a:p>
            <a:p>
              <a:pPr eaLnBrk="0" hangingPunct="0"/>
              <a:r>
                <a:rPr lang="en-US" altLang="zh-CN" sz="1800" b="0">
                  <a:latin typeface="Times New Roman" pitchFamily="18" charset="0"/>
                  <a:ea typeface="宋体" pitchFamily="2" charset="-122"/>
                </a:rPr>
                <a:t>Memory</a:t>
              </a:r>
            </a:p>
            <a:p>
              <a:pPr eaLnBrk="0" hangingPunct="0"/>
              <a:r>
                <a:rPr lang="en-US" altLang="zh-CN" sz="1800" b="0">
                  <a:latin typeface="Times New Roman" pitchFamily="18" charset="0"/>
                  <a:ea typeface="宋体" pitchFamily="2" charset="-122"/>
                </a:rPr>
                <a:t>Space</a:t>
              </a:r>
            </a:p>
          </p:txBody>
        </p:sp>
        <p:sp>
          <p:nvSpPr>
            <p:cNvPr id="137272" name="Rectangle 56"/>
            <p:cNvSpPr>
              <a:spLocks noChangeArrowheads="1"/>
            </p:cNvSpPr>
            <p:nvPr/>
          </p:nvSpPr>
          <p:spPr bwMode="auto">
            <a:xfrm>
              <a:off x="1200" y="2428"/>
              <a:ext cx="1536" cy="384"/>
            </a:xfrm>
            <a:prstGeom prst="rect">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r>
                <a:rPr lang="en-US" altLang="zh-CN" sz="1800" b="0">
                  <a:latin typeface="Times New Roman" pitchFamily="18" charset="0"/>
                  <a:ea typeface="宋体" pitchFamily="2" charset="-122"/>
                </a:rPr>
                <a:t>32-bit RISC and</a:t>
              </a:r>
            </a:p>
            <a:p>
              <a:pPr algn="r" eaLnBrk="0" hangingPunct="0"/>
              <a:r>
                <a:rPr lang="en-US" altLang="zh-CN" sz="1800" b="0">
                  <a:latin typeface="Times New Roman" pitchFamily="18" charset="0"/>
                  <a:ea typeface="宋体" pitchFamily="2" charset="-122"/>
                </a:rPr>
                <a:t>Program ROM</a:t>
              </a:r>
            </a:p>
          </p:txBody>
        </p:sp>
        <p:sp>
          <p:nvSpPr>
            <p:cNvPr id="137273" name="Rectangle 57"/>
            <p:cNvSpPr>
              <a:spLocks noChangeArrowheads="1"/>
            </p:cNvSpPr>
            <p:nvPr/>
          </p:nvSpPr>
          <p:spPr bwMode="auto">
            <a:xfrm>
              <a:off x="1200" y="2620"/>
              <a:ext cx="528" cy="192"/>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Timers</a:t>
              </a:r>
            </a:p>
          </p:txBody>
        </p:sp>
        <p:sp>
          <p:nvSpPr>
            <p:cNvPr id="137274" name="Line 58"/>
            <p:cNvSpPr>
              <a:spLocks noChangeShapeType="1"/>
            </p:cNvSpPr>
            <p:nvPr/>
          </p:nvSpPr>
          <p:spPr bwMode="auto">
            <a:xfrm>
              <a:off x="2208" y="2812"/>
              <a:ext cx="0" cy="24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75" name="Rectangle 59"/>
            <p:cNvSpPr>
              <a:spLocks noChangeArrowheads="1"/>
            </p:cNvSpPr>
            <p:nvPr/>
          </p:nvSpPr>
          <p:spPr bwMode="auto">
            <a:xfrm>
              <a:off x="2736" y="1852"/>
              <a:ext cx="576" cy="96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Serial</a:t>
              </a:r>
            </a:p>
            <a:p>
              <a:pPr eaLnBrk="0" hangingPunct="0"/>
              <a:r>
                <a:rPr lang="en-US" altLang="zh-CN" sz="1800" b="0">
                  <a:latin typeface="Times New Roman" pitchFamily="18" charset="0"/>
                  <a:ea typeface="宋体" pitchFamily="2" charset="-122"/>
                </a:rPr>
                <a:t>DMAs</a:t>
              </a:r>
            </a:p>
            <a:p>
              <a:pPr eaLnBrk="0" hangingPunct="0"/>
              <a:endParaRPr lang="en-US" altLang="zh-CN" sz="1800" b="0">
                <a:latin typeface="Times New Roman" pitchFamily="18" charset="0"/>
                <a:ea typeface="宋体" pitchFamily="2" charset="-122"/>
              </a:endParaRPr>
            </a:p>
            <a:p>
              <a:pPr eaLnBrk="0" hangingPunct="0"/>
              <a:r>
                <a:rPr lang="en-US" altLang="zh-CN" sz="1800" b="0">
                  <a:latin typeface="Times New Roman" pitchFamily="18" charset="0"/>
                  <a:ea typeface="宋体" pitchFamily="2" charset="-122"/>
                </a:rPr>
                <a:t>Virtual</a:t>
              </a:r>
            </a:p>
            <a:p>
              <a:pPr eaLnBrk="0" hangingPunct="0"/>
              <a:r>
                <a:rPr lang="en-US" altLang="zh-CN" sz="1800" b="0">
                  <a:latin typeface="Times New Roman" pitchFamily="18" charset="0"/>
                  <a:ea typeface="宋体" pitchFamily="2" charset="-122"/>
                </a:rPr>
                <a:t>IDMAs</a:t>
              </a:r>
            </a:p>
          </p:txBody>
        </p:sp>
        <p:sp>
          <p:nvSpPr>
            <p:cNvPr id="137276" name="Rectangle 60"/>
            <p:cNvSpPr>
              <a:spLocks noChangeArrowheads="1"/>
            </p:cNvSpPr>
            <p:nvPr/>
          </p:nvSpPr>
          <p:spPr bwMode="auto">
            <a:xfrm>
              <a:off x="3504" y="2476"/>
              <a:ext cx="1824" cy="240"/>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System Functions</a:t>
              </a:r>
            </a:p>
          </p:txBody>
        </p:sp>
        <p:sp>
          <p:nvSpPr>
            <p:cNvPr id="137277" name="Rectangle 61"/>
            <p:cNvSpPr>
              <a:spLocks noChangeArrowheads="1"/>
            </p:cNvSpPr>
            <p:nvPr/>
          </p:nvSpPr>
          <p:spPr bwMode="auto">
            <a:xfrm>
              <a:off x="3504" y="1756"/>
              <a:ext cx="1824" cy="240"/>
            </a:xfrm>
            <a:prstGeom prst="rect">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Time Counter/PIT</a:t>
              </a:r>
            </a:p>
          </p:txBody>
        </p:sp>
        <p:sp>
          <p:nvSpPr>
            <p:cNvPr id="137278" name="Rectangle 62"/>
            <p:cNvSpPr>
              <a:spLocks noChangeArrowheads="1"/>
            </p:cNvSpPr>
            <p:nvPr/>
          </p:nvSpPr>
          <p:spPr bwMode="auto">
            <a:xfrm>
              <a:off x="3504" y="1516"/>
              <a:ext cx="1824" cy="240"/>
            </a:xfrm>
            <a:prstGeom prst="rect">
              <a:avLst/>
            </a:prstGeom>
            <a:solidFill>
              <a:srgbClr val="CCFF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Memory Controller</a:t>
              </a:r>
            </a:p>
          </p:txBody>
        </p:sp>
        <p:sp>
          <p:nvSpPr>
            <p:cNvPr id="137279" name="Rectangle 63"/>
            <p:cNvSpPr>
              <a:spLocks noChangeArrowheads="1"/>
            </p:cNvSpPr>
            <p:nvPr/>
          </p:nvSpPr>
          <p:spPr bwMode="auto">
            <a:xfrm>
              <a:off x="3504" y="988"/>
              <a:ext cx="1824" cy="288"/>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PowerPC-to-Local Bridge</a:t>
              </a:r>
            </a:p>
          </p:txBody>
        </p:sp>
        <p:sp>
          <p:nvSpPr>
            <p:cNvPr id="137280" name="Line 64"/>
            <p:cNvSpPr>
              <a:spLocks noChangeShapeType="1"/>
            </p:cNvSpPr>
            <p:nvPr/>
          </p:nvSpPr>
          <p:spPr bwMode="auto">
            <a:xfrm flipV="1">
              <a:off x="3168" y="1420"/>
              <a:ext cx="0" cy="432"/>
            </a:xfrm>
            <a:prstGeom prst="line">
              <a:avLst/>
            </a:prstGeom>
            <a:noFill/>
            <a:ln w="127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81" name="Line 65"/>
            <p:cNvSpPr>
              <a:spLocks noChangeShapeType="1"/>
            </p:cNvSpPr>
            <p:nvPr/>
          </p:nvSpPr>
          <p:spPr bwMode="auto">
            <a:xfrm>
              <a:off x="3168" y="1132"/>
              <a:ext cx="336"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82" name="Line 66"/>
            <p:cNvSpPr>
              <a:spLocks noChangeShapeType="1"/>
            </p:cNvSpPr>
            <p:nvPr/>
          </p:nvSpPr>
          <p:spPr bwMode="auto">
            <a:xfrm flipV="1">
              <a:off x="3168" y="844"/>
              <a:ext cx="0" cy="288"/>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83" name="Rectangle 67"/>
            <p:cNvSpPr>
              <a:spLocks noChangeArrowheads="1"/>
            </p:cNvSpPr>
            <p:nvPr/>
          </p:nvSpPr>
          <p:spPr bwMode="auto">
            <a:xfrm>
              <a:off x="576" y="652"/>
              <a:ext cx="624" cy="864"/>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EC603e</a:t>
              </a:r>
            </a:p>
            <a:p>
              <a:pPr eaLnBrk="0" hangingPunct="0"/>
              <a:r>
                <a:rPr lang="en-US" altLang="zh-CN" sz="1800" b="0">
                  <a:latin typeface="Times New Roman" pitchFamily="18" charset="0"/>
                  <a:ea typeface="宋体" pitchFamily="2" charset="-122"/>
                </a:rPr>
                <a:t>PowerPC</a:t>
              </a:r>
            </a:p>
            <a:p>
              <a:pPr eaLnBrk="0" hangingPunct="0"/>
              <a:r>
                <a:rPr lang="en-US" altLang="zh-CN" sz="1800" b="0">
                  <a:latin typeface="Times New Roman" pitchFamily="18" charset="0"/>
                  <a:ea typeface="宋体" pitchFamily="2" charset="-122"/>
                </a:rPr>
                <a:t>Core</a:t>
              </a:r>
            </a:p>
          </p:txBody>
        </p:sp>
        <p:sp>
          <p:nvSpPr>
            <p:cNvPr id="137284" name="Rectangle 68"/>
            <p:cNvSpPr>
              <a:spLocks noChangeArrowheads="1"/>
            </p:cNvSpPr>
            <p:nvPr/>
          </p:nvSpPr>
          <p:spPr bwMode="auto">
            <a:xfrm>
              <a:off x="1584" y="700"/>
              <a:ext cx="960" cy="192"/>
            </a:xfrm>
            <a:prstGeom prst="rect">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16 KB I-Cache</a:t>
              </a:r>
            </a:p>
          </p:txBody>
        </p:sp>
        <p:sp>
          <p:nvSpPr>
            <p:cNvPr id="137285" name="Rectangle 69"/>
            <p:cNvSpPr>
              <a:spLocks noChangeArrowheads="1"/>
            </p:cNvSpPr>
            <p:nvPr/>
          </p:nvSpPr>
          <p:spPr bwMode="auto">
            <a:xfrm>
              <a:off x="1584" y="892"/>
              <a:ext cx="960" cy="192"/>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IMMU</a:t>
              </a:r>
            </a:p>
          </p:txBody>
        </p:sp>
        <p:sp>
          <p:nvSpPr>
            <p:cNvPr id="137286" name="Rectangle 70"/>
            <p:cNvSpPr>
              <a:spLocks noChangeArrowheads="1"/>
            </p:cNvSpPr>
            <p:nvPr/>
          </p:nvSpPr>
          <p:spPr bwMode="auto">
            <a:xfrm>
              <a:off x="1584" y="1132"/>
              <a:ext cx="960" cy="192"/>
            </a:xfrm>
            <a:prstGeom prst="rect">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16 KB D-Cache</a:t>
              </a:r>
            </a:p>
          </p:txBody>
        </p:sp>
        <p:sp>
          <p:nvSpPr>
            <p:cNvPr id="137287" name="Rectangle 71"/>
            <p:cNvSpPr>
              <a:spLocks noChangeArrowheads="1"/>
            </p:cNvSpPr>
            <p:nvPr/>
          </p:nvSpPr>
          <p:spPr bwMode="auto">
            <a:xfrm>
              <a:off x="1584" y="1324"/>
              <a:ext cx="960" cy="192"/>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DMMU</a:t>
              </a:r>
            </a:p>
          </p:txBody>
        </p:sp>
        <p:sp>
          <p:nvSpPr>
            <p:cNvPr id="137288" name="Line 72"/>
            <p:cNvSpPr>
              <a:spLocks noChangeShapeType="1"/>
            </p:cNvSpPr>
            <p:nvPr/>
          </p:nvSpPr>
          <p:spPr bwMode="auto">
            <a:xfrm flipH="1">
              <a:off x="1200" y="892"/>
              <a:ext cx="384" cy="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89" name="Line 73"/>
            <p:cNvSpPr>
              <a:spLocks noChangeShapeType="1"/>
            </p:cNvSpPr>
            <p:nvPr/>
          </p:nvSpPr>
          <p:spPr bwMode="auto">
            <a:xfrm flipH="1">
              <a:off x="1200" y="1324"/>
              <a:ext cx="384" cy="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90" name="Line 74"/>
            <p:cNvSpPr>
              <a:spLocks noChangeShapeType="1"/>
            </p:cNvSpPr>
            <p:nvPr/>
          </p:nvSpPr>
          <p:spPr bwMode="auto">
            <a:xfrm>
              <a:off x="2544" y="892"/>
              <a:ext cx="288" cy="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91" name="Line 75"/>
            <p:cNvSpPr>
              <a:spLocks noChangeShapeType="1"/>
            </p:cNvSpPr>
            <p:nvPr/>
          </p:nvSpPr>
          <p:spPr bwMode="auto">
            <a:xfrm>
              <a:off x="2544" y="1324"/>
              <a:ext cx="288" cy="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92" name="Line 76"/>
            <p:cNvSpPr>
              <a:spLocks noChangeShapeType="1"/>
            </p:cNvSpPr>
            <p:nvPr/>
          </p:nvSpPr>
          <p:spPr bwMode="auto">
            <a:xfrm>
              <a:off x="2832" y="748"/>
              <a:ext cx="0" cy="72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93" name="Line 77"/>
            <p:cNvSpPr>
              <a:spLocks noChangeShapeType="1"/>
            </p:cNvSpPr>
            <p:nvPr/>
          </p:nvSpPr>
          <p:spPr bwMode="auto">
            <a:xfrm>
              <a:off x="2832" y="844"/>
              <a:ext cx="672" cy="0"/>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94" name="Line 78"/>
            <p:cNvSpPr>
              <a:spLocks noChangeShapeType="1"/>
            </p:cNvSpPr>
            <p:nvPr/>
          </p:nvSpPr>
          <p:spPr bwMode="auto">
            <a:xfrm>
              <a:off x="3024" y="844"/>
              <a:ext cx="0" cy="1008"/>
            </a:xfrm>
            <a:prstGeom prst="line">
              <a:avLst/>
            </a:prstGeom>
            <a:noFill/>
            <a:ln w="127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95" name="Line 79"/>
            <p:cNvSpPr>
              <a:spLocks noChangeShapeType="1"/>
            </p:cNvSpPr>
            <p:nvPr/>
          </p:nvSpPr>
          <p:spPr bwMode="auto">
            <a:xfrm>
              <a:off x="5328" y="1372"/>
              <a:ext cx="30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96" name="Text Box 80"/>
            <p:cNvSpPr txBox="1">
              <a:spLocks noChangeArrowheads="1"/>
            </p:cNvSpPr>
            <p:nvPr/>
          </p:nvSpPr>
          <p:spPr bwMode="auto">
            <a:xfrm>
              <a:off x="3398" y="556"/>
              <a:ext cx="200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b="0">
                  <a:latin typeface="Times New Roman" pitchFamily="18" charset="0"/>
                  <a:ea typeface="宋体" pitchFamily="2" charset="-122"/>
                </a:rPr>
                <a:t>SYSTEM INTERFACE UNIT</a:t>
              </a:r>
            </a:p>
          </p:txBody>
        </p:sp>
        <p:sp>
          <p:nvSpPr>
            <p:cNvPr id="137297" name="Text Box 81"/>
            <p:cNvSpPr txBox="1">
              <a:spLocks noChangeArrowheads="1"/>
            </p:cNvSpPr>
            <p:nvPr/>
          </p:nvSpPr>
          <p:spPr bwMode="auto">
            <a:xfrm>
              <a:off x="528" y="1660"/>
              <a:ext cx="2249"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800" b="0">
                  <a:latin typeface="Times New Roman" pitchFamily="18" charset="0"/>
                  <a:ea typeface="宋体" pitchFamily="2" charset="-122"/>
                </a:rPr>
                <a:t>COMM. PROCESSOR MODULE</a:t>
              </a:r>
            </a:p>
          </p:txBody>
        </p:sp>
        <p:sp>
          <p:nvSpPr>
            <p:cNvPr id="137298" name="Line 82"/>
            <p:cNvSpPr>
              <a:spLocks noChangeShapeType="1"/>
            </p:cNvSpPr>
            <p:nvPr/>
          </p:nvSpPr>
          <p:spPr bwMode="auto">
            <a:xfrm>
              <a:off x="2640" y="1660"/>
              <a:ext cx="0" cy="192"/>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99" name="Line 83"/>
            <p:cNvSpPr>
              <a:spLocks noChangeShapeType="1"/>
            </p:cNvSpPr>
            <p:nvPr/>
          </p:nvSpPr>
          <p:spPr bwMode="auto">
            <a:xfrm>
              <a:off x="2640" y="1660"/>
              <a:ext cx="288"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300" name="Line 84"/>
            <p:cNvSpPr>
              <a:spLocks noChangeShapeType="1"/>
            </p:cNvSpPr>
            <p:nvPr/>
          </p:nvSpPr>
          <p:spPr bwMode="auto">
            <a:xfrm flipV="1">
              <a:off x="2928" y="844"/>
              <a:ext cx="0" cy="816"/>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301" name="Oval 85"/>
            <p:cNvSpPr>
              <a:spLocks noChangeArrowheads="1"/>
            </p:cNvSpPr>
            <p:nvPr/>
          </p:nvSpPr>
          <p:spPr bwMode="auto">
            <a:xfrm>
              <a:off x="1296" y="988"/>
              <a:ext cx="192" cy="192"/>
            </a:xfrm>
            <a:prstGeom prst="ellipse">
              <a:avLst/>
            </a:prstGeom>
            <a:solidFill>
              <a:schemeClr val="bg1"/>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solidFill>
                    <a:schemeClr val="tx1"/>
                  </a:solidFill>
                  <a:latin typeface="Times New Roman" pitchFamily="18" charset="0"/>
                  <a:ea typeface="宋体" pitchFamily="2" charset="-122"/>
                </a:rPr>
                <a:t>1</a:t>
              </a:r>
            </a:p>
          </p:txBody>
        </p:sp>
        <p:sp>
          <p:nvSpPr>
            <p:cNvPr id="137302" name="Oval 86"/>
            <p:cNvSpPr>
              <a:spLocks noChangeArrowheads="1"/>
            </p:cNvSpPr>
            <p:nvPr/>
          </p:nvSpPr>
          <p:spPr bwMode="auto">
            <a:xfrm>
              <a:off x="3264" y="1180"/>
              <a:ext cx="192" cy="192"/>
            </a:xfrm>
            <a:prstGeom prst="ellipse">
              <a:avLst/>
            </a:prstGeom>
            <a:solidFill>
              <a:schemeClr val="bg1"/>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solidFill>
                    <a:schemeClr val="tx1"/>
                  </a:solidFill>
                  <a:latin typeface="Times New Roman" pitchFamily="18" charset="0"/>
                  <a:ea typeface="宋体" pitchFamily="2" charset="-122"/>
                </a:rPr>
                <a:t>2</a:t>
              </a:r>
            </a:p>
          </p:txBody>
        </p:sp>
        <p:sp>
          <p:nvSpPr>
            <p:cNvPr id="137303" name="Oval 87"/>
            <p:cNvSpPr>
              <a:spLocks noChangeArrowheads="1"/>
            </p:cNvSpPr>
            <p:nvPr/>
          </p:nvSpPr>
          <p:spPr bwMode="auto">
            <a:xfrm>
              <a:off x="384" y="1660"/>
              <a:ext cx="192" cy="192"/>
            </a:xfrm>
            <a:prstGeom prst="ellipse">
              <a:avLst/>
            </a:prstGeom>
            <a:solidFill>
              <a:schemeClr val="bg1"/>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solidFill>
                    <a:schemeClr val="tx1"/>
                  </a:solidFill>
                  <a:latin typeface="Times New Roman" pitchFamily="18" charset="0"/>
                  <a:ea typeface="宋体" pitchFamily="2" charset="-122"/>
                </a:rPr>
                <a:t>3</a:t>
              </a:r>
            </a:p>
          </p:txBody>
        </p:sp>
        <p:sp>
          <p:nvSpPr>
            <p:cNvPr id="137304" name="Rectangle 88"/>
            <p:cNvSpPr>
              <a:spLocks noChangeArrowheads="1"/>
            </p:cNvSpPr>
            <p:nvPr/>
          </p:nvSpPr>
          <p:spPr bwMode="auto">
            <a:xfrm>
              <a:off x="3504" y="748"/>
              <a:ext cx="1824" cy="24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60x Bus Interface Unit</a:t>
              </a:r>
            </a:p>
          </p:txBody>
        </p:sp>
        <p:sp>
          <p:nvSpPr>
            <p:cNvPr id="137305" name="Line 89"/>
            <p:cNvSpPr>
              <a:spLocks noChangeShapeType="1"/>
            </p:cNvSpPr>
            <p:nvPr/>
          </p:nvSpPr>
          <p:spPr bwMode="auto">
            <a:xfrm>
              <a:off x="5328" y="844"/>
              <a:ext cx="288"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306" name="Rectangle 90"/>
            <p:cNvSpPr>
              <a:spLocks noChangeArrowheads="1"/>
            </p:cNvSpPr>
            <p:nvPr/>
          </p:nvSpPr>
          <p:spPr bwMode="auto">
            <a:xfrm>
              <a:off x="3504" y="1276"/>
              <a:ext cx="1824" cy="24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Local Bus Interface Unit</a:t>
              </a:r>
            </a:p>
          </p:txBody>
        </p:sp>
        <p:sp>
          <p:nvSpPr>
            <p:cNvPr id="137307" name="Line 91"/>
            <p:cNvSpPr>
              <a:spLocks noChangeShapeType="1"/>
            </p:cNvSpPr>
            <p:nvPr/>
          </p:nvSpPr>
          <p:spPr bwMode="auto">
            <a:xfrm>
              <a:off x="3168" y="1420"/>
              <a:ext cx="336"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308" name="Rectangle 92"/>
            <p:cNvSpPr>
              <a:spLocks noChangeArrowheads="1"/>
            </p:cNvSpPr>
            <p:nvPr/>
          </p:nvSpPr>
          <p:spPr bwMode="auto">
            <a:xfrm>
              <a:off x="3504" y="1996"/>
              <a:ext cx="1824" cy="240"/>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Bus Arbiter</a:t>
              </a:r>
            </a:p>
          </p:txBody>
        </p:sp>
        <p:sp>
          <p:nvSpPr>
            <p:cNvPr id="137309" name="Rectangle 93"/>
            <p:cNvSpPr>
              <a:spLocks noChangeArrowheads="1"/>
            </p:cNvSpPr>
            <p:nvPr/>
          </p:nvSpPr>
          <p:spPr bwMode="auto">
            <a:xfrm>
              <a:off x="3504" y="2236"/>
              <a:ext cx="1824" cy="240"/>
            </a:xfrm>
            <a:prstGeom prst="rect">
              <a:avLst/>
            </a:prstGeom>
            <a:solidFill>
              <a:srgbClr val="CCFF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800" b="0">
                  <a:latin typeface="Times New Roman" pitchFamily="18" charset="0"/>
                  <a:ea typeface="宋体" pitchFamily="2" charset="-122"/>
                </a:rPr>
                <a:t>L2 Cache Controller</a:t>
              </a:r>
            </a:p>
          </p:txBody>
        </p:sp>
        <p:sp>
          <p:nvSpPr>
            <p:cNvPr id="137310" name="Line 94"/>
            <p:cNvSpPr>
              <a:spLocks noChangeShapeType="1"/>
            </p:cNvSpPr>
            <p:nvPr/>
          </p:nvSpPr>
          <p:spPr bwMode="auto">
            <a:xfrm>
              <a:off x="5328" y="1612"/>
              <a:ext cx="30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311" name="Line 95"/>
            <p:cNvSpPr>
              <a:spLocks noChangeShapeType="1"/>
            </p:cNvSpPr>
            <p:nvPr/>
          </p:nvSpPr>
          <p:spPr bwMode="auto">
            <a:xfrm>
              <a:off x="5328" y="2092"/>
              <a:ext cx="30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312" name="Line 96"/>
            <p:cNvSpPr>
              <a:spLocks noChangeShapeType="1"/>
            </p:cNvSpPr>
            <p:nvPr/>
          </p:nvSpPr>
          <p:spPr bwMode="auto">
            <a:xfrm>
              <a:off x="5328" y="2332"/>
              <a:ext cx="30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37314" name="Picture 98" descr="交换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25" y="404813"/>
            <a:ext cx="1944688" cy="765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withEffect">
                                  <p:stCondLst>
                                    <p:cond delay="0"/>
                                  </p:stCondLst>
                                  <p:childTnLst>
                                    <p:set>
                                      <p:cBhvr>
                                        <p:cTn id="6" dur="1" fill="hold">
                                          <p:stCondLst>
                                            <p:cond delay="0"/>
                                          </p:stCondLst>
                                        </p:cTn>
                                        <p:tgtEl>
                                          <p:spTgt spid="137313"/>
                                        </p:tgtEl>
                                        <p:attrNameLst>
                                          <p:attrName>style.visibility</p:attrName>
                                        </p:attrNameLst>
                                      </p:cBhvr>
                                      <p:to>
                                        <p:strVal val="visible"/>
                                      </p:to>
                                    </p:set>
                                    <p:animEffect transition="in" filter="blinds(vertical)">
                                      <p:cBhvr>
                                        <p:cTn id="7" dur="500"/>
                                        <p:tgtEl>
                                          <p:spTgt spid="137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t>CS8xx Evaluation Board BUPT</a:t>
            </a:r>
          </a:p>
        </p:txBody>
      </p:sp>
      <p:pic>
        <p:nvPicPr>
          <p:cNvPr id="141316" name="Picture 4" descr="CS8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1082675"/>
            <a:ext cx="7272338"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with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blinds(vertical)">
                                      <p:cBhvr>
                                        <p:cTn id="7"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a:t>TI OMAP3530</a:t>
            </a:r>
          </a:p>
        </p:txBody>
      </p:sp>
      <p:sp>
        <p:nvSpPr>
          <p:cNvPr id="138243" name="Rectangle 3"/>
          <p:cNvSpPr>
            <a:spLocks noGrp="1" noChangeArrowheads="1"/>
          </p:cNvSpPr>
          <p:nvPr>
            <p:ph type="body" idx="1"/>
          </p:nvPr>
        </p:nvSpPr>
        <p:spPr/>
        <p:txBody>
          <a:bodyPr/>
          <a:lstStyle/>
          <a:p>
            <a:endParaRPr lang="zh-CN" altLang="zh-CN"/>
          </a:p>
        </p:txBody>
      </p:sp>
      <p:pic>
        <p:nvPicPr>
          <p:cNvPr id="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21" y="0"/>
            <a:ext cx="9127679" cy="681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a:t>国产</a:t>
            </a:r>
            <a:r>
              <a:rPr lang="en-US" altLang="zh-CN"/>
              <a:t>CPU</a:t>
            </a:r>
            <a:r>
              <a:rPr lang="zh-CN" altLang="en-US"/>
              <a:t>状况</a:t>
            </a:r>
          </a:p>
        </p:txBody>
      </p:sp>
      <p:sp>
        <p:nvSpPr>
          <p:cNvPr id="139267" name="Rectangle 3"/>
          <p:cNvSpPr>
            <a:spLocks noGrp="1" noChangeArrowheads="1"/>
          </p:cNvSpPr>
          <p:nvPr>
            <p:ph type="body" idx="1"/>
          </p:nvPr>
        </p:nvSpPr>
        <p:spPr/>
        <p:txBody>
          <a:bodyPr/>
          <a:lstStyle/>
          <a:p>
            <a:r>
              <a:rPr lang="zh-CN" altLang="en-US" sz="2800"/>
              <a:t>全新自主指令系统</a:t>
            </a:r>
          </a:p>
          <a:p>
            <a:pPr lvl="1"/>
            <a:r>
              <a:rPr lang="en-US" altLang="zh-CN" sz="2400"/>
              <a:t>Unicore - </a:t>
            </a:r>
            <a:r>
              <a:rPr lang="zh-CN" altLang="en-US" sz="2400"/>
              <a:t>北大众志；</a:t>
            </a:r>
          </a:p>
          <a:p>
            <a:pPr lvl="1"/>
            <a:r>
              <a:rPr lang="en-US" altLang="zh-CN" sz="2400"/>
              <a:t>C*Core - </a:t>
            </a:r>
            <a:r>
              <a:rPr lang="zh-CN" altLang="en-US" sz="2400"/>
              <a:t>浙江大学、苏州国芯、杭州中天，</a:t>
            </a:r>
            <a:r>
              <a:rPr lang="en-US" altLang="en-US" sz="2400"/>
              <a:t>M*CORE</a:t>
            </a:r>
            <a:r>
              <a:rPr lang="en-US" altLang="zh-CN" sz="2400"/>
              <a:t> + </a:t>
            </a:r>
            <a:r>
              <a:rPr lang="en-US" altLang="en-US" sz="2400"/>
              <a:t>PowerPC</a:t>
            </a:r>
            <a:r>
              <a:rPr lang="zh-CN" altLang="en-US" sz="2400"/>
              <a:t>；</a:t>
            </a:r>
          </a:p>
          <a:p>
            <a:pPr lvl="1"/>
            <a:r>
              <a:rPr lang="zh-CN" altLang="en-US" sz="2400"/>
              <a:t>申威 </a:t>
            </a:r>
            <a:r>
              <a:rPr lang="en-US" altLang="zh-CN" sz="2400"/>
              <a:t>-</a:t>
            </a:r>
            <a:r>
              <a:rPr lang="zh-CN" altLang="en-US" sz="2400"/>
              <a:t>上海高性能集成电路设计中心；</a:t>
            </a:r>
          </a:p>
          <a:p>
            <a:pPr lvl="1"/>
            <a:endParaRPr lang="zh-CN" altLang="en-US" sz="2400"/>
          </a:p>
          <a:p>
            <a:r>
              <a:rPr lang="zh-CN" altLang="en-US" sz="2800"/>
              <a:t>兼容国际主流、自主指令系统</a:t>
            </a:r>
          </a:p>
          <a:p>
            <a:pPr lvl="1"/>
            <a:r>
              <a:rPr lang="zh-CN" altLang="en-US" sz="2400"/>
              <a:t>龙芯</a:t>
            </a:r>
            <a:r>
              <a:rPr lang="en-US" altLang="zh-CN" sz="2400"/>
              <a:t>2/3(MIPS32/MIPS64) - </a:t>
            </a:r>
            <a:r>
              <a:rPr lang="zh-CN" altLang="en-US" sz="2400"/>
              <a:t>中国科学院计算所；</a:t>
            </a:r>
          </a:p>
          <a:p>
            <a:pPr lvl="1"/>
            <a:r>
              <a:rPr lang="en-US" altLang="zh-CN" sz="2400"/>
              <a:t>FT(SPARC) - </a:t>
            </a:r>
            <a:r>
              <a:rPr lang="zh-CN" altLang="en-US" sz="2400"/>
              <a:t>国防科技大学；</a:t>
            </a:r>
          </a:p>
          <a:p>
            <a:pPr lvl="1"/>
            <a:r>
              <a:rPr lang="en-US" altLang="zh-CN" sz="2400"/>
              <a:t>Xburst(</a:t>
            </a:r>
            <a:r>
              <a:rPr lang="en-US" altLang="en-US" sz="2400"/>
              <a:t>MIPS32</a:t>
            </a:r>
            <a:r>
              <a:rPr lang="en-US" altLang="zh-CN" sz="2400"/>
              <a:t>) - </a:t>
            </a:r>
            <a:r>
              <a:rPr lang="zh-CN" altLang="en-US" sz="2400"/>
              <a:t>北京君正。</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zh-CN"/>
              <a:t>Our HW Target</a:t>
            </a:r>
          </a:p>
        </p:txBody>
      </p:sp>
      <p:sp>
        <p:nvSpPr>
          <p:cNvPr id="160771" name="Rectangle 3"/>
          <p:cNvSpPr>
            <a:spLocks noGrp="1" noChangeArrowheads="1"/>
          </p:cNvSpPr>
          <p:nvPr>
            <p:ph type="body" idx="1"/>
          </p:nvPr>
        </p:nvSpPr>
        <p:spPr>
          <a:xfrm>
            <a:off x="250825" y="1295400"/>
            <a:ext cx="4254500" cy="4953000"/>
          </a:xfrm>
        </p:spPr>
        <p:txBody>
          <a:bodyPr/>
          <a:lstStyle/>
          <a:p>
            <a:r>
              <a:rPr lang="en-US" altLang="zh-CN" dirty="0" smtClean="0"/>
              <a:t>S3C2440</a:t>
            </a:r>
            <a:endParaRPr lang="en-US" altLang="zh-CN" dirty="0"/>
          </a:p>
          <a:p>
            <a:pPr lvl="1"/>
            <a:r>
              <a:rPr lang="zh-CN" altLang="en-US" dirty="0"/>
              <a:t>体系结构具有代表性</a:t>
            </a:r>
          </a:p>
          <a:p>
            <a:pPr lvl="2"/>
            <a:r>
              <a:rPr lang="en-US" altLang="zh-CN" dirty="0"/>
              <a:t>RISC</a:t>
            </a:r>
          </a:p>
          <a:p>
            <a:pPr lvl="2"/>
            <a:r>
              <a:rPr lang="en-US" altLang="zh-CN" dirty="0"/>
              <a:t>MMU/Cache</a:t>
            </a:r>
          </a:p>
          <a:p>
            <a:pPr lvl="2"/>
            <a:r>
              <a:rPr lang="en-US" altLang="zh-CN" dirty="0"/>
              <a:t>Harvard architecture</a:t>
            </a:r>
          </a:p>
          <a:p>
            <a:pPr lvl="1"/>
            <a:r>
              <a:rPr lang="zh-CN" altLang="en-US" dirty="0"/>
              <a:t>片上</a:t>
            </a:r>
            <a:r>
              <a:rPr lang="en-US" altLang="zh-CN" dirty="0"/>
              <a:t>I/O</a:t>
            </a:r>
            <a:r>
              <a:rPr lang="zh-CN" altLang="en-US" dirty="0"/>
              <a:t>经典</a:t>
            </a:r>
          </a:p>
          <a:p>
            <a:pPr lvl="1"/>
            <a:r>
              <a:rPr lang="zh-CN" altLang="en-US" dirty="0"/>
              <a:t>教学资源丰富</a:t>
            </a:r>
          </a:p>
          <a:p>
            <a:pPr lvl="1"/>
            <a:r>
              <a:rPr lang="zh-CN" altLang="en-US" dirty="0"/>
              <a:t>应用广泛</a:t>
            </a:r>
          </a:p>
        </p:txBody>
      </p:sp>
      <p:sp>
        <p:nvSpPr>
          <p:cNvPr id="160774" name="Rectangle 6"/>
          <p:cNvSpPr>
            <a:spLocks noChangeArrowheads="1"/>
          </p:cNvSpPr>
          <p:nvPr/>
        </p:nvSpPr>
        <p:spPr bwMode="auto">
          <a:xfrm>
            <a:off x="0" y="0"/>
            <a:ext cx="152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088" tIns="9522" rIns="38088" bIns="9522" anchor="ctr">
            <a:spAutoFit/>
          </a:bodyPr>
          <a:lstStyle/>
          <a:p>
            <a:pPr algn="l"/>
            <a:r>
              <a:rPr kumimoji="1" lang="en-US" altLang="zh-CN" sz="2400" b="0">
                <a:solidFill>
                  <a:schemeClr val="tx1"/>
                </a:solidFill>
                <a:latin typeface="Times New Roman" pitchFamily="18" charset="0"/>
                <a:ea typeface="宋体" pitchFamily="2" charset="-122"/>
              </a:rPr>
              <a:t> </a:t>
            </a:r>
          </a:p>
        </p:txBody>
      </p:sp>
      <p:pic>
        <p:nvPicPr>
          <p:cNvPr id="135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7494"/>
            <a:ext cx="4824536" cy="684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dirty="0"/>
              <a:t>A General Definition</a:t>
            </a:r>
          </a:p>
        </p:txBody>
      </p:sp>
      <p:sp>
        <p:nvSpPr>
          <p:cNvPr id="68612" name="Rectangle 4"/>
          <p:cNvSpPr>
            <a:spLocks noGrp="1" noChangeArrowheads="1"/>
          </p:cNvSpPr>
          <p:nvPr>
            <p:ph type="body" idx="1"/>
          </p:nvPr>
        </p:nvSpPr>
        <p:spPr>
          <a:xfrm>
            <a:off x="395288" y="1268413"/>
            <a:ext cx="8305800" cy="5113337"/>
          </a:xfrm>
          <a:noFill/>
          <a:ln/>
        </p:spPr>
        <p:txBody>
          <a:bodyPr/>
          <a:lstStyle/>
          <a:p>
            <a:pPr>
              <a:lnSpc>
                <a:spcPct val="90000"/>
              </a:lnSpc>
              <a:spcBef>
                <a:spcPct val="50000"/>
              </a:spcBef>
            </a:pPr>
            <a:r>
              <a:rPr lang="en-US" altLang="zh-CN" sz="2800" b="1" dirty="0"/>
              <a:t>Embedded systems are </a:t>
            </a:r>
            <a:r>
              <a:rPr lang="en-US" altLang="zh-CN" sz="2800" b="1" u="sng" dirty="0">
                <a:solidFill>
                  <a:srgbClr val="FF0000"/>
                </a:solidFill>
              </a:rPr>
              <a:t>computing</a:t>
            </a:r>
            <a:r>
              <a:rPr lang="en-US" altLang="zh-CN" sz="2800" b="1" u="sng" dirty="0"/>
              <a:t> systems with tightly coupled </a:t>
            </a:r>
            <a:r>
              <a:rPr lang="en-US" altLang="zh-CN" sz="2800" b="1" u="sng" dirty="0">
                <a:solidFill>
                  <a:srgbClr val="FFC000"/>
                </a:solidFill>
              </a:rPr>
              <a:t>HW and SW </a:t>
            </a:r>
            <a:r>
              <a:rPr lang="en-US" altLang="zh-CN" sz="2800" b="1" u="sng" dirty="0"/>
              <a:t>integration, that are designed to perform a </a:t>
            </a:r>
            <a:r>
              <a:rPr lang="en-US" altLang="zh-CN" sz="2800" b="1" u="sng" dirty="0">
                <a:solidFill>
                  <a:schemeClr val="hlink"/>
                </a:solidFill>
              </a:rPr>
              <a:t>DEDICATED</a:t>
            </a:r>
            <a:r>
              <a:rPr lang="en-US" altLang="zh-CN" sz="2800" b="1" u="sng" dirty="0"/>
              <a:t> function.</a:t>
            </a:r>
          </a:p>
          <a:p>
            <a:pPr>
              <a:lnSpc>
                <a:spcPct val="90000"/>
              </a:lnSpc>
              <a:spcBef>
                <a:spcPct val="50000"/>
              </a:spcBef>
            </a:pPr>
            <a:r>
              <a:rPr lang="en-US" altLang="zh-CN" sz="2800" b="1" dirty="0"/>
              <a:t>The word embedded reflects the fact that these systems are </a:t>
            </a:r>
            <a:r>
              <a:rPr lang="en-US" altLang="zh-CN" sz="2800" b="1" u="sng" dirty="0"/>
              <a:t>usually an internal part of a larger system</a:t>
            </a:r>
            <a:r>
              <a:rPr lang="en-US" altLang="zh-CN" sz="2800" b="1" dirty="0"/>
              <a:t>, known as the embedding system.</a:t>
            </a:r>
          </a:p>
          <a:p>
            <a:pPr>
              <a:lnSpc>
                <a:spcPct val="90000"/>
              </a:lnSpc>
              <a:spcBef>
                <a:spcPct val="50000"/>
              </a:spcBef>
            </a:pPr>
            <a:r>
              <a:rPr lang="en-US" altLang="zh-CN" sz="2800" b="1" dirty="0"/>
              <a:t>Multiple embedded systems can coexist in an embedding system.</a:t>
            </a:r>
          </a:p>
          <a:p>
            <a:pPr algn="r">
              <a:buFont typeface="Wingdings" pitchFamily="2" charset="2"/>
              <a:buNone/>
            </a:pPr>
            <a:r>
              <a:rPr lang="en-US" altLang="zh-CN" sz="1400" dirty="0">
                <a:latin typeface="Times New Roman" pitchFamily="18" charset="0"/>
              </a:rPr>
              <a:t>- Real-Time Concepts for Embedded Systems</a:t>
            </a:r>
            <a:r>
              <a:rPr lang="en-US" altLang="zh-CN" sz="2800" b="1" dirty="0">
                <a:solidFill>
                  <a:schemeClr val="folHlink"/>
                </a:solidFill>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animEffect transition="in" filter="blinds(horizontal)">
                                      <p:cBhvr>
                                        <p:cTn id="7" dur="500"/>
                                        <p:tgtEl>
                                          <p:spTgt spid="6861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612">
                                            <p:txEl>
                                              <p:pRg st="3" end="3"/>
                                            </p:txEl>
                                          </p:spTgt>
                                        </p:tgtEl>
                                        <p:attrNameLst>
                                          <p:attrName>style.visibility</p:attrName>
                                        </p:attrNameLst>
                                      </p:cBhvr>
                                      <p:to>
                                        <p:strVal val="visible"/>
                                      </p:to>
                                    </p:set>
                                    <p:animEffect transition="in" filter="blinds(horizontal)">
                                      <p:cBhvr>
                                        <p:cTn id="10" dur="500"/>
                                        <p:tgtEl>
                                          <p:spTgt spid="68612">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8612">
                                            <p:txEl>
                                              <p:pRg st="1" end="1"/>
                                            </p:txEl>
                                          </p:spTgt>
                                        </p:tgtEl>
                                        <p:attrNameLst>
                                          <p:attrName>style.visibility</p:attrName>
                                        </p:attrNameLst>
                                      </p:cBhvr>
                                      <p:to>
                                        <p:strVal val="visible"/>
                                      </p:to>
                                    </p:set>
                                    <p:animEffect transition="in" filter="blinds(horizontal)">
                                      <p:cBhvr>
                                        <p:cTn id="15" dur="500"/>
                                        <p:tgtEl>
                                          <p:spTgt spid="6861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8612">
                                            <p:txEl>
                                              <p:pRg st="2" end="2"/>
                                            </p:txEl>
                                          </p:spTgt>
                                        </p:tgtEl>
                                        <p:attrNameLst>
                                          <p:attrName>style.visibility</p:attrName>
                                        </p:attrNameLst>
                                      </p:cBhvr>
                                      <p:to>
                                        <p:strVal val="visible"/>
                                      </p:to>
                                    </p:set>
                                    <p:animEffect transition="in" filter="blinds(horizontal)">
                                      <p:cBhvr>
                                        <p:cTn id="20" dur="500"/>
                                        <p:tgtEl>
                                          <p:spTgt spid="686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323850" y="1552575"/>
            <a:ext cx="8569325" cy="769441"/>
          </a:xfrm>
          <a:prstGeom prst="rect">
            <a:avLst/>
          </a:prstGeom>
          <a:noFill/>
          <a:ln>
            <a:noFill/>
          </a:ln>
          <a:effectLst>
            <a:outerShdw dist="17961" dir="2700000" algn="ctr" rotWithShape="0">
              <a:schemeClr val="bg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sz="4400" dirty="0">
                <a:latin typeface="方正小标宋简体" pitchFamily="2" charset="-122"/>
                <a:ea typeface="方正小标宋简体" pitchFamily="2" charset="-122"/>
              </a:rPr>
              <a:t> </a:t>
            </a:r>
            <a:r>
              <a:rPr kumimoji="0" lang="en-US" altLang="zh-CN" sz="4400" dirty="0" smtClean="0">
                <a:latin typeface="方正小标宋简体" pitchFamily="2" charset="-122"/>
                <a:ea typeface="方正小标宋简体" pitchFamily="2" charset="-122"/>
              </a:rPr>
              <a:t> </a:t>
            </a:r>
            <a:r>
              <a:rPr kumimoji="0" lang="zh-CN" altLang="en-US" sz="4400" dirty="0" smtClean="0">
                <a:latin typeface="方正小标宋简体" pitchFamily="2" charset="-122"/>
                <a:ea typeface="方正小标宋简体" pitchFamily="2" charset="-122"/>
              </a:rPr>
              <a:t>实时</a:t>
            </a:r>
            <a:r>
              <a:rPr kumimoji="0" lang="zh-CN" altLang="en-US" sz="4400" dirty="0">
                <a:latin typeface="方正小标宋简体" pitchFamily="2" charset="-122"/>
                <a:ea typeface="方正小标宋简体" pitchFamily="2" charset="-122"/>
              </a:rPr>
              <a:t>嵌入式系统基础</a:t>
            </a:r>
            <a:endParaRPr kumimoji="0" lang="zh-CN" altLang="en-US" sz="6000" dirty="0">
              <a:solidFill>
                <a:schemeClr val="hlink"/>
              </a:solidFill>
              <a:latin typeface="方正小标宋简体" pitchFamily="2" charset="-122"/>
              <a:ea typeface="方正小标宋简体" pitchFamily="2" charset="-122"/>
            </a:endParaRPr>
          </a:p>
        </p:txBody>
      </p:sp>
      <p:sp>
        <p:nvSpPr>
          <p:cNvPr id="164867" name="Rectangle 3"/>
          <p:cNvSpPr>
            <a:spLocks noChangeArrowheads="1"/>
          </p:cNvSpPr>
          <p:nvPr/>
        </p:nvSpPr>
        <p:spPr bwMode="auto">
          <a:xfrm>
            <a:off x="1223963" y="2497138"/>
            <a:ext cx="7740650" cy="3019425"/>
          </a:xfrm>
          <a:prstGeom prst="rect">
            <a:avLst/>
          </a:prstGeom>
          <a:noFill/>
          <a:ln>
            <a:noFill/>
          </a:ln>
          <a:effectLst>
            <a:outerShdw dist="17961" dir="2700000" algn="ctr" rotWithShape="0">
              <a:schemeClr val="bg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Embedded System</a:t>
            </a:r>
          </a:p>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Real Time</a:t>
            </a:r>
          </a:p>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HW Core</a:t>
            </a:r>
          </a:p>
          <a:p>
            <a:pPr>
              <a:buFontTx/>
              <a:buAutoNum type="arabicPeriod"/>
            </a:pPr>
            <a:r>
              <a:rPr kumimoji="0" lang="en-US" altLang="zh-CN" sz="4800" b="0" dirty="0">
                <a:solidFill>
                  <a:schemeClr val="hlink"/>
                </a:solidFill>
                <a:latin typeface="Tahoma" panose="020B0604030504040204" pitchFamily="34" charset="0"/>
                <a:ea typeface="方正小标宋简体" pitchFamily="2" charset="-122"/>
                <a:cs typeface="Tahoma" panose="020B0604030504040204" pitchFamily="34" charset="0"/>
              </a:rPr>
              <a:t> SW Core - RTOS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a:t>RTOS</a:t>
            </a:r>
          </a:p>
        </p:txBody>
      </p:sp>
      <p:sp>
        <p:nvSpPr>
          <p:cNvPr id="143363" name="Rectangle 3"/>
          <p:cNvSpPr>
            <a:spLocks noGrp="1" noChangeArrowheads="1"/>
          </p:cNvSpPr>
          <p:nvPr>
            <p:ph type="body" idx="1"/>
          </p:nvPr>
        </p:nvSpPr>
        <p:spPr/>
        <p:txBody>
          <a:bodyPr/>
          <a:lstStyle/>
          <a:p>
            <a:pPr>
              <a:lnSpc>
                <a:spcPct val="90000"/>
              </a:lnSpc>
            </a:pPr>
            <a:r>
              <a:rPr lang="en-US" altLang="zh-CN" sz="2800"/>
              <a:t>An OS that schedule </a:t>
            </a:r>
            <a:r>
              <a:rPr lang="en-US" altLang="zh-CN" sz="2800">
                <a:solidFill>
                  <a:schemeClr val="hlink"/>
                </a:solidFill>
              </a:rPr>
              <a:t>execution in a strong timely manner</a:t>
            </a:r>
            <a:r>
              <a:rPr lang="en-US" altLang="zh-CN" sz="2800"/>
              <a:t>, manage system resources, and provide a consistent foundation for developing application code</a:t>
            </a:r>
            <a:r>
              <a:rPr lang="en-US" altLang="zh-CN" sz="2800">
                <a:solidFill>
                  <a:schemeClr val="tx2"/>
                </a:solidFill>
              </a:rPr>
              <a:t>. </a:t>
            </a:r>
          </a:p>
          <a:p>
            <a:pPr>
              <a:lnSpc>
                <a:spcPct val="90000"/>
              </a:lnSpc>
            </a:pPr>
            <a:r>
              <a:rPr lang="en-US" altLang="zh-CN" sz="2800"/>
              <a:t>An RTOS that can </a:t>
            </a:r>
            <a:r>
              <a:rPr lang="en-US" altLang="zh-CN" sz="2800">
                <a:solidFill>
                  <a:schemeClr val="hlink"/>
                </a:solidFill>
              </a:rPr>
              <a:t>usually or generally meet a deadline</a:t>
            </a:r>
            <a:r>
              <a:rPr lang="en-US" altLang="zh-CN" sz="2800"/>
              <a:t> is a soft real-time OS, but if it can </a:t>
            </a:r>
            <a:r>
              <a:rPr lang="en-US" altLang="zh-CN" sz="2800">
                <a:solidFill>
                  <a:schemeClr val="hlink"/>
                </a:solidFill>
              </a:rPr>
              <a:t>meet a deadline deterministically</a:t>
            </a:r>
            <a:r>
              <a:rPr lang="en-US" altLang="zh-CN" sz="2800"/>
              <a:t> it is a hard real-time OS.</a:t>
            </a:r>
          </a:p>
          <a:p>
            <a:pPr>
              <a:lnSpc>
                <a:spcPct val="90000"/>
              </a:lnSpc>
            </a:pPr>
            <a:r>
              <a:rPr lang="en-US" altLang="zh-CN" sz="2800">
                <a:solidFill>
                  <a:schemeClr val="folHlink"/>
                </a:solidFill>
              </a:rPr>
              <a:t>KEY </a:t>
            </a:r>
            <a:r>
              <a:rPr lang="en-US" altLang="zh-CN" sz="2800">
                <a:solidFill>
                  <a:schemeClr val="folHlink"/>
                </a:solidFill>
                <a:latin typeface="Times New Roman"/>
              </a:rPr>
              <a:t>–</a:t>
            </a:r>
            <a:r>
              <a:rPr lang="en-US" altLang="zh-CN" sz="2800">
                <a:solidFill>
                  <a:schemeClr val="folHlink"/>
                </a:solidFill>
              </a:rPr>
              <a:t> Real time (</a:t>
            </a:r>
            <a:r>
              <a:rPr lang="en-US" altLang="zh-CN" sz="2800" b="1">
                <a:solidFill>
                  <a:schemeClr val="hlink"/>
                </a:solidFill>
              </a:rPr>
              <a:t>less jitter, definitely determined</a:t>
            </a:r>
            <a:r>
              <a:rPr lang="en-US" altLang="zh-CN" sz="2800">
                <a:solidFill>
                  <a:schemeClr val="folHlink"/>
                </a:solidFill>
              </a:rPr>
              <a:t>), Highly modularized, MultiTasking, High performance, compact and scalable.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blinds(horizontal)">
                                      <p:cBhvr>
                                        <p:cTn id="7" dur="5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blinds(horizontal)">
                                      <p:cBhvr>
                                        <p:cTn id="12" dur="500"/>
                                        <p:tgtEl>
                                          <p:spTgt spid="143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blinds(horizontal)">
                                      <p:cBhvr>
                                        <p:cTn id="17" dur="500"/>
                                        <p:tgtEl>
                                          <p:spTgt spid="143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a:t>RTOS vs GPOS</a:t>
            </a:r>
          </a:p>
        </p:txBody>
      </p:sp>
      <p:sp>
        <p:nvSpPr>
          <p:cNvPr id="144387" name="Rectangle 3"/>
          <p:cNvSpPr>
            <a:spLocks noGrp="1" noChangeArrowheads="1"/>
          </p:cNvSpPr>
          <p:nvPr>
            <p:ph type="body" idx="1"/>
          </p:nvPr>
        </p:nvSpPr>
        <p:spPr/>
        <p:txBody>
          <a:bodyPr/>
          <a:lstStyle/>
          <a:p>
            <a:pPr>
              <a:lnSpc>
                <a:spcPct val="80000"/>
              </a:lnSpc>
              <a:spcBef>
                <a:spcPct val="40000"/>
              </a:spcBef>
            </a:pPr>
            <a:r>
              <a:rPr lang="zh-CN" altLang="en-US" sz="2800" b="1" dirty="0" smtClean="0">
                <a:solidFill>
                  <a:schemeClr val="folHlink"/>
                </a:solidFill>
              </a:rPr>
              <a:t>专业化强</a:t>
            </a:r>
            <a:r>
              <a:rPr lang="zh-CN" altLang="en-US" sz="2800" b="1" dirty="0" smtClean="0"/>
              <a:t> </a:t>
            </a:r>
            <a:r>
              <a:rPr lang="en-US" altLang="zh-CN" sz="2800" b="1" dirty="0" smtClean="0"/>
              <a:t>- </a:t>
            </a:r>
            <a:r>
              <a:rPr lang="zh-CN" altLang="en-US" sz="2800" dirty="0" smtClean="0"/>
              <a:t>每一种实时嵌入式操作系统通常面向特定类型或几种相近类型应用。某些操作系统会根据不同的应用对象采用不同的模块搭配。有些操作系统甚至是自行研制的内部产品。</a:t>
            </a:r>
          </a:p>
          <a:p>
            <a:pPr>
              <a:lnSpc>
                <a:spcPct val="80000"/>
              </a:lnSpc>
              <a:spcBef>
                <a:spcPct val="40000"/>
              </a:spcBef>
            </a:pPr>
            <a:r>
              <a:rPr lang="zh-CN" altLang="en-US" sz="2800" b="1" dirty="0" smtClean="0">
                <a:solidFill>
                  <a:schemeClr val="folHlink"/>
                </a:solidFill>
              </a:rPr>
              <a:t>实时</a:t>
            </a:r>
            <a:r>
              <a:rPr lang="zh-CN" altLang="en-US" sz="2800" b="1" dirty="0">
                <a:solidFill>
                  <a:schemeClr val="folHlink"/>
                </a:solidFill>
              </a:rPr>
              <a:t>性</a:t>
            </a:r>
            <a:r>
              <a:rPr lang="zh-CN" altLang="en-US" sz="2800" b="1" dirty="0"/>
              <a:t> </a:t>
            </a:r>
            <a:r>
              <a:rPr lang="en-US" altLang="zh-CN" sz="2800" b="1" dirty="0"/>
              <a:t>- </a:t>
            </a:r>
            <a:r>
              <a:rPr lang="zh-CN" altLang="en-US" sz="2800" dirty="0"/>
              <a:t>大多数嵌入式系统工作在实时性要求很高的环境中，对外部事件的响应，包括数据的获取、处理和数据的输出都必须在</a:t>
            </a:r>
            <a:r>
              <a:rPr lang="en-US" altLang="zh-CN" sz="2800" dirty="0"/>
              <a:t>deadline</a:t>
            </a:r>
            <a:r>
              <a:rPr lang="zh-CN" altLang="en-US" sz="2800" dirty="0"/>
              <a:t>规定的时间内完成。这就要求实时嵌入式操作系统必须将实时性作为一个重要指标。</a:t>
            </a:r>
          </a:p>
          <a:p>
            <a:pPr>
              <a:lnSpc>
                <a:spcPct val="80000"/>
              </a:lnSpc>
              <a:spcBef>
                <a:spcPct val="40000"/>
              </a:spcBef>
            </a:pPr>
            <a:r>
              <a:rPr lang="zh-CN" altLang="en-US" sz="2800" b="1" dirty="0">
                <a:solidFill>
                  <a:schemeClr val="folHlink"/>
                </a:solidFill>
              </a:rPr>
              <a:t>强稳定性</a:t>
            </a:r>
            <a:r>
              <a:rPr lang="zh-CN" altLang="en-US" sz="2800" b="1" dirty="0">
                <a:solidFill>
                  <a:schemeClr val="tx2"/>
                </a:solidFill>
              </a:rPr>
              <a:t> </a:t>
            </a:r>
            <a:r>
              <a:rPr lang="en-US" altLang="zh-CN" sz="2800" b="1" dirty="0"/>
              <a:t>- </a:t>
            </a:r>
            <a:r>
              <a:rPr lang="zh-CN" altLang="en-US" sz="2800" dirty="0"/>
              <a:t>与桌面系统不同，大多数嵌入式系统一旦开始运行就不需要人过多的干预。在这种条件下，要求作为系统资源总管的操作系统具有较高的稳定性</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blinds(horizontal)">
                                      <p:cBhvr>
                                        <p:cTn id="7" dur="500"/>
                                        <p:tgtEl>
                                          <p:spTgt spid="1443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4387">
                                            <p:txEl>
                                              <p:pRg st="1" end="1"/>
                                            </p:txEl>
                                          </p:spTgt>
                                        </p:tgtEl>
                                        <p:attrNameLst>
                                          <p:attrName>style.visibility</p:attrName>
                                        </p:attrNameLst>
                                      </p:cBhvr>
                                      <p:to>
                                        <p:strVal val="visible"/>
                                      </p:to>
                                    </p:set>
                                    <p:animEffect transition="in" filter="blinds(horizontal)">
                                      <p:cBhvr>
                                        <p:cTn id="10" dur="500"/>
                                        <p:tgtEl>
                                          <p:spTgt spid="1443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4387">
                                            <p:txEl>
                                              <p:pRg st="2" end="2"/>
                                            </p:txEl>
                                          </p:spTgt>
                                        </p:tgtEl>
                                        <p:attrNameLst>
                                          <p:attrName>style.visibility</p:attrName>
                                        </p:attrNameLst>
                                      </p:cBhvr>
                                      <p:to>
                                        <p:strVal val="visible"/>
                                      </p:to>
                                    </p:set>
                                    <p:animEffect transition="in" filter="blinds(horizontal)">
                                      <p:cBhvr>
                                        <p:cTn id="15" dur="500"/>
                                        <p:tgtEl>
                                          <p:spTgt spid="144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CN"/>
              <a:t>RTOS vs GPOS</a:t>
            </a:r>
          </a:p>
        </p:txBody>
      </p:sp>
      <p:sp>
        <p:nvSpPr>
          <p:cNvPr id="145411" name="Rectangle 3"/>
          <p:cNvSpPr>
            <a:spLocks noGrp="1" noChangeArrowheads="1"/>
          </p:cNvSpPr>
          <p:nvPr>
            <p:ph type="body" idx="1"/>
          </p:nvPr>
        </p:nvSpPr>
        <p:spPr/>
        <p:txBody>
          <a:bodyPr/>
          <a:lstStyle/>
          <a:p>
            <a:pPr>
              <a:lnSpc>
                <a:spcPct val="90000"/>
              </a:lnSpc>
              <a:spcBef>
                <a:spcPct val="40000"/>
              </a:spcBef>
            </a:pPr>
            <a:r>
              <a:rPr lang="zh-CN" altLang="en-US" sz="2400" b="1" dirty="0">
                <a:solidFill>
                  <a:schemeClr val="folHlink"/>
                </a:solidFill>
              </a:rPr>
              <a:t>固化代码</a:t>
            </a:r>
            <a:r>
              <a:rPr lang="zh-CN" altLang="en-US" sz="2400" b="1" dirty="0"/>
              <a:t> </a:t>
            </a:r>
            <a:r>
              <a:rPr lang="en-US" altLang="zh-CN" sz="2400" b="1" dirty="0"/>
              <a:t>- </a:t>
            </a:r>
            <a:r>
              <a:rPr lang="zh-CN" altLang="en-US" sz="2400" dirty="0"/>
              <a:t>在嵌入式系统中，操作系统与应用软件代码通常被固化在嵌入式系统的</a:t>
            </a:r>
            <a:r>
              <a:rPr lang="en-US" altLang="zh-CN" sz="2400" dirty="0"/>
              <a:t>ROM</a:t>
            </a:r>
            <a:r>
              <a:rPr lang="zh-CN" altLang="en-US" sz="2400" dirty="0"/>
              <a:t>中。目前辅助存储器（如磁盘）在嵌入式系统中很少使用，因此，实时嵌入式操作系统的文件管理功能应该能够很容易裁减，取而代之的是</a:t>
            </a:r>
            <a:r>
              <a:rPr lang="zh-CN" altLang="en-US" sz="2400" dirty="0" smtClean="0"/>
              <a:t>各种</a:t>
            </a:r>
            <a:r>
              <a:rPr lang="zh-CN" altLang="en-US" sz="2400" dirty="0"/>
              <a:t>内存文件系统</a:t>
            </a:r>
            <a:r>
              <a:rPr lang="zh-CN" altLang="en-US" sz="2400" dirty="0" smtClean="0"/>
              <a:t>。</a:t>
            </a:r>
            <a:endParaRPr lang="en-US" altLang="zh-CN" sz="2400" dirty="0" smtClean="0"/>
          </a:p>
          <a:p>
            <a:pPr>
              <a:lnSpc>
                <a:spcPct val="80000"/>
              </a:lnSpc>
              <a:spcBef>
                <a:spcPct val="40000"/>
              </a:spcBef>
            </a:pPr>
            <a:r>
              <a:rPr lang="zh-CN" altLang="en-US" sz="2400" b="1" dirty="0" smtClean="0">
                <a:solidFill>
                  <a:schemeClr val="folHlink"/>
                </a:solidFill>
              </a:rPr>
              <a:t>弱交互性 </a:t>
            </a:r>
            <a:r>
              <a:rPr lang="en-US" altLang="zh-CN" sz="2400" b="1" dirty="0" smtClean="0"/>
              <a:t>- </a:t>
            </a:r>
            <a:r>
              <a:rPr lang="zh-CN" altLang="en-US" sz="2400" dirty="0" smtClean="0"/>
              <a:t>除消费类电子设备以外，大多数嵌入式系统的工作过程不需要人的干预。因此多数实时嵌入式操作系统所提供用户操作接口相对简单，主要通过系统调用命令向用户程序提供</a:t>
            </a:r>
            <a:r>
              <a:rPr lang="zh-CN" altLang="en-US" sz="2400" smtClean="0"/>
              <a:t>服务。</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blinds(horizontal)">
                                      <p:cBhvr>
                                        <p:cTn id="7" dur="500"/>
                                        <p:tgtEl>
                                          <p:spTgt spid="145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blinds(horizontal)">
                                      <p:cBhvr>
                                        <p:cTn id="12" dur="500"/>
                                        <p:tgtEl>
                                          <p:spTgt spid="145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zh-CN" altLang="en-US"/>
              <a:t>评价指标</a:t>
            </a:r>
          </a:p>
        </p:txBody>
      </p:sp>
      <p:sp>
        <p:nvSpPr>
          <p:cNvPr id="146435" name="Rectangle 3"/>
          <p:cNvSpPr>
            <a:spLocks noGrp="1" noChangeArrowheads="1"/>
          </p:cNvSpPr>
          <p:nvPr>
            <p:ph type="body" idx="1"/>
          </p:nvPr>
        </p:nvSpPr>
        <p:spPr>
          <a:xfrm>
            <a:off x="533400" y="1295400"/>
            <a:ext cx="8077200" cy="5157788"/>
          </a:xfrm>
        </p:spPr>
        <p:txBody>
          <a:bodyPr/>
          <a:lstStyle/>
          <a:p>
            <a:pPr>
              <a:lnSpc>
                <a:spcPct val="80000"/>
              </a:lnSpc>
              <a:spcBef>
                <a:spcPct val="50000"/>
              </a:spcBef>
            </a:pPr>
            <a:r>
              <a:rPr lang="zh-CN" altLang="en-US" sz="2000" b="1"/>
              <a:t>任务切换时间（</a:t>
            </a:r>
            <a:r>
              <a:rPr lang="en-US" altLang="zh-CN" sz="2000" b="1"/>
              <a:t>Task switch time</a:t>
            </a:r>
            <a:r>
              <a:rPr lang="zh-CN" altLang="en-US" sz="2000" b="1"/>
              <a:t>）。</a:t>
            </a:r>
            <a:r>
              <a:rPr lang="zh-CN" altLang="en-US" sz="2000"/>
              <a:t>系统中两个具有相同优先级任务之间切换所需要的平均时间。</a:t>
            </a:r>
          </a:p>
          <a:p>
            <a:pPr>
              <a:lnSpc>
                <a:spcPct val="80000"/>
              </a:lnSpc>
              <a:spcBef>
                <a:spcPct val="50000"/>
              </a:spcBef>
            </a:pPr>
            <a:r>
              <a:rPr lang="zh-CN" altLang="en-US" sz="2000" b="1"/>
              <a:t>抢占时间（</a:t>
            </a:r>
            <a:r>
              <a:rPr lang="en-US" altLang="zh-CN" sz="2000" b="1"/>
              <a:t>Preemption time</a:t>
            </a:r>
            <a:r>
              <a:rPr lang="zh-CN" altLang="en-US" sz="2000" b="1"/>
              <a:t>）时间。</a:t>
            </a:r>
            <a:r>
              <a:rPr lang="zh-CN" altLang="en-US" sz="2000"/>
              <a:t>系统中某个高优先级任务抢占低优先级的任务花费的平均时间。</a:t>
            </a:r>
          </a:p>
          <a:p>
            <a:pPr>
              <a:lnSpc>
                <a:spcPct val="80000"/>
              </a:lnSpc>
              <a:spcBef>
                <a:spcPct val="50000"/>
              </a:spcBef>
            </a:pPr>
            <a:r>
              <a:rPr lang="zh-CN" altLang="en-US" sz="2000" b="1"/>
              <a:t>中断等待时间（</a:t>
            </a:r>
            <a:r>
              <a:rPr lang="en-US" altLang="zh-CN" sz="2000" b="1"/>
              <a:t>Interrupt latency time</a:t>
            </a:r>
            <a:r>
              <a:rPr lang="zh-CN" altLang="en-US" sz="2000" b="1"/>
              <a:t>）。</a:t>
            </a:r>
            <a:r>
              <a:rPr lang="zh-CN" altLang="en-US" sz="2000"/>
              <a:t>从</a:t>
            </a:r>
            <a:r>
              <a:rPr lang="en-US" altLang="zh-CN" sz="2000"/>
              <a:t>CPU</a:t>
            </a:r>
            <a:r>
              <a:rPr lang="zh-CN" altLang="en-US" sz="2000"/>
              <a:t>收到中断请求到执行中断服务程序的第一条指令所用的时间。</a:t>
            </a:r>
          </a:p>
          <a:p>
            <a:pPr>
              <a:lnSpc>
                <a:spcPct val="80000"/>
              </a:lnSpc>
              <a:spcBef>
                <a:spcPct val="50000"/>
              </a:spcBef>
            </a:pPr>
            <a:r>
              <a:rPr lang="zh-CN" altLang="en-US" sz="2000" b="1"/>
              <a:t>信号量延迟时间（</a:t>
            </a:r>
            <a:r>
              <a:rPr lang="en-US" altLang="zh-CN" sz="2000" b="1"/>
              <a:t>Semaphore-shuffle time</a:t>
            </a:r>
            <a:r>
              <a:rPr lang="zh-CN" altLang="en-US" sz="2000" b="1"/>
              <a:t>）。</a:t>
            </a:r>
            <a:r>
              <a:rPr lang="zh-CN" altLang="en-US" sz="2000"/>
              <a:t>从一个任务释放信号量到另一个等待信号量的任务被激活的时间延迟。</a:t>
            </a:r>
          </a:p>
          <a:p>
            <a:pPr>
              <a:lnSpc>
                <a:spcPct val="80000"/>
              </a:lnSpc>
              <a:spcBef>
                <a:spcPct val="50000"/>
              </a:spcBef>
            </a:pPr>
            <a:r>
              <a:rPr lang="zh-CN" altLang="en-US" sz="2000" b="1"/>
              <a:t>死锁解脱时间（</a:t>
            </a:r>
            <a:r>
              <a:rPr lang="en-US" altLang="zh-CN" sz="2000" b="1"/>
              <a:t>Deadlock break time</a:t>
            </a:r>
            <a:r>
              <a:rPr lang="zh-CN" altLang="en-US" sz="2000" b="1"/>
              <a:t>）。</a:t>
            </a:r>
            <a:r>
              <a:rPr lang="zh-CN" altLang="en-US" sz="2000"/>
              <a:t>指系统解开死锁所需的平均时间，造成死锁的原因是高优先级任务抢占某一低优先级任务后，进而需要刚刚被抢占任务所拥有的资源。</a:t>
            </a:r>
          </a:p>
          <a:p>
            <a:pPr>
              <a:lnSpc>
                <a:spcPct val="80000"/>
              </a:lnSpc>
              <a:spcBef>
                <a:spcPct val="50000"/>
              </a:spcBef>
            </a:pPr>
            <a:r>
              <a:rPr lang="zh-CN" altLang="en-US" sz="2000" b="1"/>
              <a:t>任务间消息传递延迟（</a:t>
            </a:r>
            <a:r>
              <a:rPr lang="en-US" altLang="zh-CN" sz="2000" b="1"/>
              <a:t>Intertask message latency</a:t>
            </a:r>
            <a:r>
              <a:rPr lang="zh-CN" altLang="en-US" sz="2000" b="1"/>
              <a:t>）。</a:t>
            </a:r>
            <a:r>
              <a:rPr lang="zh-CN" altLang="en-US" sz="2000"/>
              <a:t>非零长度消息在任务间传递的操作系统内部延迟时间。</a:t>
            </a:r>
          </a:p>
          <a:p>
            <a:pPr>
              <a:lnSpc>
                <a:spcPct val="80000"/>
              </a:lnSpc>
              <a:spcBef>
                <a:spcPct val="50000"/>
              </a:spcBef>
            </a:pPr>
            <a:r>
              <a:rPr lang="zh-CN" altLang="en-US" sz="2000" b="1"/>
              <a:t>数据报吞吐量（</a:t>
            </a:r>
            <a:r>
              <a:rPr lang="en-US" altLang="zh-CN" sz="2000" b="1"/>
              <a:t>Datagram throughput time</a:t>
            </a:r>
            <a:r>
              <a:rPr lang="zh-CN" altLang="en-US" sz="2000" b="1"/>
              <a:t>）。</a:t>
            </a:r>
            <a:r>
              <a:rPr lang="zh-CN" altLang="en-US" sz="2000"/>
              <a:t>任务间利用操作系统通信原语传递数据，每秒所传送的字节数。</a:t>
            </a:r>
          </a:p>
          <a:p>
            <a:pPr>
              <a:lnSpc>
                <a:spcPct val="80000"/>
              </a:lnSpc>
              <a:spcBef>
                <a:spcPct val="50000"/>
              </a:spcBef>
            </a:pPr>
            <a:r>
              <a:rPr lang="en-US" altLang="zh-CN" sz="2000">
                <a:latin typeface="Times New Roman"/>
              </a:rPr>
              <a:t>…</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blinds(horizontal)">
                                      <p:cBhvr>
                                        <p:cTn id="7" dur="500"/>
                                        <p:tgtEl>
                                          <p:spTgt spid="146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blinds(horizontal)">
                                      <p:cBhvr>
                                        <p:cTn id="12" dur="500"/>
                                        <p:tgtEl>
                                          <p:spTgt spid="146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blinds(horizontal)">
                                      <p:cBhvr>
                                        <p:cTn id="17" dur="500"/>
                                        <p:tgtEl>
                                          <p:spTgt spid="146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blinds(horizontal)">
                                      <p:cBhvr>
                                        <p:cTn id="22" dur="500"/>
                                        <p:tgtEl>
                                          <p:spTgt spid="146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6435">
                                            <p:txEl>
                                              <p:pRg st="4" end="4"/>
                                            </p:txEl>
                                          </p:spTgt>
                                        </p:tgtEl>
                                        <p:attrNameLst>
                                          <p:attrName>style.visibility</p:attrName>
                                        </p:attrNameLst>
                                      </p:cBhvr>
                                      <p:to>
                                        <p:strVal val="visible"/>
                                      </p:to>
                                    </p:set>
                                    <p:animEffect transition="in" filter="blinds(horizontal)">
                                      <p:cBhvr>
                                        <p:cTn id="27" dur="500"/>
                                        <p:tgtEl>
                                          <p:spTgt spid="146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6435">
                                            <p:txEl>
                                              <p:pRg st="5" end="5"/>
                                            </p:txEl>
                                          </p:spTgt>
                                        </p:tgtEl>
                                        <p:attrNameLst>
                                          <p:attrName>style.visibility</p:attrName>
                                        </p:attrNameLst>
                                      </p:cBhvr>
                                      <p:to>
                                        <p:strVal val="visible"/>
                                      </p:to>
                                    </p:set>
                                    <p:animEffect transition="in" filter="blinds(horizontal)">
                                      <p:cBhvr>
                                        <p:cTn id="32" dur="500"/>
                                        <p:tgtEl>
                                          <p:spTgt spid="1464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6435">
                                            <p:txEl>
                                              <p:pRg st="6" end="6"/>
                                            </p:txEl>
                                          </p:spTgt>
                                        </p:tgtEl>
                                        <p:attrNameLst>
                                          <p:attrName>style.visibility</p:attrName>
                                        </p:attrNameLst>
                                      </p:cBhvr>
                                      <p:to>
                                        <p:strVal val="visible"/>
                                      </p:to>
                                    </p:set>
                                    <p:animEffect transition="in" filter="blinds(horizontal)">
                                      <p:cBhvr>
                                        <p:cTn id="37" dur="500"/>
                                        <p:tgtEl>
                                          <p:spTgt spid="1464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6435">
                                            <p:txEl>
                                              <p:pRg st="7" end="7"/>
                                            </p:txEl>
                                          </p:spTgt>
                                        </p:tgtEl>
                                        <p:attrNameLst>
                                          <p:attrName>style.visibility</p:attrName>
                                        </p:attrNameLst>
                                      </p:cBhvr>
                                      <p:to>
                                        <p:strVal val="visible"/>
                                      </p:to>
                                    </p:set>
                                    <p:animEffect transition="in" filter="blinds(horizontal)">
                                      <p:cBhvr>
                                        <p:cTn id="42" dur="500"/>
                                        <p:tgtEl>
                                          <p:spTgt spid="146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a:t>Some RTOS maybe you know</a:t>
            </a:r>
          </a:p>
        </p:txBody>
      </p:sp>
      <p:pic>
        <p:nvPicPr>
          <p:cNvPr id="147490" name="Picture 34" descr="vx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557338"/>
            <a:ext cx="1771650" cy="1019175"/>
          </a:xfrm>
          <a:prstGeom prst="rect">
            <a:avLst/>
          </a:prstGeom>
          <a:noFill/>
          <a:extLst>
            <a:ext uri="{909E8E84-426E-40DD-AFC4-6F175D3DCCD1}">
              <a14:hiddenFill xmlns:a14="http://schemas.microsoft.com/office/drawing/2010/main">
                <a:solidFill>
                  <a:srgbClr val="FFFFFF"/>
                </a:solidFill>
              </a14:hiddenFill>
            </a:ext>
          </a:extLst>
        </p:spPr>
      </p:pic>
      <p:pic>
        <p:nvPicPr>
          <p:cNvPr id="147491" name="Picture 5" descr="Wince-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847850"/>
            <a:ext cx="1919287"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92" name="Picture 29" descr="android-logo.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72050" y="1341438"/>
            <a:ext cx="1112838"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93" name="Picture 37" descr="RTEM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8113" y="1412875"/>
            <a:ext cx="2044700" cy="1206500"/>
          </a:xfrm>
          <a:prstGeom prst="rect">
            <a:avLst/>
          </a:prstGeom>
          <a:noFill/>
          <a:extLst>
            <a:ext uri="{909E8E84-426E-40DD-AFC4-6F175D3DCCD1}">
              <a14:hiddenFill xmlns:a14="http://schemas.microsoft.com/office/drawing/2010/main">
                <a:solidFill>
                  <a:srgbClr val="FFFFFF"/>
                </a:solidFill>
              </a14:hiddenFill>
            </a:ext>
          </a:extLst>
        </p:spPr>
      </p:pic>
      <p:pic>
        <p:nvPicPr>
          <p:cNvPr id="1474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0550" y="3284538"/>
            <a:ext cx="15128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9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125" y="3117850"/>
            <a:ext cx="187166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97" name="Picture 45" descr="Linux-penguin-huge-7049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2924175"/>
            <a:ext cx="10953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98" name="Picture 42" descr="ucosII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4941888"/>
            <a:ext cx="2087562" cy="496887"/>
          </a:xfrm>
          <a:prstGeom prst="rect">
            <a:avLst/>
          </a:prstGeom>
          <a:noFill/>
          <a:extLst>
            <a:ext uri="{909E8E84-426E-40DD-AFC4-6F175D3DCCD1}">
              <a14:hiddenFill xmlns:a14="http://schemas.microsoft.com/office/drawing/2010/main">
                <a:solidFill>
                  <a:srgbClr val="FFFFFF"/>
                </a:solidFill>
              </a14:hiddenFill>
            </a:ext>
          </a:extLst>
        </p:spPr>
      </p:pic>
      <p:pic>
        <p:nvPicPr>
          <p:cNvPr id="147499" name="Picture 43" descr="MIC_UCOSIII-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3213100"/>
            <a:ext cx="2305050" cy="1058863"/>
          </a:xfrm>
          <a:prstGeom prst="rect">
            <a:avLst/>
          </a:prstGeom>
          <a:noFill/>
          <a:extLst>
            <a:ext uri="{909E8E84-426E-40DD-AFC4-6F175D3DCCD1}">
              <a14:hiddenFill xmlns:a14="http://schemas.microsoft.com/office/drawing/2010/main">
                <a:solidFill>
                  <a:srgbClr val="FFFFFF"/>
                </a:solidFill>
              </a14:hiddenFill>
            </a:ext>
          </a:extLst>
        </p:spPr>
      </p:pic>
      <p:pic>
        <p:nvPicPr>
          <p:cNvPr id="147500" name="Picture 27" descr="FreeRTOS.or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7675" y="4791075"/>
            <a:ext cx="16557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501" name="Picture 4"/>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r="906" b="12589"/>
          <a:stretch>
            <a:fillRect/>
          </a:stretch>
        </p:blipFill>
        <p:spPr bwMode="auto">
          <a:xfrm>
            <a:off x="4787900" y="4824413"/>
            <a:ext cx="15128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502" name="Picture 46" descr="rtthrea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43663" y="4941888"/>
            <a:ext cx="2447925" cy="376237"/>
          </a:xfrm>
          <a:prstGeom prst="rect">
            <a:avLst/>
          </a:prstGeom>
          <a:noFill/>
          <a:extLst>
            <a:ext uri="{909E8E84-426E-40DD-AFC4-6F175D3DCCD1}">
              <a14:hiddenFill xmlns:a14="http://schemas.microsoft.com/office/drawing/2010/main">
                <a:solidFill>
                  <a:srgbClr val="FFFFFF"/>
                </a:solidFill>
              </a14:hiddenFill>
            </a:ext>
          </a:extLst>
        </p:spPr>
      </p:pic>
      <p:sp>
        <p:nvSpPr>
          <p:cNvPr id="147503" name="AutoShape 47"/>
          <p:cNvSpPr>
            <a:spLocks noChangeArrowheads="1"/>
          </p:cNvSpPr>
          <p:nvPr/>
        </p:nvSpPr>
        <p:spPr bwMode="auto">
          <a:xfrm>
            <a:off x="5940425" y="5661025"/>
            <a:ext cx="2808288" cy="865188"/>
          </a:xfrm>
          <a:prstGeom prst="cloudCallout">
            <a:avLst>
              <a:gd name="adj1" fmla="val -48190"/>
              <a:gd name="adj2" fmla="val -681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kumimoji="1" lang="zh-CN" altLang="en-US" sz="2000">
                <a:solidFill>
                  <a:schemeClr val="tx1"/>
                </a:solidFill>
                <a:latin typeface="Tahoma" pitchFamily="34" charset="0"/>
                <a:ea typeface="宋体" pitchFamily="2" charset="-122"/>
              </a:rPr>
              <a:t>哪个你知道？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withEffect">
                                  <p:stCondLst>
                                    <p:cond delay="0"/>
                                  </p:stCondLst>
                                  <p:childTnLst>
                                    <p:set>
                                      <p:cBhvr>
                                        <p:cTn id="6" dur="1" fill="hold">
                                          <p:stCondLst>
                                            <p:cond delay="0"/>
                                          </p:stCondLst>
                                        </p:cTn>
                                        <p:tgtEl>
                                          <p:spTgt spid="147490"/>
                                        </p:tgtEl>
                                        <p:attrNameLst>
                                          <p:attrName>style.visibility</p:attrName>
                                        </p:attrNameLst>
                                      </p:cBhvr>
                                      <p:to>
                                        <p:strVal val="visible"/>
                                      </p:to>
                                    </p:set>
                                    <p:animEffect transition="in" filter="blinds(vertical)">
                                      <p:cBhvr>
                                        <p:cTn id="7" dur="500"/>
                                        <p:tgtEl>
                                          <p:spTgt spid="147490"/>
                                        </p:tgtEl>
                                      </p:cBhvr>
                                    </p:animEffect>
                                  </p:childTnLst>
                                </p:cTn>
                              </p:par>
                              <p:par>
                                <p:cTn id="8" presetID="3" presetClass="entr" presetSubtype="5" fill="hold" nodeType="withEffect">
                                  <p:stCondLst>
                                    <p:cond delay="0"/>
                                  </p:stCondLst>
                                  <p:childTnLst>
                                    <p:set>
                                      <p:cBhvr>
                                        <p:cTn id="9" dur="1" fill="hold">
                                          <p:stCondLst>
                                            <p:cond delay="0"/>
                                          </p:stCondLst>
                                        </p:cTn>
                                        <p:tgtEl>
                                          <p:spTgt spid="147491"/>
                                        </p:tgtEl>
                                        <p:attrNameLst>
                                          <p:attrName>style.visibility</p:attrName>
                                        </p:attrNameLst>
                                      </p:cBhvr>
                                      <p:to>
                                        <p:strVal val="visible"/>
                                      </p:to>
                                    </p:set>
                                    <p:animEffect transition="in" filter="blinds(vertical)">
                                      <p:cBhvr>
                                        <p:cTn id="10" dur="500"/>
                                        <p:tgtEl>
                                          <p:spTgt spid="147491"/>
                                        </p:tgtEl>
                                      </p:cBhvr>
                                    </p:animEffect>
                                  </p:childTnLst>
                                </p:cTn>
                              </p:par>
                              <p:par>
                                <p:cTn id="11" presetID="3" presetClass="entr" presetSubtype="5" fill="hold" nodeType="withEffect">
                                  <p:stCondLst>
                                    <p:cond delay="0"/>
                                  </p:stCondLst>
                                  <p:childTnLst>
                                    <p:set>
                                      <p:cBhvr>
                                        <p:cTn id="12" dur="1" fill="hold">
                                          <p:stCondLst>
                                            <p:cond delay="0"/>
                                          </p:stCondLst>
                                        </p:cTn>
                                        <p:tgtEl>
                                          <p:spTgt spid="147492"/>
                                        </p:tgtEl>
                                        <p:attrNameLst>
                                          <p:attrName>style.visibility</p:attrName>
                                        </p:attrNameLst>
                                      </p:cBhvr>
                                      <p:to>
                                        <p:strVal val="visible"/>
                                      </p:to>
                                    </p:set>
                                    <p:animEffect transition="in" filter="blinds(vertical)">
                                      <p:cBhvr>
                                        <p:cTn id="13" dur="500"/>
                                        <p:tgtEl>
                                          <p:spTgt spid="147492"/>
                                        </p:tgtEl>
                                      </p:cBhvr>
                                    </p:animEffect>
                                  </p:childTnLst>
                                </p:cTn>
                              </p:par>
                              <p:par>
                                <p:cTn id="14" presetID="3" presetClass="entr" presetSubtype="5" fill="hold" nodeType="withEffect">
                                  <p:stCondLst>
                                    <p:cond delay="0"/>
                                  </p:stCondLst>
                                  <p:childTnLst>
                                    <p:set>
                                      <p:cBhvr>
                                        <p:cTn id="15" dur="1" fill="hold">
                                          <p:stCondLst>
                                            <p:cond delay="0"/>
                                          </p:stCondLst>
                                        </p:cTn>
                                        <p:tgtEl>
                                          <p:spTgt spid="147493"/>
                                        </p:tgtEl>
                                        <p:attrNameLst>
                                          <p:attrName>style.visibility</p:attrName>
                                        </p:attrNameLst>
                                      </p:cBhvr>
                                      <p:to>
                                        <p:strVal val="visible"/>
                                      </p:to>
                                    </p:set>
                                    <p:animEffect transition="in" filter="blinds(vertical)">
                                      <p:cBhvr>
                                        <p:cTn id="16" dur="500"/>
                                        <p:tgtEl>
                                          <p:spTgt spid="147493"/>
                                        </p:tgtEl>
                                      </p:cBhvr>
                                    </p:animEffect>
                                  </p:childTnLst>
                                </p:cTn>
                              </p:par>
                              <p:par>
                                <p:cTn id="17" presetID="3" presetClass="entr" presetSubtype="5" fill="hold" nodeType="withEffect">
                                  <p:stCondLst>
                                    <p:cond delay="0"/>
                                  </p:stCondLst>
                                  <p:childTnLst>
                                    <p:set>
                                      <p:cBhvr>
                                        <p:cTn id="18" dur="1" fill="hold">
                                          <p:stCondLst>
                                            <p:cond delay="0"/>
                                          </p:stCondLst>
                                        </p:cTn>
                                        <p:tgtEl>
                                          <p:spTgt spid="147495"/>
                                        </p:tgtEl>
                                        <p:attrNameLst>
                                          <p:attrName>style.visibility</p:attrName>
                                        </p:attrNameLst>
                                      </p:cBhvr>
                                      <p:to>
                                        <p:strVal val="visible"/>
                                      </p:to>
                                    </p:set>
                                    <p:animEffect transition="in" filter="blinds(vertical)">
                                      <p:cBhvr>
                                        <p:cTn id="19" dur="500"/>
                                        <p:tgtEl>
                                          <p:spTgt spid="147495"/>
                                        </p:tgtEl>
                                      </p:cBhvr>
                                    </p:animEffect>
                                  </p:childTnLst>
                                </p:cTn>
                              </p:par>
                              <p:par>
                                <p:cTn id="20" presetID="3" presetClass="entr" presetSubtype="5" fill="hold" nodeType="withEffect">
                                  <p:stCondLst>
                                    <p:cond delay="0"/>
                                  </p:stCondLst>
                                  <p:childTnLst>
                                    <p:set>
                                      <p:cBhvr>
                                        <p:cTn id="21" dur="1" fill="hold">
                                          <p:stCondLst>
                                            <p:cond delay="0"/>
                                          </p:stCondLst>
                                        </p:cTn>
                                        <p:tgtEl>
                                          <p:spTgt spid="147496"/>
                                        </p:tgtEl>
                                        <p:attrNameLst>
                                          <p:attrName>style.visibility</p:attrName>
                                        </p:attrNameLst>
                                      </p:cBhvr>
                                      <p:to>
                                        <p:strVal val="visible"/>
                                      </p:to>
                                    </p:set>
                                    <p:animEffect transition="in" filter="blinds(vertical)">
                                      <p:cBhvr>
                                        <p:cTn id="22" dur="500"/>
                                        <p:tgtEl>
                                          <p:spTgt spid="147496"/>
                                        </p:tgtEl>
                                      </p:cBhvr>
                                    </p:animEffect>
                                  </p:childTnLst>
                                </p:cTn>
                              </p:par>
                              <p:par>
                                <p:cTn id="23" presetID="3" presetClass="entr" presetSubtype="5" fill="hold" nodeType="withEffect">
                                  <p:stCondLst>
                                    <p:cond delay="0"/>
                                  </p:stCondLst>
                                  <p:childTnLst>
                                    <p:set>
                                      <p:cBhvr>
                                        <p:cTn id="24" dur="1" fill="hold">
                                          <p:stCondLst>
                                            <p:cond delay="0"/>
                                          </p:stCondLst>
                                        </p:cTn>
                                        <p:tgtEl>
                                          <p:spTgt spid="147497"/>
                                        </p:tgtEl>
                                        <p:attrNameLst>
                                          <p:attrName>style.visibility</p:attrName>
                                        </p:attrNameLst>
                                      </p:cBhvr>
                                      <p:to>
                                        <p:strVal val="visible"/>
                                      </p:to>
                                    </p:set>
                                    <p:animEffect transition="in" filter="blinds(vertical)">
                                      <p:cBhvr>
                                        <p:cTn id="25" dur="500"/>
                                        <p:tgtEl>
                                          <p:spTgt spid="147497"/>
                                        </p:tgtEl>
                                      </p:cBhvr>
                                    </p:animEffect>
                                  </p:childTnLst>
                                </p:cTn>
                              </p:par>
                              <p:par>
                                <p:cTn id="26" presetID="3" presetClass="entr" presetSubtype="5" fill="hold" nodeType="withEffect">
                                  <p:stCondLst>
                                    <p:cond delay="0"/>
                                  </p:stCondLst>
                                  <p:childTnLst>
                                    <p:set>
                                      <p:cBhvr>
                                        <p:cTn id="27" dur="1" fill="hold">
                                          <p:stCondLst>
                                            <p:cond delay="0"/>
                                          </p:stCondLst>
                                        </p:cTn>
                                        <p:tgtEl>
                                          <p:spTgt spid="147498"/>
                                        </p:tgtEl>
                                        <p:attrNameLst>
                                          <p:attrName>style.visibility</p:attrName>
                                        </p:attrNameLst>
                                      </p:cBhvr>
                                      <p:to>
                                        <p:strVal val="visible"/>
                                      </p:to>
                                    </p:set>
                                    <p:animEffect transition="in" filter="blinds(vertical)">
                                      <p:cBhvr>
                                        <p:cTn id="28" dur="500"/>
                                        <p:tgtEl>
                                          <p:spTgt spid="147498"/>
                                        </p:tgtEl>
                                      </p:cBhvr>
                                    </p:animEffect>
                                  </p:childTnLst>
                                </p:cTn>
                              </p:par>
                              <p:par>
                                <p:cTn id="29" presetID="3" presetClass="entr" presetSubtype="5" fill="hold" nodeType="withEffect">
                                  <p:stCondLst>
                                    <p:cond delay="0"/>
                                  </p:stCondLst>
                                  <p:childTnLst>
                                    <p:set>
                                      <p:cBhvr>
                                        <p:cTn id="30" dur="1" fill="hold">
                                          <p:stCondLst>
                                            <p:cond delay="0"/>
                                          </p:stCondLst>
                                        </p:cTn>
                                        <p:tgtEl>
                                          <p:spTgt spid="147499"/>
                                        </p:tgtEl>
                                        <p:attrNameLst>
                                          <p:attrName>style.visibility</p:attrName>
                                        </p:attrNameLst>
                                      </p:cBhvr>
                                      <p:to>
                                        <p:strVal val="visible"/>
                                      </p:to>
                                    </p:set>
                                    <p:animEffect transition="in" filter="blinds(vertical)">
                                      <p:cBhvr>
                                        <p:cTn id="31" dur="500"/>
                                        <p:tgtEl>
                                          <p:spTgt spid="147499"/>
                                        </p:tgtEl>
                                      </p:cBhvr>
                                    </p:animEffect>
                                  </p:childTnLst>
                                </p:cTn>
                              </p:par>
                              <p:par>
                                <p:cTn id="32" presetID="3" presetClass="entr" presetSubtype="5" fill="hold" nodeType="withEffect">
                                  <p:stCondLst>
                                    <p:cond delay="0"/>
                                  </p:stCondLst>
                                  <p:childTnLst>
                                    <p:set>
                                      <p:cBhvr>
                                        <p:cTn id="33" dur="1" fill="hold">
                                          <p:stCondLst>
                                            <p:cond delay="0"/>
                                          </p:stCondLst>
                                        </p:cTn>
                                        <p:tgtEl>
                                          <p:spTgt spid="147500"/>
                                        </p:tgtEl>
                                        <p:attrNameLst>
                                          <p:attrName>style.visibility</p:attrName>
                                        </p:attrNameLst>
                                      </p:cBhvr>
                                      <p:to>
                                        <p:strVal val="visible"/>
                                      </p:to>
                                    </p:set>
                                    <p:animEffect transition="in" filter="blinds(vertical)">
                                      <p:cBhvr>
                                        <p:cTn id="34" dur="500"/>
                                        <p:tgtEl>
                                          <p:spTgt spid="147500"/>
                                        </p:tgtEl>
                                      </p:cBhvr>
                                    </p:animEffect>
                                  </p:childTnLst>
                                </p:cTn>
                              </p:par>
                              <p:par>
                                <p:cTn id="35" presetID="3" presetClass="entr" presetSubtype="5" fill="hold" nodeType="withEffect">
                                  <p:stCondLst>
                                    <p:cond delay="0"/>
                                  </p:stCondLst>
                                  <p:childTnLst>
                                    <p:set>
                                      <p:cBhvr>
                                        <p:cTn id="36" dur="1" fill="hold">
                                          <p:stCondLst>
                                            <p:cond delay="0"/>
                                          </p:stCondLst>
                                        </p:cTn>
                                        <p:tgtEl>
                                          <p:spTgt spid="147501"/>
                                        </p:tgtEl>
                                        <p:attrNameLst>
                                          <p:attrName>style.visibility</p:attrName>
                                        </p:attrNameLst>
                                      </p:cBhvr>
                                      <p:to>
                                        <p:strVal val="visible"/>
                                      </p:to>
                                    </p:set>
                                    <p:animEffect transition="in" filter="blinds(vertical)">
                                      <p:cBhvr>
                                        <p:cTn id="37" dur="500"/>
                                        <p:tgtEl>
                                          <p:spTgt spid="147501"/>
                                        </p:tgtEl>
                                      </p:cBhvr>
                                    </p:animEffect>
                                  </p:childTnLst>
                                </p:cTn>
                              </p:par>
                              <p:par>
                                <p:cTn id="38" presetID="3" presetClass="entr" presetSubtype="5" fill="hold" nodeType="withEffect">
                                  <p:stCondLst>
                                    <p:cond delay="0"/>
                                  </p:stCondLst>
                                  <p:childTnLst>
                                    <p:set>
                                      <p:cBhvr>
                                        <p:cTn id="39" dur="1" fill="hold">
                                          <p:stCondLst>
                                            <p:cond delay="0"/>
                                          </p:stCondLst>
                                        </p:cTn>
                                        <p:tgtEl>
                                          <p:spTgt spid="147502"/>
                                        </p:tgtEl>
                                        <p:attrNameLst>
                                          <p:attrName>style.visibility</p:attrName>
                                        </p:attrNameLst>
                                      </p:cBhvr>
                                      <p:to>
                                        <p:strVal val="visible"/>
                                      </p:to>
                                    </p:set>
                                    <p:animEffect transition="in" filter="blinds(vertical)">
                                      <p:cBhvr>
                                        <p:cTn id="40" dur="500"/>
                                        <p:tgtEl>
                                          <p:spTgt spid="14750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47503"/>
                                        </p:tgtEl>
                                        <p:attrNameLst>
                                          <p:attrName>style.visibility</p:attrName>
                                        </p:attrNameLst>
                                      </p:cBhvr>
                                      <p:to>
                                        <p:strVal val="visible"/>
                                      </p:to>
                                    </p:set>
                                    <p:animEffect transition="in" filter="blinds(horizontal)">
                                      <p:cBhvr>
                                        <p:cTn id="43" dur="500"/>
                                        <p:tgtEl>
                                          <p:spTgt spid="147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0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a:t>Huge Family - RTOS List</a:t>
            </a:r>
          </a:p>
        </p:txBody>
      </p:sp>
      <p:sp>
        <p:nvSpPr>
          <p:cNvPr id="149508" name="Rectangle 4"/>
          <p:cNvSpPr>
            <a:spLocks noGrp="1" noChangeArrowheads="1"/>
          </p:cNvSpPr>
          <p:nvPr>
            <p:ph type="body" idx="1"/>
          </p:nvPr>
        </p:nvSpPr>
        <p:spPr>
          <a:xfrm>
            <a:off x="533400" y="1295400"/>
            <a:ext cx="8077200" cy="5157788"/>
          </a:xfrm>
        </p:spPr>
        <p:txBody>
          <a:bodyPr/>
          <a:lstStyle/>
          <a:p>
            <a:pPr>
              <a:lnSpc>
                <a:spcPct val="80000"/>
              </a:lnSpc>
              <a:spcBef>
                <a:spcPct val="0"/>
              </a:spcBef>
            </a:pPr>
            <a:r>
              <a:rPr lang="en-US" altLang="zh-CN" sz="1800"/>
              <a:t>Abassi, AMX RTOS, ARTOS, Atomthreads, AVIX, BeRTOS, BRTOS, CapROS, ChibiOS/RT, ChorusOS, </a:t>
            </a:r>
            <a:r>
              <a:rPr lang="en-US" altLang="zh-CN" sz="1800">
                <a:solidFill>
                  <a:schemeClr val="hlink"/>
                </a:solidFill>
              </a:rPr>
              <a:t>CMX RTOS</a:t>
            </a:r>
            <a:r>
              <a:rPr lang="en-US" altLang="zh-CN" sz="1800"/>
              <a:t>, cocoOS,Concurrent CP/M, Concurrent DOS, Contiki, COS, Deos, DioneOS, DNIX, GEC DOS, DrRtos, DSPnano RTOS, DSOS, </a:t>
            </a:r>
            <a:r>
              <a:rPr lang="en-US" altLang="zh-CN" sz="1800">
                <a:solidFill>
                  <a:schemeClr val="hlink"/>
                </a:solidFill>
              </a:rPr>
              <a:t>eCos</a:t>
            </a:r>
            <a:r>
              <a:rPr lang="en-US" altLang="zh-CN" sz="1800"/>
              <a:t>, eCosPro, embOS, Embox, ERIKA, Enterprise, EROS, Femto OS, FlexOS, FreeOSEK, </a:t>
            </a:r>
            <a:r>
              <a:rPr lang="en-US" altLang="zh-CN" sz="1800">
                <a:solidFill>
                  <a:schemeClr val="hlink"/>
                </a:solidFill>
              </a:rPr>
              <a:t>FreeRTOS</a:t>
            </a:r>
            <a:r>
              <a:rPr lang="en-US" altLang="zh-CN" sz="1800"/>
              <a:t>, FunkOS, Fusion RTOS, HeartOS, Helium, HP-1000/RTE, Hybridthreads, IBM 4680 OS, IBM 4690 OS, INTEGRITY, IntervalZero  RTX,</a:t>
            </a:r>
            <a:r>
              <a:rPr lang="en-US" altLang="zh-CN" sz="1800">
                <a:solidFill>
                  <a:schemeClr val="hlink"/>
                </a:solidFill>
              </a:rPr>
              <a:t> ITRON</a:t>
            </a:r>
            <a:r>
              <a:rPr lang="en-US" altLang="zh-CN" sz="1800"/>
              <a:t>, uITRON, microITRON, ioRTOS, iRTOS, LynxOS, MaRTE OS, MAX II,IV, MenuetOS, Milos, MP/M, MQX, MERT, Multiuser DOS, Nano-RK, Neutrino, Nokia OS, </a:t>
            </a:r>
            <a:r>
              <a:rPr lang="en-US" altLang="zh-CN" sz="1800">
                <a:solidFill>
                  <a:schemeClr val="hlink"/>
                </a:solidFill>
              </a:rPr>
              <a:t>Nucleus OS</a:t>
            </a:r>
            <a:r>
              <a:rPr lang="en-US" altLang="zh-CN" sz="1800"/>
              <a:t>, NuttX RTOS, On Time RTOS-32, OS20, OS21, OS4000, OPENRTOS, OSA, OSE, OS-9, OSEK, Phar Lap ETS, PaulOS, PICOS18, picoOS, Phoenix-RTOS, PikeOS, Portos, POK, PowerTV, Prex, Protothreads, </a:t>
            </a:r>
            <a:r>
              <a:rPr lang="en-US" altLang="zh-CN" sz="1800">
                <a:solidFill>
                  <a:schemeClr val="hlink"/>
                </a:solidFill>
              </a:rPr>
              <a:t>pSOS</a:t>
            </a:r>
            <a:r>
              <a:rPr lang="en-US" altLang="zh-CN" sz="1800"/>
              <a:t>, </a:t>
            </a:r>
            <a:r>
              <a:rPr lang="en-US" altLang="zh-CN" sz="1800">
                <a:solidFill>
                  <a:schemeClr val="hlink"/>
                </a:solidFill>
              </a:rPr>
              <a:t>QNX</a:t>
            </a:r>
            <a:r>
              <a:rPr lang="en-US" altLang="zh-CN" sz="1800"/>
              <a:t>, Q-Kernel, QP, RDOS, ReaGOS, REAL/32, Real-time Linux, REX OS, </a:t>
            </a:r>
            <a:r>
              <a:rPr lang="en-US" altLang="zh-CN" sz="1800">
                <a:solidFill>
                  <a:schemeClr val="hlink"/>
                </a:solidFill>
              </a:rPr>
              <a:t>RMX</a:t>
            </a:r>
            <a:r>
              <a:rPr lang="en-US" altLang="zh-CN" sz="1800"/>
              <a:t>, RSX-11, RT-11, RTAI, </a:t>
            </a:r>
            <a:r>
              <a:rPr lang="en-US" altLang="zh-CN" sz="1800">
                <a:solidFill>
                  <a:schemeClr val="hlink"/>
                </a:solidFill>
              </a:rPr>
              <a:t>RTEMS</a:t>
            </a:r>
            <a:r>
              <a:rPr lang="en-US" altLang="zh-CN" sz="1800"/>
              <a:t>, rt-kernel, </a:t>
            </a:r>
            <a:r>
              <a:rPr lang="en-US" altLang="zh-CN" sz="1800">
                <a:solidFill>
                  <a:schemeClr val="hlink"/>
                </a:solidFill>
              </a:rPr>
              <a:t>RTLinux</a:t>
            </a:r>
            <a:r>
              <a:rPr lang="en-US" altLang="zh-CN" sz="1800"/>
              <a:t>, </a:t>
            </a:r>
            <a:r>
              <a:rPr lang="en-US" altLang="zh-CN" sz="1800">
                <a:solidFill>
                  <a:schemeClr val="hlink"/>
                </a:solidFill>
              </a:rPr>
              <a:t>RT-Thread</a:t>
            </a:r>
            <a:r>
              <a:rPr lang="en-US" altLang="zh-CN" sz="1800"/>
              <a:t>, RTXC Quadros, SAFERTOS, Salvo, SCIOPTA, scmRTOS, SDPOS, SHaRK, SimpleAVROS, SINTRAN III, Sirius RTOS, SMX RTOS, SOOS Project, </a:t>
            </a:r>
            <a:r>
              <a:rPr lang="en-US" altLang="zh-CN" sz="1800">
                <a:solidFill>
                  <a:schemeClr val="hlink"/>
                </a:solidFill>
              </a:rPr>
              <a:t>Symbian</a:t>
            </a:r>
            <a:r>
              <a:rPr lang="en-US" altLang="zh-CN" sz="1800"/>
              <a:t>, Talon DSP RTOS, TargetOS, T-Kernel, THEOS, ThreadX, Trampoline Operating System, TNKernel, Transaction Processing Facility, TRON ProjectTUD:OS, Unison RTOS, </a:t>
            </a:r>
            <a:r>
              <a:rPr lang="en-US" altLang="zh-CN" sz="1800">
                <a:solidFill>
                  <a:schemeClr val="hlink"/>
                </a:solidFill>
              </a:rPr>
              <a:t>μC/OS-II</a:t>
            </a:r>
            <a:r>
              <a:rPr lang="en-US" altLang="zh-CN" sz="1800"/>
              <a:t>, </a:t>
            </a:r>
            <a:r>
              <a:rPr lang="en-US" altLang="zh-CN" sz="1800">
                <a:solidFill>
                  <a:schemeClr val="hlink"/>
                </a:solidFill>
              </a:rPr>
              <a:t>μC/OS-III</a:t>
            </a:r>
            <a:r>
              <a:rPr lang="en-US" altLang="zh-CN" sz="1800"/>
              <a:t>, UNIX-RTR, uSmartx, μTasker, u-velOSity, velOSity, VRTX, </a:t>
            </a:r>
            <a:r>
              <a:rPr lang="en-US" altLang="zh-CN" sz="1800">
                <a:solidFill>
                  <a:schemeClr val="hlink"/>
                </a:solidFill>
              </a:rPr>
              <a:t>VxWorks</a:t>
            </a:r>
            <a:r>
              <a:rPr lang="en-US" altLang="zh-CN" sz="1800"/>
              <a:t>, </a:t>
            </a:r>
            <a:r>
              <a:rPr lang="en-US" altLang="zh-CN" sz="1800">
                <a:solidFill>
                  <a:schemeClr val="hlink"/>
                </a:solidFill>
              </a:rPr>
              <a:t>Windows CE</a:t>
            </a:r>
            <a:r>
              <a:rPr lang="en-US" altLang="zh-CN" sz="1800"/>
              <a:t>, Xenomai, xPC Target, Y@SOS, </a:t>
            </a:r>
            <a:r>
              <a:rPr lang="en-US" altLang="zh-CN" sz="1800">
                <a:solidFill>
                  <a:schemeClr val="hlink"/>
                </a:solidFill>
              </a:rPr>
              <a:t>MontaVista Linux</a:t>
            </a:r>
            <a:r>
              <a:rPr lang="en-US" altLang="zh-CN" sz="1800"/>
              <a:t>, μnOS, uOS</a:t>
            </a:r>
          </a:p>
          <a:p>
            <a:pPr>
              <a:lnSpc>
                <a:spcPct val="80000"/>
              </a:lnSpc>
              <a:spcBef>
                <a:spcPct val="0"/>
              </a:spcBef>
            </a:pPr>
            <a:endParaRPr lang="en-US" altLang="zh-CN" sz="1800"/>
          </a:p>
        </p:txBody>
      </p:sp>
      <p:sp>
        <p:nvSpPr>
          <p:cNvPr id="149509" name="Rectangle 5"/>
          <p:cNvSpPr>
            <a:spLocks noChangeArrowheads="1"/>
          </p:cNvSpPr>
          <p:nvPr/>
        </p:nvSpPr>
        <p:spPr bwMode="auto">
          <a:xfrm>
            <a:off x="4505325" y="3297238"/>
            <a:ext cx="13335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088" tIns="9522" rIns="38088" bIns="9522" anchor="ctr">
            <a:spAutoFit/>
          </a:bodyPr>
          <a:lstStyle/>
          <a:p>
            <a:pPr algn="l"/>
            <a:r>
              <a:rPr kumimoji="1" lang="en-US" altLang="zh-CN">
                <a:ea typeface="宋体" pitchFamily="2" charset="-122"/>
              </a:rPr>
              <a:t> </a:t>
            </a:r>
          </a:p>
        </p:txBody>
      </p:sp>
      <p:sp>
        <p:nvSpPr>
          <p:cNvPr id="149510" name="Text Box 6"/>
          <p:cNvSpPr txBox="1">
            <a:spLocks noChangeArrowheads="1"/>
          </p:cNvSpPr>
          <p:nvPr/>
        </p:nvSpPr>
        <p:spPr bwMode="auto">
          <a:xfrm>
            <a:off x="3563938" y="6092825"/>
            <a:ext cx="511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b="0">
                <a:solidFill>
                  <a:schemeClr val="folHlink"/>
                </a:solidFill>
                <a:ea typeface="宋体" pitchFamily="2" charset="-122"/>
              </a:rPr>
              <a:t>List of real-time operating systems - wikipedia</a:t>
            </a:r>
            <a:endParaRPr lang="en-US" altLang="zh-CN" b="0">
              <a:solidFill>
                <a:schemeClr val="folHlink"/>
              </a:solidFill>
              <a:ea typeface="宋体" pitchFamily="2" charset="-122"/>
            </a:endParaRPr>
          </a:p>
        </p:txBody>
      </p:sp>
      <p:sp>
        <p:nvSpPr>
          <p:cNvPr id="149511" name="Rectangle 7"/>
          <p:cNvSpPr>
            <a:spLocks noChangeArrowheads="1"/>
          </p:cNvSpPr>
          <p:nvPr/>
        </p:nvSpPr>
        <p:spPr bwMode="auto">
          <a:xfrm>
            <a:off x="0" y="0"/>
            <a:ext cx="152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088" tIns="9522" rIns="38088" bIns="9522" anchor="ctr">
            <a:spAutoFit/>
          </a:bodyPr>
          <a:lstStyle/>
          <a:p>
            <a:pPr algn="l"/>
            <a:r>
              <a:rPr kumimoji="1" lang="en-US" altLang="zh-CN" sz="2400" b="0">
                <a:solidFill>
                  <a:schemeClr val="tx1"/>
                </a:solidFill>
                <a:latin typeface="Times New Roman" pitchFamily="18" charset="0"/>
                <a:ea typeface="宋体" pitchFamily="2" charset="-122"/>
              </a:rPr>
              <a:t> </a:t>
            </a:r>
          </a:p>
        </p:txBody>
      </p:sp>
      <p:sp>
        <p:nvSpPr>
          <p:cNvPr id="149512" name="Rectangle 8"/>
          <p:cNvSpPr>
            <a:spLocks noChangeArrowheads="1"/>
          </p:cNvSpPr>
          <p:nvPr/>
        </p:nvSpPr>
        <p:spPr bwMode="auto">
          <a:xfrm>
            <a:off x="0" y="0"/>
            <a:ext cx="152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088" tIns="9522" rIns="38088" bIns="9522" anchor="ctr">
            <a:spAutoFit/>
          </a:bodyPr>
          <a:lstStyle/>
          <a:p>
            <a:pPr algn="l"/>
            <a:r>
              <a:rPr kumimoji="1" lang="en-US" altLang="zh-CN" sz="2400" b="0">
                <a:solidFill>
                  <a:schemeClr val="tx1"/>
                </a:solidFill>
                <a:latin typeface="Times New Roman" pitchFamily="18" charset="0"/>
                <a:ea typeface="宋体" pitchFamily="2" charset="-122"/>
              </a:rPr>
              <a:t> </a:t>
            </a:r>
          </a:p>
        </p:txBody>
      </p:sp>
      <p:sp>
        <p:nvSpPr>
          <p:cNvPr id="149513" name="AutoShape 9"/>
          <p:cNvSpPr>
            <a:spLocks noChangeArrowheads="1"/>
          </p:cNvSpPr>
          <p:nvPr/>
        </p:nvSpPr>
        <p:spPr bwMode="auto">
          <a:xfrm>
            <a:off x="971550" y="5992813"/>
            <a:ext cx="3168650" cy="865187"/>
          </a:xfrm>
          <a:prstGeom prst="cloudCallout">
            <a:avLst>
              <a:gd name="adj1" fmla="val 54810"/>
              <a:gd name="adj2" fmla="val -54403"/>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kumimoji="1" lang="zh-CN" altLang="en-US" sz="2000">
                <a:solidFill>
                  <a:schemeClr val="tx1"/>
                </a:solidFill>
                <a:latin typeface="Tahoma" pitchFamily="34" charset="0"/>
                <a:ea typeface="宋体" pitchFamily="2" charset="-122"/>
              </a:rPr>
              <a:t>哪些个你知道？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8">
                                            <p:txEl>
                                              <p:pRg st="0" end="0"/>
                                            </p:txEl>
                                          </p:spTgt>
                                        </p:tgtEl>
                                        <p:attrNameLst>
                                          <p:attrName>style.visibility</p:attrName>
                                        </p:attrNameLst>
                                      </p:cBhvr>
                                      <p:to>
                                        <p:strVal val="visible"/>
                                      </p:to>
                                    </p:set>
                                    <p:animEffect transition="in" filter="blinds(horizontal)">
                                      <p:cBhvr>
                                        <p:cTn id="7" dur="2000"/>
                                        <p:tgtEl>
                                          <p:spTgt spid="14950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9513"/>
                                        </p:tgtEl>
                                        <p:attrNameLst>
                                          <p:attrName>style.visibility</p:attrName>
                                        </p:attrNameLst>
                                      </p:cBhvr>
                                      <p:to>
                                        <p:strVal val="visible"/>
                                      </p:to>
                                    </p:set>
                                    <p:animEffect transition="in" filter="blinds(horizontal)">
                                      <p:cBhvr>
                                        <p:cTn id="10" dur="500"/>
                                        <p:tgtEl>
                                          <p:spTgt spid="149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build="p"/>
      <p:bldP spid="1495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a:t>VxWorks 6.9</a:t>
            </a:r>
          </a:p>
        </p:txBody>
      </p:sp>
      <p:pic>
        <p:nvPicPr>
          <p:cNvPr id="150532" name="Picture 4" descr="vxworks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054100"/>
            <a:ext cx="6911975" cy="544195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with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blinds(vertical)">
                                      <p:cBhvr>
                                        <p:cTn id="7"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a:t>Android Architecture</a:t>
            </a:r>
          </a:p>
        </p:txBody>
      </p:sp>
      <p:grpSp>
        <p:nvGrpSpPr>
          <p:cNvPr id="151602" name="Group 50"/>
          <p:cNvGrpSpPr>
            <a:grpSpLocks/>
          </p:cNvGrpSpPr>
          <p:nvPr/>
        </p:nvGrpSpPr>
        <p:grpSpPr bwMode="auto">
          <a:xfrm>
            <a:off x="323850" y="1195388"/>
            <a:ext cx="8532813" cy="5329237"/>
            <a:chOff x="227" y="754"/>
            <a:chExt cx="5329" cy="3266"/>
          </a:xfrm>
        </p:grpSpPr>
        <p:sp>
          <p:nvSpPr>
            <p:cNvPr id="151557" name="Rectangle 6"/>
            <p:cNvSpPr>
              <a:spLocks noChangeArrowheads="1"/>
            </p:cNvSpPr>
            <p:nvPr/>
          </p:nvSpPr>
          <p:spPr bwMode="auto">
            <a:xfrm>
              <a:off x="227" y="3187"/>
              <a:ext cx="5329" cy="833"/>
            </a:xfrm>
            <a:prstGeom prst="rect">
              <a:avLst/>
            </a:prstGeom>
            <a:gradFill rotWithShape="1">
              <a:gsLst>
                <a:gs pos="0">
                  <a:srgbClr val="800000"/>
                </a:gs>
                <a:gs pos="100000">
                  <a:srgbClr val="630000"/>
                </a:gs>
              </a:gsLst>
              <a:lin ang="5400000" scaled="1"/>
            </a:gradFill>
            <a:ln w="9525">
              <a:solidFill>
                <a:srgbClr val="969696"/>
              </a:solidFill>
              <a:miter lim="800000"/>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endParaRPr kumimoji="0" lang="zh-CN" altLang="zh-CN" b="0">
                <a:solidFill>
                  <a:schemeClr val="bg1"/>
                </a:solidFill>
              </a:endParaRPr>
            </a:p>
          </p:txBody>
        </p:sp>
        <p:sp>
          <p:nvSpPr>
            <p:cNvPr id="151558" name="Text Box 7"/>
            <p:cNvSpPr txBox="1">
              <a:spLocks noChangeArrowheads="1"/>
            </p:cNvSpPr>
            <p:nvPr/>
          </p:nvSpPr>
          <p:spPr bwMode="auto">
            <a:xfrm>
              <a:off x="2305" y="3231"/>
              <a:ext cx="116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600" b="0">
                  <a:solidFill>
                    <a:schemeClr val="bg1"/>
                  </a:solidFill>
                  <a:latin typeface="Arial Black" pitchFamily="34" charset="0"/>
                </a:rPr>
                <a:t>Linux Kernel</a:t>
              </a:r>
              <a:endParaRPr kumimoji="0" lang="en-US" altLang="zh-CN" sz="1800" b="0">
                <a:solidFill>
                  <a:schemeClr val="bg1"/>
                </a:solidFill>
              </a:endParaRPr>
            </a:p>
          </p:txBody>
        </p:sp>
        <p:sp>
          <p:nvSpPr>
            <p:cNvPr id="151559" name="AutoShape 8"/>
            <p:cNvSpPr>
              <a:spLocks noChangeArrowheads="1"/>
            </p:cNvSpPr>
            <p:nvPr/>
          </p:nvSpPr>
          <p:spPr bwMode="auto">
            <a:xfrm>
              <a:off x="614" y="3412"/>
              <a:ext cx="775" cy="226"/>
            </a:xfrm>
            <a:prstGeom prst="roundRect">
              <a:avLst>
                <a:gd name="adj" fmla="val 16667"/>
              </a:avLst>
            </a:prstGeom>
            <a:gradFill rotWithShape="1">
              <a:gsLst>
                <a:gs pos="0">
                  <a:srgbClr val="9A0000"/>
                </a:gs>
                <a:gs pos="100000">
                  <a:srgbClr val="470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Display Driver</a:t>
              </a:r>
              <a:endParaRPr kumimoji="0" lang="en-US" altLang="zh-CN" sz="1800" b="0">
                <a:solidFill>
                  <a:schemeClr val="bg1"/>
                </a:solidFill>
              </a:endParaRPr>
            </a:p>
          </p:txBody>
        </p:sp>
        <p:sp>
          <p:nvSpPr>
            <p:cNvPr id="151560" name="AutoShape 9"/>
            <p:cNvSpPr>
              <a:spLocks noChangeArrowheads="1"/>
            </p:cNvSpPr>
            <p:nvPr/>
          </p:nvSpPr>
          <p:spPr bwMode="auto">
            <a:xfrm>
              <a:off x="614" y="3727"/>
              <a:ext cx="775" cy="225"/>
            </a:xfrm>
            <a:prstGeom prst="roundRect">
              <a:avLst>
                <a:gd name="adj" fmla="val 16667"/>
              </a:avLst>
            </a:prstGeom>
            <a:gradFill rotWithShape="1">
              <a:gsLst>
                <a:gs pos="0">
                  <a:srgbClr val="9A0000"/>
                </a:gs>
                <a:gs pos="100000">
                  <a:srgbClr val="470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Wifi Driver</a:t>
              </a:r>
              <a:endParaRPr kumimoji="0" lang="en-US" altLang="zh-CN" sz="1800" b="0">
                <a:solidFill>
                  <a:schemeClr val="bg1"/>
                </a:solidFill>
              </a:endParaRPr>
            </a:p>
          </p:txBody>
        </p:sp>
        <p:sp>
          <p:nvSpPr>
            <p:cNvPr id="151561" name="AutoShape 10"/>
            <p:cNvSpPr>
              <a:spLocks noChangeArrowheads="1"/>
            </p:cNvSpPr>
            <p:nvPr/>
          </p:nvSpPr>
          <p:spPr bwMode="auto">
            <a:xfrm>
              <a:off x="1583" y="3412"/>
              <a:ext cx="776" cy="226"/>
            </a:xfrm>
            <a:prstGeom prst="roundRect">
              <a:avLst>
                <a:gd name="adj" fmla="val 16667"/>
              </a:avLst>
            </a:prstGeom>
            <a:gradFill rotWithShape="1">
              <a:gsLst>
                <a:gs pos="0">
                  <a:srgbClr val="9A0000"/>
                </a:gs>
                <a:gs pos="100000">
                  <a:srgbClr val="470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Flash Driver</a:t>
              </a:r>
              <a:endParaRPr kumimoji="0" lang="en-US" altLang="zh-CN" sz="1800" b="0">
                <a:solidFill>
                  <a:schemeClr val="bg1"/>
                </a:solidFill>
              </a:endParaRPr>
            </a:p>
          </p:txBody>
        </p:sp>
        <p:sp>
          <p:nvSpPr>
            <p:cNvPr id="151562" name="AutoShape 11"/>
            <p:cNvSpPr>
              <a:spLocks noChangeArrowheads="1"/>
            </p:cNvSpPr>
            <p:nvPr/>
          </p:nvSpPr>
          <p:spPr bwMode="auto">
            <a:xfrm>
              <a:off x="1583" y="3727"/>
              <a:ext cx="776" cy="225"/>
            </a:xfrm>
            <a:prstGeom prst="roundRect">
              <a:avLst>
                <a:gd name="adj" fmla="val 16667"/>
              </a:avLst>
            </a:prstGeom>
            <a:gradFill rotWithShape="1">
              <a:gsLst>
                <a:gs pos="0">
                  <a:srgbClr val="9A0000"/>
                </a:gs>
                <a:gs pos="100000">
                  <a:srgbClr val="470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Audio Driver</a:t>
              </a:r>
              <a:endParaRPr kumimoji="0" lang="en-US" altLang="zh-CN" sz="1800" b="0">
                <a:solidFill>
                  <a:schemeClr val="bg1"/>
                </a:solidFill>
              </a:endParaRPr>
            </a:p>
          </p:txBody>
        </p:sp>
        <p:sp>
          <p:nvSpPr>
            <p:cNvPr id="151563" name="AutoShape 12"/>
            <p:cNvSpPr>
              <a:spLocks noChangeArrowheads="1"/>
            </p:cNvSpPr>
            <p:nvPr/>
          </p:nvSpPr>
          <p:spPr bwMode="auto">
            <a:xfrm>
              <a:off x="2503" y="3412"/>
              <a:ext cx="775" cy="226"/>
            </a:xfrm>
            <a:prstGeom prst="roundRect">
              <a:avLst>
                <a:gd name="adj" fmla="val 16667"/>
              </a:avLst>
            </a:prstGeom>
            <a:gradFill rotWithShape="1">
              <a:gsLst>
                <a:gs pos="0">
                  <a:srgbClr val="9A0000"/>
                </a:gs>
                <a:gs pos="100000">
                  <a:srgbClr val="470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USB Driver</a:t>
              </a:r>
              <a:endParaRPr kumimoji="0" lang="en-US" altLang="zh-CN" sz="1800" b="0">
                <a:solidFill>
                  <a:schemeClr val="bg1"/>
                </a:solidFill>
              </a:endParaRPr>
            </a:p>
          </p:txBody>
        </p:sp>
        <p:sp>
          <p:nvSpPr>
            <p:cNvPr id="151564" name="AutoShape 13"/>
            <p:cNvSpPr>
              <a:spLocks noChangeArrowheads="1"/>
            </p:cNvSpPr>
            <p:nvPr/>
          </p:nvSpPr>
          <p:spPr bwMode="auto">
            <a:xfrm>
              <a:off x="2503" y="3727"/>
              <a:ext cx="775" cy="225"/>
            </a:xfrm>
            <a:prstGeom prst="roundRect">
              <a:avLst>
                <a:gd name="adj" fmla="val 16667"/>
              </a:avLst>
            </a:prstGeom>
            <a:gradFill rotWithShape="1">
              <a:gsLst>
                <a:gs pos="0">
                  <a:srgbClr val="9A0000"/>
                </a:gs>
                <a:gs pos="100000">
                  <a:srgbClr val="470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Power Driver</a:t>
              </a:r>
              <a:endParaRPr kumimoji="0" lang="en-US" altLang="zh-CN" sz="1800" b="0">
                <a:solidFill>
                  <a:schemeClr val="bg1"/>
                </a:solidFill>
              </a:endParaRPr>
            </a:p>
          </p:txBody>
        </p:sp>
        <p:sp>
          <p:nvSpPr>
            <p:cNvPr id="151565" name="AutoShape 14"/>
            <p:cNvSpPr>
              <a:spLocks noChangeArrowheads="1"/>
            </p:cNvSpPr>
            <p:nvPr/>
          </p:nvSpPr>
          <p:spPr bwMode="auto">
            <a:xfrm>
              <a:off x="3472" y="3412"/>
              <a:ext cx="776" cy="226"/>
            </a:xfrm>
            <a:prstGeom prst="roundRect">
              <a:avLst>
                <a:gd name="adj" fmla="val 16667"/>
              </a:avLst>
            </a:prstGeom>
            <a:gradFill rotWithShape="1">
              <a:gsLst>
                <a:gs pos="0">
                  <a:srgbClr val="9A0000"/>
                </a:gs>
                <a:gs pos="100000">
                  <a:srgbClr val="470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BT Driver</a:t>
              </a:r>
              <a:endParaRPr kumimoji="0" lang="en-US" altLang="zh-CN" sz="1800" b="0">
                <a:solidFill>
                  <a:schemeClr val="bg1"/>
                </a:solidFill>
              </a:endParaRPr>
            </a:p>
          </p:txBody>
        </p:sp>
        <p:sp>
          <p:nvSpPr>
            <p:cNvPr id="151566" name="AutoShape 15"/>
            <p:cNvSpPr>
              <a:spLocks noChangeArrowheads="1"/>
            </p:cNvSpPr>
            <p:nvPr/>
          </p:nvSpPr>
          <p:spPr bwMode="auto">
            <a:xfrm>
              <a:off x="3472" y="3727"/>
              <a:ext cx="776" cy="225"/>
            </a:xfrm>
            <a:prstGeom prst="roundRect">
              <a:avLst>
                <a:gd name="adj" fmla="val 16667"/>
              </a:avLst>
            </a:prstGeom>
            <a:gradFill rotWithShape="1">
              <a:gsLst>
                <a:gs pos="0">
                  <a:srgbClr val="9A0000"/>
                </a:gs>
                <a:gs pos="100000">
                  <a:srgbClr val="470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Camera Driver</a:t>
              </a:r>
              <a:endParaRPr kumimoji="0" lang="en-US" altLang="zh-CN" sz="1800" b="0">
                <a:solidFill>
                  <a:schemeClr val="bg1"/>
                </a:solidFill>
              </a:endParaRPr>
            </a:p>
          </p:txBody>
        </p:sp>
        <p:sp>
          <p:nvSpPr>
            <p:cNvPr id="151567" name="AutoShape 16"/>
            <p:cNvSpPr>
              <a:spLocks noChangeArrowheads="1"/>
            </p:cNvSpPr>
            <p:nvPr/>
          </p:nvSpPr>
          <p:spPr bwMode="auto">
            <a:xfrm>
              <a:off x="4441" y="3412"/>
              <a:ext cx="775" cy="226"/>
            </a:xfrm>
            <a:prstGeom prst="roundRect">
              <a:avLst>
                <a:gd name="adj" fmla="val 16667"/>
              </a:avLst>
            </a:prstGeom>
            <a:gradFill rotWithShape="1">
              <a:gsLst>
                <a:gs pos="0">
                  <a:srgbClr val="9A0000"/>
                </a:gs>
                <a:gs pos="100000">
                  <a:srgbClr val="470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Binder Driver</a:t>
              </a:r>
              <a:endParaRPr kumimoji="0" lang="en-US" altLang="zh-CN" sz="1800" b="0">
                <a:solidFill>
                  <a:schemeClr val="bg1"/>
                </a:solidFill>
              </a:endParaRPr>
            </a:p>
          </p:txBody>
        </p:sp>
        <p:sp>
          <p:nvSpPr>
            <p:cNvPr id="151568" name="AutoShape 17"/>
            <p:cNvSpPr>
              <a:spLocks noChangeArrowheads="1"/>
            </p:cNvSpPr>
            <p:nvPr/>
          </p:nvSpPr>
          <p:spPr bwMode="auto">
            <a:xfrm>
              <a:off x="4441" y="3727"/>
              <a:ext cx="775" cy="225"/>
            </a:xfrm>
            <a:prstGeom prst="roundRect">
              <a:avLst>
                <a:gd name="adj" fmla="val 16667"/>
              </a:avLst>
            </a:prstGeom>
            <a:gradFill rotWithShape="1">
              <a:gsLst>
                <a:gs pos="0">
                  <a:srgbClr val="9A0000"/>
                </a:gs>
                <a:gs pos="100000">
                  <a:srgbClr val="470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Keypad Driver</a:t>
              </a:r>
              <a:endParaRPr kumimoji="0" lang="en-US" altLang="zh-CN" sz="1800" b="0">
                <a:solidFill>
                  <a:schemeClr val="bg1"/>
                </a:solidFill>
              </a:endParaRPr>
            </a:p>
          </p:txBody>
        </p:sp>
        <p:sp>
          <p:nvSpPr>
            <p:cNvPr id="151569" name="Rectangle 18"/>
            <p:cNvSpPr>
              <a:spLocks noChangeArrowheads="1"/>
            </p:cNvSpPr>
            <p:nvPr/>
          </p:nvSpPr>
          <p:spPr bwMode="auto">
            <a:xfrm>
              <a:off x="227" y="2159"/>
              <a:ext cx="5328" cy="1028"/>
            </a:xfrm>
            <a:prstGeom prst="rect">
              <a:avLst/>
            </a:prstGeom>
            <a:gradFill rotWithShape="1">
              <a:gsLst>
                <a:gs pos="0">
                  <a:srgbClr val="004200"/>
                </a:gs>
                <a:gs pos="100000">
                  <a:srgbClr val="001F00"/>
                </a:gs>
              </a:gsLst>
              <a:lin ang="5400000" scaled="1"/>
            </a:gradFill>
            <a:ln w="9525">
              <a:solidFill>
                <a:srgbClr val="969696"/>
              </a:solidFill>
              <a:miter lim="800000"/>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endParaRPr kumimoji="0" lang="zh-CN" altLang="zh-CN" b="0">
                <a:solidFill>
                  <a:schemeClr val="bg1"/>
                </a:solidFill>
              </a:endParaRPr>
            </a:p>
          </p:txBody>
        </p:sp>
        <p:sp>
          <p:nvSpPr>
            <p:cNvPr id="151570" name="Rectangle 19"/>
            <p:cNvSpPr>
              <a:spLocks noChangeArrowheads="1"/>
            </p:cNvSpPr>
            <p:nvPr/>
          </p:nvSpPr>
          <p:spPr bwMode="auto">
            <a:xfrm>
              <a:off x="3714" y="2240"/>
              <a:ext cx="1841" cy="812"/>
            </a:xfrm>
            <a:prstGeom prst="rect">
              <a:avLst/>
            </a:prstGeom>
            <a:gradFill rotWithShape="1">
              <a:gsLst>
                <a:gs pos="0">
                  <a:srgbClr val="B86E00"/>
                </a:gs>
                <a:gs pos="100000">
                  <a:srgbClr val="553300"/>
                </a:gs>
              </a:gsLst>
              <a:lin ang="5400000" scaled="1"/>
            </a:gradFill>
            <a:ln w="15875">
              <a:solidFill>
                <a:srgbClr val="969696"/>
              </a:solidFill>
              <a:miter lim="800000"/>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endParaRPr kumimoji="0" lang="zh-CN" altLang="zh-CN" b="0">
                <a:solidFill>
                  <a:schemeClr val="bg1"/>
                </a:solidFill>
              </a:endParaRPr>
            </a:p>
          </p:txBody>
        </p:sp>
        <p:sp>
          <p:nvSpPr>
            <p:cNvPr id="151571" name="Text Box 20"/>
            <p:cNvSpPr txBox="1">
              <a:spLocks noChangeArrowheads="1"/>
            </p:cNvSpPr>
            <p:nvPr/>
          </p:nvSpPr>
          <p:spPr bwMode="auto">
            <a:xfrm>
              <a:off x="1218" y="2159"/>
              <a:ext cx="150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600">
                  <a:solidFill>
                    <a:schemeClr val="bg1"/>
                  </a:solidFill>
                </a:rPr>
                <a:t>Native Libraries</a:t>
              </a:r>
              <a:endParaRPr kumimoji="0" lang="en-US" altLang="zh-CN" sz="1800" b="0">
                <a:solidFill>
                  <a:schemeClr val="bg1"/>
                </a:solidFill>
              </a:endParaRPr>
            </a:p>
          </p:txBody>
        </p:sp>
        <p:sp>
          <p:nvSpPr>
            <p:cNvPr id="151572" name="Text Box 21"/>
            <p:cNvSpPr txBox="1">
              <a:spLocks noChangeArrowheads="1"/>
            </p:cNvSpPr>
            <p:nvPr/>
          </p:nvSpPr>
          <p:spPr bwMode="auto">
            <a:xfrm>
              <a:off x="4076" y="2240"/>
              <a:ext cx="116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600" b="0">
                  <a:solidFill>
                    <a:schemeClr val="bg1"/>
                  </a:solidFill>
                  <a:latin typeface="Arial Black" pitchFamily="34" charset="0"/>
                </a:rPr>
                <a:t>runtime</a:t>
              </a:r>
              <a:endParaRPr kumimoji="0" lang="en-US" altLang="zh-CN" sz="1800" b="0">
                <a:solidFill>
                  <a:schemeClr val="bg1"/>
                </a:solidFill>
              </a:endParaRPr>
            </a:p>
          </p:txBody>
        </p:sp>
        <p:sp>
          <p:nvSpPr>
            <p:cNvPr id="151573" name="AutoShape 22"/>
            <p:cNvSpPr>
              <a:spLocks noChangeArrowheads="1"/>
            </p:cNvSpPr>
            <p:nvPr/>
          </p:nvSpPr>
          <p:spPr bwMode="auto">
            <a:xfrm>
              <a:off x="275" y="2330"/>
              <a:ext cx="775" cy="226"/>
            </a:xfrm>
            <a:prstGeom prst="roundRect">
              <a:avLst>
                <a:gd name="adj" fmla="val 16667"/>
              </a:avLst>
            </a:prstGeom>
            <a:gradFill rotWithShape="1">
              <a:gsLst>
                <a:gs pos="0">
                  <a:srgbClr val="006800"/>
                </a:gs>
                <a:gs pos="100000">
                  <a:srgbClr val="003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Surface Mgr</a:t>
              </a:r>
              <a:endParaRPr kumimoji="0" lang="en-US" altLang="zh-CN" sz="1800" b="0">
                <a:solidFill>
                  <a:schemeClr val="bg1"/>
                </a:solidFill>
              </a:endParaRPr>
            </a:p>
          </p:txBody>
        </p:sp>
        <p:sp>
          <p:nvSpPr>
            <p:cNvPr id="151574" name="AutoShape 23"/>
            <p:cNvSpPr>
              <a:spLocks noChangeArrowheads="1"/>
            </p:cNvSpPr>
            <p:nvPr/>
          </p:nvSpPr>
          <p:spPr bwMode="auto">
            <a:xfrm>
              <a:off x="468" y="2601"/>
              <a:ext cx="776" cy="225"/>
            </a:xfrm>
            <a:prstGeom prst="roundRect">
              <a:avLst>
                <a:gd name="adj" fmla="val 16667"/>
              </a:avLst>
            </a:prstGeom>
            <a:gradFill rotWithShape="1">
              <a:gsLst>
                <a:gs pos="0">
                  <a:srgbClr val="006800"/>
                </a:gs>
                <a:gs pos="100000">
                  <a:srgbClr val="003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Media</a:t>
              </a:r>
              <a:endParaRPr kumimoji="0" lang="en-US" altLang="zh-CN" sz="1800" b="0">
                <a:solidFill>
                  <a:schemeClr val="bg1"/>
                </a:solidFill>
              </a:endParaRPr>
            </a:p>
          </p:txBody>
        </p:sp>
        <p:sp>
          <p:nvSpPr>
            <p:cNvPr id="151575" name="AutoShape 24"/>
            <p:cNvSpPr>
              <a:spLocks noChangeArrowheads="1"/>
            </p:cNvSpPr>
            <p:nvPr/>
          </p:nvSpPr>
          <p:spPr bwMode="auto">
            <a:xfrm>
              <a:off x="711" y="2871"/>
              <a:ext cx="775" cy="225"/>
            </a:xfrm>
            <a:prstGeom prst="roundRect">
              <a:avLst>
                <a:gd name="adj" fmla="val 16667"/>
              </a:avLst>
            </a:prstGeom>
            <a:gradFill rotWithShape="1">
              <a:gsLst>
                <a:gs pos="0">
                  <a:srgbClr val="006800"/>
                </a:gs>
                <a:gs pos="100000">
                  <a:srgbClr val="003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Open GL|ES</a:t>
              </a:r>
              <a:endParaRPr kumimoji="0" lang="en-US" altLang="zh-CN" sz="1800" b="0">
                <a:solidFill>
                  <a:schemeClr val="bg1"/>
                </a:solidFill>
              </a:endParaRPr>
            </a:p>
          </p:txBody>
        </p:sp>
        <p:sp>
          <p:nvSpPr>
            <p:cNvPr id="151576" name="AutoShape 25"/>
            <p:cNvSpPr>
              <a:spLocks noChangeArrowheads="1"/>
            </p:cNvSpPr>
            <p:nvPr/>
          </p:nvSpPr>
          <p:spPr bwMode="auto">
            <a:xfrm>
              <a:off x="2456" y="2330"/>
              <a:ext cx="775" cy="226"/>
            </a:xfrm>
            <a:prstGeom prst="roundRect">
              <a:avLst>
                <a:gd name="adj" fmla="val 16667"/>
              </a:avLst>
            </a:prstGeom>
            <a:gradFill rotWithShape="1">
              <a:gsLst>
                <a:gs pos="0">
                  <a:srgbClr val="006800"/>
                </a:gs>
                <a:gs pos="100000">
                  <a:srgbClr val="003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SQLite</a:t>
              </a:r>
              <a:endParaRPr kumimoji="0" lang="en-US" altLang="zh-CN" sz="1800" b="0">
                <a:solidFill>
                  <a:schemeClr val="bg1"/>
                </a:solidFill>
              </a:endParaRPr>
            </a:p>
          </p:txBody>
        </p:sp>
        <p:sp>
          <p:nvSpPr>
            <p:cNvPr id="151577" name="AutoShape 26"/>
            <p:cNvSpPr>
              <a:spLocks noChangeArrowheads="1"/>
            </p:cNvSpPr>
            <p:nvPr/>
          </p:nvSpPr>
          <p:spPr bwMode="auto">
            <a:xfrm>
              <a:off x="2649" y="2601"/>
              <a:ext cx="775" cy="225"/>
            </a:xfrm>
            <a:prstGeom prst="roundRect">
              <a:avLst>
                <a:gd name="adj" fmla="val 16667"/>
              </a:avLst>
            </a:prstGeom>
            <a:gradFill rotWithShape="1">
              <a:gsLst>
                <a:gs pos="0">
                  <a:srgbClr val="006800"/>
                </a:gs>
                <a:gs pos="100000">
                  <a:srgbClr val="003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Webkit</a:t>
              </a:r>
              <a:endParaRPr kumimoji="0" lang="en-US" altLang="zh-CN" sz="1800" b="0">
                <a:solidFill>
                  <a:schemeClr val="bg1"/>
                </a:solidFill>
              </a:endParaRPr>
            </a:p>
          </p:txBody>
        </p:sp>
        <p:sp>
          <p:nvSpPr>
            <p:cNvPr id="151578" name="AutoShape 27"/>
            <p:cNvSpPr>
              <a:spLocks noChangeArrowheads="1"/>
            </p:cNvSpPr>
            <p:nvPr/>
          </p:nvSpPr>
          <p:spPr bwMode="auto">
            <a:xfrm>
              <a:off x="2892" y="2871"/>
              <a:ext cx="775" cy="225"/>
            </a:xfrm>
            <a:prstGeom prst="roundRect">
              <a:avLst>
                <a:gd name="adj" fmla="val 16667"/>
              </a:avLst>
            </a:prstGeom>
            <a:gradFill rotWithShape="1">
              <a:gsLst>
                <a:gs pos="0">
                  <a:srgbClr val="006800"/>
                </a:gs>
                <a:gs pos="100000">
                  <a:srgbClr val="003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SSL</a:t>
              </a:r>
              <a:endParaRPr kumimoji="0" lang="en-US" altLang="zh-CN" sz="1800" b="0">
                <a:solidFill>
                  <a:schemeClr val="bg1"/>
                </a:solidFill>
              </a:endParaRPr>
            </a:p>
          </p:txBody>
        </p:sp>
        <p:sp>
          <p:nvSpPr>
            <p:cNvPr id="151579" name="AutoShape 28"/>
            <p:cNvSpPr>
              <a:spLocks noChangeArrowheads="1"/>
            </p:cNvSpPr>
            <p:nvPr/>
          </p:nvSpPr>
          <p:spPr bwMode="auto">
            <a:xfrm>
              <a:off x="1583" y="2601"/>
              <a:ext cx="776" cy="225"/>
            </a:xfrm>
            <a:prstGeom prst="roundRect">
              <a:avLst>
                <a:gd name="adj" fmla="val 16667"/>
              </a:avLst>
            </a:prstGeom>
            <a:gradFill rotWithShape="1">
              <a:gsLst>
                <a:gs pos="0">
                  <a:srgbClr val="006800"/>
                </a:gs>
                <a:gs pos="100000">
                  <a:srgbClr val="003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FreeType</a:t>
              </a:r>
              <a:endParaRPr kumimoji="0" lang="en-US" altLang="zh-CN" sz="1800" b="0">
                <a:solidFill>
                  <a:schemeClr val="bg1"/>
                </a:solidFill>
              </a:endParaRPr>
            </a:p>
          </p:txBody>
        </p:sp>
        <p:sp>
          <p:nvSpPr>
            <p:cNvPr id="151580" name="AutoShape 29"/>
            <p:cNvSpPr>
              <a:spLocks noChangeArrowheads="1"/>
            </p:cNvSpPr>
            <p:nvPr/>
          </p:nvSpPr>
          <p:spPr bwMode="auto">
            <a:xfrm>
              <a:off x="1825" y="2871"/>
              <a:ext cx="775" cy="225"/>
            </a:xfrm>
            <a:prstGeom prst="roundRect">
              <a:avLst>
                <a:gd name="adj" fmla="val 16667"/>
              </a:avLst>
            </a:prstGeom>
            <a:gradFill rotWithShape="1">
              <a:gsLst>
                <a:gs pos="0">
                  <a:srgbClr val="006800"/>
                </a:gs>
                <a:gs pos="100000">
                  <a:srgbClr val="003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SGL</a:t>
              </a:r>
              <a:endParaRPr kumimoji="0" lang="en-US" altLang="zh-CN" sz="1800" b="0">
                <a:solidFill>
                  <a:schemeClr val="bg1"/>
                </a:solidFill>
              </a:endParaRPr>
            </a:p>
          </p:txBody>
        </p:sp>
        <p:sp>
          <p:nvSpPr>
            <p:cNvPr id="151581" name="AutoShape 30"/>
            <p:cNvSpPr>
              <a:spLocks noChangeArrowheads="1"/>
            </p:cNvSpPr>
            <p:nvPr/>
          </p:nvSpPr>
          <p:spPr bwMode="auto">
            <a:xfrm>
              <a:off x="4282" y="2465"/>
              <a:ext cx="775" cy="226"/>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Core Libraries</a:t>
              </a:r>
              <a:endParaRPr kumimoji="0" lang="en-US" altLang="zh-CN" sz="1800" b="0">
                <a:solidFill>
                  <a:schemeClr val="bg1"/>
                </a:solidFill>
              </a:endParaRPr>
            </a:p>
          </p:txBody>
        </p:sp>
        <p:sp>
          <p:nvSpPr>
            <p:cNvPr id="151582" name="AutoShape 31"/>
            <p:cNvSpPr>
              <a:spLocks noChangeArrowheads="1"/>
            </p:cNvSpPr>
            <p:nvPr/>
          </p:nvSpPr>
          <p:spPr bwMode="auto">
            <a:xfrm>
              <a:off x="4286" y="2736"/>
              <a:ext cx="775" cy="225"/>
            </a:xfrm>
            <a:prstGeom prst="roundRect">
              <a:avLst>
                <a:gd name="adj" fmla="val 16667"/>
              </a:avLst>
            </a:prstGeom>
            <a:gradFill rotWithShape="1">
              <a:gsLst>
                <a:gs pos="0">
                  <a:srgbClr val="CD7E15"/>
                </a:gs>
                <a:gs pos="100000">
                  <a:srgbClr val="5F3A0A"/>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Dalvik VM</a:t>
              </a:r>
              <a:endParaRPr kumimoji="0" lang="en-US" altLang="zh-CN" sz="1800" b="0">
                <a:solidFill>
                  <a:schemeClr val="bg1"/>
                </a:solidFill>
              </a:endParaRPr>
            </a:p>
          </p:txBody>
        </p:sp>
        <p:sp>
          <p:nvSpPr>
            <p:cNvPr id="151583" name="Rectangle 32"/>
            <p:cNvSpPr>
              <a:spLocks noChangeArrowheads="1"/>
            </p:cNvSpPr>
            <p:nvPr/>
          </p:nvSpPr>
          <p:spPr bwMode="auto">
            <a:xfrm>
              <a:off x="227" y="1385"/>
              <a:ext cx="5329" cy="774"/>
            </a:xfrm>
            <a:prstGeom prst="rect">
              <a:avLst/>
            </a:prstGeom>
            <a:gradFill rotWithShape="1">
              <a:gsLst>
                <a:gs pos="0">
                  <a:srgbClr val="0A2E94"/>
                </a:gs>
                <a:gs pos="100000">
                  <a:srgbClr val="051544"/>
                </a:gs>
              </a:gsLst>
              <a:lin ang="5400000" scaled="1"/>
            </a:gradFill>
            <a:ln w="9525">
              <a:solidFill>
                <a:srgbClr val="808080"/>
              </a:solidFill>
              <a:miter lim="800000"/>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endParaRPr kumimoji="0" lang="zh-CN" altLang="zh-CN" b="0">
                <a:solidFill>
                  <a:schemeClr val="bg1"/>
                </a:solidFill>
              </a:endParaRPr>
            </a:p>
          </p:txBody>
        </p:sp>
        <p:sp>
          <p:nvSpPr>
            <p:cNvPr id="151584" name="Text Box 33"/>
            <p:cNvSpPr txBox="1">
              <a:spLocks noChangeArrowheads="1"/>
            </p:cNvSpPr>
            <p:nvPr/>
          </p:nvSpPr>
          <p:spPr bwMode="auto">
            <a:xfrm>
              <a:off x="1746" y="1384"/>
              <a:ext cx="227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600" b="0">
                  <a:solidFill>
                    <a:schemeClr val="bg1"/>
                  </a:solidFill>
                  <a:latin typeface="Arial Black" pitchFamily="34" charset="0"/>
                </a:rPr>
                <a:t>Application Framework</a:t>
              </a:r>
              <a:endParaRPr kumimoji="0" lang="en-US" altLang="zh-CN" sz="1800" b="0">
                <a:solidFill>
                  <a:schemeClr val="bg1"/>
                </a:solidFill>
              </a:endParaRPr>
            </a:p>
          </p:txBody>
        </p:sp>
        <p:sp>
          <p:nvSpPr>
            <p:cNvPr id="151585" name="AutoShape 34"/>
            <p:cNvSpPr>
              <a:spLocks noChangeArrowheads="1"/>
            </p:cNvSpPr>
            <p:nvPr/>
          </p:nvSpPr>
          <p:spPr bwMode="auto">
            <a:xfrm>
              <a:off x="566" y="1565"/>
              <a:ext cx="920"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Activity Mgr</a:t>
              </a:r>
              <a:endParaRPr kumimoji="0" lang="en-US" altLang="zh-CN" sz="1800" b="0">
                <a:solidFill>
                  <a:schemeClr val="bg1"/>
                </a:solidFill>
              </a:endParaRPr>
            </a:p>
          </p:txBody>
        </p:sp>
        <p:sp>
          <p:nvSpPr>
            <p:cNvPr id="151586" name="AutoShape 35"/>
            <p:cNvSpPr>
              <a:spLocks noChangeArrowheads="1"/>
            </p:cNvSpPr>
            <p:nvPr/>
          </p:nvSpPr>
          <p:spPr bwMode="auto">
            <a:xfrm>
              <a:off x="323" y="1853"/>
              <a:ext cx="775"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Package Mgr</a:t>
              </a:r>
              <a:endParaRPr kumimoji="0" lang="en-US" altLang="zh-CN" sz="1800" b="0">
                <a:solidFill>
                  <a:schemeClr val="bg1"/>
                </a:solidFill>
              </a:endParaRPr>
            </a:p>
          </p:txBody>
        </p:sp>
        <p:sp>
          <p:nvSpPr>
            <p:cNvPr id="151587" name="AutoShape 36"/>
            <p:cNvSpPr>
              <a:spLocks noChangeArrowheads="1"/>
            </p:cNvSpPr>
            <p:nvPr/>
          </p:nvSpPr>
          <p:spPr bwMode="auto">
            <a:xfrm>
              <a:off x="1825" y="1565"/>
              <a:ext cx="920"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Windows Mgr</a:t>
              </a:r>
              <a:endParaRPr kumimoji="0" lang="en-US" altLang="zh-CN" sz="1800" b="0">
                <a:solidFill>
                  <a:schemeClr val="bg1"/>
                </a:solidFill>
              </a:endParaRPr>
            </a:p>
          </p:txBody>
        </p:sp>
        <p:sp>
          <p:nvSpPr>
            <p:cNvPr id="151588" name="AutoShape 37"/>
            <p:cNvSpPr>
              <a:spLocks noChangeArrowheads="1"/>
            </p:cNvSpPr>
            <p:nvPr/>
          </p:nvSpPr>
          <p:spPr bwMode="auto">
            <a:xfrm>
              <a:off x="1341" y="1853"/>
              <a:ext cx="775"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Telephony Mgr</a:t>
              </a:r>
              <a:endParaRPr kumimoji="0" lang="en-US" altLang="zh-CN" sz="1800" b="0">
                <a:solidFill>
                  <a:schemeClr val="bg1"/>
                </a:solidFill>
              </a:endParaRPr>
            </a:p>
          </p:txBody>
        </p:sp>
        <p:sp>
          <p:nvSpPr>
            <p:cNvPr id="151589" name="AutoShape 38"/>
            <p:cNvSpPr>
              <a:spLocks noChangeArrowheads="1"/>
            </p:cNvSpPr>
            <p:nvPr/>
          </p:nvSpPr>
          <p:spPr bwMode="auto">
            <a:xfrm>
              <a:off x="3036" y="1565"/>
              <a:ext cx="872"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Content Provider</a:t>
              </a:r>
              <a:endParaRPr kumimoji="0" lang="en-US" altLang="zh-CN" sz="1800" b="0">
                <a:solidFill>
                  <a:schemeClr val="bg1"/>
                </a:solidFill>
              </a:endParaRPr>
            </a:p>
          </p:txBody>
        </p:sp>
        <p:sp>
          <p:nvSpPr>
            <p:cNvPr id="151590" name="AutoShape 39"/>
            <p:cNvSpPr>
              <a:spLocks noChangeArrowheads="1"/>
            </p:cNvSpPr>
            <p:nvPr/>
          </p:nvSpPr>
          <p:spPr bwMode="auto">
            <a:xfrm>
              <a:off x="2407" y="1853"/>
              <a:ext cx="775"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Resource Mgr</a:t>
              </a:r>
              <a:endParaRPr kumimoji="0" lang="en-US" altLang="zh-CN" sz="1800" b="0">
                <a:solidFill>
                  <a:schemeClr val="bg1"/>
                </a:solidFill>
              </a:endParaRPr>
            </a:p>
          </p:txBody>
        </p:sp>
        <p:sp>
          <p:nvSpPr>
            <p:cNvPr id="151591" name="AutoShape 40"/>
            <p:cNvSpPr>
              <a:spLocks noChangeArrowheads="1"/>
            </p:cNvSpPr>
            <p:nvPr/>
          </p:nvSpPr>
          <p:spPr bwMode="auto">
            <a:xfrm>
              <a:off x="4247" y="1565"/>
              <a:ext cx="775"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View System</a:t>
              </a:r>
              <a:endParaRPr kumimoji="0" lang="en-US" altLang="zh-CN" sz="1800" b="0">
                <a:solidFill>
                  <a:schemeClr val="bg1"/>
                </a:solidFill>
              </a:endParaRPr>
            </a:p>
          </p:txBody>
        </p:sp>
        <p:sp>
          <p:nvSpPr>
            <p:cNvPr id="151592" name="AutoShape 41"/>
            <p:cNvSpPr>
              <a:spLocks noChangeArrowheads="1"/>
            </p:cNvSpPr>
            <p:nvPr/>
          </p:nvSpPr>
          <p:spPr bwMode="auto">
            <a:xfrm>
              <a:off x="3423" y="1853"/>
              <a:ext cx="776"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Location Mgr</a:t>
              </a:r>
              <a:endParaRPr kumimoji="0" lang="en-US" altLang="zh-CN" sz="1800" b="0">
                <a:solidFill>
                  <a:schemeClr val="bg1"/>
                </a:solidFill>
              </a:endParaRPr>
            </a:p>
          </p:txBody>
        </p:sp>
        <p:sp>
          <p:nvSpPr>
            <p:cNvPr id="151593" name="AutoShape 42"/>
            <p:cNvSpPr>
              <a:spLocks noChangeArrowheads="1"/>
            </p:cNvSpPr>
            <p:nvPr/>
          </p:nvSpPr>
          <p:spPr bwMode="auto">
            <a:xfrm>
              <a:off x="4393" y="1853"/>
              <a:ext cx="871"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Notification Mgr</a:t>
              </a:r>
              <a:endParaRPr kumimoji="0" lang="en-US" altLang="zh-CN" sz="1800" b="0">
                <a:solidFill>
                  <a:schemeClr val="bg1"/>
                </a:solidFill>
              </a:endParaRPr>
            </a:p>
          </p:txBody>
        </p:sp>
        <p:sp>
          <p:nvSpPr>
            <p:cNvPr id="151594" name="Rectangle 43"/>
            <p:cNvSpPr>
              <a:spLocks noChangeArrowheads="1"/>
            </p:cNvSpPr>
            <p:nvPr/>
          </p:nvSpPr>
          <p:spPr bwMode="auto">
            <a:xfrm>
              <a:off x="227" y="754"/>
              <a:ext cx="5329" cy="631"/>
            </a:xfrm>
            <a:prstGeom prst="rect">
              <a:avLst/>
            </a:prstGeom>
            <a:gradFill rotWithShape="1">
              <a:gsLst>
                <a:gs pos="0">
                  <a:srgbClr val="0D2BAB"/>
                </a:gs>
                <a:gs pos="100000">
                  <a:srgbClr val="06144F"/>
                </a:gs>
              </a:gsLst>
              <a:lin ang="5400000" scaled="1"/>
            </a:gradFill>
            <a:ln w="9525">
              <a:solidFill>
                <a:srgbClr val="808080"/>
              </a:solidFill>
              <a:miter lim="800000"/>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endParaRPr kumimoji="0" lang="zh-CN" altLang="zh-CN" b="0">
                <a:solidFill>
                  <a:schemeClr val="bg1"/>
                </a:solidFill>
              </a:endParaRPr>
            </a:p>
          </p:txBody>
        </p:sp>
        <p:sp>
          <p:nvSpPr>
            <p:cNvPr id="151595" name="Text Box 44"/>
            <p:cNvSpPr txBox="1">
              <a:spLocks noChangeArrowheads="1"/>
            </p:cNvSpPr>
            <p:nvPr/>
          </p:nvSpPr>
          <p:spPr bwMode="auto">
            <a:xfrm>
              <a:off x="1691" y="843"/>
              <a:ext cx="227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txBody>
            <a:bodyPr lIns="0" tIns="0" rIns="0" bIns="0">
              <a:spAutoFit/>
            </a:bodyP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600" b="0">
                  <a:solidFill>
                    <a:schemeClr val="bg1"/>
                  </a:solidFill>
                  <a:latin typeface="Arial Black" pitchFamily="34" charset="0"/>
                </a:rPr>
                <a:t>Applications</a:t>
              </a:r>
              <a:endParaRPr kumimoji="0" lang="en-US" altLang="zh-CN" sz="1800" b="0">
                <a:solidFill>
                  <a:schemeClr val="bg1"/>
                </a:solidFill>
              </a:endParaRPr>
            </a:p>
          </p:txBody>
        </p:sp>
        <p:sp>
          <p:nvSpPr>
            <p:cNvPr id="151596" name="AutoShape 45"/>
            <p:cNvSpPr>
              <a:spLocks noChangeArrowheads="1"/>
            </p:cNvSpPr>
            <p:nvPr/>
          </p:nvSpPr>
          <p:spPr bwMode="auto">
            <a:xfrm>
              <a:off x="372" y="1069"/>
              <a:ext cx="726"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Home</a:t>
              </a:r>
              <a:endParaRPr kumimoji="0" lang="en-US" altLang="zh-CN" sz="1800" b="0">
                <a:solidFill>
                  <a:schemeClr val="bg1"/>
                </a:solidFill>
              </a:endParaRPr>
            </a:p>
          </p:txBody>
        </p:sp>
        <p:sp>
          <p:nvSpPr>
            <p:cNvPr id="151597" name="AutoShape 46"/>
            <p:cNvSpPr>
              <a:spLocks noChangeArrowheads="1"/>
            </p:cNvSpPr>
            <p:nvPr/>
          </p:nvSpPr>
          <p:spPr bwMode="auto">
            <a:xfrm>
              <a:off x="1196" y="1069"/>
              <a:ext cx="920"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Contacts</a:t>
              </a:r>
              <a:endParaRPr kumimoji="0" lang="en-US" altLang="zh-CN" sz="1800" b="0">
                <a:solidFill>
                  <a:schemeClr val="bg1"/>
                </a:solidFill>
              </a:endParaRPr>
            </a:p>
          </p:txBody>
        </p:sp>
        <p:sp>
          <p:nvSpPr>
            <p:cNvPr id="151598" name="AutoShape 47"/>
            <p:cNvSpPr>
              <a:spLocks noChangeArrowheads="1"/>
            </p:cNvSpPr>
            <p:nvPr/>
          </p:nvSpPr>
          <p:spPr bwMode="auto">
            <a:xfrm>
              <a:off x="2358" y="1069"/>
              <a:ext cx="920"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Phone</a:t>
              </a:r>
              <a:endParaRPr kumimoji="0" lang="en-US" altLang="zh-CN" sz="1800" b="0">
                <a:solidFill>
                  <a:schemeClr val="bg1"/>
                </a:solidFill>
              </a:endParaRPr>
            </a:p>
          </p:txBody>
        </p:sp>
        <p:sp>
          <p:nvSpPr>
            <p:cNvPr id="151599" name="AutoShape 48"/>
            <p:cNvSpPr>
              <a:spLocks noChangeArrowheads="1"/>
            </p:cNvSpPr>
            <p:nvPr/>
          </p:nvSpPr>
          <p:spPr bwMode="auto">
            <a:xfrm>
              <a:off x="3375" y="1069"/>
              <a:ext cx="921"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Browser</a:t>
              </a:r>
            </a:p>
          </p:txBody>
        </p:sp>
        <p:sp>
          <p:nvSpPr>
            <p:cNvPr id="151600" name="AutoShape 49"/>
            <p:cNvSpPr>
              <a:spLocks noChangeArrowheads="1"/>
            </p:cNvSpPr>
            <p:nvPr/>
          </p:nvSpPr>
          <p:spPr bwMode="auto">
            <a:xfrm>
              <a:off x="4441" y="1069"/>
              <a:ext cx="921" cy="225"/>
            </a:xfrm>
            <a:prstGeom prst="roundRect">
              <a:avLst>
                <a:gd name="adj" fmla="val 16667"/>
              </a:avLst>
            </a:prstGeom>
            <a:gradFill rotWithShape="1">
              <a:gsLst>
                <a:gs pos="0">
                  <a:srgbClr val="0A2E94"/>
                </a:gs>
                <a:gs pos="100000">
                  <a:srgbClr val="051544"/>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600">
                  <a:solidFill>
                    <a:schemeClr val="bg1"/>
                  </a:solidFill>
                </a:rPr>
                <a:t>……</a:t>
              </a:r>
              <a:endParaRPr kumimoji="0" lang="en-US" altLang="zh-CN" sz="1800" b="0">
                <a:solidFill>
                  <a:schemeClr val="bg1"/>
                </a:solidFill>
              </a:endParaRPr>
            </a:p>
          </p:txBody>
        </p:sp>
        <p:sp>
          <p:nvSpPr>
            <p:cNvPr id="151601" name="AutoShape 28"/>
            <p:cNvSpPr>
              <a:spLocks noChangeArrowheads="1"/>
            </p:cNvSpPr>
            <p:nvPr/>
          </p:nvSpPr>
          <p:spPr bwMode="auto">
            <a:xfrm>
              <a:off x="1363" y="2332"/>
              <a:ext cx="776" cy="226"/>
            </a:xfrm>
            <a:prstGeom prst="roundRect">
              <a:avLst>
                <a:gd name="adj" fmla="val 16667"/>
              </a:avLst>
            </a:prstGeom>
            <a:gradFill rotWithShape="1">
              <a:gsLst>
                <a:gs pos="0">
                  <a:srgbClr val="006800"/>
                </a:gs>
                <a:gs pos="100000">
                  <a:srgbClr val="003000"/>
                </a:gs>
              </a:gsLst>
              <a:lin ang="5400000" scaled="1"/>
            </a:gradFill>
            <a:ln w="3175">
              <a:solidFill>
                <a:srgbClr val="808080"/>
              </a:solidFill>
              <a:round/>
              <a:headEnd/>
              <a:tailEnd/>
            </a:ln>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200" b="0">
                  <a:solidFill>
                    <a:schemeClr val="bg1"/>
                  </a:solidFill>
                </a:rPr>
                <a:t>libc</a:t>
              </a:r>
              <a:endParaRPr kumimoji="0" lang="en-US" altLang="zh-CN" sz="1800" b="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withEffect">
                                  <p:stCondLst>
                                    <p:cond delay="0"/>
                                  </p:stCondLst>
                                  <p:childTnLst>
                                    <p:set>
                                      <p:cBhvr>
                                        <p:cTn id="6" dur="1" fill="hold">
                                          <p:stCondLst>
                                            <p:cond delay="0"/>
                                          </p:stCondLst>
                                        </p:cTn>
                                        <p:tgtEl>
                                          <p:spTgt spid="151602"/>
                                        </p:tgtEl>
                                        <p:attrNameLst>
                                          <p:attrName>style.visibility</p:attrName>
                                        </p:attrNameLst>
                                      </p:cBhvr>
                                      <p:to>
                                        <p:strVal val="visible"/>
                                      </p:to>
                                    </p:set>
                                    <p:animEffect transition="in" filter="blinds(vertical)">
                                      <p:cBhvr>
                                        <p:cTn id="7" dur="500"/>
                                        <p:tgtEl>
                                          <p:spTgt spid="151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a:t>Our OS Target</a:t>
            </a:r>
          </a:p>
        </p:txBody>
      </p:sp>
      <p:sp>
        <p:nvSpPr>
          <p:cNvPr id="161795" name="Rectangle 3"/>
          <p:cNvSpPr>
            <a:spLocks noGrp="1" noChangeArrowheads="1"/>
          </p:cNvSpPr>
          <p:nvPr>
            <p:ph type="body" idx="1"/>
          </p:nvPr>
        </p:nvSpPr>
        <p:spPr>
          <a:xfrm>
            <a:off x="533400" y="1295400"/>
            <a:ext cx="5407025" cy="4953000"/>
          </a:xfrm>
        </p:spPr>
        <p:txBody>
          <a:bodyPr/>
          <a:lstStyle/>
          <a:p>
            <a:pPr>
              <a:lnSpc>
                <a:spcPct val="80000"/>
              </a:lnSpc>
            </a:pPr>
            <a:r>
              <a:rPr lang="en-US" altLang="zh-CN" sz="2400" b="1" dirty="0" err="1"/>
              <a:t>uC</a:t>
            </a:r>
            <a:r>
              <a:rPr lang="en-US" altLang="zh-CN" sz="2400" b="1" dirty="0"/>
              <a:t>/OS-II</a:t>
            </a:r>
            <a:r>
              <a:rPr lang="en-US" altLang="zh-CN" sz="2400" dirty="0"/>
              <a:t> (</a:t>
            </a:r>
            <a:r>
              <a:rPr lang="en-US" altLang="zh-CN" sz="2400" dirty="0" err="1"/>
              <a:t>uC</a:t>
            </a:r>
            <a:r>
              <a:rPr lang="en-US" altLang="zh-CN" sz="2400" dirty="0"/>
              <a:t>/OS-III)</a:t>
            </a:r>
          </a:p>
          <a:p>
            <a:pPr lvl="1">
              <a:lnSpc>
                <a:spcPct val="80000"/>
              </a:lnSpc>
            </a:pPr>
            <a:r>
              <a:rPr lang="en-US" altLang="zh-CN" sz="2000" dirty="0"/>
              <a:t>Hard Real-Time RTOS</a:t>
            </a:r>
            <a:r>
              <a:rPr lang="zh-CN" altLang="en-US" sz="2000" dirty="0"/>
              <a:t>内核</a:t>
            </a:r>
          </a:p>
          <a:p>
            <a:pPr lvl="1">
              <a:lnSpc>
                <a:spcPct val="80000"/>
              </a:lnSpc>
            </a:pPr>
            <a:r>
              <a:rPr lang="zh-CN" altLang="en-US" sz="2000" dirty="0"/>
              <a:t>源码公开</a:t>
            </a:r>
          </a:p>
          <a:p>
            <a:pPr lvl="1">
              <a:lnSpc>
                <a:spcPct val="80000"/>
              </a:lnSpc>
            </a:pPr>
            <a:r>
              <a:rPr lang="zh-CN" altLang="en-US" sz="2000" dirty="0"/>
              <a:t>结构小巧 </a:t>
            </a:r>
            <a:r>
              <a:rPr lang="en-US" altLang="zh-CN" sz="2000" dirty="0"/>
              <a:t>(5-24KB)</a:t>
            </a:r>
          </a:p>
          <a:p>
            <a:pPr lvl="1">
              <a:lnSpc>
                <a:spcPct val="80000"/>
              </a:lnSpc>
            </a:pPr>
            <a:r>
              <a:rPr lang="zh-CN" altLang="en-US" sz="2000" dirty="0"/>
              <a:t>资源丰富</a:t>
            </a:r>
          </a:p>
          <a:p>
            <a:pPr lvl="1">
              <a:lnSpc>
                <a:spcPct val="80000"/>
              </a:lnSpc>
            </a:pPr>
            <a:r>
              <a:rPr lang="zh-CN" altLang="en-US" sz="2000" dirty="0"/>
              <a:t>稳定性强，可靠性高 </a:t>
            </a:r>
            <a:r>
              <a:rPr lang="en-US" altLang="zh-CN" sz="2000" dirty="0">
                <a:latin typeface="Times New Roman"/>
              </a:rPr>
              <a:t>–</a:t>
            </a:r>
            <a:r>
              <a:rPr lang="en-US" altLang="zh-CN" sz="2000" dirty="0"/>
              <a:t> FAA (Federal Aviation Administration</a:t>
            </a:r>
            <a:r>
              <a:rPr lang="zh-CN" altLang="en-US" sz="2000" dirty="0"/>
              <a:t>，联邦航空局</a:t>
            </a:r>
            <a:r>
              <a:rPr lang="en-US" altLang="zh-CN" sz="2000" dirty="0"/>
              <a:t>)DO-178B</a:t>
            </a:r>
            <a:r>
              <a:rPr lang="zh-CN" altLang="en-US" sz="2000" dirty="0"/>
              <a:t>认证，</a:t>
            </a:r>
          </a:p>
          <a:p>
            <a:pPr lvl="1">
              <a:lnSpc>
                <a:spcPct val="80000"/>
              </a:lnSpc>
            </a:pPr>
            <a:r>
              <a:rPr lang="zh-CN" altLang="en-US" sz="2000" dirty="0"/>
              <a:t>应用广泛</a:t>
            </a:r>
          </a:p>
          <a:p>
            <a:pPr lvl="2">
              <a:lnSpc>
                <a:spcPct val="80000"/>
              </a:lnSpc>
            </a:pPr>
            <a:r>
              <a:rPr lang="en-US" altLang="zh-CN" sz="1800" dirty="0"/>
              <a:t>Avionics</a:t>
            </a:r>
          </a:p>
          <a:p>
            <a:pPr lvl="2">
              <a:lnSpc>
                <a:spcPct val="80000"/>
              </a:lnSpc>
            </a:pPr>
            <a:r>
              <a:rPr lang="en-US" altLang="zh-CN" sz="1800" dirty="0"/>
              <a:t>Medical equipment/devices</a:t>
            </a:r>
          </a:p>
          <a:p>
            <a:pPr lvl="2">
              <a:lnSpc>
                <a:spcPct val="80000"/>
              </a:lnSpc>
            </a:pPr>
            <a:r>
              <a:rPr lang="en-US" altLang="zh-CN" sz="1800" dirty="0"/>
              <a:t>Data communications equipment</a:t>
            </a:r>
          </a:p>
          <a:p>
            <a:pPr lvl="2">
              <a:lnSpc>
                <a:spcPct val="80000"/>
              </a:lnSpc>
            </a:pPr>
            <a:r>
              <a:rPr lang="en-US" altLang="zh-CN" sz="1800" dirty="0"/>
              <a:t>White goods (appliances)</a:t>
            </a:r>
          </a:p>
          <a:p>
            <a:pPr lvl="2">
              <a:lnSpc>
                <a:spcPct val="80000"/>
              </a:lnSpc>
            </a:pPr>
            <a:r>
              <a:rPr lang="en-US" altLang="zh-CN" sz="1800" dirty="0"/>
              <a:t>Mobile Phones, PDAs</a:t>
            </a:r>
          </a:p>
          <a:p>
            <a:pPr lvl="2">
              <a:lnSpc>
                <a:spcPct val="80000"/>
              </a:lnSpc>
            </a:pPr>
            <a:r>
              <a:rPr lang="en-US" altLang="zh-CN" sz="1800" dirty="0"/>
              <a:t>Industrial controls</a:t>
            </a:r>
          </a:p>
          <a:p>
            <a:pPr lvl="2">
              <a:lnSpc>
                <a:spcPct val="80000"/>
              </a:lnSpc>
            </a:pPr>
            <a:r>
              <a:rPr lang="en-US" altLang="zh-CN" sz="1800" dirty="0"/>
              <a:t>Consumer electronics</a:t>
            </a:r>
          </a:p>
          <a:p>
            <a:pPr lvl="2">
              <a:lnSpc>
                <a:spcPct val="80000"/>
              </a:lnSpc>
            </a:pPr>
            <a:r>
              <a:rPr lang="en-US" altLang="zh-CN" sz="1800" dirty="0"/>
              <a:t>Automotive</a:t>
            </a:r>
          </a:p>
        </p:txBody>
      </p:sp>
      <p:sp>
        <p:nvSpPr>
          <p:cNvPr id="161796" name="Rectangle 4"/>
          <p:cNvSpPr>
            <a:spLocks noChangeArrowheads="1"/>
          </p:cNvSpPr>
          <p:nvPr/>
        </p:nvSpPr>
        <p:spPr bwMode="auto">
          <a:xfrm>
            <a:off x="0" y="0"/>
            <a:ext cx="152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088" tIns="9522" rIns="38088" bIns="9522" anchor="ctr">
            <a:spAutoFit/>
          </a:bodyPr>
          <a:lstStyle/>
          <a:p>
            <a:pPr algn="l"/>
            <a:r>
              <a:rPr kumimoji="1" lang="en-US" altLang="zh-CN" sz="2400" b="0">
                <a:solidFill>
                  <a:schemeClr val="tx1"/>
                </a:solidFill>
                <a:latin typeface="Times New Roman" pitchFamily="18" charset="0"/>
                <a:ea typeface="宋体" pitchFamily="2" charset="-122"/>
              </a:rPr>
              <a:t> </a:t>
            </a:r>
          </a:p>
        </p:txBody>
      </p:sp>
      <p:sp>
        <p:nvSpPr>
          <p:cNvPr id="161797" name="AutoShape 5"/>
          <p:cNvSpPr>
            <a:spLocks noChangeArrowheads="1"/>
          </p:cNvSpPr>
          <p:nvPr/>
        </p:nvSpPr>
        <p:spPr bwMode="auto">
          <a:xfrm>
            <a:off x="6011863" y="1773238"/>
            <a:ext cx="2736850" cy="1727200"/>
          </a:xfrm>
          <a:prstGeom prst="wedgeRoundRectCallout">
            <a:avLst>
              <a:gd name="adj1" fmla="val -86023"/>
              <a:gd name="adj2" fmla="val -13694"/>
              <a:gd name="adj3" fmla="val 16667"/>
            </a:avLst>
          </a:prstGeom>
          <a:solidFill>
            <a:schemeClr val="accent2"/>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ea typeface="宋体" pitchFamily="2" charset="-122"/>
              </a:rPr>
              <a:t>实时嵌入式系统</a:t>
            </a:r>
          </a:p>
          <a:p>
            <a:r>
              <a:rPr lang="zh-CN" altLang="en-US" sz="2400">
                <a:ea typeface="宋体" pitchFamily="2" charset="-122"/>
              </a:rPr>
              <a:t>入门者的最佳选择之一</a:t>
            </a:r>
          </a:p>
        </p:txBody>
      </p:sp>
      <p:pic>
        <p:nvPicPr>
          <p:cNvPr id="161798" name="Picture 6" descr="ucosI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1196975"/>
            <a:ext cx="2087562" cy="496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with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linds(vertical)">
                                      <p:cBhvr>
                                        <p:cTn id="7" dur="500"/>
                                        <p:tgtEl>
                                          <p:spTgt spid="161795">
                                            <p:txEl>
                                              <p:pRg st="0" end="0"/>
                                            </p:txEl>
                                          </p:spTgt>
                                        </p:tgtEl>
                                      </p:cBhvr>
                                    </p:animEffect>
                                  </p:childTnLst>
                                </p:cTn>
                              </p:par>
                              <p:par>
                                <p:cTn id="8" presetID="3" presetClass="entr" presetSubtype="5" fill="hold" grpId="0" nodeType="withEffect">
                                  <p:stCondLst>
                                    <p:cond delay="0"/>
                                  </p:stCondLst>
                                  <p:childTnLst>
                                    <p:set>
                                      <p:cBhvr>
                                        <p:cTn id="9" dur="1" fill="hold">
                                          <p:stCondLst>
                                            <p:cond delay="0"/>
                                          </p:stCondLst>
                                        </p:cTn>
                                        <p:tgtEl>
                                          <p:spTgt spid="161795">
                                            <p:txEl>
                                              <p:pRg st="1" end="1"/>
                                            </p:txEl>
                                          </p:spTgt>
                                        </p:tgtEl>
                                        <p:attrNameLst>
                                          <p:attrName>style.visibility</p:attrName>
                                        </p:attrNameLst>
                                      </p:cBhvr>
                                      <p:to>
                                        <p:strVal val="visible"/>
                                      </p:to>
                                    </p:set>
                                    <p:animEffect transition="in" filter="blinds(vertical)">
                                      <p:cBhvr>
                                        <p:cTn id="10" dur="500"/>
                                        <p:tgtEl>
                                          <p:spTgt spid="161795">
                                            <p:txEl>
                                              <p:pRg st="1" end="1"/>
                                            </p:txEl>
                                          </p:spTgt>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161795">
                                            <p:txEl>
                                              <p:pRg st="2" end="2"/>
                                            </p:txEl>
                                          </p:spTgt>
                                        </p:tgtEl>
                                        <p:attrNameLst>
                                          <p:attrName>style.visibility</p:attrName>
                                        </p:attrNameLst>
                                      </p:cBhvr>
                                      <p:to>
                                        <p:strVal val="visible"/>
                                      </p:to>
                                    </p:set>
                                    <p:animEffect transition="in" filter="blinds(vertical)">
                                      <p:cBhvr>
                                        <p:cTn id="13" dur="500"/>
                                        <p:tgtEl>
                                          <p:spTgt spid="161795">
                                            <p:txEl>
                                              <p:pRg st="2" end="2"/>
                                            </p:txEl>
                                          </p:spTgt>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161795">
                                            <p:txEl>
                                              <p:pRg st="3" end="3"/>
                                            </p:txEl>
                                          </p:spTgt>
                                        </p:tgtEl>
                                        <p:attrNameLst>
                                          <p:attrName>style.visibility</p:attrName>
                                        </p:attrNameLst>
                                      </p:cBhvr>
                                      <p:to>
                                        <p:strVal val="visible"/>
                                      </p:to>
                                    </p:set>
                                    <p:animEffect transition="in" filter="blinds(vertical)">
                                      <p:cBhvr>
                                        <p:cTn id="16" dur="500"/>
                                        <p:tgtEl>
                                          <p:spTgt spid="161795">
                                            <p:txEl>
                                              <p:pRg st="3" end="3"/>
                                            </p:txEl>
                                          </p:spTgt>
                                        </p:tgtEl>
                                      </p:cBhvr>
                                    </p:animEffect>
                                  </p:childTnLst>
                                </p:cTn>
                              </p:par>
                              <p:par>
                                <p:cTn id="17" presetID="3" presetClass="entr" presetSubtype="5" fill="hold" grpId="0" nodeType="withEffect">
                                  <p:stCondLst>
                                    <p:cond delay="0"/>
                                  </p:stCondLst>
                                  <p:childTnLst>
                                    <p:set>
                                      <p:cBhvr>
                                        <p:cTn id="18" dur="1" fill="hold">
                                          <p:stCondLst>
                                            <p:cond delay="0"/>
                                          </p:stCondLst>
                                        </p:cTn>
                                        <p:tgtEl>
                                          <p:spTgt spid="161795">
                                            <p:txEl>
                                              <p:pRg st="4" end="4"/>
                                            </p:txEl>
                                          </p:spTgt>
                                        </p:tgtEl>
                                        <p:attrNameLst>
                                          <p:attrName>style.visibility</p:attrName>
                                        </p:attrNameLst>
                                      </p:cBhvr>
                                      <p:to>
                                        <p:strVal val="visible"/>
                                      </p:to>
                                    </p:set>
                                    <p:animEffect transition="in" filter="blinds(vertical)">
                                      <p:cBhvr>
                                        <p:cTn id="19" dur="500"/>
                                        <p:tgtEl>
                                          <p:spTgt spid="161795">
                                            <p:txEl>
                                              <p:pRg st="4" end="4"/>
                                            </p:txEl>
                                          </p:spTgt>
                                        </p:tgtEl>
                                      </p:cBhvr>
                                    </p:animEffect>
                                  </p:childTnLst>
                                </p:cTn>
                              </p:par>
                              <p:par>
                                <p:cTn id="20" presetID="3" presetClass="entr" presetSubtype="5" fill="hold" grpId="0" nodeType="withEffect">
                                  <p:stCondLst>
                                    <p:cond delay="0"/>
                                  </p:stCondLst>
                                  <p:childTnLst>
                                    <p:set>
                                      <p:cBhvr>
                                        <p:cTn id="21" dur="1" fill="hold">
                                          <p:stCondLst>
                                            <p:cond delay="0"/>
                                          </p:stCondLst>
                                        </p:cTn>
                                        <p:tgtEl>
                                          <p:spTgt spid="161795">
                                            <p:txEl>
                                              <p:pRg st="5" end="5"/>
                                            </p:txEl>
                                          </p:spTgt>
                                        </p:tgtEl>
                                        <p:attrNameLst>
                                          <p:attrName>style.visibility</p:attrName>
                                        </p:attrNameLst>
                                      </p:cBhvr>
                                      <p:to>
                                        <p:strVal val="visible"/>
                                      </p:to>
                                    </p:set>
                                    <p:animEffect transition="in" filter="blinds(vertical)">
                                      <p:cBhvr>
                                        <p:cTn id="22" dur="500"/>
                                        <p:tgtEl>
                                          <p:spTgt spid="161795">
                                            <p:txEl>
                                              <p:pRg st="5" end="5"/>
                                            </p:txEl>
                                          </p:spTgt>
                                        </p:tgtEl>
                                      </p:cBhvr>
                                    </p:animEffect>
                                  </p:childTnLst>
                                </p:cTn>
                              </p:par>
                              <p:par>
                                <p:cTn id="23" presetID="3" presetClass="entr" presetSubtype="5" fill="hold" grpId="0" nodeType="withEffect">
                                  <p:stCondLst>
                                    <p:cond delay="0"/>
                                  </p:stCondLst>
                                  <p:childTnLst>
                                    <p:set>
                                      <p:cBhvr>
                                        <p:cTn id="24" dur="1" fill="hold">
                                          <p:stCondLst>
                                            <p:cond delay="0"/>
                                          </p:stCondLst>
                                        </p:cTn>
                                        <p:tgtEl>
                                          <p:spTgt spid="161795">
                                            <p:txEl>
                                              <p:pRg st="6" end="6"/>
                                            </p:txEl>
                                          </p:spTgt>
                                        </p:tgtEl>
                                        <p:attrNameLst>
                                          <p:attrName>style.visibility</p:attrName>
                                        </p:attrNameLst>
                                      </p:cBhvr>
                                      <p:to>
                                        <p:strVal val="visible"/>
                                      </p:to>
                                    </p:set>
                                    <p:animEffect transition="in" filter="blinds(vertical)">
                                      <p:cBhvr>
                                        <p:cTn id="25" dur="500"/>
                                        <p:tgtEl>
                                          <p:spTgt spid="161795">
                                            <p:txEl>
                                              <p:pRg st="6" end="6"/>
                                            </p:txEl>
                                          </p:spTgt>
                                        </p:tgtEl>
                                      </p:cBhvr>
                                    </p:animEffect>
                                  </p:childTnLst>
                                </p:cTn>
                              </p:par>
                              <p:par>
                                <p:cTn id="26" presetID="3" presetClass="entr" presetSubtype="5" fill="hold" grpId="0" nodeType="withEffect">
                                  <p:stCondLst>
                                    <p:cond delay="0"/>
                                  </p:stCondLst>
                                  <p:childTnLst>
                                    <p:set>
                                      <p:cBhvr>
                                        <p:cTn id="27" dur="1" fill="hold">
                                          <p:stCondLst>
                                            <p:cond delay="0"/>
                                          </p:stCondLst>
                                        </p:cTn>
                                        <p:tgtEl>
                                          <p:spTgt spid="161795">
                                            <p:txEl>
                                              <p:pRg st="7" end="7"/>
                                            </p:txEl>
                                          </p:spTgt>
                                        </p:tgtEl>
                                        <p:attrNameLst>
                                          <p:attrName>style.visibility</p:attrName>
                                        </p:attrNameLst>
                                      </p:cBhvr>
                                      <p:to>
                                        <p:strVal val="visible"/>
                                      </p:to>
                                    </p:set>
                                    <p:animEffect transition="in" filter="blinds(vertical)">
                                      <p:cBhvr>
                                        <p:cTn id="28" dur="500"/>
                                        <p:tgtEl>
                                          <p:spTgt spid="161795">
                                            <p:txEl>
                                              <p:pRg st="7" end="7"/>
                                            </p:txEl>
                                          </p:spTgt>
                                        </p:tgtEl>
                                      </p:cBhvr>
                                    </p:animEffect>
                                  </p:childTnLst>
                                </p:cTn>
                              </p:par>
                              <p:par>
                                <p:cTn id="29" presetID="3" presetClass="entr" presetSubtype="5" fill="hold" grpId="0" nodeType="withEffect">
                                  <p:stCondLst>
                                    <p:cond delay="0"/>
                                  </p:stCondLst>
                                  <p:childTnLst>
                                    <p:set>
                                      <p:cBhvr>
                                        <p:cTn id="30" dur="1" fill="hold">
                                          <p:stCondLst>
                                            <p:cond delay="0"/>
                                          </p:stCondLst>
                                        </p:cTn>
                                        <p:tgtEl>
                                          <p:spTgt spid="161795">
                                            <p:txEl>
                                              <p:pRg st="8" end="8"/>
                                            </p:txEl>
                                          </p:spTgt>
                                        </p:tgtEl>
                                        <p:attrNameLst>
                                          <p:attrName>style.visibility</p:attrName>
                                        </p:attrNameLst>
                                      </p:cBhvr>
                                      <p:to>
                                        <p:strVal val="visible"/>
                                      </p:to>
                                    </p:set>
                                    <p:animEffect transition="in" filter="blinds(vertical)">
                                      <p:cBhvr>
                                        <p:cTn id="31" dur="500"/>
                                        <p:tgtEl>
                                          <p:spTgt spid="161795">
                                            <p:txEl>
                                              <p:pRg st="8" end="8"/>
                                            </p:txEl>
                                          </p:spTgt>
                                        </p:tgtEl>
                                      </p:cBhvr>
                                    </p:animEffect>
                                  </p:childTnLst>
                                </p:cTn>
                              </p:par>
                              <p:par>
                                <p:cTn id="32" presetID="3" presetClass="entr" presetSubtype="5" fill="hold" grpId="0" nodeType="withEffect">
                                  <p:stCondLst>
                                    <p:cond delay="0"/>
                                  </p:stCondLst>
                                  <p:childTnLst>
                                    <p:set>
                                      <p:cBhvr>
                                        <p:cTn id="33" dur="1" fill="hold">
                                          <p:stCondLst>
                                            <p:cond delay="0"/>
                                          </p:stCondLst>
                                        </p:cTn>
                                        <p:tgtEl>
                                          <p:spTgt spid="161795">
                                            <p:txEl>
                                              <p:pRg st="9" end="9"/>
                                            </p:txEl>
                                          </p:spTgt>
                                        </p:tgtEl>
                                        <p:attrNameLst>
                                          <p:attrName>style.visibility</p:attrName>
                                        </p:attrNameLst>
                                      </p:cBhvr>
                                      <p:to>
                                        <p:strVal val="visible"/>
                                      </p:to>
                                    </p:set>
                                    <p:animEffect transition="in" filter="blinds(vertical)">
                                      <p:cBhvr>
                                        <p:cTn id="34" dur="500"/>
                                        <p:tgtEl>
                                          <p:spTgt spid="161795">
                                            <p:txEl>
                                              <p:pRg st="9" end="9"/>
                                            </p:txEl>
                                          </p:spTgt>
                                        </p:tgtEl>
                                      </p:cBhvr>
                                    </p:animEffect>
                                  </p:childTnLst>
                                </p:cTn>
                              </p:par>
                              <p:par>
                                <p:cTn id="35" presetID="3" presetClass="entr" presetSubtype="5" fill="hold" grpId="0" nodeType="withEffect">
                                  <p:stCondLst>
                                    <p:cond delay="0"/>
                                  </p:stCondLst>
                                  <p:childTnLst>
                                    <p:set>
                                      <p:cBhvr>
                                        <p:cTn id="36" dur="1" fill="hold">
                                          <p:stCondLst>
                                            <p:cond delay="0"/>
                                          </p:stCondLst>
                                        </p:cTn>
                                        <p:tgtEl>
                                          <p:spTgt spid="161795">
                                            <p:txEl>
                                              <p:pRg st="10" end="10"/>
                                            </p:txEl>
                                          </p:spTgt>
                                        </p:tgtEl>
                                        <p:attrNameLst>
                                          <p:attrName>style.visibility</p:attrName>
                                        </p:attrNameLst>
                                      </p:cBhvr>
                                      <p:to>
                                        <p:strVal val="visible"/>
                                      </p:to>
                                    </p:set>
                                    <p:animEffect transition="in" filter="blinds(vertical)">
                                      <p:cBhvr>
                                        <p:cTn id="37" dur="500"/>
                                        <p:tgtEl>
                                          <p:spTgt spid="161795">
                                            <p:txEl>
                                              <p:pRg st="10" end="10"/>
                                            </p:txEl>
                                          </p:spTgt>
                                        </p:tgtEl>
                                      </p:cBhvr>
                                    </p:animEffect>
                                  </p:childTnLst>
                                </p:cTn>
                              </p:par>
                              <p:par>
                                <p:cTn id="38" presetID="3" presetClass="entr" presetSubtype="5" fill="hold" grpId="0" nodeType="withEffect">
                                  <p:stCondLst>
                                    <p:cond delay="0"/>
                                  </p:stCondLst>
                                  <p:childTnLst>
                                    <p:set>
                                      <p:cBhvr>
                                        <p:cTn id="39" dur="1" fill="hold">
                                          <p:stCondLst>
                                            <p:cond delay="0"/>
                                          </p:stCondLst>
                                        </p:cTn>
                                        <p:tgtEl>
                                          <p:spTgt spid="161795">
                                            <p:txEl>
                                              <p:pRg st="11" end="11"/>
                                            </p:txEl>
                                          </p:spTgt>
                                        </p:tgtEl>
                                        <p:attrNameLst>
                                          <p:attrName>style.visibility</p:attrName>
                                        </p:attrNameLst>
                                      </p:cBhvr>
                                      <p:to>
                                        <p:strVal val="visible"/>
                                      </p:to>
                                    </p:set>
                                    <p:animEffect transition="in" filter="blinds(vertical)">
                                      <p:cBhvr>
                                        <p:cTn id="40" dur="500"/>
                                        <p:tgtEl>
                                          <p:spTgt spid="161795">
                                            <p:txEl>
                                              <p:pRg st="11" end="11"/>
                                            </p:txEl>
                                          </p:spTgt>
                                        </p:tgtEl>
                                      </p:cBhvr>
                                    </p:animEffect>
                                  </p:childTnLst>
                                </p:cTn>
                              </p:par>
                              <p:par>
                                <p:cTn id="41" presetID="3" presetClass="entr" presetSubtype="5" fill="hold" grpId="0" nodeType="withEffect">
                                  <p:stCondLst>
                                    <p:cond delay="0"/>
                                  </p:stCondLst>
                                  <p:childTnLst>
                                    <p:set>
                                      <p:cBhvr>
                                        <p:cTn id="42" dur="1" fill="hold">
                                          <p:stCondLst>
                                            <p:cond delay="0"/>
                                          </p:stCondLst>
                                        </p:cTn>
                                        <p:tgtEl>
                                          <p:spTgt spid="161795">
                                            <p:txEl>
                                              <p:pRg st="12" end="12"/>
                                            </p:txEl>
                                          </p:spTgt>
                                        </p:tgtEl>
                                        <p:attrNameLst>
                                          <p:attrName>style.visibility</p:attrName>
                                        </p:attrNameLst>
                                      </p:cBhvr>
                                      <p:to>
                                        <p:strVal val="visible"/>
                                      </p:to>
                                    </p:set>
                                    <p:animEffect transition="in" filter="blinds(vertical)">
                                      <p:cBhvr>
                                        <p:cTn id="43" dur="500"/>
                                        <p:tgtEl>
                                          <p:spTgt spid="161795">
                                            <p:txEl>
                                              <p:pRg st="12" end="12"/>
                                            </p:txEl>
                                          </p:spTgt>
                                        </p:tgtEl>
                                      </p:cBhvr>
                                    </p:animEffect>
                                  </p:childTnLst>
                                </p:cTn>
                              </p:par>
                              <p:par>
                                <p:cTn id="44" presetID="3" presetClass="entr" presetSubtype="5" fill="hold" grpId="0" nodeType="withEffect">
                                  <p:stCondLst>
                                    <p:cond delay="0"/>
                                  </p:stCondLst>
                                  <p:childTnLst>
                                    <p:set>
                                      <p:cBhvr>
                                        <p:cTn id="45" dur="1" fill="hold">
                                          <p:stCondLst>
                                            <p:cond delay="0"/>
                                          </p:stCondLst>
                                        </p:cTn>
                                        <p:tgtEl>
                                          <p:spTgt spid="161795">
                                            <p:txEl>
                                              <p:pRg st="13" end="13"/>
                                            </p:txEl>
                                          </p:spTgt>
                                        </p:tgtEl>
                                        <p:attrNameLst>
                                          <p:attrName>style.visibility</p:attrName>
                                        </p:attrNameLst>
                                      </p:cBhvr>
                                      <p:to>
                                        <p:strVal val="visible"/>
                                      </p:to>
                                    </p:set>
                                    <p:animEffect transition="in" filter="blinds(vertical)">
                                      <p:cBhvr>
                                        <p:cTn id="46" dur="500"/>
                                        <p:tgtEl>
                                          <p:spTgt spid="161795">
                                            <p:txEl>
                                              <p:pRg st="13" end="13"/>
                                            </p:txEl>
                                          </p:spTgt>
                                        </p:tgtEl>
                                      </p:cBhvr>
                                    </p:animEffect>
                                  </p:childTnLst>
                                </p:cTn>
                              </p:par>
                              <p:par>
                                <p:cTn id="47" presetID="3" presetClass="entr" presetSubtype="5" fill="hold" grpId="0" nodeType="withEffect">
                                  <p:stCondLst>
                                    <p:cond delay="0"/>
                                  </p:stCondLst>
                                  <p:childTnLst>
                                    <p:set>
                                      <p:cBhvr>
                                        <p:cTn id="48" dur="1" fill="hold">
                                          <p:stCondLst>
                                            <p:cond delay="0"/>
                                          </p:stCondLst>
                                        </p:cTn>
                                        <p:tgtEl>
                                          <p:spTgt spid="161795">
                                            <p:txEl>
                                              <p:pRg st="14" end="14"/>
                                            </p:txEl>
                                          </p:spTgt>
                                        </p:tgtEl>
                                        <p:attrNameLst>
                                          <p:attrName>style.visibility</p:attrName>
                                        </p:attrNameLst>
                                      </p:cBhvr>
                                      <p:to>
                                        <p:strVal val="visible"/>
                                      </p:to>
                                    </p:set>
                                    <p:animEffect transition="in" filter="blinds(vertical)">
                                      <p:cBhvr>
                                        <p:cTn id="49" dur="500"/>
                                        <p:tgtEl>
                                          <p:spTgt spid="161795">
                                            <p:txEl>
                                              <p:pRg st="14" end="14"/>
                                            </p:txEl>
                                          </p:spTgt>
                                        </p:tgtEl>
                                      </p:cBhvr>
                                    </p:animEffect>
                                  </p:childTnLst>
                                </p:cTn>
                              </p:par>
                              <p:par>
                                <p:cTn id="50" presetID="3" presetClass="entr" presetSubtype="5" fill="hold" grpId="0" nodeType="withEffect">
                                  <p:stCondLst>
                                    <p:cond delay="0"/>
                                  </p:stCondLst>
                                  <p:childTnLst>
                                    <p:set>
                                      <p:cBhvr>
                                        <p:cTn id="51" dur="1" fill="hold">
                                          <p:stCondLst>
                                            <p:cond delay="0"/>
                                          </p:stCondLst>
                                        </p:cTn>
                                        <p:tgtEl>
                                          <p:spTgt spid="161797"/>
                                        </p:tgtEl>
                                        <p:attrNameLst>
                                          <p:attrName>style.visibility</p:attrName>
                                        </p:attrNameLst>
                                      </p:cBhvr>
                                      <p:to>
                                        <p:strVal val="visible"/>
                                      </p:to>
                                    </p:set>
                                    <p:animEffect transition="in" filter="blinds(vertical)">
                                      <p:cBhvr>
                                        <p:cTn id="52" dur="500"/>
                                        <p:tgtEl>
                                          <p:spTgt spid="161797"/>
                                        </p:tgtEl>
                                      </p:cBhvr>
                                    </p:animEffect>
                                  </p:childTnLst>
                                </p:cTn>
                              </p:par>
                              <p:par>
                                <p:cTn id="53" presetID="3" presetClass="entr" presetSubtype="5" fill="hold" nodeType="withEffect">
                                  <p:stCondLst>
                                    <p:cond delay="0"/>
                                  </p:stCondLst>
                                  <p:childTnLst>
                                    <p:set>
                                      <p:cBhvr>
                                        <p:cTn id="54" dur="1" fill="hold">
                                          <p:stCondLst>
                                            <p:cond delay="0"/>
                                          </p:stCondLst>
                                        </p:cTn>
                                        <p:tgtEl>
                                          <p:spTgt spid="161798"/>
                                        </p:tgtEl>
                                        <p:attrNameLst>
                                          <p:attrName>style.visibility</p:attrName>
                                        </p:attrNameLst>
                                      </p:cBhvr>
                                      <p:to>
                                        <p:strVal val="visible"/>
                                      </p:to>
                                    </p:set>
                                    <p:animEffect transition="in" filter="blinds(vertical)">
                                      <p:cBhvr>
                                        <p:cTn id="55" dur="500"/>
                                        <p:tgtEl>
                                          <p:spTgt spid="16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uiExpand="1" build="p"/>
      <p:bldP spid="16179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a:t>嵌入式系统无所不在</a:t>
            </a:r>
          </a:p>
        </p:txBody>
      </p:sp>
      <p:grpSp>
        <p:nvGrpSpPr>
          <p:cNvPr id="121868" name="Group 12"/>
          <p:cNvGrpSpPr>
            <a:grpSpLocks/>
          </p:cNvGrpSpPr>
          <p:nvPr/>
        </p:nvGrpSpPr>
        <p:grpSpPr bwMode="auto">
          <a:xfrm>
            <a:off x="268288" y="1117600"/>
            <a:ext cx="8618537" cy="5486400"/>
            <a:chOff x="169" y="704"/>
            <a:chExt cx="5429" cy="3456"/>
          </a:xfrm>
        </p:grpSpPr>
        <p:pic>
          <p:nvPicPr>
            <p:cNvPr id="121860" name="Picture 4" descr="Vision5.jpg"/>
            <p:cNvPicPr>
              <a:picLocks noChangeAspect="1"/>
            </p:cNvPicPr>
            <p:nvPr/>
          </p:nvPicPr>
          <p:blipFill>
            <a:blip r:embed="rId2">
              <a:extLst>
                <a:ext uri="{28A0092B-C50C-407E-A947-70E740481C1C}">
                  <a14:useLocalDpi xmlns:a14="http://schemas.microsoft.com/office/drawing/2010/main" val="0"/>
                </a:ext>
              </a:extLst>
            </a:blip>
            <a:srcRect l="500" t="1790"/>
            <a:stretch>
              <a:fillRect/>
            </a:stretch>
          </p:blipFill>
          <p:spPr bwMode="auto">
            <a:xfrm>
              <a:off x="169" y="919"/>
              <a:ext cx="5429" cy="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0" y="1975"/>
              <a:ext cx="1200" cy="1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63" name="Picture 7" descr="航天飞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704"/>
              <a:ext cx="1089" cy="866"/>
            </a:xfrm>
            <a:prstGeom prst="rect">
              <a:avLst/>
            </a:prstGeom>
            <a:noFill/>
            <a:extLst>
              <a:ext uri="{909E8E84-426E-40DD-AFC4-6F175D3DCCD1}">
                <a14:hiddenFill xmlns:a14="http://schemas.microsoft.com/office/drawing/2010/main">
                  <a:solidFill>
                    <a:srgbClr val="FFFFFF"/>
                  </a:solidFill>
                </a14:hiddenFill>
              </a:ext>
            </a:extLst>
          </p:spPr>
        </p:pic>
        <p:pic>
          <p:nvPicPr>
            <p:cNvPr id="121865" name="Picture 9" descr="导弹"/>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 y="713"/>
              <a:ext cx="1528" cy="906"/>
            </a:xfrm>
            <a:prstGeom prst="rect">
              <a:avLst/>
            </a:prstGeom>
            <a:noFill/>
            <a:extLst>
              <a:ext uri="{909E8E84-426E-40DD-AFC4-6F175D3DCCD1}">
                <a14:hiddenFill xmlns:a14="http://schemas.microsoft.com/office/drawing/2010/main">
                  <a:solidFill>
                    <a:srgbClr val="FFFFFF"/>
                  </a:solidFill>
                </a14:hiddenFill>
              </a:ext>
            </a:extLst>
          </p:spPr>
        </p:pic>
        <p:pic>
          <p:nvPicPr>
            <p:cNvPr id="121866" name="Picture 10" descr="交换机"/>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06" y="758"/>
              <a:ext cx="1225" cy="482"/>
            </a:xfrm>
            <a:prstGeom prst="rect">
              <a:avLst/>
            </a:prstGeom>
            <a:noFill/>
            <a:extLst>
              <a:ext uri="{909E8E84-426E-40DD-AFC4-6F175D3DCCD1}">
                <a14:hiddenFill xmlns:a14="http://schemas.microsoft.com/office/drawing/2010/main">
                  <a:solidFill>
                    <a:srgbClr val="FFFFFF"/>
                  </a:solidFill>
                </a14:hiddenFill>
              </a:ext>
            </a:extLst>
          </p:spPr>
        </p:pic>
        <p:pic>
          <p:nvPicPr>
            <p:cNvPr id="121867" name="Picture 11" descr="雷达"/>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1" y="711"/>
              <a:ext cx="620" cy="72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121868"/>
                                        </p:tgtEl>
                                        <p:attrNameLst>
                                          <p:attrName>style.visibility</p:attrName>
                                        </p:attrNameLst>
                                      </p:cBhvr>
                                      <p:to>
                                        <p:strVal val="visible"/>
                                      </p:to>
                                    </p:set>
                                    <p:animEffect transition="in" filter="diamond(out)">
                                      <p:cBhvr>
                                        <p:cTn id="7" dur="1000"/>
                                        <p:tgtEl>
                                          <p:spTgt spid="121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43" name="Picture 7" descr="一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997200"/>
            <a:ext cx="5640388" cy="3771900"/>
          </a:xfrm>
          <a:prstGeom prst="rect">
            <a:avLst/>
          </a:prstGeom>
          <a:noFill/>
          <a:extLst>
            <a:ext uri="{909E8E84-426E-40DD-AFC4-6F175D3DCCD1}">
              <a14:hiddenFill xmlns:a14="http://schemas.microsoft.com/office/drawing/2010/main">
                <a:solidFill>
                  <a:srgbClr val="FFFFFF"/>
                </a:solidFill>
              </a14:hiddenFill>
            </a:ext>
          </a:extLst>
        </p:spPr>
      </p:pic>
      <p:sp>
        <p:nvSpPr>
          <p:cNvPr id="167944" name="Rectangle 8"/>
          <p:cNvSpPr>
            <a:spLocks noChangeArrowheads="1"/>
          </p:cNvSpPr>
          <p:nvPr/>
        </p:nvSpPr>
        <p:spPr bwMode="auto">
          <a:xfrm>
            <a:off x="1331913" y="1435100"/>
            <a:ext cx="7200900" cy="914400"/>
          </a:xfrm>
          <a:prstGeom prst="rect">
            <a:avLst/>
          </a:prstGeom>
          <a:noFill/>
          <a:ln>
            <a:noFill/>
          </a:ln>
          <a:effectLst>
            <a:outerShdw dist="17961" dir="2700000" algn="ctr" rotWithShape="0">
              <a:schemeClr val="bg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5400">
                <a:latin typeface="方正小标宋简体" pitchFamily="2" charset="-122"/>
                <a:ea typeface="方正小标宋简体" pitchFamily="2" charset="-122"/>
              </a:rPr>
              <a:t>下面该干什么？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a:t>从热点看嵌入式系统</a:t>
            </a:r>
          </a:p>
        </p:txBody>
      </p:sp>
      <p:sp>
        <p:nvSpPr>
          <p:cNvPr id="120836" name="AutoShape 4"/>
          <p:cNvSpPr>
            <a:spLocks noChangeArrowheads="1"/>
          </p:cNvSpPr>
          <p:nvPr/>
        </p:nvSpPr>
        <p:spPr bwMode="auto">
          <a:xfrm>
            <a:off x="395288" y="2565400"/>
            <a:ext cx="1287462" cy="3671888"/>
          </a:xfrm>
          <a:prstGeom prst="roundRect">
            <a:avLst>
              <a:gd name="adj" fmla="val 16667"/>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1800">
                <a:solidFill>
                  <a:srgbClr val="FF3300"/>
                </a:solidFill>
                <a:ea typeface="宋体" pitchFamily="2" charset="-122"/>
              </a:rPr>
              <a:t>安</a:t>
            </a:r>
          </a:p>
          <a:p>
            <a:pPr algn="l"/>
            <a:endParaRPr lang="zh-CN" altLang="en-US" sz="1800">
              <a:solidFill>
                <a:srgbClr val="FF3300"/>
              </a:solidFill>
              <a:ea typeface="宋体" pitchFamily="2" charset="-122"/>
            </a:endParaRPr>
          </a:p>
          <a:p>
            <a:pPr algn="l"/>
            <a:r>
              <a:rPr lang="zh-CN" altLang="en-US" sz="1800">
                <a:solidFill>
                  <a:srgbClr val="FF3300"/>
                </a:solidFill>
                <a:ea typeface="宋体" pitchFamily="2" charset="-122"/>
              </a:rPr>
              <a:t>全</a:t>
            </a:r>
          </a:p>
        </p:txBody>
      </p:sp>
      <p:pic>
        <p:nvPicPr>
          <p:cNvPr id="1208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492375"/>
            <a:ext cx="7051675" cy="3838575"/>
          </a:xfrm>
          <a:prstGeom prst="rect">
            <a:avLst/>
          </a:prstGeom>
          <a:noFill/>
          <a:extLst>
            <a:ext uri="{909E8E84-426E-40DD-AFC4-6F175D3DCCD1}">
              <a14:hiddenFill xmlns:a14="http://schemas.microsoft.com/office/drawing/2010/main">
                <a:solidFill>
                  <a:srgbClr val="FFFFFF"/>
                </a:solidFill>
              </a14:hiddenFill>
            </a:ext>
          </a:extLst>
        </p:spPr>
      </p:pic>
      <p:sp>
        <p:nvSpPr>
          <p:cNvPr id="120838" name="Oval 6"/>
          <p:cNvSpPr>
            <a:spLocks noChangeArrowheads="1"/>
          </p:cNvSpPr>
          <p:nvPr/>
        </p:nvSpPr>
        <p:spPr bwMode="auto">
          <a:xfrm>
            <a:off x="900113" y="5511800"/>
            <a:ext cx="742950" cy="581025"/>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FF3300"/>
                </a:solidFill>
                <a:ea typeface="宋体" pitchFamily="2" charset="-122"/>
              </a:rPr>
              <a:t>感知</a:t>
            </a:r>
          </a:p>
        </p:txBody>
      </p:sp>
      <p:sp>
        <p:nvSpPr>
          <p:cNvPr id="120839" name="Oval 7"/>
          <p:cNvSpPr>
            <a:spLocks noChangeArrowheads="1"/>
          </p:cNvSpPr>
          <p:nvPr/>
        </p:nvSpPr>
        <p:spPr bwMode="auto">
          <a:xfrm>
            <a:off x="900113" y="4652963"/>
            <a:ext cx="742950" cy="581025"/>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FF3300"/>
                </a:solidFill>
                <a:ea typeface="宋体" pitchFamily="2" charset="-122"/>
              </a:rPr>
              <a:t>交换</a:t>
            </a:r>
          </a:p>
        </p:txBody>
      </p:sp>
      <p:sp>
        <p:nvSpPr>
          <p:cNvPr id="120840" name="Oval 8"/>
          <p:cNvSpPr>
            <a:spLocks noChangeArrowheads="1"/>
          </p:cNvSpPr>
          <p:nvPr/>
        </p:nvSpPr>
        <p:spPr bwMode="auto">
          <a:xfrm>
            <a:off x="827088" y="3713163"/>
            <a:ext cx="815975" cy="581025"/>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FF3300"/>
                </a:solidFill>
                <a:ea typeface="宋体" pitchFamily="2" charset="-122"/>
              </a:rPr>
              <a:t>理解</a:t>
            </a:r>
          </a:p>
        </p:txBody>
      </p:sp>
      <p:sp>
        <p:nvSpPr>
          <p:cNvPr id="120841" name="Oval 9"/>
          <p:cNvSpPr>
            <a:spLocks noChangeArrowheads="1"/>
          </p:cNvSpPr>
          <p:nvPr/>
        </p:nvSpPr>
        <p:spPr bwMode="auto">
          <a:xfrm>
            <a:off x="900113" y="2776538"/>
            <a:ext cx="742950" cy="581025"/>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FF3300"/>
                </a:solidFill>
                <a:ea typeface="宋体" pitchFamily="2" charset="-122"/>
              </a:rPr>
              <a:t>服务</a:t>
            </a:r>
          </a:p>
        </p:txBody>
      </p:sp>
      <p:pic>
        <p:nvPicPr>
          <p:cNvPr id="120842" name="Picture 10" descr="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738" y="1052513"/>
            <a:ext cx="2520950" cy="1130300"/>
          </a:xfrm>
          <a:prstGeom prst="rect">
            <a:avLst/>
          </a:prstGeom>
          <a:noFill/>
          <a:extLst>
            <a:ext uri="{909E8E84-426E-40DD-AFC4-6F175D3DCCD1}">
              <a14:hiddenFill xmlns:a14="http://schemas.microsoft.com/office/drawing/2010/main">
                <a:solidFill>
                  <a:srgbClr val="FFFFFF"/>
                </a:solidFill>
              </a14:hiddenFill>
            </a:ext>
          </a:extLst>
        </p:spPr>
      </p:pic>
      <p:sp>
        <p:nvSpPr>
          <p:cNvPr id="120843" name="AutoShape 11"/>
          <p:cNvSpPr>
            <a:spLocks noChangeArrowheads="1"/>
          </p:cNvSpPr>
          <p:nvPr/>
        </p:nvSpPr>
        <p:spPr bwMode="auto">
          <a:xfrm>
            <a:off x="250825" y="2278063"/>
            <a:ext cx="8713788" cy="4103687"/>
          </a:xfrm>
          <a:prstGeom prst="roundRect">
            <a:avLst>
              <a:gd name="adj" fmla="val 16667"/>
            </a:avLst>
          </a:prstGeom>
          <a:noFill/>
          <a:ln w="38100">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4" name="Oval 12"/>
          <p:cNvSpPr>
            <a:spLocks noChangeArrowheads="1"/>
          </p:cNvSpPr>
          <p:nvPr/>
        </p:nvSpPr>
        <p:spPr bwMode="auto">
          <a:xfrm>
            <a:off x="2843213" y="5014913"/>
            <a:ext cx="5761037" cy="863600"/>
          </a:xfrm>
          <a:prstGeom prst="ellipse">
            <a:avLst/>
          </a:prstGeom>
          <a:solidFill>
            <a:schemeClr val="bg1"/>
          </a:solidFill>
          <a:ln w="381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3600">
                <a:solidFill>
                  <a:srgbClr val="0000CC"/>
                </a:solidFill>
                <a:latin typeface="Calibri" pitchFamily="34" charset="0"/>
                <a:ea typeface="宋体" pitchFamily="2" charset="-122"/>
              </a:rPr>
              <a:t>嵌入式计算</a:t>
            </a:r>
          </a:p>
        </p:txBody>
      </p:sp>
      <p:sp>
        <p:nvSpPr>
          <p:cNvPr id="120845" name="Oval 13"/>
          <p:cNvSpPr>
            <a:spLocks noChangeArrowheads="1"/>
          </p:cNvSpPr>
          <p:nvPr/>
        </p:nvSpPr>
        <p:spPr bwMode="auto">
          <a:xfrm>
            <a:off x="2843213" y="2924944"/>
            <a:ext cx="5761037" cy="1369244"/>
          </a:xfrm>
          <a:prstGeom prst="ellipse">
            <a:avLst/>
          </a:prstGeom>
          <a:solidFill>
            <a:schemeClr val="bg1"/>
          </a:solidFill>
          <a:ln w="381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3600" dirty="0">
                <a:solidFill>
                  <a:srgbClr val="0000CC"/>
                </a:solidFill>
                <a:latin typeface="Calibri" pitchFamily="34" charset="0"/>
                <a:ea typeface="宋体" pitchFamily="2" charset="-122"/>
              </a:rPr>
              <a:t>云计算、服务</a:t>
            </a:r>
            <a:r>
              <a:rPr lang="zh-CN" altLang="en-US" sz="3600" dirty="0" smtClean="0">
                <a:solidFill>
                  <a:srgbClr val="0000CC"/>
                </a:solidFill>
                <a:latin typeface="Calibri" pitchFamily="34" charset="0"/>
                <a:ea typeface="宋体" pitchFamily="2" charset="-122"/>
              </a:rPr>
              <a:t>计算 </a:t>
            </a:r>
            <a:endParaRPr lang="en-US" altLang="zh-CN" sz="3600" dirty="0" smtClean="0">
              <a:solidFill>
                <a:srgbClr val="0000CC"/>
              </a:solidFill>
              <a:latin typeface="Calibri" pitchFamily="34" charset="0"/>
              <a:ea typeface="宋体" pitchFamily="2" charset="-122"/>
            </a:endParaRPr>
          </a:p>
          <a:p>
            <a:r>
              <a:rPr lang="zh-CN" altLang="en-US" sz="3600" dirty="0" smtClean="0">
                <a:solidFill>
                  <a:srgbClr val="0000CC"/>
                </a:solidFill>
                <a:latin typeface="Calibri" pitchFamily="34" charset="0"/>
                <a:ea typeface="宋体" pitchFamily="2" charset="-122"/>
              </a:rPr>
              <a:t>大</a:t>
            </a:r>
            <a:r>
              <a:rPr lang="zh-CN" altLang="en-US" sz="3600" dirty="0">
                <a:solidFill>
                  <a:srgbClr val="0000CC"/>
                </a:solidFill>
                <a:latin typeface="Calibri" pitchFamily="34" charset="0"/>
                <a:ea typeface="宋体" pitchFamily="2" charset="-122"/>
              </a:rPr>
              <a:t>数据</a:t>
            </a:r>
          </a:p>
        </p:txBody>
      </p:sp>
      <p:sp>
        <p:nvSpPr>
          <p:cNvPr id="120846" name="Oval 14"/>
          <p:cNvSpPr>
            <a:spLocks noChangeArrowheads="1"/>
          </p:cNvSpPr>
          <p:nvPr/>
        </p:nvSpPr>
        <p:spPr bwMode="auto">
          <a:xfrm>
            <a:off x="7956550" y="2852738"/>
            <a:ext cx="865188" cy="3168650"/>
          </a:xfrm>
          <a:prstGeom prst="ellipse">
            <a:avLst/>
          </a:prstGeom>
          <a:solidFill>
            <a:schemeClr val="bg1"/>
          </a:solidFill>
          <a:ln w="381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3600">
                <a:solidFill>
                  <a:srgbClr val="0000CC"/>
                </a:solidFill>
                <a:latin typeface="Calibri" pitchFamily="34" charset="0"/>
                <a:ea typeface="宋体" pitchFamily="2" charset="-122"/>
              </a:rPr>
              <a:t>可</a:t>
            </a:r>
          </a:p>
          <a:p>
            <a:r>
              <a:rPr lang="zh-CN" altLang="en-US" sz="3600">
                <a:solidFill>
                  <a:srgbClr val="0000CC"/>
                </a:solidFill>
                <a:latin typeface="Calibri" pitchFamily="34" charset="0"/>
                <a:ea typeface="宋体" pitchFamily="2" charset="-122"/>
              </a:rPr>
              <a:t>信</a:t>
            </a:r>
          </a:p>
          <a:p>
            <a:r>
              <a:rPr lang="zh-CN" altLang="en-US" sz="3600">
                <a:solidFill>
                  <a:srgbClr val="0000CC"/>
                </a:solidFill>
                <a:latin typeface="Calibri" pitchFamily="34" charset="0"/>
                <a:ea typeface="宋体" pitchFamily="2" charset="-122"/>
              </a:rPr>
              <a:t>计</a:t>
            </a:r>
          </a:p>
          <a:p>
            <a:r>
              <a:rPr lang="zh-CN" altLang="en-US" sz="3600">
                <a:solidFill>
                  <a:srgbClr val="0000CC"/>
                </a:solidFill>
                <a:latin typeface="Calibri" pitchFamily="34" charset="0"/>
                <a:ea typeface="宋体" pitchFamily="2" charset="-122"/>
              </a:rPr>
              <a:t>算</a:t>
            </a:r>
          </a:p>
        </p:txBody>
      </p:sp>
      <p:sp>
        <p:nvSpPr>
          <p:cNvPr id="120847" name="AutoShape 15"/>
          <p:cNvSpPr>
            <a:spLocks noChangeArrowheads="1"/>
          </p:cNvSpPr>
          <p:nvPr/>
        </p:nvSpPr>
        <p:spPr bwMode="auto">
          <a:xfrm rot="2811307">
            <a:off x="5555069" y="1751597"/>
            <a:ext cx="1797676" cy="1079500"/>
          </a:xfrm>
          <a:prstGeom prst="leftArrow">
            <a:avLst>
              <a:gd name="adj1" fmla="val 50000"/>
              <a:gd name="adj2" fmla="val 47390"/>
            </a:avLst>
          </a:prstGeom>
          <a:solidFill>
            <a:schemeClr val="bg1"/>
          </a:solidFill>
          <a:ln w="28575">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solidFill>
                  <a:srgbClr val="33CC33"/>
                </a:solidFill>
                <a:latin typeface="Calibri" pitchFamily="34" charset="0"/>
                <a:ea typeface="宋体" pitchFamily="2" charset="-122"/>
              </a:rPr>
              <a:t>服务对象</a:t>
            </a:r>
          </a:p>
        </p:txBody>
      </p:sp>
      <p:sp>
        <p:nvSpPr>
          <p:cNvPr id="120848" name="AutoShape 16"/>
          <p:cNvSpPr>
            <a:spLocks noChangeArrowheads="1"/>
          </p:cNvSpPr>
          <p:nvPr/>
        </p:nvSpPr>
        <p:spPr bwMode="auto">
          <a:xfrm>
            <a:off x="1547813" y="1125538"/>
            <a:ext cx="3671887" cy="1295400"/>
          </a:xfrm>
          <a:prstGeom prst="roundRect">
            <a:avLst>
              <a:gd name="adj" fmla="val 16667"/>
            </a:avLst>
          </a:prstGeom>
          <a:noFill/>
          <a:ln w="38100">
            <a:solidFill>
              <a:srgbClr val="EA0000"/>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3600">
                <a:solidFill>
                  <a:srgbClr val="EA0000"/>
                </a:solidFill>
                <a:latin typeface="Calibri" pitchFamily="34" charset="0"/>
                <a:ea typeface="宋体" pitchFamily="2" charset="-122"/>
              </a:rPr>
              <a:t>移动互联网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44"/>
                                        </p:tgtEl>
                                        <p:attrNameLst>
                                          <p:attrName>style.visibility</p:attrName>
                                        </p:attrNameLst>
                                      </p:cBhvr>
                                      <p:to>
                                        <p:strVal val="visible"/>
                                      </p:to>
                                    </p:set>
                                    <p:animEffect transition="in" filter="blinds(horizontal)">
                                      <p:cBhvr>
                                        <p:cTn id="7" dur="500"/>
                                        <p:tgtEl>
                                          <p:spTgt spid="120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845"/>
                                        </p:tgtEl>
                                        <p:attrNameLst>
                                          <p:attrName>style.visibility</p:attrName>
                                        </p:attrNameLst>
                                      </p:cBhvr>
                                      <p:to>
                                        <p:strVal val="visible"/>
                                      </p:to>
                                    </p:set>
                                    <p:animEffect transition="in" filter="blinds(horizontal)">
                                      <p:cBhvr>
                                        <p:cTn id="12" dur="500"/>
                                        <p:tgtEl>
                                          <p:spTgt spid="120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846"/>
                                        </p:tgtEl>
                                        <p:attrNameLst>
                                          <p:attrName>style.visibility</p:attrName>
                                        </p:attrNameLst>
                                      </p:cBhvr>
                                      <p:to>
                                        <p:strVal val="visible"/>
                                      </p:to>
                                    </p:set>
                                    <p:animEffect transition="in" filter="blinds(horizontal)">
                                      <p:cBhvr>
                                        <p:cTn id="17" dur="500"/>
                                        <p:tgtEl>
                                          <p:spTgt spid="1208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20842"/>
                                        </p:tgtEl>
                                        <p:attrNameLst>
                                          <p:attrName>style.visibility</p:attrName>
                                        </p:attrNameLst>
                                      </p:cBhvr>
                                      <p:to>
                                        <p:strVal val="visible"/>
                                      </p:to>
                                    </p:set>
                                    <p:animEffect transition="in" filter="checkerboard(across)">
                                      <p:cBhvr>
                                        <p:cTn id="22" dur="500"/>
                                        <p:tgtEl>
                                          <p:spTgt spid="120842"/>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20847"/>
                                        </p:tgtEl>
                                        <p:attrNameLst>
                                          <p:attrName>style.visibility</p:attrName>
                                        </p:attrNameLst>
                                      </p:cBhvr>
                                      <p:to>
                                        <p:strVal val="visible"/>
                                      </p:to>
                                    </p:set>
                                    <p:animEffect transition="in" filter="checkerboard(across)">
                                      <p:cBhvr>
                                        <p:cTn id="25" dur="500"/>
                                        <p:tgtEl>
                                          <p:spTgt spid="1208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20848"/>
                                        </p:tgtEl>
                                        <p:attrNameLst>
                                          <p:attrName>style.visibility</p:attrName>
                                        </p:attrNameLst>
                                      </p:cBhvr>
                                      <p:to>
                                        <p:strVal val="visible"/>
                                      </p:to>
                                    </p:set>
                                    <p:animEffect transition="in" filter="box(in)">
                                      <p:cBhvr>
                                        <p:cTn id="30" dur="500"/>
                                        <p:tgtEl>
                                          <p:spTgt spid="120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4" grpId="0" animBg="1"/>
      <p:bldP spid="120845" grpId="0" animBg="1"/>
      <p:bldP spid="120846" grpId="0" animBg="1"/>
      <p:bldP spid="120847" grpId="0" animBg="1"/>
      <p:bldP spid="1208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700" name="Picture 4" descr="int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3644900"/>
            <a:ext cx="4048125" cy="3038475"/>
          </a:xfrm>
          <a:prstGeom prst="rect">
            <a:avLst/>
          </a:prstGeom>
          <a:noFill/>
          <a:extLst>
            <a:ext uri="{909E8E84-426E-40DD-AFC4-6F175D3DCCD1}">
              <a14:hiddenFill xmlns:a14="http://schemas.microsoft.com/office/drawing/2010/main">
                <a:solidFill>
                  <a:srgbClr val="FFFFFF"/>
                </a:solidFill>
              </a14:hiddenFill>
            </a:ext>
          </a:extLst>
        </p:spPr>
      </p:pic>
      <p:sp>
        <p:nvSpPr>
          <p:cNvPr id="157698" name="Rectangle 2"/>
          <p:cNvSpPr>
            <a:spLocks noGrp="1" noChangeArrowheads="1"/>
          </p:cNvSpPr>
          <p:nvPr>
            <p:ph type="title"/>
          </p:nvPr>
        </p:nvSpPr>
        <p:spPr/>
        <p:txBody>
          <a:bodyPr/>
          <a:lstStyle/>
          <a:p>
            <a:r>
              <a:rPr lang="zh-CN" altLang="en-US"/>
              <a:t>嵌入式系统应用的主要领域</a:t>
            </a:r>
          </a:p>
        </p:txBody>
      </p:sp>
      <p:sp>
        <p:nvSpPr>
          <p:cNvPr id="157699" name="Rectangle 3"/>
          <p:cNvSpPr>
            <a:spLocks noGrp="1" noChangeArrowheads="1"/>
          </p:cNvSpPr>
          <p:nvPr>
            <p:ph type="body" idx="1"/>
          </p:nvPr>
        </p:nvSpPr>
        <p:spPr>
          <a:xfrm>
            <a:off x="533400" y="1295400"/>
            <a:ext cx="8359775" cy="4953000"/>
          </a:xfrm>
        </p:spPr>
        <p:txBody>
          <a:bodyPr/>
          <a:lstStyle/>
          <a:p>
            <a:pPr>
              <a:lnSpc>
                <a:spcPct val="80000"/>
              </a:lnSpc>
              <a:spcBef>
                <a:spcPct val="30000"/>
              </a:spcBef>
            </a:pPr>
            <a:r>
              <a:rPr lang="en-US" altLang="zh-CN" sz="2800" b="1" dirty="0">
                <a:solidFill>
                  <a:srgbClr val="CC0099"/>
                </a:solidFill>
              </a:rPr>
              <a:t>Aerospace, Defense</a:t>
            </a:r>
          </a:p>
          <a:p>
            <a:pPr>
              <a:lnSpc>
                <a:spcPct val="80000"/>
              </a:lnSpc>
              <a:spcBef>
                <a:spcPct val="30000"/>
              </a:spcBef>
            </a:pPr>
            <a:r>
              <a:rPr lang="en-US" altLang="zh-CN" sz="2800" b="1" dirty="0">
                <a:solidFill>
                  <a:srgbClr val="CC0099"/>
                </a:solidFill>
              </a:rPr>
              <a:t>Industrial Measurement &amp; Control, Robotics</a:t>
            </a:r>
          </a:p>
          <a:p>
            <a:pPr>
              <a:lnSpc>
                <a:spcPct val="80000"/>
              </a:lnSpc>
              <a:spcBef>
                <a:spcPct val="30000"/>
              </a:spcBef>
            </a:pPr>
            <a:r>
              <a:rPr lang="en-US" altLang="zh-CN" sz="2800" b="1" dirty="0">
                <a:solidFill>
                  <a:srgbClr val="CC0099"/>
                </a:solidFill>
              </a:rPr>
              <a:t>Telecom System</a:t>
            </a:r>
          </a:p>
          <a:p>
            <a:pPr>
              <a:lnSpc>
                <a:spcPct val="80000"/>
              </a:lnSpc>
              <a:spcBef>
                <a:spcPct val="30000"/>
              </a:spcBef>
            </a:pPr>
            <a:r>
              <a:rPr lang="en-US" altLang="zh-CN" sz="2800" b="1" dirty="0">
                <a:solidFill>
                  <a:srgbClr val="CC0099"/>
                </a:solidFill>
              </a:rPr>
              <a:t>Personal &amp; Consumer Device</a:t>
            </a:r>
          </a:p>
          <a:p>
            <a:pPr>
              <a:lnSpc>
                <a:spcPct val="80000"/>
              </a:lnSpc>
              <a:spcBef>
                <a:spcPct val="30000"/>
              </a:spcBef>
            </a:pPr>
            <a:r>
              <a:rPr lang="en-US" altLang="zh-CN" sz="2800" b="1" dirty="0">
                <a:solidFill>
                  <a:srgbClr val="CC0099"/>
                </a:solidFill>
              </a:rPr>
              <a:t>Automobile</a:t>
            </a:r>
          </a:p>
          <a:p>
            <a:pPr>
              <a:lnSpc>
                <a:spcPct val="80000"/>
              </a:lnSpc>
              <a:spcBef>
                <a:spcPct val="30000"/>
              </a:spcBef>
            </a:pPr>
            <a:r>
              <a:rPr lang="en-US" altLang="zh-CN" sz="2800" b="1" dirty="0">
                <a:solidFill>
                  <a:srgbClr val="CC0099"/>
                </a:solidFill>
              </a:rPr>
              <a:t>Medical Computer System</a:t>
            </a:r>
          </a:p>
          <a:p>
            <a:pPr>
              <a:lnSpc>
                <a:spcPct val="80000"/>
              </a:lnSpc>
              <a:spcBef>
                <a:spcPct val="30000"/>
              </a:spcBef>
            </a:pPr>
            <a:r>
              <a:rPr lang="en-US" altLang="zh-CN" sz="2800" b="1" dirty="0">
                <a:solidFill>
                  <a:srgbClr val="CC0099"/>
                </a:solidFill>
                <a:latin typeface="Times New Roman"/>
              </a:rPr>
              <a:t>…</a:t>
            </a:r>
            <a:endParaRPr lang="en-US" altLang="zh-CN" sz="2800" b="1" dirty="0">
              <a:solidFill>
                <a:srgbClr val="CC0099"/>
              </a:solidFill>
            </a:endParaRPr>
          </a:p>
          <a:p>
            <a:pPr>
              <a:lnSpc>
                <a:spcPct val="80000"/>
              </a:lnSpc>
              <a:spcBef>
                <a:spcPct val="30000"/>
              </a:spcBef>
            </a:pPr>
            <a:endParaRPr lang="en-US" altLang="zh-CN" sz="2800" b="1" dirty="0">
              <a:solidFill>
                <a:srgbClr val="CC0099"/>
              </a:solidFill>
            </a:endParaRPr>
          </a:p>
          <a:p>
            <a:pPr>
              <a:lnSpc>
                <a:spcPct val="80000"/>
              </a:lnSpc>
              <a:spcBef>
                <a:spcPct val="30000"/>
              </a:spcBef>
            </a:pPr>
            <a:r>
              <a:rPr lang="en-US" altLang="zh-CN" sz="2800" b="1" i="1" dirty="0">
                <a:solidFill>
                  <a:schemeClr val="hlink"/>
                </a:solidFill>
              </a:rPr>
              <a:t>Internet </a:t>
            </a:r>
            <a:r>
              <a:rPr lang="en-US" altLang="zh-CN" sz="2800" b="1" i="1" dirty="0">
                <a:solidFill>
                  <a:schemeClr val="hlink"/>
                </a:solidFill>
                <a:latin typeface="Times New Roman"/>
              </a:rPr>
              <a:t>–</a:t>
            </a:r>
            <a:r>
              <a:rPr lang="en-US" altLang="zh-CN" sz="2800" b="1" i="1" dirty="0">
                <a:solidFill>
                  <a:schemeClr val="hlink"/>
                </a:solidFill>
              </a:rPr>
              <a:t> The Largest Embedded System in the world.</a:t>
            </a:r>
          </a:p>
          <a:p>
            <a:pPr>
              <a:lnSpc>
                <a:spcPct val="80000"/>
              </a:lnSpc>
              <a:spcBef>
                <a:spcPct val="30000"/>
              </a:spcBef>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0" dur="500"/>
                                        <p:tgtEl>
                                          <p:spTgt spid="15769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3" dur="500"/>
                                        <p:tgtEl>
                                          <p:spTgt spid="15769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16" dur="500"/>
                                        <p:tgtEl>
                                          <p:spTgt spid="15769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19" dur="500"/>
                                        <p:tgtEl>
                                          <p:spTgt spid="15769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22" dur="500"/>
                                        <p:tgtEl>
                                          <p:spTgt spid="15769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25" dur="500"/>
                                        <p:tgtEl>
                                          <p:spTgt spid="15769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57700"/>
                                        </p:tgtEl>
                                        <p:attrNameLst>
                                          <p:attrName>style.visibility</p:attrName>
                                        </p:attrNameLst>
                                      </p:cBhvr>
                                      <p:to>
                                        <p:strVal val="visible"/>
                                      </p:to>
                                    </p:set>
                                    <p:animEffect transition="in" filter="blinds(horizontal)">
                                      <p:cBhvr>
                                        <p:cTn id="28" dur="500"/>
                                        <p:tgtEl>
                                          <p:spTgt spid="1577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7699">
                                            <p:txEl>
                                              <p:pRg st="8" end="8"/>
                                            </p:txEl>
                                          </p:spTgt>
                                        </p:tgtEl>
                                        <p:attrNameLst>
                                          <p:attrName>style.visibility</p:attrName>
                                        </p:attrNameLst>
                                      </p:cBhvr>
                                      <p:to>
                                        <p:strVal val="visible"/>
                                      </p:to>
                                    </p:set>
                                    <p:animEffect transition="in" filter="blinds(horizontal)">
                                      <p:cBhvr>
                                        <p:cTn id="33" dur="500"/>
                                        <p:tgtEl>
                                          <p:spTgt spid="1576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a:t>What-Why-How</a:t>
            </a:r>
          </a:p>
        </p:txBody>
      </p:sp>
      <p:sp>
        <p:nvSpPr>
          <p:cNvPr id="71684" name="Text Box 4"/>
          <p:cNvSpPr txBox="1">
            <a:spLocks noChangeArrowheads="1"/>
          </p:cNvSpPr>
          <p:nvPr/>
        </p:nvSpPr>
        <p:spPr bwMode="auto">
          <a:xfrm>
            <a:off x="539750" y="4437063"/>
            <a:ext cx="8604250" cy="184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FontTx/>
              <a:buChar char="•"/>
            </a:pPr>
            <a:r>
              <a:rPr kumimoji="1" lang="en-US" altLang="zh-CN" sz="3200" dirty="0">
                <a:solidFill>
                  <a:schemeClr val="tx1"/>
                </a:solidFill>
                <a:latin typeface="Tahoma" pitchFamily="34" charset="0"/>
                <a:ea typeface="楷体_GB2312" pitchFamily="49" charset="-122"/>
              </a:rPr>
              <a:t> HW core - </a:t>
            </a:r>
            <a:r>
              <a:rPr kumimoji="1" lang="en-US" altLang="zh-CN" sz="3200" dirty="0">
                <a:solidFill>
                  <a:schemeClr val="folHlink"/>
                </a:solidFill>
                <a:latin typeface="Tahoma" pitchFamily="34" charset="0"/>
                <a:ea typeface="楷体_GB2312" pitchFamily="49" charset="-122"/>
              </a:rPr>
              <a:t>Embedded Microprocessor</a:t>
            </a:r>
          </a:p>
          <a:p>
            <a:pPr algn="l">
              <a:spcBef>
                <a:spcPct val="30000"/>
              </a:spcBef>
              <a:buFontTx/>
              <a:buChar char="•"/>
            </a:pPr>
            <a:r>
              <a:rPr kumimoji="1" lang="en-US" altLang="zh-CN" sz="3200" dirty="0">
                <a:solidFill>
                  <a:schemeClr val="tx1"/>
                </a:solidFill>
                <a:latin typeface="Tahoma" pitchFamily="34" charset="0"/>
                <a:ea typeface="楷体_GB2312" pitchFamily="49" charset="-122"/>
              </a:rPr>
              <a:t> </a:t>
            </a:r>
            <a:r>
              <a:rPr kumimoji="1" lang="en-US" altLang="zh-CN" sz="3200" dirty="0">
                <a:solidFill>
                  <a:schemeClr val="tx1"/>
                </a:solidFill>
                <a:latin typeface="Tahoma" pitchFamily="34" charset="0"/>
                <a:ea typeface="宋体" pitchFamily="2" charset="-122"/>
              </a:rPr>
              <a:t>SW core - </a:t>
            </a:r>
            <a:r>
              <a:rPr kumimoji="1" lang="en-US" altLang="zh-CN" sz="3200" dirty="0">
                <a:solidFill>
                  <a:schemeClr val="folHlink"/>
                </a:solidFill>
                <a:latin typeface="Tahoma" pitchFamily="34" charset="0"/>
                <a:ea typeface="宋体" pitchFamily="2" charset="-122"/>
              </a:rPr>
              <a:t>Embedded OS (</a:t>
            </a:r>
            <a:r>
              <a:rPr kumimoji="1" lang="en-US" altLang="zh-CN" sz="3200" dirty="0">
                <a:solidFill>
                  <a:schemeClr val="hlink"/>
                </a:solidFill>
                <a:latin typeface="Tahoma" pitchFamily="34" charset="0"/>
                <a:ea typeface="宋体" pitchFamily="2" charset="-122"/>
              </a:rPr>
              <a:t>RTOS</a:t>
            </a:r>
            <a:r>
              <a:rPr kumimoji="1" lang="en-US" altLang="zh-CN" sz="3200" dirty="0">
                <a:solidFill>
                  <a:schemeClr val="folHlink"/>
                </a:solidFill>
                <a:latin typeface="Tahoma" pitchFamily="34" charset="0"/>
                <a:ea typeface="宋体" pitchFamily="2" charset="-122"/>
              </a:rPr>
              <a:t>)</a:t>
            </a:r>
          </a:p>
          <a:p>
            <a:pPr algn="l">
              <a:spcBef>
                <a:spcPct val="30000"/>
              </a:spcBef>
              <a:buFontTx/>
              <a:buChar char="•"/>
            </a:pPr>
            <a:r>
              <a:rPr kumimoji="1" lang="en-US" altLang="zh-CN" sz="3200" dirty="0">
                <a:solidFill>
                  <a:schemeClr val="tx1"/>
                </a:solidFill>
                <a:latin typeface="Tahoma" pitchFamily="34" charset="0"/>
                <a:ea typeface="宋体" pitchFamily="2" charset="-122"/>
              </a:rPr>
              <a:t> RT </a:t>
            </a:r>
            <a:r>
              <a:rPr kumimoji="1" lang="en-US" altLang="zh-CN" sz="3200" dirty="0" err="1">
                <a:solidFill>
                  <a:schemeClr val="tx1"/>
                </a:solidFill>
                <a:latin typeface="Tahoma" pitchFamily="34" charset="0"/>
                <a:ea typeface="宋体" pitchFamily="2" charset="-122"/>
              </a:rPr>
              <a:t>TeleCom</a:t>
            </a:r>
            <a:r>
              <a:rPr kumimoji="1" lang="en-US" altLang="zh-CN" sz="3200" dirty="0">
                <a:solidFill>
                  <a:schemeClr val="tx1"/>
                </a:solidFill>
                <a:latin typeface="Tahoma" pitchFamily="34" charset="0"/>
                <a:ea typeface="宋体" pitchFamily="2" charset="-122"/>
              </a:rPr>
              <a:t> SYS </a:t>
            </a:r>
            <a:r>
              <a:rPr kumimoji="1" lang="en-US" altLang="zh-CN" sz="2400" dirty="0">
                <a:solidFill>
                  <a:schemeClr val="tx1"/>
                </a:solidFill>
                <a:latin typeface="Tahoma" pitchFamily="34" charset="0"/>
                <a:ea typeface="宋体" pitchFamily="2" charset="-122"/>
              </a:rPr>
              <a:t>-</a:t>
            </a:r>
            <a:r>
              <a:rPr kumimoji="1" lang="en-US" altLang="zh-CN" sz="3200" dirty="0">
                <a:solidFill>
                  <a:schemeClr val="tx1"/>
                </a:solidFill>
                <a:latin typeface="Tahoma" pitchFamily="34" charset="0"/>
                <a:ea typeface="宋体" pitchFamily="2" charset="-122"/>
              </a:rPr>
              <a:t> </a:t>
            </a:r>
            <a:r>
              <a:rPr kumimoji="1" lang="en-US" altLang="zh-CN" sz="3200" dirty="0">
                <a:solidFill>
                  <a:schemeClr val="folHlink"/>
                </a:solidFill>
                <a:latin typeface="Tahoma" pitchFamily="34" charset="0"/>
                <a:ea typeface="宋体" pitchFamily="2" charset="-122"/>
              </a:rPr>
              <a:t>RT Framework</a:t>
            </a:r>
            <a:r>
              <a:rPr kumimoji="1" lang="en-US" altLang="zh-CN" sz="3200" dirty="0">
                <a:solidFill>
                  <a:schemeClr val="tx1"/>
                </a:solidFill>
                <a:latin typeface="Tahoma" pitchFamily="34" charset="0"/>
                <a:ea typeface="宋体" pitchFamily="2" charset="-122"/>
              </a:rPr>
              <a:t> </a:t>
            </a:r>
            <a:r>
              <a:rPr kumimoji="1" lang="en-US" altLang="zh-CN" sz="3200" dirty="0">
                <a:solidFill>
                  <a:schemeClr val="folHlink"/>
                </a:solidFill>
                <a:latin typeface="Tahoma" pitchFamily="34" charset="0"/>
                <a:ea typeface="宋体" pitchFamily="2" charset="-122"/>
              </a:rPr>
              <a:t>+ SDL</a:t>
            </a:r>
          </a:p>
        </p:txBody>
      </p:sp>
      <p:pic>
        <p:nvPicPr>
          <p:cNvPr id="71689" name="Picture 9" descr="foc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125538"/>
            <a:ext cx="403225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1689"/>
                                        </p:tgtEl>
                                        <p:attrNameLst>
                                          <p:attrName>style.visibility</p:attrName>
                                        </p:attrNameLst>
                                      </p:cBhvr>
                                      <p:to>
                                        <p:strVal val="visible"/>
                                      </p:to>
                                    </p:set>
                                    <p:animEffect transition="in" filter="blinds(horizontal)">
                                      <p:cBhvr>
                                        <p:cTn id="7" dur="500"/>
                                        <p:tgtEl>
                                          <p:spTgt spid="716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684"/>
                                        </p:tgtEl>
                                        <p:attrNameLst>
                                          <p:attrName>style.visibility</p:attrName>
                                        </p:attrNameLst>
                                      </p:cBhvr>
                                      <p:to>
                                        <p:strVal val="visible"/>
                                      </p:to>
                                    </p:set>
                                    <p:animEffect transition="in" filter="blinds(horizontal)">
                                      <p:cBhvr>
                                        <p:cTn id="10"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323850" y="1552575"/>
            <a:ext cx="8569325" cy="769441"/>
          </a:xfrm>
          <a:prstGeom prst="rect">
            <a:avLst/>
          </a:prstGeom>
          <a:noFill/>
          <a:ln>
            <a:noFill/>
          </a:ln>
          <a:effectLst>
            <a:outerShdw dist="17961" dir="2700000" algn="ctr" rotWithShape="0">
              <a:schemeClr val="bg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sz="4400" dirty="0">
                <a:latin typeface="方正小标宋简体" pitchFamily="2" charset="-122"/>
                <a:ea typeface="方正小标宋简体" pitchFamily="2" charset="-122"/>
              </a:rPr>
              <a:t> </a:t>
            </a:r>
            <a:r>
              <a:rPr kumimoji="0" lang="en-US" altLang="zh-CN" sz="4400" dirty="0" smtClean="0">
                <a:latin typeface="方正小标宋简体" pitchFamily="2" charset="-122"/>
                <a:ea typeface="方正小标宋简体" pitchFamily="2" charset="-122"/>
              </a:rPr>
              <a:t> </a:t>
            </a:r>
            <a:r>
              <a:rPr kumimoji="0" lang="zh-CN" altLang="en-US" sz="4400" dirty="0" smtClean="0">
                <a:latin typeface="方正小标宋简体" pitchFamily="2" charset="-122"/>
                <a:ea typeface="方正小标宋简体" pitchFamily="2" charset="-122"/>
              </a:rPr>
              <a:t>实时</a:t>
            </a:r>
            <a:r>
              <a:rPr kumimoji="0" lang="zh-CN" altLang="en-US" sz="4400" dirty="0">
                <a:latin typeface="方正小标宋简体" pitchFamily="2" charset="-122"/>
                <a:ea typeface="方正小标宋简体" pitchFamily="2" charset="-122"/>
              </a:rPr>
              <a:t>嵌入式系统基础</a:t>
            </a:r>
            <a:endParaRPr kumimoji="0" lang="zh-CN" altLang="en-US" sz="6000" dirty="0">
              <a:solidFill>
                <a:schemeClr val="hlink"/>
              </a:solidFill>
              <a:latin typeface="方正小标宋简体" pitchFamily="2" charset="-122"/>
              <a:ea typeface="方正小标宋简体" pitchFamily="2" charset="-122"/>
            </a:endParaRPr>
          </a:p>
        </p:txBody>
      </p:sp>
      <p:sp>
        <p:nvSpPr>
          <p:cNvPr id="162819" name="Rectangle 3"/>
          <p:cNvSpPr>
            <a:spLocks noChangeArrowheads="1"/>
          </p:cNvSpPr>
          <p:nvPr/>
        </p:nvSpPr>
        <p:spPr bwMode="auto">
          <a:xfrm>
            <a:off x="1403350" y="2497138"/>
            <a:ext cx="7272338" cy="3019425"/>
          </a:xfrm>
          <a:prstGeom prst="rect">
            <a:avLst/>
          </a:prstGeom>
          <a:noFill/>
          <a:ln>
            <a:noFill/>
          </a:ln>
          <a:effectLst>
            <a:outerShdw dist="17961" dir="2700000" algn="ctr" rotWithShape="0">
              <a:schemeClr val="bg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Embedded System</a:t>
            </a:r>
          </a:p>
          <a:p>
            <a:pPr>
              <a:buFontTx/>
              <a:buAutoNum type="arabicPeriod"/>
            </a:pPr>
            <a:r>
              <a:rPr kumimoji="0" lang="en-US" altLang="zh-CN" sz="4800" b="0" dirty="0">
                <a:solidFill>
                  <a:schemeClr val="hlink"/>
                </a:solidFill>
                <a:latin typeface="Tahoma" panose="020B0604030504040204" pitchFamily="34" charset="0"/>
                <a:ea typeface="方正小标宋简体" pitchFamily="2" charset="-122"/>
                <a:cs typeface="Tahoma" panose="020B0604030504040204" pitchFamily="34" charset="0"/>
              </a:rPr>
              <a:t> Real Time</a:t>
            </a:r>
          </a:p>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HW Core</a:t>
            </a:r>
          </a:p>
          <a:p>
            <a:pPr>
              <a:buFontTx/>
              <a:buAutoNum type="arabicPeriod"/>
            </a:pPr>
            <a:r>
              <a:rPr kumimoji="0" lang="en-US" altLang="zh-CN" sz="4800" b="0" dirty="0">
                <a:latin typeface="Tahoma" panose="020B0604030504040204" pitchFamily="34" charset="0"/>
                <a:ea typeface="方正小标宋简体" pitchFamily="2" charset="-122"/>
                <a:cs typeface="Tahoma" panose="020B0604030504040204" pitchFamily="34" charset="0"/>
              </a:rPr>
              <a:t> SW Core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a:t>What is a real-time system?</a:t>
            </a:r>
          </a:p>
        </p:txBody>
      </p:sp>
      <p:sp>
        <p:nvSpPr>
          <p:cNvPr id="72708" name="Rectangle 4"/>
          <p:cNvSpPr>
            <a:spLocks noGrp="1" noChangeArrowheads="1"/>
          </p:cNvSpPr>
          <p:nvPr>
            <p:ph type="body" idx="1"/>
          </p:nvPr>
        </p:nvSpPr>
        <p:spPr>
          <a:xfrm>
            <a:off x="468313" y="1341438"/>
            <a:ext cx="8305800" cy="4876800"/>
          </a:xfrm>
          <a:noFill/>
          <a:ln/>
        </p:spPr>
        <p:txBody>
          <a:bodyPr/>
          <a:lstStyle/>
          <a:p>
            <a:pPr>
              <a:spcBef>
                <a:spcPct val="70000"/>
              </a:spcBef>
            </a:pPr>
            <a:r>
              <a:rPr lang="en-US" altLang="zh-CN" sz="2400" b="1" dirty="0"/>
              <a:t>Real-time computing is computing where the </a:t>
            </a:r>
            <a:r>
              <a:rPr lang="en-US" altLang="zh-CN" sz="2400" b="1" u="sng" dirty="0"/>
              <a:t>system correctness depends </a:t>
            </a:r>
            <a:r>
              <a:rPr lang="en-US" altLang="zh-CN" sz="2400" b="1" u="sng" dirty="0">
                <a:solidFill>
                  <a:schemeClr val="hlink"/>
                </a:solidFill>
              </a:rPr>
              <a:t>not only on the correctness of the </a:t>
            </a:r>
            <a:r>
              <a:rPr lang="en-US" altLang="zh-CN" sz="2400" b="1" i="1" u="sng" dirty="0">
                <a:solidFill>
                  <a:schemeClr val="hlink"/>
                </a:solidFill>
              </a:rPr>
              <a:t>logical</a:t>
            </a:r>
            <a:r>
              <a:rPr lang="en-US" altLang="zh-CN" sz="2400" b="1" u="sng" dirty="0">
                <a:solidFill>
                  <a:schemeClr val="hlink"/>
                </a:solidFill>
              </a:rPr>
              <a:t> result of the computation but also on the result delivery </a:t>
            </a:r>
            <a:r>
              <a:rPr lang="en-US" altLang="zh-CN" sz="2400" b="1" i="1" u="sng" dirty="0">
                <a:solidFill>
                  <a:schemeClr val="hlink"/>
                </a:solidFill>
              </a:rPr>
              <a:t>time</a:t>
            </a:r>
            <a:r>
              <a:rPr lang="en-US" altLang="zh-CN" sz="2400" b="1" dirty="0"/>
              <a:t>.</a:t>
            </a:r>
          </a:p>
          <a:p>
            <a:pPr>
              <a:spcBef>
                <a:spcPct val="70000"/>
              </a:spcBef>
            </a:pPr>
            <a:r>
              <a:rPr lang="en-US" altLang="zh-CN" sz="2400" b="1" dirty="0"/>
              <a:t>Pertaining a system or mode of operation in which </a:t>
            </a:r>
            <a:r>
              <a:rPr lang="en-US" altLang="zh-CN" sz="2400" b="1" u="sng" dirty="0"/>
              <a:t>computation is performed during the actual time that an external process occurs</a:t>
            </a:r>
            <a:r>
              <a:rPr lang="en-US" altLang="zh-CN" sz="2400" b="1" dirty="0"/>
              <a:t>, in order that the </a:t>
            </a:r>
            <a:r>
              <a:rPr lang="en-US" altLang="zh-CN" sz="2400" b="1" u="sng" dirty="0"/>
              <a:t>computation results may be used to control, monitor, or respond in a timely manner to the external process</a:t>
            </a:r>
            <a:r>
              <a:rPr lang="en-US" altLang="zh-CN" sz="2400" b="1" dirty="0"/>
              <a:t>. (IEEE 610.12 - 1990)</a:t>
            </a:r>
          </a:p>
          <a:p>
            <a:pPr lvl="1">
              <a:spcBef>
                <a:spcPct val="70000"/>
              </a:spcBef>
            </a:pPr>
            <a:r>
              <a:rPr lang="en-US" altLang="zh-CN" sz="2000" b="1" dirty="0">
                <a:solidFill>
                  <a:schemeClr val="hlink"/>
                </a:solidFill>
                <a:latin typeface="Times New Roman" pitchFamily="18" charset="0"/>
              </a:rPr>
              <a:t>KEY – Use </a:t>
            </a:r>
            <a:r>
              <a:rPr lang="en-US" altLang="zh-CN" sz="2000" b="1" i="1" dirty="0">
                <a:solidFill>
                  <a:schemeClr val="hlink"/>
                </a:solidFill>
                <a:latin typeface="Times New Roman" pitchFamily="18" charset="0"/>
              </a:rPr>
              <a:t>determinate time </a:t>
            </a:r>
            <a:r>
              <a:rPr lang="en-US" altLang="zh-CN" sz="2000" b="1" dirty="0">
                <a:solidFill>
                  <a:schemeClr val="hlink"/>
                </a:solidFill>
                <a:latin typeface="Times New Roman" pitchFamily="18" charset="0"/>
              </a:rPr>
              <a:t>to process every </a:t>
            </a:r>
            <a:r>
              <a:rPr lang="en-US" altLang="zh-CN" sz="2000" b="1" i="1" dirty="0">
                <a:solidFill>
                  <a:schemeClr val="hlink"/>
                </a:solidFill>
                <a:latin typeface="Times New Roman" pitchFamily="18" charset="0"/>
              </a:rPr>
              <a:t>asynchronous event</a:t>
            </a:r>
            <a:r>
              <a:rPr lang="en-US" altLang="zh-CN" sz="2000" b="1" dirty="0">
                <a:solidFill>
                  <a:schemeClr val="hlink"/>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Effect transition="in" filter="blinds(horizontal)">
                                      <p:cBhvr>
                                        <p:cTn id="7" dur="500"/>
                                        <p:tgtEl>
                                          <p:spTgt spid="727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8">
                                            <p:txEl>
                                              <p:pRg st="1" end="1"/>
                                            </p:txEl>
                                          </p:spTgt>
                                        </p:tgtEl>
                                        <p:attrNameLst>
                                          <p:attrName>style.visibility</p:attrName>
                                        </p:attrNameLst>
                                      </p:cBhvr>
                                      <p:to>
                                        <p:strVal val="visible"/>
                                      </p:to>
                                    </p:set>
                                    <p:animEffect transition="in" filter="blinds(horizontal)">
                                      <p:cBhvr>
                                        <p:cTn id="12" dur="500"/>
                                        <p:tgtEl>
                                          <p:spTgt spid="72708">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2708">
                                            <p:txEl>
                                              <p:pRg st="2" end="2"/>
                                            </p:txEl>
                                          </p:spTgt>
                                        </p:tgtEl>
                                        <p:attrNameLst>
                                          <p:attrName>style.visibility</p:attrName>
                                        </p:attrNameLst>
                                      </p:cBhvr>
                                      <p:to>
                                        <p:strVal val="visible"/>
                                      </p:to>
                                    </p:set>
                                    <p:animEffect transition="in" filter="blinds(horizontal)">
                                      <p:cBhvr>
                                        <p:cTn id="15" dur="500"/>
                                        <p:tgtEl>
                                          <p:spTgt spid="727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uiExpand="1" build="p"/>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方正小标宋简体"/>
        <a:ea typeface="方正小标宋简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1" i="0" u="none" strike="noStrike" cap="none" normalizeH="0" baseline="0" smtClean="0">
            <a:ln>
              <a:noFill/>
            </a:ln>
            <a:solidFill>
              <a:schemeClr val="bg2"/>
            </a:solidFill>
            <a:effectLst/>
            <a:latin typeface="Arial" charset="0"/>
            <a:ea typeface="方正小标宋简体" pitchFamily="2" charset="-122"/>
          </a:defRPr>
        </a:defPPr>
      </a:lstStyle>
    </a:spDef>
    <a:lnDef>
      <a:spPr bwMode="auto">
        <a:xfrm>
          <a:off x="0" y="0"/>
          <a:ext cx="1" cy="1"/>
        </a:xfrm>
        <a:custGeom>
          <a:avLst/>
          <a:gdLst/>
          <a:ahLst/>
          <a:cxnLst/>
          <a:rect l="0" t="0" r="0" b="0"/>
          <a:pathLst/>
        </a:cu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1" i="0" u="none" strike="noStrike" cap="none" normalizeH="0" baseline="0" smtClean="0">
            <a:ln>
              <a:noFill/>
            </a:ln>
            <a:solidFill>
              <a:schemeClr val="bg2"/>
            </a:solidFill>
            <a:effectLst/>
            <a:latin typeface="Arial" charset="0"/>
            <a:ea typeface="方正小标宋简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3912</TotalTime>
  <Words>2386</Words>
  <Application>Microsoft Office PowerPoint</Application>
  <PresentationFormat>全屏显示(4:3)</PresentationFormat>
  <Paragraphs>380</Paragraphs>
  <Slides>40</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3" baseType="lpstr">
      <vt:lpstr>方正小标宋简体</vt:lpstr>
      <vt:lpstr>华文行楷</vt:lpstr>
      <vt:lpstr>楷体_GB2312</vt:lpstr>
      <vt:lpstr>隶书</vt:lpstr>
      <vt:lpstr>宋体</vt:lpstr>
      <vt:lpstr>Arial</vt:lpstr>
      <vt:lpstr>Arial Black</vt:lpstr>
      <vt:lpstr>Calibri</vt:lpstr>
      <vt:lpstr>Tahoma</vt:lpstr>
      <vt:lpstr>Times New Roman</vt:lpstr>
      <vt:lpstr>Wingdings</vt:lpstr>
      <vt:lpstr>Blends</vt:lpstr>
      <vt:lpstr>Bitmap Image</vt:lpstr>
      <vt:lpstr>PowerPoint 演示文稿</vt:lpstr>
      <vt:lpstr>PowerPoint 演示文稿</vt:lpstr>
      <vt:lpstr>A General Definition</vt:lpstr>
      <vt:lpstr>嵌入式系统无所不在</vt:lpstr>
      <vt:lpstr>从热点看嵌入式系统</vt:lpstr>
      <vt:lpstr>嵌入式系统应用的主要领域</vt:lpstr>
      <vt:lpstr>What-Why-How</vt:lpstr>
      <vt:lpstr>PowerPoint 演示文稿</vt:lpstr>
      <vt:lpstr>What is a real-time system?</vt:lpstr>
      <vt:lpstr>Essential Characteristics</vt:lpstr>
      <vt:lpstr>RT categories (Deadline)</vt:lpstr>
      <vt:lpstr>Structure of Embedded real-time system</vt:lpstr>
      <vt:lpstr>Keep in mind</vt:lpstr>
      <vt:lpstr>RT mission in a car</vt:lpstr>
      <vt:lpstr>典型的实时嵌入式系统（1）</vt:lpstr>
      <vt:lpstr>典型的实时嵌入式系统（2）</vt:lpstr>
      <vt:lpstr>典型的实时嵌入式系统（3）</vt:lpstr>
      <vt:lpstr>实时嵌入式系统特征</vt:lpstr>
      <vt:lpstr>PowerPoint 演示文稿</vt:lpstr>
      <vt:lpstr>Embedded Microprocessor</vt:lpstr>
      <vt:lpstr>Something interesting</vt:lpstr>
      <vt:lpstr>From GP-Processor to Embedded Processor</vt:lpstr>
      <vt:lpstr>Categories</vt:lpstr>
      <vt:lpstr>BIG Family - Embedded Processors (wikipedia)</vt:lpstr>
      <vt:lpstr>Freescale MPC8260</vt:lpstr>
      <vt:lpstr>CS8xx Evaluation Board BUPT</vt:lpstr>
      <vt:lpstr>TI OMAP3530</vt:lpstr>
      <vt:lpstr>国产CPU状况</vt:lpstr>
      <vt:lpstr>Our HW Target</vt:lpstr>
      <vt:lpstr>PowerPoint 演示文稿</vt:lpstr>
      <vt:lpstr>RTOS</vt:lpstr>
      <vt:lpstr>RTOS vs GPOS</vt:lpstr>
      <vt:lpstr>RTOS vs GPOS</vt:lpstr>
      <vt:lpstr>评价指标</vt:lpstr>
      <vt:lpstr>Some RTOS maybe you know</vt:lpstr>
      <vt:lpstr>Huge Family - RTOS List</vt:lpstr>
      <vt:lpstr>VxWorks 6.9</vt:lpstr>
      <vt:lpstr>Android Architecture</vt:lpstr>
      <vt:lpstr>Our OS Target</vt:lpstr>
      <vt:lpstr>PowerPoint 演示文稿</vt:lpstr>
    </vt:vector>
  </TitlesOfParts>
  <Company>Taicom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jkuang</dc:creator>
  <cp:lastModifiedBy>jianpei liu</cp:lastModifiedBy>
  <cp:revision>550</cp:revision>
  <dcterms:created xsi:type="dcterms:W3CDTF">2001-10-16T02:27:44Z</dcterms:created>
  <dcterms:modified xsi:type="dcterms:W3CDTF">2017-02-28T01:25:14Z</dcterms:modified>
</cp:coreProperties>
</file>