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2"/>
  </p:handoutMasterIdLst>
  <p:sldIdLst>
    <p:sldId id="258" r:id="rId2"/>
    <p:sldId id="333" r:id="rId3"/>
    <p:sldId id="366" r:id="rId4"/>
    <p:sldId id="367" r:id="rId5"/>
    <p:sldId id="336" r:id="rId6"/>
    <p:sldId id="369" r:id="rId7"/>
    <p:sldId id="335" r:id="rId8"/>
    <p:sldId id="370" r:id="rId9"/>
    <p:sldId id="368" r:id="rId10"/>
    <p:sldId id="337" r:id="rId11"/>
    <p:sldId id="441" r:id="rId12"/>
    <p:sldId id="442" r:id="rId13"/>
    <p:sldId id="445" r:id="rId14"/>
    <p:sldId id="373" r:id="rId15"/>
    <p:sldId id="374" r:id="rId16"/>
    <p:sldId id="375" r:id="rId17"/>
    <p:sldId id="447" r:id="rId18"/>
    <p:sldId id="446" r:id="rId19"/>
    <p:sldId id="458" r:id="rId20"/>
    <p:sldId id="459" r:id="rId21"/>
    <p:sldId id="379" r:id="rId22"/>
    <p:sldId id="449" r:id="rId23"/>
    <p:sldId id="450" r:id="rId24"/>
    <p:sldId id="377" r:id="rId25"/>
    <p:sldId id="378" r:id="rId26"/>
    <p:sldId id="385" r:id="rId27"/>
    <p:sldId id="387" r:id="rId28"/>
    <p:sldId id="386" r:id="rId29"/>
    <p:sldId id="451" r:id="rId30"/>
    <p:sldId id="452" r:id="rId31"/>
    <p:sldId id="389" r:id="rId32"/>
    <p:sldId id="391" r:id="rId33"/>
    <p:sldId id="392" r:id="rId34"/>
    <p:sldId id="393" r:id="rId35"/>
    <p:sldId id="394" r:id="rId36"/>
    <p:sldId id="395" r:id="rId37"/>
    <p:sldId id="448" r:id="rId38"/>
    <p:sldId id="401" r:id="rId39"/>
    <p:sldId id="404" r:id="rId40"/>
    <p:sldId id="453" r:id="rId41"/>
    <p:sldId id="406" r:id="rId42"/>
    <p:sldId id="407" r:id="rId43"/>
    <p:sldId id="408" r:id="rId44"/>
    <p:sldId id="409" r:id="rId45"/>
    <p:sldId id="410" r:id="rId46"/>
    <p:sldId id="411" r:id="rId47"/>
    <p:sldId id="454" r:id="rId48"/>
    <p:sldId id="412" r:id="rId49"/>
    <p:sldId id="456" r:id="rId50"/>
    <p:sldId id="457" r:id="rId51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ECFF"/>
    <a:srgbClr val="CCFFCC"/>
    <a:srgbClr val="CCFFFF"/>
    <a:srgbClr val="B2B2B2"/>
    <a:srgbClr val="FFFF66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1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3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27CB9D-1ABF-4A69-A8D9-5B17412C8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14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33EBA2-1166-46E6-90DE-4BC8917C1D1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5" name="Picture 19" descr="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82550"/>
            <a:ext cx="9363076" cy="70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0F2E2-E625-4F9F-9C1F-9BB92EE33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59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295275"/>
            <a:ext cx="2152650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95275"/>
            <a:ext cx="6305550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5F526-8134-4557-85B0-F751BB32A8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05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860425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9F676C-17C1-4D34-A223-B280CB4D0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1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860425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1CCE0D-33D7-4B15-91E9-88F49A620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9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4911A-3421-4B79-B17B-1EB756657B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33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823A4-CCEA-40C4-9B13-C6AC037A3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1B57F-5EE5-4776-BF59-8FC1B3E1F3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70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86B50-1E35-4B46-B7AA-B2EF2D2FAB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5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8C46C-09D4-45F2-B4AF-1AC7529A0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8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D4D95-18E5-46FF-837A-5DDF30472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FE4A0-49D4-4745-AC0C-8199A209D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47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37FAD-DDEF-4087-9705-F1549D2F5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7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 descr="top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95275"/>
            <a:ext cx="86042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BC5CC17-F7B9-47B2-9B39-7DDB0B7D61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7" name="Rectangle 15"/>
          <p:cNvSpPr>
            <a:spLocks noChangeArrowheads="1"/>
          </p:cNvSpPr>
          <p:nvPr userDrawn="1"/>
        </p:nvSpPr>
        <p:spPr bwMode="auto">
          <a:xfrm>
            <a:off x="827088" y="6524625"/>
            <a:ext cx="532923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000" b="0" dirty="0">
                <a:solidFill>
                  <a:schemeClr val="tx1"/>
                </a:solidFill>
              </a:rPr>
              <a:t>邝坚   北京邮电大学 计算机</a:t>
            </a:r>
            <a:r>
              <a:rPr lang="zh-CN" altLang="en-US" sz="1000" b="0" dirty="0" smtClean="0">
                <a:solidFill>
                  <a:schemeClr val="tx1"/>
                </a:solidFill>
              </a:rPr>
              <a:t>学院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/</a:t>
            </a:r>
            <a:r>
              <a:rPr lang="zh-CN" altLang="en-US" sz="1000" b="0" dirty="0" smtClean="0">
                <a:solidFill>
                  <a:schemeClr val="tx1"/>
                </a:solidFill>
              </a:rPr>
              <a:t>软件学院 </a:t>
            </a:r>
            <a:r>
              <a:rPr lang="zh-CN" altLang="en-US" sz="1000" b="0" dirty="0">
                <a:solidFill>
                  <a:schemeClr val="tx1"/>
                </a:solidFill>
              </a:rPr>
              <a:t>嵌入式系统与网络通信研究中心</a:t>
            </a:r>
          </a:p>
        </p:txBody>
      </p:sp>
      <p:pic>
        <p:nvPicPr>
          <p:cNvPr id="3088" name="Picture 16" descr="BUPT logo blu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21388"/>
            <a:ext cx="7778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n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方正小标宋简体" pitchFamily="2" charset="-122"/>
          <a:ea typeface="方正小标宋简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m.com/products/CPUs/archi-thum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m.com/products/CPUs/cpu-arch-DSP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2050" y="4337050"/>
            <a:ext cx="70104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邝  坚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   </a:t>
            </a: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嵌入式系统与网络通信研究中心</a:t>
            </a: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北京邮电大学 计算机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学院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软件学院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zh-CN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138" name="WordArt 18"/>
          <p:cNvSpPr>
            <a:spLocks noChangeArrowheads="1" noChangeShapeType="1" noTextEdit="1"/>
          </p:cNvSpPr>
          <p:nvPr/>
        </p:nvSpPr>
        <p:spPr bwMode="auto">
          <a:xfrm>
            <a:off x="899592" y="1603375"/>
            <a:ext cx="4464496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normalizeH="1" dirty="0" smtClean="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solidFill>
                  <a:srgbClr val="800080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隶书"/>
                <a:ea typeface="隶书"/>
              </a:rPr>
              <a:t>嵌入式系统</a:t>
            </a:r>
            <a:endParaRPr lang="zh-CN" altLang="en-US" sz="3600" kern="10" normalizeH="1" dirty="0">
              <a:ln w="9525">
                <a:solidFill>
                  <a:schemeClr val="bg1"/>
                </a:solidFill>
                <a:miter lim="800000"/>
                <a:headEnd/>
                <a:tailEnd/>
              </a:ln>
              <a:solidFill>
                <a:srgbClr val="800080"/>
              </a:soli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323850" y="2997200"/>
            <a:ext cx="8569325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dirty="0" smtClean="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ARM</a:t>
            </a:r>
            <a:r>
              <a:rPr lang="zh-CN" altLang="en-US" sz="4400" dirty="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250825" y="2781300"/>
            <a:ext cx="8569325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How about 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</a:t>
            </a:r>
            <a:r>
              <a:rPr lang="en-US" altLang="zh-CN">
                <a:latin typeface="宋体"/>
              </a:rPr>
              <a:t>–</a:t>
            </a:r>
            <a:r>
              <a:rPr lang="en-US" altLang="zh-CN"/>
              <a:t> Advanced RISC Machines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634365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Founded 27</a:t>
            </a:r>
            <a:r>
              <a:rPr lang="en-US" altLang="zh-CN" sz="2800" baseline="30000"/>
              <a:t>th</a:t>
            </a:r>
            <a:r>
              <a:rPr lang="en-US" altLang="zh-CN" sz="2800"/>
              <a:t> Nov 1990 (Acorn</a:t>
            </a:r>
            <a:r>
              <a:rPr lang="zh-CN" altLang="en-US" sz="2800"/>
              <a:t>、</a:t>
            </a:r>
            <a:r>
              <a:rPr lang="en-US" altLang="zh-CN" sz="2800"/>
              <a:t>Apple</a:t>
            </a:r>
            <a:r>
              <a:rPr lang="zh-CN" altLang="en-US" sz="2800"/>
              <a:t>、</a:t>
            </a:r>
            <a:r>
              <a:rPr lang="en-US" altLang="zh-CN" sz="2800"/>
              <a:t>VLSI), in a barn.</a:t>
            </a:r>
          </a:p>
          <a:p>
            <a:pPr>
              <a:lnSpc>
                <a:spcPct val="80000"/>
              </a:lnSpc>
            </a:pPr>
            <a:r>
              <a:rPr lang="en-GB" altLang="zh-CN" sz="2800"/>
              <a:t>The world</a:t>
            </a:r>
            <a:r>
              <a:rPr lang="en-GB" altLang="zh-CN" sz="2800">
                <a:latin typeface="Times New Roman"/>
              </a:rPr>
              <a:t>’</a:t>
            </a:r>
            <a:r>
              <a:rPr lang="en-GB" altLang="zh-CN" sz="2800"/>
              <a:t>s leading </a:t>
            </a:r>
            <a:r>
              <a:rPr lang="en-GB" altLang="zh-CN" sz="2800">
                <a:solidFill>
                  <a:schemeClr val="hlink"/>
                </a:solidFill>
              </a:rPr>
              <a:t>semiconductor IP company</a:t>
            </a:r>
            <a:r>
              <a:rPr lang="en-GB" altLang="zh-CN" sz="2800"/>
              <a:t>.</a:t>
            </a:r>
          </a:p>
          <a:p>
            <a:pPr>
              <a:lnSpc>
                <a:spcPct val="80000"/>
              </a:lnSpc>
            </a:pPr>
            <a:r>
              <a:rPr lang="en-GB" altLang="zh-CN" sz="2800"/>
              <a:t>Data:</a:t>
            </a:r>
          </a:p>
          <a:p>
            <a:pPr lvl="1">
              <a:lnSpc>
                <a:spcPct val="80000"/>
              </a:lnSpc>
            </a:pPr>
            <a:r>
              <a:rPr lang="en-GB" altLang="zh-CN" sz="2400"/>
              <a:t>Originally 12 employees, now &gt;2,000.</a:t>
            </a:r>
          </a:p>
          <a:p>
            <a:pPr lvl="1">
              <a:lnSpc>
                <a:spcPct val="80000"/>
              </a:lnSpc>
            </a:pPr>
            <a:r>
              <a:rPr kumimoji="0" lang="en-GB" altLang="zh-CN" sz="2400">
                <a:solidFill>
                  <a:srgbClr val="000000"/>
                </a:solidFill>
              </a:rPr>
              <a:t>Over </a:t>
            </a:r>
            <a:r>
              <a:rPr kumimoji="0" lang="en-GB" altLang="zh-CN" sz="2400">
                <a:solidFill>
                  <a:schemeClr val="hlink"/>
                </a:solidFill>
              </a:rPr>
              <a:t>20 billion</a:t>
            </a:r>
            <a:r>
              <a:rPr kumimoji="0" lang="en-GB" altLang="zh-CN" sz="2400">
                <a:solidFill>
                  <a:srgbClr val="000000"/>
                </a:solidFill>
              </a:rPr>
              <a:t> ARM technology based chips shipped to date.</a:t>
            </a:r>
          </a:p>
          <a:p>
            <a:pPr lvl="1">
              <a:lnSpc>
                <a:spcPct val="80000"/>
              </a:lnSpc>
            </a:pPr>
            <a:r>
              <a:rPr kumimoji="0" lang="en-GB" altLang="zh-CN" sz="2400">
                <a:solidFill>
                  <a:srgbClr val="000000"/>
                </a:solidFill>
              </a:rPr>
              <a:t>About </a:t>
            </a:r>
            <a:r>
              <a:rPr kumimoji="0" lang="en-GB" altLang="zh-CN" sz="2400">
                <a:solidFill>
                  <a:schemeClr val="hlink"/>
                </a:solidFill>
              </a:rPr>
              <a:t>750 processor licenses</a:t>
            </a:r>
            <a:r>
              <a:rPr kumimoji="0" lang="en-GB" altLang="zh-CN" sz="2400">
                <a:solidFill>
                  <a:srgbClr val="000000"/>
                </a:solidFill>
              </a:rPr>
              <a:t> sold to </a:t>
            </a:r>
            <a:r>
              <a:rPr kumimoji="0" lang="en-GB" altLang="zh-CN" sz="2400">
                <a:solidFill>
                  <a:schemeClr val="hlink"/>
                </a:solidFill>
              </a:rPr>
              <a:t>more than 250 companies</a:t>
            </a:r>
            <a:r>
              <a:rPr kumimoji="0" lang="en-GB" altLang="zh-CN" sz="240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kumimoji="0" lang="en-GB" altLang="zh-CN" sz="2400">
                <a:solidFill>
                  <a:schemeClr val="hlink"/>
                </a:solidFill>
              </a:rPr>
              <a:t>Millions</a:t>
            </a:r>
            <a:r>
              <a:rPr kumimoji="0" lang="en-GB" altLang="zh-CN" sz="2400">
                <a:solidFill>
                  <a:srgbClr val="000000"/>
                </a:solidFill>
              </a:rPr>
              <a:t> of developers; </a:t>
            </a:r>
            <a:r>
              <a:rPr kumimoji="0" lang="en-GB" altLang="zh-CN" sz="2400">
                <a:solidFill>
                  <a:schemeClr val="hlink"/>
                </a:solidFill>
              </a:rPr>
              <a:t>billions</a:t>
            </a:r>
            <a:r>
              <a:rPr kumimoji="0" lang="en-GB" altLang="zh-CN" sz="2400">
                <a:solidFill>
                  <a:srgbClr val="000000"/>
                </a:solidFill>
              </a:rPr>
              <a:t> of users.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From </a:t>
            </a:r>
            <a:r>
              <a:rPr kumimoji="0" lang="en-GB" altLang="zh-CN" sz="2400">
                <a:solidFill>
                  <a:schemeClr val="hlink"/>
                </a:solidFill>
              </a:rPr>
              <a:t>8 Partners to 400 Partners</a:t>
            </a:r>
            <a:r>
              <a:rPr kumimoji="0" lang="en-GB" altLang="zh-CN" sz="2400">
                <a:solidFill>
                  <a:srgbClr val="000000"/>
                </a:solidFill>
              </a:rPr>
              <a:t> at 2010.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pic>
        <p:nvPicPr>
          <p:cNvPr id="229380" name="Picture 4" descr="arm-holdings-p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8450"/>
            <a:ext cx="2303463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381" name="Picture 4" descr="the bar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1052513"/>
            <a:ext cx="23701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2" name="Picture 4" descr="1991 - arm early da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673475"/>
            <a:ext cx="2376487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3" name="Picture 3" descr="\\Mercury\presentations\ARM_Conferences\APM_2010\Management\About\audi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868863"/>
            <a:ext cx="1609725" cy="19034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ARM Technology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1">
                <a:solidFill>
                  <a:srgbClr val="000099"/>
                </a:solidFill>
              </a:rPr>
              <a:t>From processor and multimedia IP to software</a:t>
            </a:r>
          </a:p>
          <a:p>
            <a:pPr lvl="1"/>
            <a:r>
              <a:rPr kumimoji="0" lang="en-GB" altLang="zh-CN" b="1">
                <a:solidFill>
                  <a:srgbClr val="000000"/>
                </a:solidFill>
              </a:rPr>
              <a:t>Processor IP </a:t>
            </a:r>
            <a:r>
              <a:rPr kumimoji="0" lang="en-GB" altLang="zh-CN" b="1">
                <a:solidFill>
                  <a:srgbClr val="000000"/>
                </a:solidFill>
                <a:latin typeface="Times New Roman"/>
              </a:rPr>
              <a:t>–</a:t>
            </a:r>
            <a:r>
              <a:rPr kumimoji="0" lang="en-GB" altLang="zh-CN" b="1">
                <a:solidFill>
                  <a:srgbClr val="000000"/>
                </a:solidFill>
              </a:rPr>
              <a:t>	Design of the brain of the chip </a:t>
            </a:r>
          </a:p>
          <a:p>
            <a:pPr lvl="1"/>
            <a:r>
              <a:rPr kumimoji="0" lang="en-GB" altLang="zh-CN" b="1">
                <a:solidFill>
                  <a:srgbClr val="000000"/>
                </a:solidFill>
              </a:rPr>
              <a:t>Physical IP  </a:t>
            </a:r>
            <a:r>
              <a:rPr kumimoji="0" lang="en-GB" altLang="zh-CN" b="1">
                <a:solidFill>
                  <a:srgbClr val="000000"/>
                </a:solidFill>
                <a:latin typeface="Times New Roman"/>
              </a:rPr>
              <a:t>–</a:t>
            </a:r>
            <a:r>
              <a:rPr kumimoji="0" lang="en-GB" altLang="zh-CN" b="1">
                <a:solidFill>
                  <a:srgbClr val="000000"/>
                </a:solidFill>
              </a:rPr>
              <a:t>  Design of the building blocks of the chip</a:t>
            </a:r>
            <a:r>
              <a:rPr kumimoji="0" lang="en-GB" altLang="zh-CN" sz="2400" b="1">
                <a:solidFill>
                  <a:srgbClr val="000000"/>
                </a:solidFill>
              </a:rPr>
              <a:t> </a:t>
            </a:r>
            <a:endParaRPr kumimoji="0" lang="en-US" altLang="zh-CN" sz="2400" b="1">
              <a:solidFill>
                <a:srgbClr val="000000"/>
              </a:solidFill>
            </a:endParaRPr>
          </a:p>
          <a:p>
            <a:pPr lvl="1"/>
            <a:r>
              <a:rPr kumimoji="0" lang="en-GB" altLang="zh-CN" b="1">
                <a:solidFill>
                  <a:srgbClr val="000000"/>
                </a:solidFill>
              </a:rPr>
              <a:t>Software development tools</a:t>
            </a:r>
            <a:endParaRPr kumimoji="0" lang="en-US" alt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Architecture Overview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33476" name="Picture 4" descr="Processor_Overview_Architecture_Feb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19175"/>
            <a:ext cx="8064500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6228184" y="5954960"/>
            <a:ext cx="1584176" cy="360040"/>
          </a:xfrm>
          <a:prstGeom prst="roundRect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ARMv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4" name="曲线连接符 3"/>
          <p:cNvCxnSpPr/>
          <p:nvPr/>
        </p:nvCxnSpPr>
        <p:spPr bwMode="auto">
          <a:xfrm rot="16200000" flipH="1">
            <a:off x="5100873" y="4683633"/>
            <a:ext cx="2038598" cy="504056"/>
          </a:xfrm>
          <a:prstGeom prst="curvedConnector3">
            <a:avLst>
              <a:gd name="adj1" fmla="val 86939"/>
            </a:avLst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Architecture Version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/>
              <a:t>ARMv4</a:t>
            </a:r>
            <a:br>
              <a:rPr lang="en-US" altLang="zh-CN" sz="2800" b="1"/>
            </a:br>
            <a:r>
              <a:rPr lang="en-US" altLang="zh-CN" sz="2800"/>
              <a:t>can be considered a 32-bit ISA operating in a 32-bit address space. Implementations include some members of the ARM7</a:t>
            </a:r>
            <a:r>
              <a:rPr lang="en-US" altLang="zh-CN" sz="2800">
                <a:latin typeface="Times New Roman"/>
              </a:rPr>
              <a:t>™</a:t>
            </a:r>
            <a:r>
              <a:rPr lang="en-US" altLang="zh-CN" sz="2800"/>
              <a:t> core family and Intel StrongARM</a:t>
            </a:r>
            <a:r>
              <a:rPr lang="en-US" altLang="zh-CN" sz="2800" baseline="30000"/>
              <a:t>®</a:t>
            </a:r>
            <a:r>
              <a:rPr lang="en-US" altLang="zh-CN" sz="2800"/>
              <a:t> processors. </a:t>
            </a:r>
          </a:p>
          <a:p>
            <a:r>
              <a:rPr lang="en-US" altLang="zh-CN" sz="2800" b="1"/>
              <a:t>ARMv4T</a:t>
            </a:r>
            <a:br>
              <a:rPr lang="en-US" altLang="zh-CN" sz="2800" b="1"/>
            </a:br>
            <a:r>
              <a:rPr lang="en-US" altLang="zh-CN" sz="2800"/>
              <a:t>Added the</a:t>
            </a:r>
            <a:r>
              <a:rPr lang="en-US" altLang="zh-CN" sz="2800">
                <a:latin typeface="Times New Roman"/>
              </a:rPr>
              <a:t> </a:t>
            </a:r>
            <a:r>
              <a:rPr lang="en-US" altLang="zh-CN" sz="2800"/>
              <a:t>16-bit </a:t>
            </a:r>
            <a:r>
              <a:rPr lang="en-US" altLang="zh-CN" sz="2800">
                <a:hlinkClick r:id="rId2"/>
              </a:rPr>
              <a:t>Thumb</a:t>
            </a:r>
            <a:r>
              <a:rPr lang="en-US" altLang="zh-CN" sz="2800">
                <a:latin typeface="Times New Roman"/>
              </a:rPr>
              <a:t> </a:t>
            </a:r>
            <a:r>
              <a:rPr lang="en-US" altLang="zh-CN" sz="2800"/>
              <a:t>instruction set while retaining all the benefits of a 32-bit system - 35% codesize saving - ARM7TDMI</a:t>
            </a:r>
            <a:r>
              <a:rPr lang="en-US" altLang="zh-CN" sz="2800" baseline="30000"/>
              <a:t>®</a:t>
            </a:r>
            <a:r>
              <a:rPr lang="en-US" altLang="zh-CN" sz="2800"/>
              <a:t>, ARM9TDMI, </a:t>
            </a:r>
            <a:r>
              <a:rPr lang="en-US" altLang="zh-CN" sz="2800" b="1">
                <a:solidFill>
                  <a:schemeClr val="folHlink"/>
                </a:solidFill>
              </a:rPr>
              <a:t>ARM920T</a:t>
            </a:r>
            <a:r>
              <a:rPr lang="en-US" altLang="zh-CN" sz="2800"/>
              <a:t>, ARM940T.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Architecture Versions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ARMv5TE</a:t>
            </a:r>
            <a:br>
              <a:rPr lang="en-US" altLang="zh-CN" b="1"/>
            </a:br>
            <a:r>
              <a:rPr lang="en-US" altLang="zh-CN"/>
              <a:t>Introduced improvements to the Thumb architecture, along with ARM</a:t>
            </a:r>
            <a:r>
              <a:rPr lang="en-US" altLang="zh-CN">
                <a:latin typeface="Times New Roman"/>
              </a:rPr>
              <a:t> ‘</a:t>
            </a:r>
            <a:r>
              <a:rPr lang="en-US" altLang="zh-CN" u="sng">
                <a:solidFill>
                  <a:schemeClr val="hlink"/>
                </a:solidFill>
              </a:rPr>
              <a:t>Enhanced</a:t>
            </a:r>
            <a:r>
              <a:rPr lang="en-US" altLang="zh-CN" u="sng">
                <a:solidFill>
                  <a:schemeClr val="hlink"/>
                </a:solidFill>
                <a:latin typeface="Times New Roman"/>
              </a:rPr>
              <a:t>’</a:t>
            </a:r>
            <a:r>
              <a:rPr lang="en-US" altLang="zh-CN" u="sng">
                <a:solidFill>
                  <a:schemeClr val="hlink"/>
                </a:solidFill>
              </a:rPr>
              <a:t> </a:t>
            </a:r>
            <a:r>
              <a:rPr lang="en-US" altLang="zh-CN" u="sng">
                <a:solidFill>
                  <a:schemeClr val="hlink"/>
                </a:solidFill>
                <a:hlinkClick r:id="rId2"/>
              </a:rPr>
              <a:t>DSP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instruction set extensions.</a:t>
            </a:r>
          </a:p>
          <a:p>
            <a:r>
              <a:rPr lang="en-US" altLang="zh-CN" b="1"/>
              <a:t>ARMv5TEJ</a:t>
            </a:r>
            <a:br>
              <a:rPr lang="en-US" altLang="zh-CN" b="1"/>
            </a:br>
            <a:r>
              <a:rPr lang="en-US" altLang="zh-CN"/>
              <a:t>Added the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Jazelle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extension to support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 u="sng">
                <a:solidFill>
                  <a:schemeClr val="hlink"/>
                </a:solidFill>
              </a:rPr>
              <a:t>Java</a:t>
            </a:r>
            <a:r>
              <a:rPr lang="en-US" altLang="zh-CN"/>
              <a:t> acceleration technology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8x &amp; 80% reduction in power consumption -  ARM926EJ-S</a:t>
            </a:r>
            <a:r>
              <a:rPr lang="en-US" altLang="zh-CN">
                <a:latin typeface="Times New Roman"/>
              </a:rPr>
              <a:t>™</a:t>
            </a:r>
            <a:r>
              <a:rPr lang="en-US" altLang="zh-CN"/>
              <a:t> and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ARM968E-S</a:t>
            </a:r>
            <a:r>
              <a:rPr lang="en-US" altLang="zh-CN">
                <a:latin typeface="Times New Roman"/>
              </a:rPr>
              <a:t>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Architecture Versions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/>
              <a:t>ARMv6</a:t>
            </a:r>
            <a:br>
              <a:rPr lang="en-US" altLang="zh-CN" sz="2800" b="1"/>
            </a:br>
            <a:r>
              <a:rPr lang="en-US" altLang="zh-CN"/>
              <a:t>Introduced an array of new features including the Single Instruction Multiple Data (</a:t>
            </a:r>
            <a:r>
              <a:rPr lang="en-US" altLang="zh-CN">
                <a:solidFill>
                  <a:schemeClr val="hlink"/>
                </a:solidFill>
              </a:rPr>
              <a:t>SIMD</a:t>
            </a:r>
            <a:r>
              <a:rPr lang="en-US" altLang="zh-CN"/>
              <a:t>) operations, where the extensions increase performance by up to four times. In addition </a:t>
            </a:r>
            <a:r>
              <a:rPr lang="en-US" altLang="zh-CN">
                <a:solidFill>
                  <a:schemeClr val="hlink"/>
                </a:solidFill>
              </a:rPr>
              <a:t>Thumb-2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hlink"/>
                </a:solidFill>
              </a:rPr>
              <a:t>TrustZone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technologies were introduced as variants of the ARMv6 - ARM1176JZ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and</a:t>
            </a:r>
            <a:r>
              <a:rPr lang="en-US" altLang="zh-CN">
                <a:latin typeface="Times New Roman"/>
              </a:rPr>
              <a:t> </a:t>
            </a:r>
            <a:r>
              <a:rPr lang="en-US" altLang="zh-CN"/>
              <a:t>ARM1136EJ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Architecture Versions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ARMv6M</a:t>
            </a:r>
            <a:br>
              <a:rPr lang="en-US" altLang="zh-CN" b="1" dirty="0"/>
            </a:br>
            <a:r>
              <a:rPr lang="en-US" altLang="zh-CN" dirty="0"/>
              <a:t>Designed for low-cost, high-performance devices providing a 32-bit powerful solution in a marketplace previously dominated by 8-bit devices.</a:t>
            </a:r>
            <a:r>
              <a:rPr lang="en-US" altLang="zh-CN" dirty="0">
                <a:latin typeface="Times New Roman"/>
              </a:rPr>
              <a:t> </a:t>
            </a:r>
            <a:r>
              <a:rPr lang="en-US" altLang="zh-CN" dirty="0">
                <a:solidFill>
                  <a:schemeClr val="hlink"/>
                </a:solidFill>
              </a:rPr>
              <a:t>16-bit Thumb only</a:t>
            </a:r>
            <a:r>
              <a:rPr lang="en-US" altLang="zh-CN" dirty="0"/>
              <a:t> - </a:t>
            </a:r>
            <a:r>
              <a:rPr lang="en-US" altLang="zh-CN" dirty="0" smtClean="0"/>
              <a:t>Cortex-M0/M0+ </a:t>
            </a:r>
            <a:r>
              <a:rPr lang="en-US" altLang="zh-CN" dirty="0"/>
              <a:t>and Cortex-M1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Architecture Versions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513"/>
            <a:ext cx="8568952" cy="5472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ARMv7</a:t>
            </a:r>
            <a:br>
              <a:rPr lang="en-US" altLang="zh-CN" sz="2800" b="1" dirty="0"/>
            </a:br>
            <a:r>
              <a:rPr lang="en-US" altLang="zh-CN" sz="2800" dirty="0"/>
              <a:t>All Cortex processors except Cortex-M0/1. </a:t>
            </a:r>
            <a:r>
              <a:rPr lang="en-GB" altLang="zh-CN" sz="2800" dirty="0"/>
              <a:t>3 profiles: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Cortex-A (Applications) </a:t>
            </a:r>
            <a:r>
              <a:rPr lang="en-US" altLang="zh-CN" sz="2400" dirty="0">
                <a:solidFill>
                  <a:schemeClr val="folHlink"/>
                </a:solidFill>
              </a:rPr>
              <a:t>-</a:t>
            </a:r>
            <a:r>
              <a:rPr lang="en-US" altLang="zh-CN" sz="2400" dirty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Cortex-A17/A15/A12/A9/A8/A5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Virtual addressing (MMU) for running Windows, Linux, </a:t>
            </a:r>
            <a:r>
              <a:rPr lang="en-US" altLang="zh-CN" sz="2000" dirty="0" err="1"/>
              <a:t>etc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Cache for high performance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Often heavy focus on 3rd party applications requiring large memory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Cortex-R (Real-time and Control) </a:t>
            </a:r>
            <a:r>
              <a:rPr lang="en-US" altLang="zh-CN" sz="2400" dirty="0">
                <a:solidFill>
                  <a:schemeClr val="folHlink"/>
                </a:solidFill>
              </a:rPr>
              <a:t>-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Cortex-R7/R5/R4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No virtual address capability, typically run RTOS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Microarchitecture focus on </a:t>
            </a:r>
            <a:r>
              <a:rPr lang="en-US" altLang="zh-CN" sz="2000" dirty="0" err="1"/>
              <a:t>on</a:t>
            </a:r>
            <a:r>
              <a:rPr lang="en-US" altLang="zh-CN" sz="2000" dirty="0"/>
              <a:t> fast response to interrupts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ECC cache options, lock-stop, error tolerance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Cortex-M </a:t>
            </a:r>
            <a:r>
              <a:rPr lang="en-US" altLang="zh-CN" sz="2400" dirty="0">
                <a:solidFill>
                  <a:schemeClr val="hlink"/>
                </a:solidFill>
              </a:rPr>
              <a:t>(Microcontroller) </a:t>
            </a:r>
            <a:r>
              <a:rPr lang="en-US" altLang="zh-CN" sz="2400" dirty="0">
                <a:solidFill>
                  <a:schemeClr val="folHlink"/>
                </a:solidFill>
              </a:rPr>
              <a:t>-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Cortex-M3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Cortex-EM </a:t>
            </a:r>
            <a:r>
              <a:rPr lang="en-US" altLang="zh-CN" sz="2400" dirty="0">
                <a:solidFill>
                  <a:schemeClr val="hlink"/>
                </a:solidFill>
              </a:rPr>
              <a:t>(Microcontroller) </a:t>
            </a:r>
            <a:r>
              <a:rPr lang="en-US" altLang="zh-CN" sz="2400" dirty="0">
                <a:solidFill>
                  <a:schemeClr val="folHlink"/>
                </a:solidFill>
              </a:rPr>
              <a:t>-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Cortex-M7/M4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Extremely small gate count and low power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Fast and deterministic exception handing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No cache, no virtual address capability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0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en-US" altLang="zh-CN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0" hangingPunct="0"/>
            <a:endParaRPr kumimoji="1" lang="en-US" altLang="zh-CN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0" y="0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en-US" altLang="zh-CN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0" hangingPunct="0"/>
            <a:endParaRPr kumimoji="1" lang="en-US" altLang="zh-CN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Architecture Versions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24744"/>
            <a:ext cx="8077200" cy="39604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ARMv8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 smtClean="0"/>
              <a:t>It </a:t>
            </a:r>
            <a:r>
              <a:rPr lang="en-US" altLang="zh-CN" dirty="0"/>
              <a:t>adds a 64-bit architecture, named "AArch64", and a new "A64" instruction set. AArch64 provides user-space compatibility with ARMv7-A ISA, the 32-bit architecture, therein referred to as "AArch32" and the old 32-bit instruction set, now named "A32".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Thumb instruction sets are referred to as "T32" and have no 64-bit counterpart. </a:t>
            </a:r>
            <a:endParaRPr lang="en-US" altLang="zh-CN" dirty="0" smtClean="0"/>
          </a:p>
          <a:p>
            <a:r>
              <a:rPr lang="en-US" altLang="zh-CN" dirty="0" smtClean="0"/>
              <a:t>ARMv8-A </a:t>
            </a:r>
            <a:r>
              <a:rPr lang="en-US" altLang="zh-CN" dirty="0"/>
              <a:t>allows 32-bit applications to be executed in a 64-bit OS, and a 32-bit OS to be under the control of a 64-bit </a:t>
            </a:r>
            <a:r>
              <a:rPr lang="en-US" altLang="zh-CN" dirty="0" smtClean="0"/>
              <a:t>hypervisor. </a:t>
            </a:r>
          </a:p>
          <a:p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22553"/>
              </p:ext>
            </p:extLst>
          </p:nvPr>
        </p:nvGraphicFramePr>
        <p:xfrm>
          <a:off x="827584" y="4852000"/>
          <a:ext cx="7639000" cy="1097280"/>
        </p:xfrm>
        <a:graphic>
          <a:graphicData uri="http://schemas.openxmlformats.org/drawingml/2006/table">
            <a:tbl>
              <a:tblPr/>
              <a:tblGrid>
                <a:gridCol w="1340196"/>
                <a:gridCol w="815139"/>
                <a:gridCol w="54836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ARMv8-A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64/32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ARM Cortex-A53</a:t>
                      </a:r>
                      <a:r>
                        <a:rPr lang="pt-BR" dirty="0">
                          <a:effectLst/>
                        </a:rPr>
                        <a:t>, </a:t>
                      </a:r>
                      <a:r>
                        <a:rPr lang="pt-BR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ARM </a:t>
                      </a:r>
                      <a:r>
                        <a:rPr lang="pt-BR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Cortex-A57</a:t>
                      </a:r>
                      <a:r>
                        <a:rPr lang="pt-BR" dirty="0" smtClean="0">
                          <a:effectLst/>
                        </a:rPr>
                        <a:t>,</a:t>
                      </a:r>
                      <a:r>
                        <a:rPr lang="pt-BR" b="0" i="0" u="none" strike="noStrike" baseline="30000" dirty="0" smtClean="0">
                          <a:solidFill>
                            <a:srgbClr val="0B0080"/>
                          </a:solidFill>
                          <a:effectLst/>
                        </a:rPr>
                        <a:t> </a:t>
                      </a:r>
                      <a:r>
                        <a:rPr lang="pt-BR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ARM Cortex-A72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ARMv8.1-A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64/32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ARMv8-R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395288" y="2205038"/>
            <a:ext cx="8569325" cy="173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RISC </a:t>
            </a:r>
            <a:br>
              <a:rPr lang="en-US" altLang="zh-CN" sz="540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</a:br>
            <a:r>
              <a:rPr lang="en-US" altLang="zh-CN" sz="540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Architecture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Architecture Versions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1318"/>
            <a:ext cx="8136904" cy="546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Core Sample </a:t>
            </a:r>
            <a:r>
              <a:rPr lang="en-US" altLang="zh-CN">
                <a:latin typeface="宋体"/>
              </a:rPr>
              <a:t>–</a:t>
            </a:r>
            <a:r>
              <a:rPr lang="en-US" altLang="zh-CN"/>
              <a:t> ARM920T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69963" y="5949950"/>
            <a:ext cx="8066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hlink"/>
                </a:solidFill>
              </a:rPr>
              <a:t>T</a:t>
            </a:r>
            <a:r>
              <a:rPr kumimoji="1" lang="en-US" altLang="zh-CN">
                <a:solidFill>
                  <a:schemeClr val="tx1"/>
                </a:solidFill>
              </a:rPr>
              <a:t>: Thumb   </a:t>
            </a:r>
            <a:r>
              <a:rPr kumimoji="1" lang="en-US" altLang="zh-CN">
                <a:solidFill>
                  <a:schemeClr val="hlink"/>
                </a:solidFill>
              </a:rPr>
              <a:t>D</a:t>
            </a:r>
            <a:r>
              <a:rPr kumimoji="1" lang="en-US" altLang="zh-CN">
                <a:solidFill>
                  <a:schemeClr val="tx1"/>
                </a:solidFill>
              </a:rPr>
              <a:t>: </a:t>
            </a:r>
            <a:r>
              <a:rPr kumimoji="1" lang="zh-CN" altLang="en-US">
                <a:solidFill>
                  <a:schemeClr val="tx1"/>
                </a:solidFill>
              </a:rPr>
              <a:t>在片调试</a:t>
            </a:r>
            <a:r>
              <a:rPr kumimoji="1" lang="en-US" altLang="zh-CN">
                <a:solidFill>
                  <a:schemeClr val="tx1"/>
                </a:solidFill>
              </a:rPr>
              <a:t>(Debug)</a:t>
            </a:r>
            <a:r>
              <a:rPr kumimoji="1" lang="zh-CN" altLang="en-US">
                <a:solidFill>
                  <a:schemeClr val="tx1"/>
                </a:solidFill>
              </a:rPr>
              <a:t>功能，允许处理器响应调试请求暂停；</a:t>
            </a:r>
          </a:p>
          <a:p>
            <a:pPr algn="l"/>
            <a:r>
              <a:rPr kumimoji="1" lang="en-US" altLang="zh-CN">
                <a:solidFill>
                  <a:schemeClr val="hlink"/>
                </a:solidFill>
              </a:rPr>
              <a:t>M</a:t>
            </a:r>
            <a:r>
              <a:rPr kumimoji="1" lang="en-US" altLang="zh-CN">
                <a:solidFill>
                  <a:schemeClr val="tx1"/>
                </a:solidFill>
              </a:rPr>
              <a:t>: </a:t>
            </a:r>
            <a:r>
              <a:rPr kumimoji="1" lang="zh-CN" altLang="en-US">
                <a:solidFill>
                  <a:schemeClr val="tx1"/>
                </a:solidFill>
              </a:rPr>
              <a:t>增强型乘法器，产生全</a:t>
            </a:r>
            <a:r>
              <a:rPr kumimoji="1" lang="en-US" altLang="zh-CN">
                <a:solidFill>
                  <a:schemeClr val="tx1"/>
                </a:solidFill>
              </a:rPr>
              <a:t>64</a:t>
            </a:r>
            <a:r>
              <a:rPr kumimoji="1" lang="zh-CN" altLang="en-US">
                <a:solidFill>
                  <a:schemeClr val="tx1"/>
                </a:solidFill>
              </a:rPr>
              <a:t>位结果； </a:t>
            </a:r>
            <a:r>
              <a:rPr kumimoji="1" lang="en-US" altLang="zh-CN">
                <a:solidFill>
                  <a:schemeClr val="hlink"/>
                </a:solidFill>
              </a:rPr>
              <a:t>I</a:t>
            </a:r>
            <a:r>
              <a:rPr kumimoji="1" lang="en-US" altLang="zh-CN">
                <a:solidFill>
                  <a:schemeClr val="tx1"/>
                </a:solidFill>
              </a:rPr>
              <a:t>: </a:t>
            </a:r>
            <a:r>
              <a:rPr kumimoji="1" lang="zh-CN" altLang="en-US">
                <a:solidFill>
                  <a:schemeClr val="tx1"/>
                </a:solidFill>
              </a:rPr>
              <a:t>嵌入式</a:t>
            </a:r>
            <a:r>
              <a:rPr kumimoji="1" lang="en-US" altLang="zh-CN">
                <a:solidFill>
                  <a:schemeClr val="tx1"/>
                </a:solidFill>
              </a:rPr>
              <a:t>ICE</a:t>
            </a:r>
            <a:r>
              <a:rPr kumimoji="1" lang="zh-CN" altLang="en-US">
                <a:solidFill>
                  <a:schemeClr val="tx1"/>
                </a:solidFill>
              </a:rPr>
              <a:t>硬件，提供片上断点和调试点支持。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33501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ARM920T Core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协处理器</a:t>
            </a:r>
            <a:r>
              <a:rPr lang="en-US" altLang="zh-CN"/>
              <a:t>(Coprocessor)</a:t>
            </a:r>
          </a:p>
          <a:p>
            <a:pPr lvl="1"/>
            <a:r>
              <a:rPr lang="en-US" altLang="zh-CN"/>
              <a:t>CP15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系统控制功能。内部寄存器</a:t>
            </a:r>
            <a:r>
              <a:rPr lang="en-US" altLang="zh-CN"/>
              <a:t>(16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用于配置和控制</a:t>
            </a:r>
            <a:r>
              <a:rPr lang="en-US" altLang="zh-CN"/>
              <a:t>cache</a:t>
            </a:r>
            <a:r>
              <a:rPr lang="zh-CN" altLang="en-US"/>
              <a:t>、</a:t>
            </a:r>
            <a:r>
              <a:rPr lang="en-US" altLang="zh-CN"/>
              <a:t>MMU</a:t>
            </a:r>
            <a:r>
              <a:rPr lang="zh-CN" altLang="en-US"/>
              <a:t>、时钟模式等</a:t>
            </a:r>
          </a:p>
          <a:p>
            <a:pPr lvl="1"/>
            <a:r>
              <a:rPr lang="en-US" altLang="zh-CN"/>
              <a:t>CP14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Debug</a:t>
            </a:r>
            <a:r>
              <a:rPr lang="zh-CN" altLang="en-US"/>
              <a:t>控制器</a:t>
            </a:r>
          </a:p>
          <a:p>
            <a:pPr lvl="1"/>
            <a:r>
              <a:rPr lang="en-US" altLang="zh-CN"/>
              <a:t>CP13 - CP0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可通过</a:t>
            </a:r>
            <a:r>
              <a:rPr lang="zh-CN" altLang="en-US">
                <a:latin typeface="Times New Roman"/>
              </a:rPr>
              <a:t>“</a:t>
            </a:r>
            <a:r>
              <a:rPr lang="en-US" altLang="zh-CN"/>
              <a:t>external coprocessor interface</a:t>
            </a:r>
            <a:r>
              <a:rPr lang="en-US" altLang="zh-CN">
                <a:latin typeface="Times New Roman"/>
              </a:rPr>
              <a:t>”</a:t>
            </a:r>
            <a:r>
              <a:rPr lang="zh-CN" altLang="en-US"/>
              <a:t>挂接</a:t>
            </a:r>
          </a:p>
          <a:p>
            <a:r>
              <a:rPr lang="en-US" altLang="zh-CN"/>
              <a:t>R13</a:t>
            </a:r>
          </a:p>
          <a:p>
            <a:pPr lvl="1"/>
            <a:r>
              <a:rPr lang="en-US" altLang="zh-CN"/>
              <a:t>CP15</a:t>
            </a:r>
            <a:r>
              <a:rPr lang="zh-CN" altLang="en-US"/>
              <a:t>中的一个寄存器，用于协助</a:t>
            </a:r>
            <a:r>
              <a:rPr lang="en-US" altLang="zh-CN"/>
              <a:t>Core</a:t>
            </a:r>
            <a:r>
              <a:rPr lang="zh-CN" altLang="en-US"/>
              <a:t>与</a:t>
            </a:r>
            <a:r>
              <a:rPr lang="en-US" altLang="zh-CN"/>
              <a:t>Cache/MMU</a:t>
            </a:r>
            <a:r>
              <a:rPr lang="zh-CN" altLang="en-US"/>
              <a:t>之间进行地址转换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ARM920T Core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Cache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虚地址</a:t>
            </a:r>
            <a:r>
              <a:rPr lang="en-US" altLang="zh-CN" sz="2000"/>
              <a:t>Cache</a:t>
            </a:r>
            <a:r>
              <a:rPr lang="zh-CN" altLang="en-US" sz="2000"/>
              <a:t>，</a:t>
            </a:r>
            <a:r>
              <a:rPr lang="en-US" altLang="zh-CN" sz="2000"/>
              <a:t>64</a:t>
            </a:r>
            <a:r>
              <a:rPr lang="zh-CN" altLang="en-US" sz="2000"/>
              <a:t>路相联存储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16KB ICache</a:t>
            </a:r>
            <a:r>
              <a:rPr lang="zh-CN" altLang="en-US" sz="2000"/>
              <a:t>，</a:t>
            </a:r>
            <a:r>
              <a:rPr lang="en-US" altLang="zh-CN" sz="2000"/>
              <a:t>16KB DCache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512</a:t>
            </a:r>
            <a:r>
              <a:rPr lang="zh-CN" altLang="en-US" sz="2000"/>
              <a:t>行，每行</a:t>
            </a:r>
            <a:r>
              <a:rPr lang="en-US" altLang="zh-CN" sz="2000"/>
              <a:t>8</a:t>
            </a:r>
            <a:r>
              <a:rPr lang="zh-CN" altLang="en-US" sz="2000"/>
              <a:t>个</a:t>
            </a:r>
            <a:r>
              <a:rPr lang="en-US" altLang="zh-CN" sz="2000"/>
              <a:t>word(32bit)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可锁定</a:t>
            </a:r>
            <a:r>
              <a:rPr lang="en-US" altLang="zh-CN" sz="2000"/>
              <a:t>64</a:t>
            </a:r>
            <a:r>
              <a:rPr lang="zh-CN" altLang="en-US" sz="2000"/>
              <a:t>个</a:t>
            </a:r>
            <a:r>
              <a:rPr lang="en-US" altLang="zh-CN" sz="2000"/>
              <a:t>word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Pseudo-random</a:t>
            </a:r>
            <a:r>
              <a:rPr lang="zh-CN" altLang="en-US" sz="2000"/>
              <a:t>或</a:t>
            </a:r>
            <a:r>
              <a:rPr lang="en-US" altLang="zh-CN" sz="2000"/>
              <a:t>round-robin</a:t>
            </a:r>
            <a:r>
              <a:rPr lang="zh-CN" altLang="en-US" sz="2000"/>
              <a:t>替换算法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PA TAG RAM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保存被写回的</a:t>
            </a:r>
            <a:r>
              <a:rPr lang="en-US" altLang="zh-CN" sz="2000"/>
              <a:t>DCache</a:t>
            </a:r>
            <a:r>
              <a:rPr lang="zh-CN" altLang="en-US" sz="2000"/>
              <a:t>数据的物理地址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Write Back Buffer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被写回的数据缓冲。指令可以不用等待写入</a:t>
            </a:r>
            <a:r>
              <a:rPr lang="en-US" altLang="zh-CN" sz="2000"/>
              <a:t>RAM</a:t>
            </a:r>
            <a:r>
              <a:rPr lang="zh-CN" altLang="en-US" sz="2000"/>
              <a:t>动作完成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MMU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支持</a:t>
            </a:r>
            <a:r>
              <a:rPr lang="en-US" altLang="zh-CN" sz="2000"/>
              <a:t>16</a:t>
            </a:r>
            <a:r>
              <a:rPr lang="zh-CN" altLang="en-US" sz="2000"/>
              <a:t>个地址域</a:t>
            </a:r>
            <a:r>
              <a:rPr lang="en-US" altLang="zh-CN" sz="2000"/>
              <a:t>(domain)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ITLB/DTLB</a:t>
            </a:r>
            <a:r>
              <a:rPr lang="zh-CN" altLang="en-US" sz="2000"/>
              <a:t>各</a:t>
            </a:r>
            <a:r>
              <a:rPr lang="en-US" altLang="zh-CN" sz="2000"/>
              <a:t>16</a:t>
            </a:r>
            <a:r>
              <a:rPr lang="zh-CN" altLang="en-US" sz="2000"/>
              <a:t>个表项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1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AMBA bus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AMBA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Advanced Microcontroller Bus Architecture</a:t>
            </a:r>
            <a:r>
              <a:rPr lang="zh-CN" altLang="en-US"/>
              <a:t>。公开标准，用于连接和管理</a:t>
            </a:r>
            <a:r>
              <a:rPr lang="en-US" altLang="zh-CN"/>
              <a:t>SoC</a:t>
            </a:r>
            <a:r>
              <a:rPr lang="zh-CN" altLang="en-US"/>
              <a:t>系统的不同功能模块</a:t>
            </a:r>
          </a:p>
          <a:p>
            <a:pPr lvl="1"/>
            <a:r>
              <a:rPr lang="en-US" altLang="zh-CN"/>
              <a:t>Advanced eXtensible Interface (AXI)</a:t>
            </a:r>
          </a:p>
          <a:p>
            <a:pPr lvl="1"/>
            <a:r>
              <a:rPr lang="en-US" altLang="zh-CN"/>
              <a:t>Advanced High-performance Bus (AHB)</a:t>
            </a:r>
          </a:p>
          <a:p>
            <a:pPr lvl="1"/>
            <a:r>
              <a:rPr lang="en-US" altLang="zh-CN"/>
              <a:t>Advanced System Bus (ASB)</a:t>
            </a:r>
          </a:p>
          <a:p>
            <a:pPr lvl="1"/>
            <a:r>
              <a:rPr lang="en-US" altLang="zh-CN"/>
              <a:t>Advanced Peripheral Bus (APB)</a:t>
            </a:r>
          </a:p>
          <a:p>
            <a:pPr lvl="1"/>
            <a:r>
              <a:rPr lang="en-US" altLang="zh-CN"/>
              <a:t>Advanced Trace Bus (ATB).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AMBA Sample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900113" y="1412875"/>
            <a:ext cx="151288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ARM Core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628900" y="1412875"/>
            <a:ext cx="15128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Internal</a:t>
            </a:r>
          </a:p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RAM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757238" y="2997200"/>
            <a:ext cx="6048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900113" y="3500438"/>
            <a:ext cx="151288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DMA</a:t>
            </a:r>
          </a:p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Controller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429125" y="3500438"/>
            <a:ext cx="122396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Bridge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6804025" y="2349500"/>
            <a:ext cx="15128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Bus I/F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6804025" y="1412875"/>
            <a:ext cx="151288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Debug I/F</a:t>
            </a: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6227763" y="3573463"/>
            <a:ext cx="0" cy="30956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6804025" y="3573463"/>
            <a:ext cx="151288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UART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6804025" y="4508500"/>
            <a:ext cx="151288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Timer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6804025" y="5445125"/>
            <a:ext cx="151288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MII</a:t>
            </a: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1620838" y="24923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3348038" y="24923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1620838" y="29956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5075238" y="29972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>
            <a:off x="5651500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6227763" y="39338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>
            <a:off x="6227763" y="4868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6227763" y="58054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6227763" y="177323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6227763" y="1773238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7596188" y="623728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4356100" y="1412875"/>
            <a:ext cx="15128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Power</a:t>
            </a:r>
          </a:p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Manage.</a:t>
            </a:r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5075238" y="24923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2628900" y="3502025"/>
            <a:ext cx="15128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Interrupt</a:t>
            </a:r>
          </a:p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Controller</a:t>
            </a: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3349625" y="29972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1836738" y="2636838"/>
            <a:ext cx="12954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1908175" y="2709863"/>
            <a:ext cx="11525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b="0">
                <a:solidFill>
                  <a:schemeClr val="tx1"/>
                </a:solidFill>
                <a:latin typeface="Tahoma" pitchFamily="34" charset="0"/>
              </a:rPr>
              <a:t>AHB or ASB</a:t>
            </a: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5581650" y="5086350"/>
            <a:ext cx="5746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b="0">
                <a:solidFill>
                  <a:schemeClr val="tx1"/>
                </a:solidFill>
                <a:latin typeface="Tahoma" pitchFamily="34" charset="0"/>
              </a:rPr>
              <a:t>APB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Pipelining</a:t>
            </a:r>
          </a:p>
        </p:txBody>
      </p:sp>
      <p:grpSp>
        <p:nvGrpSpPr>
          <p:cNvPr id="172071" name="Group 39"/>
          <p:cNvGrpSpPr>
            <a:grpSpLocks/>
          </p:cNvGrpSpPr>
          <p:nvPr/>
        </p:nvGrpSpPr>
        <p:grpSpPr bwMode="auto">
          <a:xfrm>
            <a:off x="504825" y="1484313"/>
            <a:ext cx="7885113" cy="1009650"/>
            <a:chOff x="318" y="935"/>
            <a:chExt cx="4967" cy="636"/>
          </a:xfrm>
        </p:grpSpPr>
        <p:sp>
          <p:nvSpPr>
            <p:cNvPr id="172035" name="Line 3"/>
            <p:cNvSpPr>
              <a:spLocks noChangeShapeType="1"/>
            </p:cNvSpPr>
            <p:nvPr/>
          </p:nvSpPr>
          <p:spPr bwMode="auto">
            <a:xfrm>
              <a:off x="2835" y="935"/>
              <a:ext cx="0" cy="45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36" name="Rectangle 4"/>
            <p:cNvSpPr>
              <a:spLocks noChangeArrowheads="1"/>
            </p:cNvSpPr>
            <p:nvPr/>
          </p:nvSpPr>
          <p:spPr bwMode="auto">
            <a:xfrm>
              <a:off x="2427" y="1116"/>
              <a:ext cx="681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Thumb</a:t>
              </a: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解压</a:t>
              </a:r>
            </a:p>
          </p:txBody>
        </p:sp>
        <p:sp>
          <p:nvSpPr>
            <p:cNvPr id="172037" name="Rectangle 5"/>
            <p:cNvSpPr>
              <a:spLocks noChangeArrowheads="1"/>
            </p:cNvSpPr>
            <p:nvPr/>
          </p:nvSpPr>
          <p:spPr bwMode="auto">
            <a:xfrm>
              <a:off x="3108" y="1116"/>
              <a:ext cx="681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译码</a:t>
              </a:r>
            </a:p>
          </p:txBody>
        </p:sp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1293" y="1116"/>
              <a:ext cx="1134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取指</a:t>
              </a:r>
            </a:p>
          </p:txBody>
        </p:sp>
        <p:sp>
          <p:nvSpPr>
            <p:cNvPr id="172039" name="Rectangle 7"/>
            <p:cNvSpPr>
              <a:spLocks noChangeArrowheads="1"/>
            </p:cNvSpPr>
            <p:nvPr/>
          </p:nvSpPr>
          <p:spPr bwMode="auto">
            <a:xfrm>
              <a:off x="2427" y="1116"/>
              <a:ext cx="136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3108" y="111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1" name="Rectangle 9"/>
            <p:cNvSpPr>
              <a:spLocks noChangeArrowheads="1"/>
            </p:cNvSpPr>
            <p:nvPr/>
          </p:nvSpPr>
          <p:spPr bwMode="auto">
            <a:xfrm>
              <a:off x="3788" y="1116"/>
              <a:ext cx="49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Reg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read</a:t>
              </a:r>
            </a:p>
          </p:txBody>
        </p:sp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4287" y="1116"/>
              <a:ext cx="45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Shift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ALU</a:t>
              </a: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4786" y="1116"/>
              <a:ext cx="49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Reg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Write</a:t>
              </a: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3788" y="1116"/>
              <a:ext cx="14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5" name="Line 13"/>
            <p:cNvSpPr>
              <a:spLocks noChangeShapeType="1"/>
            </p:cNvSpPr>
            <p:nvPr/>
          </p:nvSpPr>
          <p:spPr bwMode="auto">
            <a:xfrm>
              <a:off x="4242" y="111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>
              <a:off x="4786" y="111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67" name="Rectangle 35"/>
            <p:cNvSpPr>
              <a:spLocks noChangeArrowheads="1"/>
            </p:cNvSpPr>
            <p:nvPr/>
          </p:nvSpPr>
          <p:spPr bwMode="auto">
            <a:xfrm>
              <a:off x="318" y="1117"/>
              <a:ext cx="97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ARM7TDMI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3</a:t>
              </a:r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段</a:t>
              </a:r>
            </a:p>
          </p:txBody>
        </p:sp>
      </p:grpSp>
      <p:grpSp>
        <p:nvGrpSpPr>
          <p:cNvPr id="172073" name="Group 41"/>
          <p:cNvGrpSpPr>
            <a:grpSpLocks/>
          </p:cNvGrpSpPr>
          <p:nvPr/>
        </p:nvGrpSpPr>
        <p:grpSpPr bwMode="auto">
          <a:xfrm>
            <a:off x="468313" y="4221163"/>
            <a:ext cx="8281987" cy="1512887"/>
            <a:chOff x="295" y="2659"/>
            <a:chExt cx="5217" cy="953"/>
          </a:xfrm>
        </p:grpSpPr>
        <p:sp>
          <p:nvSpPr>
            <p:cNvPr id="172054" name="Rectangle 22"/>
            <p:cNvSpPr>
              <a:spLocks noChangeArrowheads="1"/>
            </p:cNvSpPr>
            <p:nvPr/>
          </p:nvSpPr>
          <p:spPr bwMode="auto">
            <a:xfrm>
              <a:off x="1293" y="3158"/>
              <a:ext cx="68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取指</a:t>
              </a:r>
            </a:p>
          </p:txBody>
        </p:sp>
        <p:sp>
          <p:nvSpPr>
            <p:cNvPr id="172055" name="Rectangle 23"/>
            <p:cNvSpPr>
              <a:spLocks noChangeArrowheads="1"/>
            </p:cNvSpPr>
            <p:nvPr/>
          </p:nvSpPr>
          <p:spPr bwMode="auto">
            <a:xfrm>
              <a:off x="1974" y="3158"/>
              <a:ext cx="68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发射</a:t>
              </a:r>
            </a:p>
          </p:txBody>
        </p:sp>
        <p:sp>
          <p:nvSpPr>
            <p:cNvPr id="172056" name="Rectangle 24"/>
            <p:cNvSpPr>
              <a:spLocks noChangeArrowheads="1"/>
            </p:cNvSpPr>
            <p:nvPr/>
          </p:nvSpPr>
          <p:spPr bwMode="auto">
            <a:xfrm>
              <a:off x="2654" y="3158"/>
              <a:ext cx="68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0">
                <a:solidFill>
                  <a:schemeClr val="tx1"/>
                </a:solidFill>
                <a:latin typeface="Tahoma" pitchFamily="34" charset="0"/>
              </a:endParaRP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译码</a:t>
              </a:r>
            </a:p>
          </p:txBody>
        </p:sp>
        <p:sp>
          <p:nvSpPr>
            <p:cNvPr id="172057" name="Rectangle 25"/>
            <p:cNvSpPr>
              <a:spLocks noChangeArrowheads="1"/>
            </p:cNvSpPr>
            <p:nvPr/>
          </p:nvSpPr>
          <p:spPr bwMode="auto">
            <a:xfrm>
              <a:off x="2977" y="3158"/>
              <a:ext cx="35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Reg R</a:t>
              </a:r>
            </a:p>
          </p:txBody>
        </p:sp>
        <p:sp>
          <p:nvSpPr>
            <p:cNvPr id="172058" name="Rectangle 26"/>
            <p:cNvSpPr>
              <a:spLocks noChangeArrowheads="1"/>
            </p:cNvSpPr>
            <p:nvPr/>
          </p:nvSpPr>
          <p:spPr bwMode="auto">
            <a:xfrm>
              <a:off x="3334" y="3158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Shift</a:t>
              </a:r>
            </a:p>
            <a:p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ALU/</a:t>
              </a:r>
              <a:r>
                <a:rPr kumimoji="1" lang="zh-CN" altLang="en-US" sz="2000" b="0">
                  <a:solidFill>
                    <a:schemeClr val="tx1"/>
                  </a:solidFill>
                  <a:latin typeface="Tahoma" pitchFamily="34" charset="0"/>
                </a:rPr>
                <a:t>乘法</a:t>
              </a:r>
            </a:p>
          </p:txBody>
        </p:sp>
        <p:sp>
          <p:nvSpPr>
            <p:cNvPr id="172059" name="Rectangle 27"/>
            <p:cNvSpPr>
              <a:spLocks noChangeArrowheads="1"/>
            </p:cNvSpPr>
            <p:nvPr/>
          </p:nvSpPr>
          <p:spPr bwMode="auto">
            <a:xfrm>
              <a:off x="4060" y="3158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000" b="0">
                  <a:solidFill>
                    <a:schemeClr val="tx1"/>
                  </a:solidFill>
                  <a:latin typeface="Tahoma" pitchFamily="34" charset="0"/>
                </a:rPr>
                <a:t>乘法器</a:t>
              </a:r>
            </a:p>
            <a:p>
              <a:r>
                <a:rPr kumimoji="1" lang="zh-CN" altLang="en-US" sz="2000" b="0">
                  <a:solidFill>
                    <a:schemeClr val="tx1"/>
                  </a:solidFill>
                  <a:latin typeface="Tahoma" pitchFamily="34" charset="0"/>
                </a:rPr>
                <a:t>部分积加</a:t>
              </a:r>
            </a:p>
          </p:txBody>
        </p:sp>
        <p:sp>
          <p:nvSpPr>
            <p:cNvPr id="172060" name="Rectangle 28"/>
            <p:cNvSpPr>
              <a:spLocks noChangeArrowheads="1"/>
            </p:cNvSpPr>
            <p:nvPr/>
          </p:nvSpPr>
          <p:spPr bwMode="auto">
            <a:xfrm>
              <a:off x="4786" y="3158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0">
                <a:solidFill>
                  <a:schemeClr val="tx1"/>
                </a:solidFill>
                <a:latin typeface="Tahoma" pitchFamily="34" charset="0"/>
              </a:endParaRP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写回</a:t>
              </a:r>
            </a:p>
          </p:txBody>
        </p:sp>
        <p:sp>
          <p:nvSpPr>
            <p:cNvPr id="172061" name="Rectangle 29"/>
            <p:cNvSpPr>
              <a:spLocks noChangeArrowheads="1"/>
            </p:cNvSpPr>
            <p:nvPr/>
          </p:nvSpPr>
          <p:spPr bwMode="auto">
            <a:xfrm>
              <a:off x="4786" y="3158"/>
              <a:ext cx="38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Reg W</a:t>
              </a:r>
            </a:p>
          </p:txBody>
        </p:sp>
        <p:sp>
          <p:nvSpPr>
            <p:cNvPr id="172062" name="Rectangle 30"/>
            <p:cNvSpPr>
              <a:spLocks noChangeArrowheads="1"/>
            </p:cNvSpPr>
            <p:nvPr/>
          </p:nvSpPr>
          <p:spPr bwMode="auto">
            <a:xfrm>
              <a:off x="1475" y="2659"/>
              <a:ext cx="499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转移</a:t>
              </a: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预测</a:t>
              </a:r>
            </a:p>
          </p:txBody>
        </p:sp>
        <p:sp>
          <p:nvSpPr>
            <p:cNvPr id="172063" name="Rectangle 31"/>
            <p:cNvSpPr>
              <a:spLocks noChangeArrowheads="1"/>
            </p:cNvSpPr>
            <p:nvPr/>
          </p:nvSpPr>
          <p:spPr bwMode="auto">
            <a:xfrm>
              <a:off x="3334" y="2659"/>
              <a:ext cx="363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Add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Cal</a:t>
              </a:r>
            </a:p>
          </p:txBody>
        </p:sp>
        <p:sp>
          <p:nvSpPr>
            <p:cNvPr id="172064" name="Rectangle 32"/>
            <p:cNvSpPr>
              <a:spLocks noChangeArrowheads="1"/>
            </p:cNvSpPr>
            <p:nvPr/>
          </p:nvSpPr>
          <p:spPr bwMode="auto">
            <a:xfrm>
              <a:off x="3697" y="2659"/>
              <a:ext cx="1089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MEM</a:t>
              </a:r>
            </a:p>
          </p:txBody>
        </p:sp>
        <p:sp>
          <p:nvSpPr>
            <p:cNvPr id="172065" name="Rectangle 33"/>
            <p:cNvSpPr>
              <a:spLocks noChangeArrowheads="1"/>
            </p:cNvSpPr>
            <p:nvPr/>
          </p:nvSpPr>
          <p:spPr bwMode="auto">
            <a:xfrm>
              <a:off x="4786" y="2659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0">
                <a:solidFill>
                  <a:schemeClr val="tx1"/>
                </a:solidFill>
                <a:latin typeface="Tahoma" pitchFamily="34" charset="0"/>
              </a:endParaRP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写回</a:t>
              </a:r>
            </a:p>
          </p:txBody>
        </p:sp>
        <p:sp>
          <p:nvSpPr>
            <p:cNvPr id="172066" name="Rectangle 34"/>
            <p:cNvSpPr>
              <a:spLocks noChangeArrowheads="1"/>
            </p:cNvSpPr>
            <p:nvPr/>
          </p:nvSpPr>
          <p:spPr bwMode="auto">
            <a:xfrm>
              <a:off x="4786" y="2659"/>
              <a:ext cx="38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data W</a:t>
              </a:r>
            </a:p>
          </p:txBody>
        </p:sp>
        <p:sp>
          <p:nvSpPr>
            <p:cNvPr id="172069" name="Rectangle 37"/>
            <p:cNvSpPr>
              <a:spLocks noChangeArrowheads="1"/>
            </p:cNvSpPr>
            <p:nvPr/>
          </p:nvSpPr>
          <p:spPr bwMode="auto">
            <a:xfrm>
              <a:off x="295" y="2931"/>
              <a:ext cx="97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ARM10TDMI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6</a:t>
              </a:r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段</a:t>
              </a:r>
            </a:p>
          </p:txBody>
        </p:sp>
      </p:grpSp>
      <p:grpSp>
        <p:nvGrpSpPr>
          <p:cNvPr id="172072" name="Group 40"/>
          <p:cNvGrpSpPr>
            <a:grpSpLocks/>
          </p:cNvGrpSpPr>
          <p:nvPr/>
        </p:nvGrpSpPr>
        <p:grpSpPr bwMode="auto">
          <a:xfrm>
            <a:off x="395288" y="2852738"/>
            <a:ext cx="8353425" cy="1008062"/>
            <a:chOff x="249" y="1797"/>
            <a:chExt cx="5262" cy="635"/>
          </a:xfrm>
        </p:grpSpPr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1293" y="1887"/>
              <a:ext cx="81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取指</a:t>
              </a:r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109" y="1887"/>
              <a:ext cx="81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0">
                <a:solidFill>
                  <a:schemeClr val="tx1"/>
                </a:solidFill>
                <a:latin typeface="Tahoma" pitchFamily="34" charset="0"/>
              </a:endParaRP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译码</a:t>
              </a:r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2517" y="1887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800" b="0">
                  <a:solidFill>
                    <a:schemeClr val="tx1"/>
                  </a:solidFill>
                  <a:latin typeface="Tahoma" pitchFamily="34" charset="0"/>
                </a:rPr>
                <a:t>Reg R</a:t>
              </a:r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2925" y="1887"/>
              <a:ext cx="81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Shift/ALU</a:t>
              </a:r>
            </a:p>
          </p:txBody>
        </p:sp>
        <p:sp>
          <p:nvSpPr>
            <p:cNvPr id="172051" name="Rectangle 19"/>
            <p:cNvSpPr>
              <a:spLocks noChangeArrowheads="1"/>
            </p:cNvSpPr>
            <p:nvPr/>
          </p:nvSpPr>
          <p:spPr bwMode="auto">
            <a:xfrm>
              <a:off x="3741" y="1887"/>
              <a:ext cx="81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MEM</a:t>
              </a:r>
            </a:p>
          </p:txBody>
        </p:sp>
        <p:sp>
          <p:nvSpPr>
            <p:cNvPr id="172052" name="Rectangle 20"/>
            <p:cNvSpPr>
              <a:spLocks noChangeArrowheads="1"/>
            </p:cNvSpPr>
            <p:nvPr/>
          </p:nvSpPr>
          <p:spPr bwMode="auto">
            <a:xfrm>
              <a:off x="4558" y="1887"/>
              <a:ext cx="86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0">
                <a:solidFill>
                  <a:schemeClr val="tx1"/>
                </a:solidFill>
                <a:latin typeface="Tahoma" pitchFamily="34" charset="0"/>
              </a:endParaRPr>
            </a:p>
            <a:p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写回</a:t>
              </a:r>
            </a:p>
          </p:txBody>
        </p:sp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4558" y="1887"/>
              <a:ext cx="45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800" b="0">
                  <a:solidFill>
                    <a:schemeClr val="tx1"/>
                  </a:solidFill>
                  <a:latin typeface="Tahoma" pitchFamily="34" charset="0"/>
                </a:rPr>
                <a:t>Reg W</a:t>
              </a:r>
            </a:p>
          </p:txBody>
        </p:sp>
        <p:sp>
          <p:nvSpPr>
            <p:cNvPr id="172068" name="Rectangle 36"/>
            <p:cNvSpPr>
              <a:spLocks noChangeArrowheads="1"/>
            </p:cNvSpPr>
            <p:nvPr/>
          </p:nvSpPr>
          <p:spPr bwMode="auto">
            <a:xfrm>
              <a:off x="295" y="1888"/>
              <a:ext cx="97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ARM9TDMI</a:t>
              </a:r>
            </a:p>
            <a:p>
              <a:r>
                <a:rPr kumimoji="1" lang="en-US" altLang="zh-CN" sz="2400" b="0">
                  <a:solidFill>
                    <a:schemeClr val="tx1"/>
                  </a:solidFill>
                  <a:latin typeface="Tahoma" pitchFamily="34" charset="0"/>
                </a:rPr>
                <a:t>5</a:t>
              </a:r>
              <a:r>
                <a:rPr kumimoji="1" lang="zh-CN" altLang="en-US" sz="2400" b="0">
                  <a:solidFill>
                    <a:schemeClr val="tx1"/>
                  </a:solidFill>
                  <a:latin typeface="Tahoma" pitchFamily="34" charset="0"/>
                </a:rPr>
                <a:t>段</a:t>
              </a:r>
            </a:p>
          </p:txBody>
        </p:sp>
        <p:sp>
          <p:nvSpPr>
            <p:cNvPr id="172070" name="AutoShape 38"/>
            <p:cNvSpPr>
              <a:spLocks noChangeArrowheads="1"/>
            </p:cNvSpPr>
            <p:nvPr/>
          </p:nvSpPr>
          <p:spPr bwMode="auto">
            <a:xfrm>
              <a:off x="249" y="1797"/>
              <a:ext cx="5262" cy="63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Endian Mode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Big-Endian</a:t>
            </a:r>
            <a:r>
              <a:rPr lang="zh-CN" altLang="en-US"/>
              <a:t>（大端模式）</a:t>
            </a:r>
          </a:p>
          <a:p>
            <a:pPr lvl="1">
              <a:buFont typeface="Wingdings" pitchFamily="2" charset="2"/>
              <a:buNone/>
            </a:pP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/>
              <a:t>0x12345678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0x1234</a:t>
            </a:r>
          </a:p>
          <a:p>
            <a:endParaRPr lang="en-US" altLang="zh-CN"/>
          </a:p>
          <a:p>
            <a:r>
              <a:rPr lang="en-US" altLang="zh-CN"/>
              <a:t>Little-Endian</a:t>
            </a:r>
            <a:r>
              <a:rPr lang="zh-CN" altLang="en-US"/>
              <a:t>（小端模式）</a:t>
            </a:r>
          </a:p>
          <a:p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/>
              <a:t>0x12345678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0x1234</a:t>
            </a:r>
          </a:p>
          <a:p>
            <a:endParaRPr lang="en-US" altLang="zh-CN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779838" y="2493963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427538" y="2493963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34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5075238" y="2493963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56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724525" y="2493963"/>
            <a:ext cx="6492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78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3779838" y="2998788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4427538" y="2998788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34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5075238" y="2998788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724525" y="2998788"/>
            <a:ext cx="6492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3419475" y="2062163"/>
            <a:ext cx="64928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0">
                <a:solidFill>
                  <a:schemeClr val="tx1"/>
                </a:solidFill>
                <a:latin typeface="Tahoma" pitchFamily="34" charset="0"/>
              </a:rPr>
              <a:t>MSB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6083300" y="2060575"/>
            <a:ext cx="64928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0">
                <a:solidFill>
                  <a:schemeClr val="tx1"/>
                </a:solidFill>
                <a:latin typeface="Tahoma" pitchFamily="34" charset="0"/>
              </a:rPr>
              <a:t>LSB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3779838" y="5302250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78</a:t>
            </a: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4427538" y="5302250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56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075238" y="5302250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34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5724525" y="5302250"/>
            <a:ext cx="6492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3779838" y="5807075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34</a:t>
            </a:r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4427538" y="5807075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0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5075238" y="5807075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5724525" y="5807075"/>
            <a:ext cx="6492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3419475" y="4870450"/>
            <a:ext cx="64928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0">
                <a:solidFill>
                  <a:schemeClr val="tx1"/>
                </a:solidFill>
                <a:latin typeface="Tahoma" pitchFamily="34" charset="0"/>
              </a:rPr>
              <a:t>MSB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6083300" y="4868863"/>
            <a:ext cx="649288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 b="0">
                <a:solidFill>
                  <a:schemeClr val="tx1"/>
                </a:solidFill>
                <a:latin typeface="Tahoma" pitchFamily="34" charset="0"/>
              </a:rPr>
              <a:t>LSB</a:t>
            </a:r>
          </a:p>
        </p:txBody>
      </p:sp>
      <p:sp>
        <p:nvSpPr>
          <p:cNvPr id="174107" name="AutoShape 27"/>
          <p:cNvSpPr>
            <a:spLocks noChangeArrowheads="1"/>
          </p:cNvSpPr>
          <p:nvPr/>
        </p:nvSpPr>
        <p:spPr bwMode="auto">
          <a:xfrm>
            <a:off x="6731000" y="2492375"/>
            <a:ext cx="2305050" cy="30241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5000"/>
              </a:lnSpc>
              <a:spcBef>
                <a:spcPct val="40000"/>
              </a:spcBef>
            </a:pPr>
            <a:r>
              <a:rPr lang="zh-CN" altLang="en-US" sz="1800">
                <a:solidFill>
                  <a:schemeClr val="folHlink"/>
                </a:solidFill>
              </a:rPr>
              <a:t>提示：</a:t>
            </a:r>
          </a:p>
          <a:p>
            <a:pPr algn="l">
              <a:lnSpc>
                <a:spcPct val="105000"/>
              </a:lnSpc>
              <a:spcBef>
                <a:spcPct val="40000"/>
              </a:spcBef>
            </a:pPr>
            <a:r>
              <a:rPr lang="zh-CN" altLang="en-US" sz="1800">
                <a:solidFill>
                  <a:schemeClr val="folHlink"/>
                </a:solidFill>
              </a:rPr>
              <a:t>处理器的大小端模式可能会影响某些代码的编写方式，例如</a:t>
            </a:r>
            <a:r>
              <a:rPr lang="en-US" altLang="zh-CN" sz="1800">
                <a:solidFill>
                  <a:schemeClr val="folHlink"/>
                </a:solidFill>
              </a:rPr>
              <a:t>TCP/IP</a:t>
            </a:r>
            <a:r>
              <a:rPr lang="zh-CN" altLang="en-US" sz="1800">
                <a:solidFill>
                  <a:schemeClr val="folHlink"/>
                </a:solidFill>
              </a:rPr>
              <a:t>网络协议栈，因为</a:t>
            </a:r>
            <a:r>
              <a:rPr lang="en-US" altLang="zh-CN" sz="1800">
                <a:solidFill>
                  <a:schemeClr val="folHlink"/>
                </a:solidFill>
              </a:rPr>
              <a:t>Ethernet</a:t>
            </a:r>
            <a:r>
              <a:rPr lang="zh-CN" altLang="en-US" sz="1800">
                <a:solidFill>
                  <a:schemeClr val="folHlink"/>
                </a:solidFill>
              </a:rPr>
              <a:t>以大端模式传输数据。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&amp; Instruction alignment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  <a:p>
            <a:pPr lvl="1"/>
            <a:r>
              <a:rPr lang="en-US" altLang="zh-CN"/>
              <a:t>Byte</a:t>
            </a:r>
            <a:r>
              <a:rPr lang="zh-CN" altLang="en-US"/>
              <a:t>：</a:t>
            </a:r>
            <a:r>
              <a:rPr lang="en-US" altLang="zh-CN"/>
              <a:t>8</a:t>
            </a:r>
            <a:r>
              <a:rPr lang="zh-CN" altLang="en-US"/>
              <a:t>位</a:t>
            </a:r>
          </a:p>
          <a:p>
            <a:pPr lvl="1"/>
            <a:r>
              <a:rPr lang="en-US" altLang="zh-CN"/>
              <a:t>Halfword</a:t>
            </a:r>
            <a:r>
              <a:rPr lang="zh-CN" altLang="en-US"/>
              <a:t>：</a:t>
            </a:r>
            <a:r>
              <a:rPr lang="en-US" altLang="zh-CN"/>
              <a:t>16</a:t>
            </a:r>
            <a:r>
              <a:rPr lang="zh-CN" altLang="en-US"/>
              <a:t>位（</a:t>
            </a:r>
            <a:r>
              <a:rPr lang="en-US" altLang="zh-CN"/>
              <a:t>2</a:t>
            </a:r>
            <a:r>
              <a:rPr lang="zh-CN" altLang="en-US"/>
              <a:t>字节边界对准）</a:t>
            </a:r>
          </a:p>
          <a:p>
            <a:pPr lvl="1"/>
            <a:r>
              <a:rPr lang="en-US" altLang="zh-CN"/>
              <a:t>Word</a:t>
            </a:r>
            <a:r>
              <a:rPr lang="zh-CN" altLang="en-US"/>
              <a:t>：</a:t>
            </a:r>
            <a:r>
              <a:rPr lang="en-US" altLang="zh-CN"/>
              <a:t>32</a:t>
            </a:r>
            <a:r>
              <a:rPr lang="zh-CN" altLang="en-US"/>
              <a:t>位（</a:t>
            </a:r>
            <a:r>
              <a:rPr lang="en-US" altLang="zh-CN"/>
              <a:t>4</a:t>
            </a:r>
            <a:r>
              <a:rPr lang="zh-CN" altLang="en-US"/>
              <a:t>字节边界对准）</a:t>
            </a:r>
          </a:p>
          <a:p>
            <a:r>
              <a:rPr lang="zh-CN" altLang="en-US"/>
              <a:t>指令</a:t>
            </a:r>
          </a:p>
          <a:p>
            <a:pPr lvl="1"/>
            <a:r>
              <a:rPr lang="en-US" altLang="zh-CN"/>
              <a:t>ARM 32</a:t>
            </a:r>
            <a:r>
              <a:rPr lang="zh-CN" altLang="en-US"/>
              <a:t>位指令</a:t>
            </a:r>
          </a:p>
          <a:p>
            <a:pPr lvl="2"/>
            <a:r>
              <a:rPr lang="en-US" altLang="zh-CN"/>
              <a:t>4</a:t>
            </a:r>
            <a:r>
              <a:rPr lang="zh-CN" altLang="en-US"/>
              <a:t>字节边界对准</a:t>
            </a:r>
          </a:p>
          <a:p>
            <a:pPr lvl="1"/>
            <a:r>
              <a:rPr lang="en-US" altLang="zh-CN"/>
              <a:t>Thumb 16</a:t>
            </a:r>
            <a:r>
              <a:rPr lang="zh-CN" altLang="en-US"/>
              <a:t>位指令</a:t>
            </a:r>
          </a:p>
          <a:p>
            <a:pPr lvl="2"/>
            <a:r>
              <a:rPr lang="en-US" altLang="zh-CN"/>
              <a:t>2</a:t>
            </a:r>
            <a:r>
              <a:rPr lang="zh-CN" altLang="en-US"/>
              <a:t>字节边界对准</a:t>
            </a:r>
          </a:p>
        </p:txBody>
      </p:sp>
      <p:grpSp>
        <p:nvGrpSpPr>
          <p:cNvPr id="173086" name="Group 30"/>
          <p:cNvGrpSpPr>
            <a:grpSpLocks/>
          </p:cNvGrpSpPr>
          <p:nvPr/>
        </p:nvGrpSpPr>
        <p:grpSpPr bwMode="auto">
          <a:xfrm>
            <a:off x="4930775" y="3573463"/>
            <a:ext cx="3529013" cy="2879725"/>
            <a:chOff x="3106" y="2251"/>
            <a:chExt cx="2223" cy="1814"/>
          </a:xfrm>
        </p:grpSpPr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4103" y="2251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103" y="243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2" name="Rectangle 6"/>
            <p:cNvSpPr>
              <a:spLocks noChangeArrowheads="1"/>
            </p:cNvSpPr>
            <p:nvPr/>
          </p:nvSpPr>
          <p:spPr bwMode="auto">
            <a:xfrm>
              <a:off x="4103" y="2614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4103" y="2795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4" name="Rectangle 8"/>
            <p:cNvSpPr>
              <a:spLocks noChangeArrowheads="1"/>
            </p:cNvSpPr>
            <p:nvPr/>
          </p:nvSpPr>
          <p:spPr bwMode="auto">
            <a:xfrm>
              <a:off x="4103" y="2977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5" name="Rectangle 9"/>
            <p:cNvSpPr>
              <a:spLocks noChangeArrowheads="1"/>
            </p:cNvSpPr>
            <p:nvPr/>
          </p:nvSpPr>
          <p:spPr bwMode="auto">
            <a:xfrm>
              <a:off x="4103" y="3521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4103" y="3340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4103" y="3158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4103" y="3884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4103" y="370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sz="24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4331" y="2251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4331" y="2432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4331" y="2614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4331" y="2795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4331" y="2977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4331" y="3521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4331" y="3340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4331" y="3158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4331" y="3884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4331" y="3702"/>
              <a:ext cx="99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000" b="0">
                  <a:solidFill>
                    <a:schemeClr val="tx1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73080" name="AutoShape 24"/>
            <p:cNvSpPr>
              <a:spLocks/>
            </p:cNvSpPr>
            <p:nvPr/>
          </p:nvSpPr>
          <p:spPr bwMode="auto">
            <a:xfrm>
              <a:off x="3832" y="2614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1" name="AutoShape 25"/>
            <p:cNvSpPr>
              <a:spLocks/>
            </p:cNvSpPr>
            <p:nvPr/>
          </p:nvSpPr>
          <p:spPr bwMode="auto">
            <a:xfrm>
              <a:off x="3922" y="2251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2" name="AutoShape 26"/>
            <p:cNvSpPr>
              <a:spLocks/>
            </p:cNvSpPr>
            <p:nvPr/>
          </p:nvSpPr>
          <p:spPr bwMode="auto">
            <a:xfrm>
              <a:off x="3922" y="2977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3287" y="3204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Word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3106" y="2659"/>
              <a:ext cx="7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Halfword</a:t>
              </a:r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>
              <a:off x="3106" y="2311"/>
              <a:ext cx="7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ahoma" pitchFamily="34" charset="0"/>
                </a:rPr>
                <a:t>Halfword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r>
              <a:rPr lang="en-US" altLang="zh-CN"/>
              <a:t>-04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917700"/>
          </a:xfrm>
        </p:spPr>
        <p:txBody>
          <a:bodyPr/>
          <a:lstStyle/>
          <a:p>
            <a:r>
              <a:rPr lang="en-US" altLang="zh-CN" sz="2800"/>
              <a:t>RISC</a:t>
            </a:r>
            <a:r>
              <a:rPr lang="zh-CN" altLang="en-US" sz="2800"/>
              <a:t>处理器往往有数据对准要求，</a:t>
            </a:r>
            <a:r>
              <a:rPr lang="zh-CN" altLang="en-US" sz="2800" b="1">
                <a:solidFill>
                  <a:schemeClr val="hlink"/>
                </a:solidFill>
              </a:rPr>
              <a:t>养成好的结构数据定义</a:t>
            </a:r>
            <a:r>
              <a:rPr lang="en-US" altLang="zh-CN" sz="2800" b="1">
                <a:solidFill>
                  <a:schemeClr val="hlink"/>
                </a:solidFill>
              </a:rPr>
              <a:t>(</a:t>
            </a:r>
            <a:r>
              <a:rPr lang="zh-CN" altLang="en-US" sz="2800" b="1">
                <a:solidFill>
                  <a:schemeClr val="hlink"/>
                </a:solidFill>
              </a:rPr>
              <a:t>对准</a:t>
            </a:r>
            <a:r>
              <a:rPr lang="en-US" altLang="zh-CN" sz="2800" b="1">
                <a:solidFill>
                  <a:schemeClr val="hlink"/>
                </a:solidFill>
              </a:rPr>
              <a:t>)</a:t>
            </a:r>
            <a:r>
              <a:rPr lang="zh-CN" altLang="en-US" sz="2800" b="1">
                <a:solidFill>
                  <a:schemeClr val="hlink"/>
                </a:solidFill>
              </a:rPr>
              <a:t>习惯很有必要</a:t>
            </a:r>
            <a:r>
              <a:rPr lang="zh-CN" altLang="en-US" sz="2800" b="1"/>
              <a:t>。</a:t>
            </a:r>
            <a:r>
              <a:rPr lang="zh-CN" altLang="en-US" sz="2800"/>
              <a:t>即使处理器没有数据对准要求，如</a:t>
            </a:r>
            <a:r>
              <a:rPr lang="en-US" altLang="zh-CN" sz="2800"/>
              <a:t>X86</a:t>
            </a:r>
            <a:r>
              <a:rPr lang="zh-CN" altLang="en-US" sz="2800"/>
              <a:t>，一个好的结构数据定义也会提高代码执行效率。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260475" y="3357563"/>
            <a:ext cx="34559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typedef struct</a:t>
            </a:r>
          </a:p>
          <a:p>
            <a:pPr algn="l"/>
            <a:r>
              <a:rPr lang="en-US" altLang="zh-CN" sz="2000"/>
              <a:t>{</a:t>
            </a:r>
          </a:p>
          <a:p>
            <a:pPr algn="l"/>
            <a:r>
              <a:rPr lang="en-US" altLang="zh-CN" sz="2000"/>
              <a:t>  char	c;</a:t>
            </a:r>
          </a:p>
          <a:p>
            <a:pPr algn="l"/>
            <a:r>
              <a:rPr lang="en-US" altLang="zh-CN" sz="2000"/>
              <a:t>  short	s;</a:t>
            </a:r>
          </a:p>
          <a:p>
            <a:pPr algn="l"/>
            <a:r>
              <a:rPr lang="en-US" altLang="zh-CN" sz="2000"/>
              <a:t>  int	i;	</a:t>
            </a:r>
          </a:p>
          <a:p>
            <a:pPr algn="l"/>
            <a:r>
              <a:rPr lang="en-US" altLang="zh-CN" sz="2000"/>
              <a:t>}sample_srtuc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5003800" y="3357563"/>
            <a:ext cx="34559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typedef struct</a:t>
            </a:r>
          </a:p>
          <a:p>
            <a:pPr algn="l"/>
            <a:r>
              <a:rPr lang="en-US" altLang="zh-CN" sz="2000"/>
              <a:t>{</a:t>
            </a:r>
          </a:p>
          <a:p>
            <a:pPr algn="l"/>
            <a:r>
              <a:rPr lang="en-US" altLang="zh-CN" sz="2000"/>
              <a:t>  char	c, </a:t>
            </a:r>
            <a:r>
              <a:rPr lang="en-US" altLang="zh-CN" sz="2000">
                <a:solidFill>
                  <a:schemeClr val="hlink"/>
                </a:solidFill>
              </a:rPr>
              <a:t>recv</a:t>
            </a:r>
            <a:r>
              <a:rPr lang="en-US" altLang="zh-CN" sz="2000"/>
              <a:t>;</a:t>
            </a:r>
          </a:p>
          <a:p>
            <a:pPr algn="l"/>
            <a:r>
              <a:rPr lang="en-US" altLang="zh-CN" sz="2000"/>
              <a:t>  short	s;</a:t>
            </a:r>
          </a:p>
          <a:p>
            <a:pPr algn="l"/>
            <a:r>
              <a:rPr lang="en-US" altLang="zh-CN" sz="2000"/>
              <a:t>  int	i;	</a:t>
            </a:r>
          </a:p>
          <a:p>
            <a:pPr algn="l"/>
            <a:r>
              <a:rPr lang="en-US" altLang="zh-CN" sz="2000"/>
              <a:t>}sample_srtuc</a:t>
            </a:r>
          </a:p>
        </p:txBody>
      </p:sp>
      <p:sp>
        <p:nvSpPr>
          <p:cNvPr id="242694" name="AutoShape 6"/>
          <p:cNvSpPr>
            <a:spLocks noChangeArrowheads="1"/>
          </p:cNvSpPr>
          <p:nvPr/>
        </p:nvSpPr>
        <p:spPr bwMode="auto">
          <a:xfrm>
            <a:off x="3635375" y="4076700"/>
            <a:ext cx="936625" cy="647700"/>
          </a:xfrm>
          <a:prstGeom prst="rightArrow">
            <a:avLst>
              <a:gd name="adj1" fmla="val 50000"/>
              <a:gd name="adj2" fmla="val 36152"/>
            </a:avLst>
          </a:prstGeom>
          <a:solidFill>
            <a:srgbClr val="FFFF66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3" grpId="1"/>
      <p:bldP spid="2426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典型的</a:t>
            </a:r>
            <a:r>
              <a:rPr lang="en-US" altLang="zh-CN">
                <a:latin typeface="Arial" charset="0"/>
              </a:rPr>
              <a:t>RISC</a:t>
            </a:r>
            <a:r>
              <a:rPr lang="zh-CN" altLang="en-US">
                <a:latin typeface="Arial" charset="0"/>
              </a:rPr>
              <a:t>结构特征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42288" cy="3646488"/>
          </a:xfrm>
        </p:spPr>
        <p:txBody>
          <a:bodyPr/>
          <a:lstStyle/>
          <a:p>
            <a:r>
              <a:rPr lang="zh-CN" altLang="en-US" sz="2800" b="1"/>
              <a:t>目前绝大多数嵌入式处理器是</a:t>
            </a:r>
            <a:r>
              <a:rPr lang="en-US" altLang="zh-CN" sz="2800" b="1"/>
              <a:t>RISC</a:t>
            </a:r>
            <a:r>
              <a:rPr lang="zh-CN" altLang="en-US" sz="2800" b="1"/>
              <a:t>系统结构</a:t>
            </a:r>
          </a:p>
          <a:p>
            <a:pPr lvl="1"/>
            <a:r>
              <a:rPr lang="zh-CN" altLang="en-US" sz="2400" b="1"/>
              <a:t>单一指令长度</a:t>
            </a:r>
          </a:p>
          <a:p>
            <a:pPr lvl="1"/>
            <a:r>
              <a:rPr lang="zh-CN" altLang="en-US" sz="2400" b="1"/>
              <a:t>较少的寻址方式（一般≤</a:t>
            </a:r>
            <a:r>
              <a:rPr lang="en-US" altLang="zh-CN" sz="2400" b="1"/>
              <a:t>5</a:t>
            </a:r>
            <a:r>
              <a:rPr lang="zh-CN" altLang="en-US" sz="2400" b="1"/>
              <a:t>）</a:t>
            </a:r>
          </a:p>
          <a:p>
            <a:pPr lvl="1"/>
            <a:r>
              <a:rPr lang="en-US" altLang="zh-CN" sz="2400" b="1">
                <a:solidFill>
                  <a:schemeClr val="hlink"/>
                </a:solidFill>
              </a:rPr>
              <a:t>LOAD/STORE</a:t>
            </a:r>
            <a:r>
              <a:rPr lang="zh-CN" altLang="en-US" sz="2400" b="1">
                <a:solidFill>
                  <a:schemeClr val="hlink"/>
                </a:solidFill>
              </a:rPr>
              <a:t>指令不会与算术运算混在一起</a:t>
            </a:r>
          </a:p>
          <a:p>
            <a:pPr lvl="1"/>
            <a:r>
              <a:rPr lang="zh-CN" altLang="en-US" sz="2400" b="1">
                <a:solidFill>
                  <a:schemeClr val="hlink"/>
                </a:solidFill>
              </a:rPr>
              <a:t>每条指令最多有一个存储器操作数</a:t>
            </a:r>
            <a:r>
              <a:rPr lang="en-US" altLang="zh-CN" sz="2400" b="1">
                <a:solidFill>
                  <a:schemeClr val="hlink"/>
                </a:solidFill>
              </a:rPr>
              <a:t>(LOAD/STORE)</a:t>
            </a:r>
          </a:p>
          <a:p>
            <a:pPr lvl="1"/>
            <a:r>
              <a:rPr lang="zh-CN" altLang="en-US" sz="2400" b="1"/>
              <a:t>整数寄存器有</a:t>
            </a:r>
            <a:r>
              <a:rPr lang="en-US" altLang="zh-CN" sz="2400" b="1"/>
              <a:t>32</a:t>
            </a:r>
            <a:r>
              <a:rPr lang="zh-CN" altLang="en-US" sz="2400" b="1"/>
              <a:t>个以上</a:t>
            </a:r>
          </a:p>
          <a:p>
            <a:pPr lvl="1"/>
            <a:r>
              <a:rPr lang="zh-CN" altLang="en-US" sz="2400" b="1"/>
              <a:t>浮点寄存器（如果有）有</a:t>
            </a:r>
            <a:r>
              <a:rPr lang="en-US" altLang="zh-CN" sz="2400" b="1"/>
              <a:t>16</a:t>
            </a:r>
            <a:r>
              <a:rPr lang="zh-CN" altLang="en-US" sz="2400" b="1"/>
              <a:t>个以上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 Mode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3" y="1341438"/>
            <a:ext cx="6588125" cy="27098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User (usr): ARM</a:t>
            </a:r>
            <a:r>
              <a:rPr lang="zh-CN" altLang="en-US" sz="2400">
                <a:solidFill>
                  <a:schemeClr val="folHlink"/>
                </a:solidFill>
              </a:rPr>
              <a:t>正常程序执行模式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System (sys): </a:t>
            </a:r>
            <a:r>
              <a:rPr lang="zh-CN" altLang="en-US" sz="2400">
                <a:solidFill>
                  <a:schemeClr val="folHlink"/>
                </a:solidFill>
              </a:rPr>
              <a:t>操作系统的特权用户模式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FIQ (fiq): </a:t>
            </a:r>
            <a:r>
              <a:rPr lang="zh-CN" altLang="en-US" sz="2400">
                <a:solidFill>
                  <a:schemeClr val="folHlink"/>
                </a:solidFill>
              </a:rPr>
              <a:t>响应快速中断时的处理模式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IRQ (irq): </a:t>
            </a:r>
            <a:r>
              <a:rPr lang="zh-CN" altLang="en-US" sz="2400">
                <a:solidFill>
                  <a:schemeClr val="folHlink"/>
                </a:solidFill>
              </a:rPr>
              <a:t>响应普通中断时的处理模式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Supervisor (svc): </a:t>
            </a:r>
            <a:r>
              <a:rPr lang="zh-CN" altLang="en-US" sz="2400">
                <a:solidFill>
                  <a:schemeClr val="folHlink"/>
                </a:solidFill>
              </a:rPr>
              <a:t>操作系统保护模式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Abort mode (abt): </a:t>
            </a:r>
            <a:r>
              <a:rPr lang="zh-CN" altLang="en-US" sz="2400">
                <a:solidFill>
                  <a:schemeClr val="folHlink"/>
                </a:solidFill>
              </a:rPr>
              <a:t>虚拟存储或存储器保护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Undefined (und): </a:t>
            </a:r>
            <a:r>
              <a:rPr lang="zh-CN" altLang="en-US" sz="2400">
                <a:solidFill>
                  <a:schemeClr val="folHlink"/>
                </a:solidFill>
              </a:rPr>
              <a:t>硬件协处理器的软件仿真</a:t>
            </a:r>
          </a:p>
          <a:p>
            <a:pPr>
              <a:lnSpc>
                <a:spcPct val="80000"/>
              </a:lnSpc>
            </a:pP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243716" name="AutoShape 4"/>
          <p:cNvSpPr>
            <a:spLocks/>
          </p:cNvSpPr>
          <p:nvPr/>
        </p:nvSpPr>
        <p:spPr bwMode="auto">
          <a:xfrm>
            <a:off x="1800225" y="2251075"/>
            <a:ext cx="215900" cy="15113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43717" name="AutoShape 5"/>
          <p:cNvSpPr>
            <a:spLocks/>
          </p:cNvSpPr>
          <p:nvPr/>
        </p:nvSpPr>
        <p:spPr bwMode="auto">
          <a:xfrm>
            <a:off x="1079500" y="1890713"/>
            <a:ext cx="215900" cy="1871662"/>
          </a:xfrm>
          <a:prstGeom prst="leftBrace">
            <a:avLst>
              <a:gd name="adj1" fmla="val 722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366838" y="2466975"/>
            <a:ext cx="501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异常模式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649288" y="2251075"/>
            <a:ext cx="501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特权模式</a:t>
            </a:r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1366838" y="18907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1366838" y="3762375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1187450" y="4175125"/>
            <a:ext cx="75612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b="0"/>
              <a:t>特权模式</a:t>
            </a:r>
            <a:r>
              <a:rPr lang="en-US" altLang="zh-CN" sz="2400" b="0"/>
              <a:t>(Privileged Mode)</a:t>
            </a:r>
            <a:r>
              <a:rPr lang="zh-CN" altLang="en-US" sz="2400" b="0"/>
              <a:t>。程序可以访问所有的系统资源，也可以通过软件控制进行处理器模式的切换。</a:t>
            </a:r>
          </a:p>
          <a:p>
            <a:r>
              <a:rPr lang="zh-CN" altLang="en-US" sz="2400" b="0"/>
              <a:t>用户模式下不能软件进行模式改变，也不能访问被保护的系统资源。</a:t>
            </a:r>
          </a:p>
          <a:p>
            <a:r>
              <a:rPr lang="zh-CN" altLang="en-US" sz="2400" b="0"/>
              <a:t>外部中断或异常可进入对应模式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/>
      <p:bldP spid="243717" grpId="0" animBg="1"/>
      <p:bldP spid="243718" grpId="0"/>
      <p:bldP spid="243719" grpId="0"/>
      <p:bldP spid="243720" grpId="0" animBg="1"/>
      <p:bldP spid="243721" grpId="0" animBg="1"/>
      <p:bldP spid="2437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State &amp; GPRs</a:t>
            </a:r>
          </a:p>
        </p:txBody>
      </p:sp>
      <p:pic>
        <p:nvPicPr>
          <p:cNvPr id="176133" name="Picture 5" descr="ARM r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1075" y="1090613"/>
            <a:ext cx="7983538" cy="5507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6152" name="Group 24"/>
          <p:cNvGrpSpPr>
            <a:grpSpLocks/>
          </p:cNvGrpSpPr>
          <p:nvPr/>
        </p:nvGrpSpPr>
        <p:grpSpPr bwMode="auto">
          <a:xfrm>
            <a:off x="684213" y="1341438"/>
            <a:ext cx="8351837" cy="2159000"/>
            <a:chOff x="431" y="845"/>
            <a:chExt cx="5261" cy="1360"/>
          </a:xfrm>
        </p:grpSpPr>
        <p:sp>
          <p:nvSpPr>
            <p:cNvPr id="176134" name="AutoShape 6"/>
            <p:cNvSpPr>
              <a:spLocks noChangeArrowheads="1"/>
            </p:cNvSpPr>
            <p:nvPr/>
          </p:nvSpPr>
          <p:spPr bwMode="auto">
            <a:xfrm>
              <a:off x="431" y="845"/>
              <a:ext cx="5261" cy="136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431" y="1071"/>
              <a:ext cx="22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</a:rPr>
                <a:t>不分组寄存器</a:t>
              </a:r>
            </a:p>
          </p:txBody>
        </p:sp>
      </p:grpSp>
      <p:grpSp>
        <p:nvGrpSpPr>
          <p:cNvPr id="176153" name="Group 25"/>
          <p:cNvGrpSpPr>
            <a:grpSpLocks/>
          </p:cNvGrpSpPr>
          <p:nvPr/>
        </p:nvGrpSpPr>
        <p:grpSpPr bwMode="auto">
          <a:xfrm>
            <a:off x="684213" y="3575050"/>
            <a:ext cx="8351837" cy="1798638"/>
            <a:chOff x="431" y="2252"/>
            <a:chExt cx="5261" cy="1133"/>
          </a:xfrm>
        </p:grpSpPr>
        <p:sp>
          <p:nvSpPr>
            <p:cNvPr id="176136" name="AutoShape 8"/>
            <p:cNvSpPr>
              <a:spLocks noChangeArrowheads="1"/>
            </p:cNvSpPr>
            <p:nvPr/>
          </p:nvSpPr>
          <p:spPr bwMode="auto">
            <a:xfrm>
              <a:off x="431" y="2252"/>
              <a:ext cx="5261" cy="113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chemeClr val="folHlink"/>
                </a:solidFill>
              </a:endParaRP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431" y="2387"/>
              <a:ext cx="22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folHlink"/>
                  </a:solidFill>
                </a:rPr>
                <a:t>分组寄存器</a:t>
              </a:r>
            </a:p>
          </p:txBody>
        </p:sp>
      </p:grpSp>
      <p:grpSp>
        <p:nvGrpSpPr>
          <p:cNvPr id="176141" name="Group 13"/>
          <p:cNvGrpSpPr>
            <a:grpSpLocks/>
          </p:cNvGrpSpPr>
          <p:nvPr/>
        </p:nvGrpSpPr>
        <p:grpSpPr bwMode="auto">
          <a:xfrm>
            <a:off x="1403350" y="5734050"/>
            <a:ext cx="2016125" cy="287338"/>
            <a:chOff x="431" y="3566"/>
            <a:chExt cx="1315" cy="227"/>
          </a:xfrm>
        </p:grpSpPr>
        <p:sp>
          <p:nvSpPr>
            <p:cNvPr id="176140" name="AutoShape 12"/>
            <p:cNvSpPr>
              <a:spLocks noChangeArrowheads="1"/>
            </p:cNvSpPr>
            <p:nvPr/>
          </p:nvSpPr>
          <p:spPr bwMode="auto">
            <a:xfrm>
              <a:off x="431" y="3566"/>
              <a:ext cx="1315" cy="227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50000"/>
                </a:spcBef>
              </a:pPr>
              <a:r>
                <a:rPr lang="en-US" altLang="zh-CN"/>
                <a:t> : Banked</a:t>
              </a:r>
              <a:r>
                <a:rPr lang="zh-CN" altLang="en-US"/>
                <a:t>寄存器</a:t>
              </a:r>
            </a:p>
          </p:txBody>
        </p:sp>
        <p:sp>
          <p:nvSpPr>
            <p:cNvPr id="176138" name="AutoShape 10"/>
            <p:cNvSpPr>
              <a:spLocks noChangeArrowheads="1"/>
            </p:cNvSpPr>
            <p:nvPr/>
          </p:nvSpPr>
          <p:spPr bwMode="auto">
            <a:xfrm>
              <a:off x="521" y="3612"/>
              <a:ext cx="136" cy="136"/>
            </a:xfrm>
            <a:prstGeom prst="rtTriangl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6155" name="Group 27"/>
          <p:cNvGrpSpPr>
            <a:grpSpLocks/>
          </p:cNvGrpSpPr>
          <p:nvPr/>
        </p:nvGrpSpPr>
        <p:grpSpPr bwMode="auto">
          <a:xfrm>
            <a:off x="144463" y="4076700"/>
            <a:ext cx="1042987" cy="1800225"/>
            <a:chOff x="91" y="2568"/>
            <a:chExt cx="657" cy="1134"/>
          </a:xfrm>
        </p:grpSpPr>
        <p:sp>
          <p:nvSpPr>
            <p:cNvPr id="176144" name="AutoShape 16"/>
            <p:cNvSpPr>
              <a:spLocks noChangeArrowheads="1"/>
            </p:cNvSpPr>
            <p:nvPr/>
          </p:nvSpPr>
          <p:spPr bwMode="auto">
            <a:xfrm>
              <a:off x="91" y="2568"/>
              <a:ext cx="249" cy="1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LR</a:t>
              </a:r>
            </a:p>
            <a:p>
              <a:r>
                <a:rPr lang="zh-CN" altLang="en-US"/>
                <a:t>链</a:t>
              </a:r>
            </a:p>
            <a:p>
              <a:r>
                <a:rPr lang="zh-CN" altLang="en-US"/>
                <a:t>接</a:t>
              </a:r>
            </a:p>
            <a:p>
              <a:r>
                <a:rPr lang="zh-CN" altLang="en-US"/>
                <a:t>寄</a:t>
              </a:r>
            </a:p>
            <a:p>
              <a:r>
                <a:rPr lang="zh-CN" altLang="en-US"/>
                <a:t>存</a:t>
              </a:r>
            </a:p>
            <a:p>
              <a:r>
                <a:rPr lang="zh-CN" altLang="en-US"/>
                <a:t>器</a:t>
              </a:r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V="1">
              <a:off x="295" y="3339"/>
              <a:ext cx="453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6154" name="Group 26"/>
          <p:cNvGrpSpPr>
            <a:grpSpLocks/>
          </p:cNvGrpSpPr>
          <p:nvPr/>
        </p:nvGrpSpPr>
        <p:grpSpPr bwMode="auto">
          <a:xfrm>
            <a:off x="144463" y="2133600"/>
            <a:ext cx="1114425" cy="2879725"/>
            <a:chOff x="91" y="1344"/>
            <a:chExt cx="702" cy="1814"/>
          </a:xfrm>
        </p:grpSpPr>
        <p:sp>
          <p:nvSpPr>
            <p:cNvPr id="176145" name="AutoShape 17"/>
            <p:cNvSpPr>
              <a:spLocks noChangeArrowheads="1"/>
            </p:cNvSpPr>
            <p:nvPr/>
          </p:nvSpPr>
          <p:spPr bwMode="auto">
            <a:xfrm>
              <a:off x="91" y="1344"/>
              <a:ext cx="249" cy="1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SP</a:t>
              </a:r>
            </a:p>
            <a:p>
              <a:r>
                <a:rPr lang="zh-CN" altLang="en-US"/>
                <a:t>堆</a:t>
              </a:r>
            </a:p>
            <a:p>
              <a:r>
                <a:rPr lang="zh-CN" altLang="en-US"/>
                <a:t>栈</a:t>
              </a:r>
            </a:p>
            <a:p>
              <a:r>
                <a:rPr lang="zh-CN" altLang="en-US"/>
                <a:t>寄</a:t>
              </a:r>
            </a:p>
            <a:p>
              <a:r>
                <a:rPr lang="zh-CN" altLang="en-US"/>
                <a:t>存</a:t>
              </a:r>
            </a:p>
            <a:p>
              <a:r>
                <a:rPr lang="zh-CN" altLang="en-US"/>
                <a:t>器</a:t>
              </a:r>
            </a:p>
          </p:txBody>
        </p:sp>
        <p:sp>
          <p:nvSpPr>
            <p:cNvPr id="176151" name="Freeform 23"/>
            <p:cNvSpPr>
              <a:spLocks/>
            </p:cNvSpPr>
            <p:nvPr/>
          </p:nvSpPr>
          <p:spPr bwMode="auto">
            <a:xfrm>
              <a:off x="295" y="2160"/>
              <a:ext cx="498" cy="998"/>
            </a:xfrm>
            <a:custGeom>
              <a:avLst/>
              <a:gdLst>
                <a:gd name="T0" fmla="*/ 0 w 498"/>
                <a:gd name="T1" fmla="*/ 0 h 998"/>
                <a:gd name="T2" fmla="*/ 408 w 498"/>
                <a:gd name="T3" fmla="*/ 272 h 998"/>
                <a:gd name="T4" fmla="*/ 498 w 498"/>
                <a:gd name="T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8" h="998">
                  <a:moveTo>
                    <a:pt x="0" y="0"/>
                  </a:moveTo>
                  <a:cubicBezTo>
                    <a:pt x="162" y="53"/>
                    <a:pt x="325" y="106"/>
                    <a:pt x="408" y="272"/>
                  </a:cubicBezTo>
                  <a:cubicBezTo>
                    <a:pt x="491" y="438"/>
                    <a:pt x="494" y="718"/>
                    <a:pt x="498" y="99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6160" name="Group 32"/>
          <p:cNvGrpSpPr>
            <a:grpSpLocks/>
          </p:cNvGrpSpPr>
          <p:nvPr/>
        </p:nvGrpSpPr>
        <p:grpSpPr bwMode="auto">
          <a:xfrm>
            <a:off x="7092950" y="620713"/>
            <a:ext cx="1150938" cy="5976937"/>
            <a:chOff x="4468" y="391"/>
            <a:chExt cx="725" cy="3765"/>
          </a:xfrm>
        </p:grpSpPr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>
              <a:off x="4830" y="663"/>
              <a:ext cx="0" cy="1588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4830" y="3067"/>
              <a:ext cx="0" cy="1089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4830" y="2251"/>
              <a:ext cx="0" cy="81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59" name="AutoShape 31"/>
            <p:cNvSpPr>
              <a:spLocks noChangeArrowheads="1"/>
            </p:cNvSpPr>
            <p:nvPr/>
          </p:nvSpPr>
          <p:spPr bwMode="auto">
            <a:xfrm>
              <a:off x="4468" y="391"/>
              <a:ext cx="72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>
                  <a:solidFill>
                    <a:srgbClr val="CC00CC"/>
                  </a:solidFill>
                </a:rPr>
                <a:t>Thumb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CPSR/SPSR(Page: A2-9 ~ 12)</a:t>
            </a:r>
          </a:p>
        </p:txBody>
      </p:sp>
      <p:pic>
        <p:nvPicPr>
          <p:cNvPr id="1781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640763" cy="29495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178180" name="Group 4"/>
          <p:cNvGraphicFramePr>
            <a:graphicFrameLocks noGrp="1"/>
          </p:cNvGraphicFramePr>
          <p:nvPr>
            <p:ph sz="half" idx="1"/>
          </p:nvPr>
        </p:nvGraphicFramePr>
        <p:xfrm>
          <a:off x="468313" y="5084763"/>
          <a:ext cx="8215312" cy="1162050"/>
        </p:xfrm>
        <a:graphic>
          <a:graphicData uri="http://schemas.openxmlformats.org/drawingml/2006/table">
            <a:tbl>
              <a:tblPr/>
              <a:tblGrid>
                <a:gridCol w="1174750"/>
                <a:gridCol w="1171575"/>
                <a:gridCol w="1174750"/>
                <a:gridCol w="1173162"/>
                <a:gridCol w="1174750"/>
                <a:gridCol w="1171575"/>
                <a:gridCol w="1174750"/>
              </a:tblGrid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IRQ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732588" y="3068638"/>
            <a:ext cx="431800" cy="1873250"/>
          </a:xfrm>
          <a:prstGeom prst="down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7" name="AutoShape 31"/>
          <p:cNvSpPr>
            <a:spLocks/>
          </p:cNvSpPr>
          <p:nvPr/>
        </p:nvSpPr>
        <p:spPr bwMode="auto">
          <a:xfrm>
            <a:off x="4067175" y="1125538"/>
            <a:ext cx="2305050" cy="360362"/>
          </a:xfrm>
          <a:prstGeom prst="borderCallout2">
            <a:avLst>
              <a:gd name="adj1" fmla="val 31718"/>
              <a:gd name="adj2" fmla="val -3306"/>
              <a:gd name="adj3" fmla="val 31718"/>
              <a:gd name="adj4" fmla="val -33472"/>
              <a:gd name="adj5" fmla="val 406606"/>
              <a:gd name="adj6" fmla="val -64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Q flag in V5 for DSP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>
            <p:ph idx="1"/>
          </p:nvPr>
        </p:nvGraphicFramePr>
        <p:xfrm>
          <a:off x="533400" y="1511300"/>
          <a:ext cx="8077200" cy="5013329"/>
        </p:xfrm>
        <a:graphic>
          <a:graphicData uri="http://schemas.openxmlformats.org/drawingml/2006/table">
            <a:tbl>
              <a:tblPr/>
              <a:tblGrid>
                <a:gridCol w="2454275"/>
                <a:gridCol w="1584325"/>
                <a:gridCol w="2019300"/>
                <a:gridCol w="2019300"/>
              </a:tblGrid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低端地址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高端地址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复位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未定义指令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软件中断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预取指令终止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数据终止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Abort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保留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(Resv)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IRQ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IRQ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0x0000001C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0xFFFF001C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55" name="AutoShape 55"/>
          <p:cNvSpPr>
            <a:spLocks noChangeArrowheads="1"/>
          </p:cNvSpPr>
          <p:nvPr/>
        </p:nvSpPr>
        <p:spPr bwMode="auto">
          <a:xfrm>
            <a:off x="4643438" y="765175"/>
            <a:ext cx="3889375" cy="59039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2800" u="sng">
                <a:solidFill>
                  <a:schemeClr val="hlink"/>
                </a:solidFill>
              </a:rPr>
              <a:t>异常服务程序入口</a:t>
            </a:r>
          </a:p>
        </p:txBody>
      </p:sp>
      <p:sp>
        <p:nvSpPr>
          <p:cNvPr id="179256" name="AutoShape 56"/>
          <p:cNvSpPr>
            <a:spLocks noChangeArrowheads="1"/>
          </p:cNvSpPr>
          <p:nvPr/>
        </p:nvSpPr>
        <p:spPr bwMode="auto">
          <a:xfrm>
            <a:off x="323850" y="2133600"/>
            <a:ext cx="8424863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953000"/>
          </a:xfrm>
        </p:spPr>
        <p:txBody>
          <a:bodyPr/>
          <a:lstStyle/>
          <a:p>
            <a:r>
              <a:rPr lang="zh-CN" altLang="en-US" sz="2800"/>
              <a:t>异常处理</a:t>
            </a:r>
          </a:p>
          <a:p>
            <a:pPr lvl="1"/>
            <a:r>
              <a:rPr lang="zh-CN" altLang="en-US" sz="2400">
                <a:latin typeface="宋体" pitchFamily="2" charset="-122"/>
              </a:rPr>
              <a:t>出现时：</a:t>
            </a:r>
            <a:r>
              <a:rPr lang="en-US" altLang="zh-CN" sz="2400">
                <a:latin typeface="宋体" pitchFamily="2" charset="-122"/>
              </a:rPr>
              <a:t>PC</a:t>
            </a:r>
            <a:r>
              <a:rPr lang="en-US" altLang="zh-CN" sz="2400">
                <a:latin typeface="宋体" pitchFamily="2" charset="-122"/>
                <a:cs typeface="Times New Roman" pitchFamily="18" charset="0"/>
              </a:rPr>
              <a:t>→</a:t>
            </a:r>
            <a:r>
              <a:rPr lang="en-US" altLang="zh-CN" sz="2400">
                <a:latin typeface="宋体" pitchFamily="2" charset="-122"/>
              </a:rPr>
              <a:t>R14</a:t>
            </a:r>
            <a:r>
              <a:rPr lang="zh-CN" altLang="en-US" sz="2400">
                <a:latin typeface="宋体" pitchFamily="2" charset="-122"/>
              </a:rPr>
              <a:t>、</a:t>
            </a:r>
            <a:r>
              <a:rPr lang="en-US" altLang="zh-CN" sz="2400">
                <a:latin typeface="宋体" pitchFamily="2" charset="-122"/>
              </a:rPr>
              <a:t>CPSR</a:t>
            </a:r>
            <a:r>
              <a:rPr lang="en-US" altLang="zh-CN" sz="2400">
                <a:latin typeface="宋体" pitchFamily="2" charset="-122"/>
                <a:cs typeface="Times New Roman" pitchFamily="18" charset="0"/>
              </a:rPr>
              <a:t>→</a:t>
            </a:r>
            <a:r>
              <a:rPr lang="en-US" altLang="zh-CN" sz="2400">
                <a:latin typeface="宋体" pitchFamily="2" charset="-122"/>
              </a:rPr>
              <a:t>SPSR</a:t>
            </a:r>
            <a:r>
              <a:rPr lang="zh-CN" altLang="en-US" sz="2400">
                <a:latin typeface="宋体" pitchFamily="2" charset="-122"/>
              </a:rPr>
              <a:t>、中断被禁止</a:t>
            </a:r>
          </a:p>
          <a:p>
            <a:pPr lvl="1"/>
            <a:r>
              <a:rPr lang="zh-CN" altLang="en-US" sz="2400">
                <a:latin typeface="宋体" pitchFamily="2" charset="-122"/>
              </a:rPr>
              <a:t>返回时：</a:t>
            </a:r>
            <a:r>
              <a:rPr lang="en-US" altLang="zh-CN" sz="2400">
                <a:latin typeface="宋体" pitchFamily="2" charset="-122"/>
              </a:rPr>
              <a:t>SPSR</a:t>
            </a:r>
            <a:r>
              <a:rPr lang="en-US" altLang="zh-CN" sz="2400">
                <a:latin typeface="宋体" pitchFamily="2" charset="-122"/>
                <a:cs typeface="Times New Roman" pitchFamily="18" charset="0"/>
              </a:rPr>
              <a:t>→CPSR</a:t>
            </a:r>
            <a:r>
              <a:rPr lang="zh-CN" altLang="en-US" sz="240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>
                <a:latin typeface="宋体" pitchFamily="2" charset="-122"/>
                <a:cs typeface="Times New Roman" pitchFamily="18" charset="0"/>
              </a:rPr>
              <a:t>R14→PC</a:t>
            </a:r>
            <a:r>
              <a:rPr lang="zh-CN" altLang="en-US" sz="2400">
                <a:latin typeface="宋体" pitchFamily="2" charset="-122"/>
                <a:cs typeface="Times New Roman" pitchFamily="18" charset="0"/>
              </a:rPr>
              <a:t>、中断允许，如果之前被禁止</a:t>
            </a:r>
          </a:p>
          <a:p>
            <a:r>
              <a:rPr lang="zh-CN" altLang="en-US" sz="2800">
                <a:latin typeface="宋体" pitchFamily="2" charset="-122"/>
                <a:cs typeface="Times New Roman" pitchFamily="18" charset="0"/>
              </a:rPr>
              <a:t>异常优先级</a:t>
            </a:r>
          </a:p>
          <a:p>
            <a:endParaRPr lang="en-US" altLang="zh-CN" sz="280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0228" name="Group 4"/>
          <p:cNvGraphicFramePr>
            <a:graphicFrameLocks noGrp="1"/>
          </p:cNvGraphicFramePr>
          <p:nvPr>
            <p:ph sz="half" idx="2"/>
          </p:nvPr>
        </p:nvGraphicFramePr>
        <p:xfrm>
          <a:off x="3348038" y="3216275"/>
          <a:ext cx="3962400" cy="2743200"/>
        </p:xfrm>
        <a:graphic>
          <a:graphicData uri="http://schemas.openxmlformats.org/drawingml/2006/table">
            <a:tbl>
              <a:tblPr/>
              <a:tblGrid>
                <a:gridCol w="1584325"/>
                <a:gridCol w="2378075"/>
              </a:tblGrid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（高）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数据终止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IRQ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预取终止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（低）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未定义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软中断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Reset</a:t>
            </a:r>
            <a:r>
              <a:rPr lang="zh-CN" altLang="en-US" sz="2800"/>
              <a:t>：复位信号输入。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Undefined instructions</a:t>
            </a:r>
            <a:r>
              <a:rPr lang="zh-CN" altLang="en-US" sz="2800"/>
              <a:t>：执行未定义指令、协处理器未应答。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Software interrupt</a:t>
            </a:r>
            <a:r>
              <a:rPr lang="zh-CN" altLang="en-US" sz="2800"/>
              <a:t>：</a:t>
            </a:r>
            <a:r>
              <a:rPr lang="en-US" altLang="zh-CN" sz="2800"/>
              <a:t>SWI</a:t>
            </a:r>
            <a:r>
              <a:rPr lang="zh-CN" altLang="en-US" sz="2800"/>
              <a:t>指令。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Prefetch abort</a:t>
            </a:r>
            <a:r>
              <a:rPr lang="zh-CN" altLang="en-US" sz="2800"/>
              <a:t>：取指令存储器终止。处理器预取指令的地址不存在，或该地址不允许当前指令访问，存储器发出存储器终止</a:t>
            </a:r>
            <a:r>
              <a:rPr lang="en-US" altLang="zh-CN" sz="2800"/>
              <a:t>(Abort)</a:t>
            </a:r>
            <a:r>
              <a:rPr lang="zh-CN" altLang="en-US" sz="2800"/>
              <a:t>信号；</a:t>
            </a:r>
            <a:r>
              <a:rPr lang="en-US" altLang="zh-CN" sz="2800"/>
              <a:t>BKPT</a:t>
            </a:r>
            <a:r>
              <a:rPr lang="zh-CN" altLang="en-US" sz="2800"/>
              <a:t>指令</a:t>
            </a:r>
            <a:r>
              <a:rPr lang="en-US" altLang="zh-CN" sz="2800"/>
              <a:t>(V5)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Data about</a:t>
            </a:r>
            <a:r>
              <a:rPr lang="zh-CN" altLang="en-US" sz="2800"/>
              <a:t>：数据访问存储器终止。处理器数据访问指令的地址不存在，或该地址不允许当前指令访问时，存储器发出存储器终止</a:t>
            </a:r>
            <a:r>
              <a:rPr lang="en-US" altLang="zh-CN" sz="2800"/>
              <a:t>(Abort)</a:t>
            </a:r>
            <a:r>
              <a:rPr lang="zh-CN" altLang="en-US" sz="2800"/>
              <a:t>信号。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Return</a:t>
            </a:r>
          </a:p>
        </p:txBody>
      </p:sp>
      <p:pic>
        <p:nvPicPr>
          <p:cNvPr id="182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96975"/>
            <a:ext cx="8569325" cy="53054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250825" y="2351088"/>
            <a:ext cx="8569325" cy="1006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6000" dirty="0" smtClean="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S3C2440</a:t>
            </a:r>
            <a:endParaRPr lang="en-US" altLang="zh-CN" sz="6000" dirty="0">
              <a:solidFill>
                <a:schemeClr val="hlink"/>
              </a:solidFill>
              <a:latin typeface="方正小标宋简体" pitchFamily="2" charset="-122"/>
              <a:ea typeface="方正小标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Diagram (</a:t>
            </a:r>
            <a:r>
              <a:rPr lang="en-US" altLang="en-US"/>
              <a:t>Peripheral</a:t>
            </a:r>
            <a:r>
              <a:rPr lang="en-US" altLang="zh-CN"/>
              <a:t> only)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5"/>
            <a:ext cx="7848872" cy="58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1505" name="Picture 17" descr="2410 mem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6516688" y="58738"/>
            <a:ext cx="2376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>
                <a:solidFill>
                  <a:schemeClr val="folHlink"/>
                </a:solidFill>
                <a:latin typeface="Tahoma" pitchFamily="34" charset="0"/>
              </a:rPr>
              <a:t>Memory Controller</a:t>
            </a:r>
          </a:p>
        </p:txBody>
      </p:sp>
      <p:sp>
        <p:nvSpPr>
          <p:cNvPr id="191497" name="Freeform 9"/>
          <p:cNvSpPr>
            <a:spLocks/>
          </p:cNvSpPr>
          <p:nvPr/>
        </p:nvSpPr>
        <p:spPr bwMode="auto">
          <a:xfrm>
            <a:off x="3203575" y="1544638"/>
            <a:ext cx="1223963" cy="5053012"/>
          </a:xfrm>
          <a:custGeom>
            <a:avLst/>
            <a:gdLst>
              <a:gd name="T0" fmla="*/ 0 w 771"/>
              <a:gd name="T1" fmla="*/ 98 h 3311"/>
              <a:gd name="T2" fmla="*/ 362 w 771"/>
              <a:gd name="T3" fmla="*/ 461 h 3311"/>
              <a:gd name="T4" fmla="*/ 408 w 771"/>
              <a:gd name="T5" fmla="*/ 2865 h 3311"/>
              <a:gd name="T6" fmla="*/ 771 w 771"/>
              <a:gd name="T7" fmla="*/ 3137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1" h="3311">
                <a:moveTo>
                  <a:pt x="0" y="98"/>
                </a:moveTo>
                <a:cubicBezTo>
                  <a:pt x="147" y="49"/>
                  <a:pt x="294" y="0"/>
                  <a:pt x="362" y="461"/>
                </a:cubicBezTo>
                <a:cubicBezTo>
                  <a:pt x="430" y="922"/>
                  <a:pt x="340" y="2419"/>
                  <a:pt x="408" y="2865"/>
                </a:cubicBezTo>
                <a:cubicBezTo>
                  <a:pt x="476" y="3311"/>
                  <a:pt x="623" y="3224"/>
                  <a:pt x="771" y="313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763713" y="188913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4500563" y="188913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1502" name="AutoShape 14"/>
          <p:cNvSpPr>
            <a:spLocks/>
          </p:cNvSpPr>
          <p:nvPr/>
        </p:nvSpPr>
        <p:spPr bwMode="auto">
          <a:xfrm>
            <a:off x="6877050" y="3141663"/>
            <a:ext cx="215900" cy="3382962"/>
          </a:xfrm>
          <a:prstGeom prst="rightBrace">
            <a:avLst>
              <a:gd name="adj1" fmla="val 130576"/>
              <a:gd name="adj2" fmla="val 50000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7019925" y="4503738"/>
            <a:ext cx="136842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</a:rPr>
              <a:t>NOR Flash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</a:rPr>
              <a:t>SRAM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</a:rPr>
              <a:t>I/O</a:t>
            </a:r>
          </a:p>
        </p:txBody>
      </p:sp>
      <p:sp>
        <p:nvSpPr>
          <p:cNvPr id="191506" name="AutoShape 18"/>
          <p:cNvSpPr>
            <a:spLocks/>
          </p:cNvSpPr>
          <p:nvPr/>
        </p:nvSpPr>
        <p:spPr bwMode="auto">
          <a:xfrm>
            <a:off x="7164388" y="5949950"/>
            <a:ext cx="215900" cy="574675"/>
          </a:xfrm>
          <a:prstGeom prst="rightBrace">
            <a:avLst>
              <a:gd name="adj1" fmla="val 22181"/>
              <a:gd name="adj2" fmla="val 50000"/>
            </a:avLst>
          </a:prstGeom>
          <a:noFill/>
          <a:ln w="190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7380288" y="6092825"/>
            <a:ext cx="1584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>
                <a:solidFill>
                  <a:srgbClr val="CC00CC"/>
                </a:solidFill>
              </a:rPr>
              <a:t>Boot Loader</a:t>
            </a:r>
          </a:p>
        </p:txBody>
      </p:sp>
      <p:sp>
        <p:nvSpPr>
          <p:cNvPr id="191508" name="AutoShape 20"/>
          <p:cNvSpPr>
            <a:spLocks/>
          </p:cNvSpPr>
          <p:nvPr/>
        </p:nvSpPr>
        <p:spPr bwMode="auto">
          <a:xfrm>
            <a:off x="7885113" y="1990725"/>
            <a:ext cx="215900" cy="1006475"/>
          </a:xfrm>
          <a:prstGeom prst="rightBrace">
            <a:avLst>
              <a:gd name="adj1" fmla="val 38848"/>
              <a:gd name="adj2" fmla="val 50000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8027988" y="1989138"/>
            <a:ext cx="936625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</a:rPr>
              <a:t>SDRAM</a:t>
            </a:r>
          </a:p>
          <a:p>
            <a:pPr algn="l"/>
            <a:r>
              <a:rPr lang="en-US" altLang="zh-CN">
                <a:solidFill>
                  <a:schemeClr val="folHlink"/>
                </a:solidFill>
              </a:rPr>
              <a:t>NOR </a:t>
            </a:r>
          </a:p>
          <a:p>
            <a:pPr algn="l"/>
            <a:r>
              <a:rPr lang="en-US" altLang="zh-CN">
                <a:solidFill>
                  <a:schemeClr val="folHlink"/>
                </a:solidFill>
              </a:rPr>
              <a:t>SRAM</a:t>
            </a:r>
          </a:p>
          <a:p>
            <a:pPr algn="l"/>
            <a:r>
              <a:rPr lang="en-US" altLang="zh-CN">
                <a:solidFill>
                  <a:schemeClr val="folHlink"/>
                </a:solidFill>
              </a:rPr>
              <a:t>I/O</a:t>
            </a:r>
          </a:p>
        </p:txBody>
      </p:sp>
      <p:sp>
        <p:nvSpPr>
          <p:cNvPr id="191510" name="AutoShape 22"/>
          <p:cNvSpPr>
            <a:spLocks noChangeArrowheads="1"/>
          </p:cNvSpPr>
          <p:nvPr/>
        </p:nvSpPr>
        <p:spPr bwMode="auto">
          <a:xfrm>
            <a:off x="1476375" y="260350"/>
            <a:ext cx="1871663" cy="6408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1" name="AutoShape 23"/>
          <p:cNvSpPr>
            <a:spLocks noChangeArrowheads="1"/>
          </p:cNvSpPr>
          <p:nvPr/>
        </p:nvSpPr>
        <p:spPr bwMode="auto">
          <a:xfrm>
            <a:off x="4284663" y="260350"/>
            <a:ext cx="1800225" cy="6408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91498" grpId="1" animBg="1"/>
      <p:bldP spid="191499" grpId="0" animBg="1"/>
      <p:bldP spid="191502" grpId="0" animBg="1"/>
      <p:bldP spid="191503" grpId="0"/>
      <p:bldP spid="191506" grpId="0" animBg="1"/>
      <p:bldP spid="191507" grpId="0"/>
      <p:bldP spid="191508" grpId="0" animBg="1"/>
      <p:bldP spid="191509" grpId="0"/>
      <p:bldP spid="191510" grpId="0" animBg="1"/>
      <p:bldP spid="191510" grpId="1" animBg="1"/>
      <p:bldP spid="1915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5653088" y="3789363"/>
            <a:ext cx="1008062" cy="2160587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r>
              <a:rPr lang="en-US" altLang="zh-CN"/>
              <a:t>-01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2420938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一致性保证</a:t>
            </a:r>
            <a:r>
              <a:rPr lang="en-US" altLang="zh-CN"/>
              <a:t>(1)</a:t>
            </a:r>
          </a:p>
          <a:p>
            <a:pPr lvl="1"/>
            <a:r>
              <a:rPr lang="en-US" altLang="zh-CN"/>
              <a:t>RISC</a:t>
            </a:r>
            <a:r>
              <a:rPr lang="zh-CN" altLang="en-US"/>
              <a:t>处理器往往没有</a:t>
            </a:r>
            <a:r>
              <a:rPr lang="en-US" altLang="zh-CN"/>
              <a:t>I/O</a:t>
            </a:r>
            <a:r>
              <a:rPr lang="zh-CN" altLang="en-US"/>
              <a:t>地址空间，因此</a:t>
            </a:r>
            <a:r>
              <a:rPr lang="en-US" altLang="zh-CN"/>
              <a:t>I/O</a:t>
            </a:r>
            <a:r>
              <a:rPr lang="zh-CN" altLang="en-US"/>
              <a:t>设备会占用一部分存储器地址空间。由于</a:t>
            </a:r>
            <a:r>
              <a:rPr lang="en-US" altLang="zh-CN"/>
              <a:t>CPU</a:t>
            </a:r>
            <a:r>
              <a:rPr lang="zh-CN" altLang="en-US"/>
              <a:t>访问存储器与访问</a:t>
            </a:r>
            <a:r>
              <a:rPr lang="en-US" altLang="zh-CN"/>
              <a:t>I/O</a:t>
            </a:r>
            <a:r>
              <a:rPr lang="zh-CN" altLang="en-US"/>
              <a:t>的方式相同</a:t>
            </a:r>
            <a:r>
              <a:rPr lang="en-US" altLang="zh-CN"/>
              <a:t>(Load/Store)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hlink"/>
                </a:solidFill>
              </a:rPr>
              <a:t>I/O</a:t>
            </a:r>
            <a:r>
              <a:rPr lang="zh-CN" altLang="en-US" b="1">
                <a:solidFill>
                  <a:schemeClr val="hlink"/>
                </a:solidFill>
              </a:rPr>
              <a:t>地址区域永远不要设置</a:t>
            </a:r>
            <a:r>
              <a:rPr lang="en-US" altLang="zh-CN" b="1">
                <a:solidFill>
                  <a:schemeClr val="hlink"/>
                </a:solidFill>
              </a:rPr>
              <a:t>Cache Enable</a:t>
            </a:r>
            <a:r>
              <a:rPr lang="zh-CN" altLang="en-US" b="1">
                <a:solidFill>
                  <a:schemeClr val="hlink"/>
                </a:solidFill>
              </a:rPr>
              <a:t>！</a:t>
            </a:r>
            <a:endParaRPr lang="zh-CN" altLang="en-US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700338" y="3789363"/>
            <a:ext cx="2160587" cy="21605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2844800" y="3933825"/>
            <a:ext cx="576263" cy="18716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636963" y="3933825"/>
            <a:ext cx="863600" cy="431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IMMU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636963" y="4365625"/>
            <a:ext cx="863600" cy="431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ICache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3636963" y="5373688"/>
            <a:ext cx="863600" cy="431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DMMU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636963" y="4941888"/>
            <a:ext cx="863600" cy="431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DCache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5653088" y="3789363"/>
            <a:ext cx="1008062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Flash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653088" y="4437063"/>
            <a:ext cx="1008062" cy="8651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RAM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5653088" y="5445125"/>
            <a:ext cx="1008062" cy="3603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I/O</a:t>
            </a: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 flipH="1">
            <a:off x="5221288" y="4870450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4500563" y="5157788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4500563" y="4581525"/>
            <a:ext cx="1444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>
            <a:off x="4645025" y="4581525"/>
            <a:ext cx="0" cy="576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>
            <a:off x="3421063" y="4149725"/>
            <a:ext cx="21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>
            <a:off x="3421063" y="5589588"/>
            <a:ext cx="21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5221288" y="3789363"/>
            <a:ext cx="0" cy="20891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0" name="Freeform 30"/>
          <p:cNvSpPr>
            <a:spLocks/>
          </p:cNvSpPr>
          <p:nvPr/>
        </p:nvSpPr>
        <p:spPr bwMode="auto">
          <a:xfrm>
            <a:off x="4573588" y="5254625"/>
            <a:ext cx="1008062" cy="334963"/>
          </a:xfrm>
          <a:custGeom>
            <a:avLst/>
            <a:gdLst>
              <a:gd name="T0" fmla="*/ 0 w 635"/>
              <a:gd name="T1" fmla="*/ 30 h 211"/>
              <a:gd name="T2" fmla="*/ 363 w 635"/>
              <a:gd name="T3" fmla="*/ 30 h 211"/>
              <a:gd name="T4" fmla="*/ 635 w 635"/>
              <a:gd name="T5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211">
                <a:moveTo>
                  <a:pt x="0" y="30"/>
                </a:moveTo>
                <a:cubicBezTo>
                  <a:pt x="128" y="15"/>
                  <a:pt x="257" y="0"/>
                  <a:pt x="363" y="30"/>
                </a:cubicBezTo>
                <a:cubicBezTo>
                  <a:pt x="469" y="60"/>
                  <a:pt x="552" y="135"/>
                  <a:pt x="635" y="2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7019925" y="4203700"/>
            <a:ext cx="4333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存储器空间</a:t>
            </a:r>
          </a:p>
        </p:txBody>
      </p:sp>
      <p:sp>
        <p:nvSpPr>
          <p:cNvPr id="153632" name="AutoShape 32"/>
          <p:cNvSpPr>
            <a:spLocks/>
          </p:cNvSpPr>
          <p:nvPr/>
        </p:nvSpPr>
        <p:spPr bwMode="auto">
          <a:xfrm>
            <a:off x="6805613" y="3790950"/>
            <a:ext cx="215900" cy="2159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3" name="AutoShape 33"/>
          <p:cNvSpPr>
            <a:spLocks noChangeArrowheads="1"/>
          </p:cNvSpPr>
          <p:nvPr/>
        </p:nvSpPr>
        <p:spPr bwMode="auto">
          <a:xfrm>
            <a:off x="3635375" y="6021388"/>
            <a:ext cx="1944688" cy="504825"/>
          </a:xfrm>
          <a:prstGeom prst="wedgeEllipseCallout">
            <a:avLst>
              <a:gd name="adj1" fmla="val 27222"/>
              <a:gd name="adj2" fmla="val -18019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>
                <a:solidFill>
                  <a:schemeClr val="hlink"/>
                </a:solidFill>
              </a:rPr>
              <a:t>Load/Store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 </a:t>
            </a:r>
            <a:r>
              <a:rPr lang="en-US" altLang="zh-CN" dirty="0"/>
              <a:t>I/O Ports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077200" cy="55438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/>
              <a:t>The </a:t>
            </a:r>
            <a:r>
              <a:rPr lang="en-US" altLang="zh-CN" sz="2400" dirty="0" smtClean="0"/>
              <a:t>S3C2440has 130 </a:t>
            </a:r>
            <a:r>
              <a:rPr lang="en-US" altLang="zh-CN" sz="2400" dirty="0">
                <a:solidFill>
                  <a:schemeClr val="hlink"/>
                </a:solidFill>
              </a:rPr>
              <a:t>multi-functional</a:t>
            </a:r>
            <a:r>
              <a:rPr lang="en-US" altLang="zh-CN" sz="2400" dirty="0"/>
              <a:t> input/output port pins - </a:t>
            </a:r>
            <a:r>
              <a:rPr lang="en-US" altLang="zh-CN" sz="2400" dirty="0">
                <a:solidFill>
                  <a:schemeClr val="hlink"/>
                </a:solidFill>
              </a:rPr>
              <a:t>Input/Output, Device function pin, Interrupt</a:t>
            </a:r>
            <a:r>
              <a:rPr lang="en-US" altLang="zh-CN" sz="2400" dirty="0"/>
              <a:t>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/>
              <a:t>User have to define which function of each pin is used </a:t>
            </a:r>
            <a:r>
              <a:rPr lang="en-US" altLang="zh-CN" sz="2400" dirty="0">
                <a:solidFill>
                  <a:schemeClr val="folHlink"/>
                </a:solidFill>
              </a:rPr>
              <a:t>before starting</a:t>
            </a:r>
            <a:r>
              <a:rPr lang="en-US" altLang="zh-CN" sz="2400" dirty="0"/>
              <a:t> the main program.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/>
              <a:t>If a pin is not used for multiplexed functions, the pin can be configured as GPIO ports.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/>
              <a:t>The ports are: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A (GPA): </a:t>
            </a:r>
            <a:r>
              <a:rPr lang="en-US" altLang="zh-CN" sz="2000" dirty="0" smtClean="0"/>
              <a:t>25-output </a:t>
            </a:r>
            <a:r>
              <a:rPr lang="en-US" altLang="zh-CN" sz="2000" dirty="0"/>
              <a:t>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B (GPB): 11-input/output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C (GPC): 16-input/output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D (GPD): 16-input/output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E (GPE): 16-input/output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F (GPF): 8-input/output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G (GPG): 16-input/output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H (GPH): 9</a:t>
            </a:r>
            <a:r>
              <a:rPr lang="en-US" altLang="zh-CN" sz="2000" dirty="0" smtClean="0"/>
              <a:t>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dirty="0"/>
              <a:t>Port J(GPJ): 13-input/output port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Multi-functions example</a:t>
            </a:r>
          </a:p>
        </p:txBody>
      </p:sp>
      <p:pic>
        <p:nvPicPr>
          <p:cNvPr id="193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557338"/>
            <a:ext cx="7632700" cy="44831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2484438" y="1052513"/>
            <a:ext cx="2016125" cy="50403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 sz="2400">
                <a:solidFill>
                  <a:schemeClr val="hlink"/>
                </a:solidFill>
              </a:rPr>
              <a:t>GPIO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235825" y="5084763"/>
            <a:ext cx="1368425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 sz="1800">
                <a:solidFill>
                  <a:schemeClr val="folHlink"/>
                </a:solidFill>
              </a:rPr>
              <a:t>Timer</a:t>
            </a:r>
          </a:p>
        </p:txBody>
      </p:sp>
      <p:sp>
        <p:nvSpPr>
          <p:cNvPr id="193542" name="AutoShape 6"/>
          <p:cNvSpPr>
            <a:spLocks/>
          </p:cNvSpPr>
          <p:nvPr/>
        </p:nvSpPr>
        <p:spPr bwMode="auto">
          <a:xfrm>
            <a:off x="7019925" y="4583113"/>
            <a:ext cx="215900" cy="1366837"/>
          </a:xfrm>
          <a:prstGeom prst="rightBrace">
            <a:avLst>
              <a:gd name="adj1" fmla="val 52757"/>
              <a:gd name="adj2" fmla="val 50000"/>
            </a:avLst>
          </a:prstGeom>
          <a:solidFill>
            <a:schemeClr val="bg1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4" name="AutoShape 8"/>
          <p:cNvSpPr>
            <a:spLocks/>
          </p:cNvSpPr>
          <p:nvPr/>
        </p:nvSpPr>
        <p:spPr bwMode="auto">
          <a:xfrm>
            <a:off x="7019925" y="3429000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solidFill>
            <a:schemeClr val="bg1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7235825" y="3644900"/>
            <a:ext cx="1584325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 sz="1800">
                <a:solidFill>
                  <a:schemeClr val="folHlink"/>
                </a:solidFill>
              </a:rPr>
              <a:t>BUS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7235825" y="4197350"/>
            <a:ext cx="1657350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 sz="1800">
                <a:solidFill>
                  <a:schemeClr val="folHlink"/>
                </a:solidFill>
              </a:rPr>
              <a:t>External CLK</a:t>
            </a:r>
          </a:p>
        </p:txBody>
      </p:sp>
      <p:sp>
        <p:nvSpPr>
          <p:cNvPr id="193547" name="AutoShape 11"/>
          <p:cNvSpPr>
            <a:spLocks/>
          </p:cNvSpPr>
          <p:nvPr/>
        </p:nvSpPr>
        <p:spPr bwMode="auto">
          <a:xfrm>
            <a:off x="7019925" y="1989138"/>
            <a:ext cx="215900" cy="1366837"/>
          </a:xfrm>
          <a:prstGeom prst="rightBrace">
            <a:avLst>
              <a:gd name="adj1" fmla="val 52757"/>
              <a:gd name="adj2" fmla="val 50000"/>
            </a:avLst>
          </a:prstGeom>
          <a:solidFill>
            <a:schemeClr val="bg1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7235825" y="2541588"/>
            <a:ext cx="1368425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zh-CN" sz="1800">
                <a:solidFill>
                  <a:schemeClr val="folHlink"/>
                </a:solidFill>
              </a:rPr>
              <a:t>DMA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4859338" y="1052513"/>
            <a:ext cx="3960812" cy="50403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zh-CN" sz="2400">
              <a:solidFill>
                <a:schemeClr val="hlink"/>
              </a:solidFill>
            </a:endParaRP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5435600" y="1125538"/>
            <a:ext cx="274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</a:rPr>
              <a:t>Device Func/Int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3" grpId="0" animBg="1"/>
      <p:bldP spid="193542" grpId="0" animBg="1"/>
      <p:bldP spid="193544" grpId="0" animBg="1"/>
      <p:bldP spid="193545" grpId="0" animBg="1"/>
      <p:bldP spid="193546" grpId="0" animBg="1"/>
      <p:bldP spid="193547" grpId="0" animBg="1"/>
      <p:bldP spid="193548" grpId="0" animBg="1"/>
      <p:bldP spid="193541" grpId="0" animBg="1"/>
      <p:bldP spid="1935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1625600"/>
            <a:ext cx="3905250" cy="403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42" y="1700808"/>
            <a:ext cx="5016054" cy="3814291"/>
          </a:xfrm>
          <a:prstGeom prst="rect">
            <a:avLst/>
          </a:prstGeom>
        </p:spPr>
      </p:pic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1" y="333375"/>
            <a:ext cx="8382000" cy="685800"/>
          </a:xfrm>
        </p:spPr>
        <p:txBody>
          <a:bodyPr/>
          <a:lstStyle/>
          <a:p>
            <a:r>
              <a:rPr lang="en-US" altLang="zh-CN" dirty="0"/>
              <a:t>I/O Port Example</a:t>
            </a:r>
          </a:p>
        </p:txBody>
      </p:sp>
      <p:sp>
        <p:nvSpPr>
          <p:cNvPr id="194567" name="Oval 7"/>
          <p:cNvSpPr>
            <a:spLocks noChangeArrowheads="1"/>
          </p:cNvSpPr>
          <p:nvPr/>
        </p:nvSpPr>
        <p:spPr bwMode="auto">
          <a:xfrm>
            <a:off x="3923928" y="3644751"/>
            <a:ext cx="288925" cy="100838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923035" y="2996679"/>
            <a:ext cx="288603" cy="36031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7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PORT CONTROL</a:t>
            </a:r>
            <a:endParaRPr lang="en-US" altLang="zh-CN" b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Port configuration register (</a:t>
            </a:r>
            <a:r>
              <a:rPr lang="en-US" altLang="zh-CN" b="1" dirty="0" smtClean="0"/>
              <a:t>GPACON-GPJCON</a:t>
            </a:r>
            <a:r>
              <a:rPr lang="en-US" altLang="zh-CN" b="1" dirty="0"/>
              <a:t>) - </a:t>
            </a:r>
            <a:r>
              <a:rPr lang="en-US" altLang="zh-CN" dirty="0"/>
              <a:t>to determine which function is selected for each pin.</a:t>
            </a:r>
          </a:p>
          <a:p>
            <a:r>
              <a:rPr lang="en-US" altLang="zh-CN" b="1" dirty="0"/>
              <a:t>Port data register (</a:t>
            </a:r>
            <a:r>
              <a:rPr lang="en-US" altLang="zh-CN" b="1" dirty="0" smtClean="0"/>
              <a:t>GPADAT-GPJDAT</a:t>
            </a:r>
            <a:r>
              <a:rPr lang="en-US" altLang="zh-CN" b="1" dirty="0"/>
              <a:t>) </a:t>
            </a:r>
          </a:p>
          <a:p>
            <a:r>
              <a:rPr lang="en-US" altLang="zh-CN" b="1" dirty="0"/>
              <a:t>Port pull-up register (</a:t>
            </a:r>
            <a:r>
              <a:rPr lang="en-US" altLang="zh-CN" b="1" dirty="0" smtClean="0"/>
              <a:t>GPBUP-GPJUP</a:t>
            </a:r>
            <a:r>
              <a:rPr lang="en-US" altLang="zh-CN" b="1" dirty="0"/>
              <a:t>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Port control example</a:t>
            </a:r>
          </a:p>
        </p:txBody>
      </p:sp>
      <p:pic>
        <p:nvPicPr>
          <p:cNvPr id="1966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25538"/>
            <a:ext cx="8497887" cy="14986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966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5" y="2708275"/>
            <a:ext cx="7777163" cy="4103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7812088" y="1484313"/>
            <a:ext cx="647700" cy="2159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3924300" y="3068638"/>
            <a:ext cx="1296988" cy="3603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971550" y="4292600"/>
            <a:ext cx="1296988" cy="23050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 sz="1800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7950" y="5130800"/>
            <a:ext cx="835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folHlink"/>
                </a:solidFill>
              </a:rPr>
              <a:t>LEDs</a:t>
            </a:r>
          </a:p>
        </p:txBody>
      </p:sp>
      <p:sp>
        <p:nvSpPr>
          <p:cNvPr id="196618" name="Oval 10"/>
          <p:cNvSpPr>
            <a:spLocks noChangeArrowheads="1"/>
          </p:cNvSpPr>
          <p:nvPr/>
        </p:nvSpPr>
        <p:spPr bwMode="auto">
          <a:xfrm>
            <a:off x="6156325" y="4292600"/>
            <a:ext cx="1584325" cy="3603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Oval 11"/>
          <p:cNvSpPr>
            <a:spLocks noChangeArrowheads="1"/>
          </p:cNvSpPr>
          <p:nvPr/>
        </p:nvSpPr>
        <p:spPr bwMode="auto">
          <a:xfrm>
            <a:off x="6156325" y="4940300"/>
            <a:ext cx="1584325" cy="3603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Oval 12"/>
          <p:cNvSpPr>
            <a:spLocks noChangeArrowheads="1"/>
          </p:cNvSpPr>
          <p:nvPr/>
        </p:nvSpPr>
        <p:spPr bwMode="auto">
          <a:xfrm>
            <a:off x="6227763" y="5516563"/>
            <a:ext cx="1584325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1" name="Oval 13"/>
          <p:cNvSpPr>
            <a:spLocks noChangeArrowheads="1"/>
          </p:cNvSpPr>
          <p:nvPr/>
        </p:nvSpPr>
        <p:spPr bwMode="auto">
          <a:xfrm>
            <a:off x="6227763" y="6164263"/>
            <a:ext cx="1584325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2" name="AutoShape 14"/>
          <p:cNvSpPr>
            <a:spLocks noChangeArrowheads="1"/>
          </p:cNvSpPr>
          <p:nvPr/>
        </p:nvSpPr>
        <p:spPr bwMode="auto">
          <a:xfrm>
            <a:off x="1908175" y="1052513"/>
            <a:ext cx="1008063" cy="15843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  <p:bldP spid="196615" grpId="0" animBg="1"/>
      <p:bldP spid="196616" grpId="0" animBg="1"/>
      <p:bldP spid="196618" grpId="0" animBg="1"/>
      <p:bldP spid="196619" grpId="0" animBg="1"/>
      <p:bldP spid="196620" grpId="0" animBg="1"/>
      <p:bldP spid="1966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Port control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25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Leds control code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8675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r0,=0x56000010 /* GPBCON      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r1,=0x15400    /* 17-10bit=01010101b */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str r1,[r0]        /* GPB5-8 output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r0,=0x56000018 /* GPBUP       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r1,=0x0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str r1,[r0]        /* All pullup  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r0,=0x56000014 /* GPBDAT      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r1,=0x1E0      /* 8-5bit=1111b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str r1,[r0]        /* all leds off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ldr r1,=0x0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str r1,[r0]        /* all leds on        */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en-US" altLang="zh-CN" sz="2400" b="1">
              <a:latin typeface="Courier New" pitchFamily="49" charset="0"/>
            </a:endParaRP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1763713" y="5445125"/>
            <a:ext cx="6769100" cy="890588"/>
          </a:xfrm>
          <a:prstGeom prst="cloudCallout">
            <a:avLst>
              <a:gd name="adj1" fmla="val -32130"/>
              <a:gd name="adj2" fmla="val -1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kumimoji="1" lang="zh-CN" altLang="en-US" sz="2400">
                <a:solidFill>
                  <a:schemeClr val="folHlink"/>
                </a:solidFill>
                <a:latin typeface="Tahoma" pitchFamily="34" charset="0"/>
              </a:rPr>
              <a:t>本段代码的编写是否有问题？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611188" y="1989138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611188" y="2997200"/>
            <a:ext cx="2089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611188" y="4076700"/>
            <a:ext cx="2447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611188" y="4724400"/>
            <a:ext cx="20161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1" grpId="0" animBg="1"/>
      <p:bldP spid="198662" grpId="0" animBg="1"/>
      <p:bldP spid="198663" grpId="0" animBg="1"/>
      <p:bldP spid="1986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r>
              <a:rPr lang="en-US" altLang="zh-CN"/>
              <a:t>-05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该做的一定要做到位！不该做的一定不要碰！</a:t>
            </a:r>
          </a:p>
          <a:p>
            <a:pPr lvl="1"/>
            <a:r>
              <a:rPr lang="zh-CN" altLang="en-US"/>
              <a:t>概要设计时就要有完备的功能描述，实施和测试过程中不要有遗漏</a:t>
            </a:r>
          </a:p>
          <a:p>
            <a:pPr lvl="1"/>
            <a:r>
              <a:rPr lang="en-US" altLang="zh-CN"/>
              <a:t>I/O</a:t>
            </a:r>
            <a:r>
              <a:rPr lang="zh-CN" altLang="en-US"/>
              <a:t>都是临界资源。多道程序环境下，对临界资源的操作要有规有矩</a:t>
            </a:r>
          </a:p>
          <a:p>
            <a:pPr lvl="2"/>
            <a:r>
              <a:rPr lang="zh-CN" altLang="en-US"/>
              <a:t>代码可重入</a:t>
            </a:r>
            <a:r>
              <a:rPr lang="en-US" altLang="zh-CN"/>
              <a:t>(Reentrance)</a:t>
            </a:r>
          </a:p>
          <a:p>
            <a:pPr lvl="2"/>
            <a:r>
              <a:rPr lang="zh-CN" altLang="en-US"/>
              <a:t>互斥操作保证，甚至关中断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注意</a:t>
            </a:r>
            <a:r>
              <a:rPr lang="en-US" altLang="zh-CN" b="1">
                <a:solidFill>
                  <a:schemeClr val="hlink"/>
                </a:solidFill>
              </a:rPr>
              <a:t>I/O</a:t>
            </a:r>
            <a:r>
              <a:rPr lang="zh-CN" altLang="en-US" b="1">
                <a:solidFill>
                  <a:schemeClr val="hlink"/>
                </a:solidFill>
              </a:rPr>
              <a:t>初始化和操作的次序要求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Leds control code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#define rGPBCON    (*(volatile unsigned *)\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0x56000010) //Port B control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#define rGPBDAT    (*(volatile unsigned *)\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0x56000014) //Port B data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#define rGPBUP     (*(volatile unsigned *)\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0x56000018) //Pull-up control B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//-----------------------------------------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void Led_Display(int data)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rGPBDAT = (rGPBDAT &amp; ~(0xf&lt;&lt;5)) |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 ((~data &amp; 0xf)&lt;&lt;5);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}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3851275" y="5445125"/>
            <a:ext cx="4895850" cy="890588"/>
          </a:xfrm>
          <a:prstGeom prst="cloudCallout">
            <a:avLst>
              <a:gd name="adj1" fmla="val -35375"/>
              <a:gd name="adj2" fmla="val -778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kumimoji="1" lang="zh-CN" altLang="en-US" sz="2400">
                <a:solidFill>
                  <a:schemeClr val="folHlink"/>
                </a:solidFill>
                <a:latin typeface="Tahoma" pitchFamily="34" charset="0"/>
              </a:rPr>
              <a:t>这段代码还有问题吗？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773238"/>
            <a:ext cx="7772400" cy="2306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971550" y="1484313"/>
            <a:ext cx="7488238" cy="2133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dirty="0" err="1" smtClean="0">
                <a:solidFill>
                  <a:schemeClr val="tx1"/>
                </a:solidFill>
                <a:latin typeface="方正小标宋简体" pitchFamily="2" charset="-122"/>
                <a:ea typeface="方正小标宋简体" pitchFamily="2" charset="-122"/>
              </a:rPr>
              <a:t>Practise</a:t>
            </a:r>
            <a:r>
              <a:rPr lang="en-US" altLang="zh-CN" sz="4000" dirty="0" smtClean="0">
                <a:solidFill>
                  <a:schemeClr val="tx1"/>
                </a:solidFill>
                <a:latin typeface="方正小标宋简体" pitchFamily="2" charset="-122"/>
                <a:ea typeface="方正小标宋简体" pitchFamily="2" charset="-122"/>
              </a:rPr>
              <a:t> </a:t>
            </a:r>
            <a:endParaRPr lang="en-US" altLang="zh-CN" sz="4000" dirty="0">
              <a:solidFill>
                <a:schemeClr val="tx1"/>
              </a:solidFill>
              <a:latin typeface="方正小标宋简体" pitchFamily="2" charset="-122"/>
              <a:ea typeface="方正小标宋简体" pitchFamily="2" charset="-122"/>
            </a:endParaRPr>
          </a:p>
          <a:p>
            <a:endParaRPr lang="en-US" altLang="zh-CN" sz="4000" b="0" dirty="0">
              <a:solidFill>
                <a:schemeClr val="hlink"/>
              </a:solidFill>
              <a:latin typeface="方正小标宋简体" pitchFamily="2" charset="-122"/>
              <a:ea typeface="方正小标宋简体" pitchFamily="2" charset="-122"/>
            </a:endParaRPr>
          </a:p>
          <a:p>
            <a:r>
              <a:rPr lang="en-US" altLang="zh-CN" sz="5400" u="sng" dirty="0">
                <a:solidFill>
                  <a:schemeClr val="hlink"/>
                </a:solidFill>
                <a:latin typeface="方正小标宋简体" pitchFamily="2" charset="-122"/>
                <a:ea typeface="方正小标宋简体" pitchFamily="2" charset="-122"/>
              </a:rPr>
              <a:t>Tools &amp; LEDs Control</a:t>
            </a:r>
            <a:endParaRPr lang="en-US" altLang="zh-CN" sz="5400" dirty="0">
              <a:solidFill>
                <a:schemeClr val="hlink"/>
              </a:solidFill>
              <a:latin typeface="方正小标宋简体" pitchFamily="2" charset="-122"/>
              <a:ea typeface="方正小标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没有流水就没有</a:t>
            </a:r>
            <a:r>
              <a:rPr lang="en-US" altLang="zh-CN"/>
              <a:t>RISC</a:t>
            </a:r>
            <a:r>
              <a:rPr lang="zh-CN" altLang="en-US"/>
              <a:t>，但是</a:t>
            </a: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pic>
        <p:nvPicPr>
          <p:cNvPr id="111624" name="Picture 8" descr="流水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125538"/>
            <a:ext cx="7632700" cy="251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1625" name="Picture 9" descr="流水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1575"/>
            <a:ext cx="6985000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8" name="Freeform 12"/>
          <p:cNvSpPr>
            <a:spLocks/>
          </p:cNvSpPr>
          <p:nvPr/>
        </p:nvSpPr>
        <p:spPr bwMode="auto">
          <a:xfrm>
            <a:off x="612775" y="5589588"/>
            <a:ext cx="287338" cy="360362"/>
          </a:xfrm>
          <a:custGeom>
            <a:avLst/>
            <a:gdLst>
              <a:gd name="T0" fmla="*/ 181 w 181"/>
              <a:gd name="T1" fmla="*/ 0 h 227"/>
              <a:gd name="T2" fmla="*/ 0 w 181"/>
              <a:gd name="T3" fmla="*/ 91 h 227"/>
              <a:gd name="T4" fmla="*/ 181 w 181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227">
                <a:moveTo>
                  <a:pt x="181" y="0"/>
                </a:moveTo>
                <a:cubicBezTo>
                  <a:pt x="90" y="26"/>
                  <a:pt x="0" y="53"/>
                  <a:pt x="0" y="91"/>
                </a:cubicBezTo>
                <a:cubicBezTo>
                  <a:pt x="0" y="129"/>
                  <a:pt x="151" y="204"/>
                  <a:pt x="181" y="22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1635" name="Group 19"/>
          <p:cNvGrpSpPr>
            <a:grpSpLocks/>
          </p:cNvGrpSpPr>
          <p:nvPr/>
        </p:nvGrpSpPr>
        <p:grpSpPr bwMode="auto">
          <a:xfrm>
            <a:off x="1978025" y="2565400"/>
            <a:ext cx="3098800" cy="935038"/>
            <a:chOff x="1246" y="1616"/>
            <a:chExt cx="1952" cy="589"/>
          </a:xfrm>
        </p:grpSpPr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1246" y="1842"/>
              <a:ext cx="1316" cy="36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solidFill>
                    <a:schemeClr val="hlink"/>
                  </a:solidFill>
                </a:rPr>
                <a:t>数据相关产生冒险</a:t>
              </a:r>
            </a:p>
          </p:txBody>
        </p:sp>
        <p:sp>
          <p:nvSpPr>
            <p:cNvPr id="111631" name="AutoShape 15"/>
            <p:cNvSpPr>
              <a:spLocks/>
            </p:cNvSpPr>
            <p:nvPr/>
          </p:nvSpPr>
          <p:spPr bwMode="auto">
            <a:xfrm>
              <a:off x="1247" y="1616"/>
              <a:ext cx="45" cy="317"/>
            </a:xfrm>
            <a:prstGeom prst="rightBrace">
              <a:avLst>
                <a:gd name="adj1" fmla="val 5870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auto">
            <a:xfrm>
              <a:off x="1338" y="1752"/>
              <a:ext cx="272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 flipV="1">
              <a:off x="2562" y="1752"/>
              <a:ext cx="6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6227763" y="3860800"/>
            <a:ext cx="2736850" cy="10795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>
                <a:solidFill>
                  <a:schemeClr val="hlink"/>
                </a:solidFill>
              </a:rPr>
              <a:t>Structural hazards</a:t>
            </a:r>
          </a:p>
          <a:p>
            <a:r>
              <a:rPr kumimoji="1" lang="en-US" altLang="zh-CN" sz="2000">
                <a:solidFill>
                  <a:schemeClr val="hlink"/>
                </a:solidFill>
              </a:rPr>
              <a:t>Data hazards</a:t>
            </a:r>
          </a:p>
          <a:p>
            <a:r>
              <a:rPr kumimoji="1" lang="en-US" altLang="zh-CN" sz="2000">
                <a:solidFill>
                  <a:schemeClr val="hlink"/>
                </a:solidFill>
              </a:rPr>
              <a:t>Control hazards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animBg="1"/>
      <p:bldP spid="1116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Practise-2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2420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设计</a:t>
            </a:r>
            <a:r>
              <a:rPr lang="zh-CN" altLang="en-US" sz="2800" u="sng"/>
              <a:t>汇编代码</a:t>
            </a:r>
            <a:r>
              <a:rPr lang="zh-CN" altLang="en-US" sz="2800"/>
              <a:t>及</a:t>
            </a:r>
            <a:r>
              <a:rPr lang="en-US" altLang="zh-CN" sz="2800" u="sng"/>
              <a:t>C</a:t>
            </a:r>
            <a:r>
              <a:rPr lang="zh-CN" altLang="en-US" sz="2800" u="sng"/>
              <a:t>代码</a:t>
            </a:r>
            <a:r>
              <a:rPr lang="zh-CN" altLang="en-US" sz="2800"/>
              <a:t>完成对板上</a:t>
            </a:r>
            <a:r>
              <a:rPr lang="en-US" altLang="zh-CN" sz="2800"/>
              <a:t>4</a:t>
            </a:r>
            <a:r>
              <a:rPr lang="zh-CN" altLang="en-US" sz="2800"/>
              <a:t>个发光二极管的</a:t>
            </a:r>
            <a:r>
              <a:rPr lang="zh-CN" altLang="en-US" sz="2800">
                <a:solidFill>
                  <a:schemeClr val="hlink"/>
                </a:solidFill>
              </a:rPr>
              <a:t>各自不同周期的闪烁</a:t>
            </a:r>
            <a:r>
              <a:rPr lang="zh-CN" altLang="en-US" sz="2800"/>
              <a:t>控制功能。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要求有良好的代码编制习惯 </a:t>
            </a:r>
            <a:r>
              <a:rPr lang="en-US" altLang="zh-CN" sz="2400">
                <a:latin typeface="Times New Roman"/>
              </a:rPr>
              <a:t>–</a:t>
            </a:r>
            <a:r>
              <a:rPr lang="en-US" altLang="zh-CN" sz="2400"/>
              <a:t> </a:t>
            </a:r>
            <a:r>
              <a:rPr lang="zh-CN" altLang="en-US" sz="2400"/>
              <a:t>设计原则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代码注释≥</a:t>
            </a:r>
            <a:r>
              <a:rPr lang="en-US" altLang="zh-CN" sz="2400"/>
              <a:t>30%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chemeClr val="folHlink"/>
                </a:solidFill>
              </a:rPr>
              <a:t>注解：</a:t>
            </a:r>
            <a:r>
              <a:rPr lang="en-US" altLang="zh-CN" sz="2800">
                <a:solidFill>
                  <a:schemeClr val="folHlink"/>
                </a:solidFill>
              </a:rPr>
              <a:t>Port</a:t>
            </a:r>
            <a:r>
              <a:rPr lang="zh-CN" altLang="en-US" sz="2800">
                <a:solidFill>
                  <a:schemeClr val="folHlink"/>
                </a:solidFill>
              </a:rPr>
              <a:t>初始化、</a:t>
            </a:r>
            <a:r>
              <a:rPr lang="en-US" altLang="zh-CN" sz="2800">
                <a:solidFill>
                  <a:schemeClr val="folHlink"/>
                </a:solidFill>
              </a:rPr>
              <a:t>LEDs</a:t>
            </a:r>
            <a:r>
              <a:rPr lang="zh-CN" altLang="en-US" sz="2800">
                <a:solidFill>
                  <a:schemeClr val="folHlink"/>
                </a:solidFill>
              </a:rPr>
              <a:t>控制函数、</a:t>
            </a:r>
            <a:r>
              <a:rPr lang="en-US" altLang="zh-CN" sz="2800">
                <a:solidFill>
                  <a:schemeClr val="folHlink"/>
                </a:solidFill>
              </a:rPr>
              <a:t>Clock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chemeClr val="folHlink"/>
                </a:solidFill>
              </a:rPr>
              <a:t>重点：</a:t>
            </a:r>
            <a:r>
              <a:rPr lang="en-US" altLang="zh-CN" sz="2800">
                <a:solidFill>
                  <a:schemeClr val="folHlink"/>
                </a:solidFill>
              </a:rPr>
              <a:t>Clock</a:t>
            </a:r>
            <a:r>
              <a:rPr lang="zh-CN" altLang="en-US" sz="2800">
                <a:solidFill>
                  <a:schemeClr val="folHlink"/>
                </a:solidFill>
              </a:rPr>
              <a:t>激励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755650" y="37099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Stage 1 (</a:t>
            </a:r>
            <a:r>
              <a:rPr lang="en-US" altLang="zh-CN" sz="1800" u="sng"/>
              <a:t>Current</a:t>
            </a:r>
            <a:r>
              <a:rPr lang="en-US" altLang="zh-CN" u="sng"/>
              <a:t>)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971550" y="4084638"/>
            <a:ext cx="1439863" cy="6477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Clock</a:t>
            </a:r>
          </a:p>
          <a:p>
            <a:r>
              <a:rPr lang="en-US" altLang="zh-CN" sz="1800"/>
              <a:t>(</a:t>
            </a:r>
            <a:r>
              <a:rPr lang="zh-CN" altLang="en-US" sz="1800"/>
              <a:t>代码延迟</a:t>
            </a:r>
            <a:r>
              <a:rPr lang="en-US" altLang="zh-CN" sz="1800"/>
              <a:t>)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971550" y="5021263"/>
            <a:ext cx="1439863" cy="6477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LEDs</a:t>
            </a:r>
          </a:p>
          <a:p>
            <a:r>
              <a:rPr lang="zh-CN" altLang="en-US" sz="1800"/>
              <a:t>控制函数</a:t>
            </a:r>
          </a:p>
        </p:txBody>
      </p:sp>
      <p:cxnSp>
        <p:nvCxnSpPr>
          <p:cNvPr id="251911" name="AutoShape 7"/>
          <p:cNvCxnSpPr>
            <a:cxnSpLocks noChangeShapeType="1"/>
            <a:stCxn id="251909" idx="2"/>
            <a:endCxn id="251910" idx="0"/>
          </p:cNvCxnSpPr>
          <p:nvPr/>
        </p:nvCxnSpPr>
        <p:spPr bwMode="auto">
          <a:xfrm>
            <a:off x="1692275" y="4732338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971550" y="5956300"/>
            <a:ext cx="1439863" cy="287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HW</a:t>
            </a:r>
          </a:p>
        </p:txBody>
      </p:sp>
      <p:cxnSp>
        <p:nvCxnSpPr>
          <p:cNvPr id="251913" name="AutoShape 9"/>
          <p:cNvCxnSpPr>
            <a:cxnSpLocks noChangeShapeType="1"/>
            <a:stCxn id="251910" idx="2"/>
            <a:endCxn id="251912" idx="0"/>
          </p:cNvCxnSpPr>
          <p:nvPr/>
        </p:nvCxnSpPr>
        <p:spPr bwMode="auto">
          <a:xfrm>
            <a:off x="1692275" y="5668963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3060700" y="3716338"/>
            <a:ext cx="1439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Stage 2 </a:t>
            </a: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3060700" y="4090988"/>
            <a:ext cx="1439863" cy="6477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Clock</a:t>
            </a:r>
          </a:p>
          <a:p>
            <a:r>
              <a:rPr lang="en-US" altLang="zh-CN" sz="1800"/>
              <a:t>(Timer)</a:t>
            </a: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3060700" y="5027613"/>
            <a:ext cx="1439863" cy="6477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LEDs</a:t>
            </a:r>
          </a:p>
          <a:p>
            <a:r>
              <a:rPr lang="zh-CN" altLang="en-US" sz="1800"/>
              <a:t>控制函数</a:t>
            </a:r>
          </a:p>
        </p:txBody>
      </p:sp>
      <p:cxnSp>
        <p:nvCxnSpPr>
          <p:cNvPr id="251917" name="AutoShape 13"/>
          <p:cNvCxnSpPr>
            <a:cxnSpLocks noChangeShapeType="1"/>
            <a:stCxn id="251915" idx="2"/>
            <a:endCxn id="251916" idx="0"/>
          </p:cNvCxnSpPr>
          <p:nvPr/>
        </p:nvCxnSpPr>
        <p:spPr bwMode="auto">
          <a:xfrm>
            <a:off x="3781425" y="4738688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3060700" y="5962650"/>
            <a:ext cx="1439863" cy="287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HW</a:t>
            </a:r>
          </a:p>
        </p:txBody>
      </p:sp>
      <p:cxnSp>
        <p:nvCxnSpPr>
          <p:cNvPr id="251919" name="AutoShape 15"/>
          <p:cNvCxnSpPr>
            <a:cxnSpLocks noChangeShapeType="1"/>
            <a:stCxn id="251916" idx="2"/>
            <a:endCxn id="251918" idx="0"/>
          </p:cNvCxnSpPr>
          <p:nvPr/>
        </p:nvCxnSpPr>
        <p:spPr bwMode="auto">
          <a:xfrm>
            <a:off x="3781425" y="5675313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149850" y="3716338"/>
            <a:ext cx="1439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Stage 3 </a:t>
            </a: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5149850" y="4090988"/>
            <a:ext cx="1439863" cy="6477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Clock</a:t>
            </a:r>
          </a:p>
          <a:p>
            <a:r>
              <a:rPr lang="en-US" altLang="zh-CN" sz="1800"/>
              <a:t>(OS Delay)</a:t>
            </a:r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5149850" y="5027613"/>
            <a:ext cx="1439863" cy="6477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LEDs</a:t>
            </a:r>
          </a:p>
          <a:p>
            <a:r>
              <a:rPr lang="zh-CN" altLang="en-US" sz="1800"/>
              <a:t>控制函数</a:t>
            </a:r>
          </a:p>
        </p:txBody>
      </p:sp>
      <p:cxnSp>
        <p:nvCxnSpPr>
          <p:cNvPr id="251923" name="AutoShape 19"/>
          <p:cNvCxnSpPr>
            <a:cxnSpLocks noChangeShapeType="1"/>
            <a:stCxn id="251921" idx="2"/>
            <a:endCxn id="251922" idx="0"/>
          </p:cNvCxnSpPr>
          <p:nvPr/>
        </p:nvCxnSpPr>
        <p:spPr bwMode="auto">
          <a:xfrm>
            <a:off x="5870575" y="4738688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5149850" y="5962650"/>
            <a:ext cx="1439863" cy="287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HW</a:t>
            </a:r>
          </a:p>
        </p:txBody>
      </p:sp>
      <p:cxnSp>
        <p:nvCxnSpPr>
          <p:cNvPr id="251925" name="AutoShape 21"/>
          <p:cNvCxnSpPr>
            <a:cxnSpLocks noChangeShapeType="1"/>
            <a:stCxn id="251922" idx="2"/>
            <a:endCxn id="251924" idx="0"/>
          </p:cNvCxnSpPr>
          <p:nvPr/>
        </p:nvCxnSpPr>
        <p:spPr bwMode="auto">
          <a:xfrm>
            <a:off x="5870575" y="5675313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7237413" y="3716338"/>
            <a:ext cx="1439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Stage 4 </a:t>
            </a:r>
          </a:p>
        </p:txBody>
      </p:sp>
      <p:sp>
        <p:nvSpPr>
          <p:cNvPr id="251927" name="Rectangle 23"/>
          <p:cNvSpPr>
            <a:spLocks noChangeArrowheads="1"/>
          </p:cNvSpPr>
          <p:nvPr/>
        </p:nvSpPr>
        <p:spPr bwMode="auto">
          <a:xfrm>
            <a:off x="7237413" y="4090988"/>
            <a:ext cx="1439862" cy="647700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Clock</a:t>
            </a:r>
          </a:p>
          <a:p>
            <a:r>
              <a:rPr lang="en-US" altLang="zh-CN" sz="1800"/>
              <a:t>(Soft Timer)</a:t>
            </a:r>
          </a:p>
        </p:txBody>
      </p:sp>
      <p:sp>
        <p:nvSpPr>
          <p:cNvPr id="251928" name="Rectangle 24"/>
          <p:cNvSpPr>
            <a:spLocks noChangeArrowheads="1"/>
          </p:cNvSpPr>
          <p:nvPr/>
        </p:nvSpPr>
        <p:spPr bwMode="auto">
          <a:xfrm>
            <a:off x="7237413" y="5027613"/>
            <a:ext cx="1439862" cy="6477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LEDs</a:t>
            </a:r>
          </a:p>
          <a:p>
            <a:r>
              <a:rPr lang="zh-CN" altLang="en-US" sz="1800"/>
              <a:t>控制函数</a:t>
            </a:r>
          </a:p>
        </p:txBody>
      </p:sp>
      <p:cxnSp>
        <p:nvCxnSpPr>
          <p:cNvPr id="251929" name="AutoShape 25"/>
          <p:cNvCxnSpPr>
            <a:cxnSpLocks noChangeShapeType="1"/>
            <a:stCxn id="251927" idx="2"/>
            <a:endCxn id="251928" idx="0"/>
          </p:cNvCxnSpPr>
          <p:nvPr/>
        </p:nvCxnSpPr>
        <p:spPr bwMode="auto">
          <a:xfrm>
            <a:off x="7958138" y="4738688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30" name="Rectangle 26"/>
          <p:cNvSpPr>
            <a:spLocks noChangeArrowheads="1"/>
          </p:cNvSpPr>
          <p:nvPr/>
        </p:nvSpPr>
        <p:spPr bwMode="auto">
          <a:xfrm>
            <a:off x="7237413" y="5962650"/>
            <a:ext cx="1439862" cy="287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800"/>
              <a:t>HW</a:t>
            </a:r>
          </a:p>
        </p:txBody>
      </p:sp>
      <p:cxnSp>
        <p:nvCxnSpPr>
          <p:cNvPr id="251931" name="AutoShape 27"/>
          <p:cNvCxnSpPr>
            <a:cxnSpLocks noChangeShapeType="1"/>
            <a:stCxn id="251928" idx="2"/>
            <a:endCxn id="251930" idx="0"/>
          </p:cNvCxnSpPr>
          <p:nvPr/>
        </p:nvCxnSpPr>
        <p:spPr bwMode="auto">
          <a:xfrm>
            <a:off x="7958138" y="5675313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32" name="AutoShape 28"/>
          <p:cNvSpPr>
            <a:spLocks noChangeArrowheads="1"/>
          </p:cNvSpPr>
          <p:nvPr/>
        </p:nvSpPr>
        <p:spPr bwMode="auto">
          <a:xfrm>
            <a:off x="2555875" y="4221163"/>
            <a:ext cx="360363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00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3" name="AutoShape 29"/>
          <p:cNvSpPr>
            <a:spLocks noChangeArrowheads="1"/>
          </p:cNvSpPr>
          <p:nvPr/>
        </p:nvSpPr>
        <p:spPr bwMode="auto">
          <a:xfrm>
            <a:off x="4643438" y="4221163"/>
            <a:ext cx="360362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00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4" name="AutoShape 30"/>
          <p:cNvSpPr>
            <a:spLocks noChangeArrowheads="1"/>
          </p:cNvSpPr>
          <p:nvPr/>
        </p:nvSpPr>
        <p:spPr bwMode="auto">
          <a:xfrm>
            <a:off x="6732588" y="4222750"/>
            <a:ext cx="360362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00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5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/>
      <p:bldP spid="251908" grpId="0"/>
      <p:bldP spid="251909" grpId="0" animBg="1"/>
      <p:bldP spid="251910" grpId="0" animBg="1"/>
      <p:bldP spid="251912" grpId="0" animBg="1"/>
      <p:bldP spid="251914" grpId="0"/>
      <p:bldP spid="251915" grpId="0" animBg="1"/>
      <p:bldP spid="251916" grpId="0" animBg="1"/>
      <p:bldP spid="251918" grpId="0" animBg="1"/>
      <p:bldP spid="251920" grpId="0"/>
      <p:bldP spid="251921" grpId="0" animBg="1"/>
      <p:bldP spid="251922" grpId="0" animBg="1"/>
      <p:bldP spid="251924" grpId="0" animBg="1"/>
      <p:bldP spid="251926" grpId="0"/>
      <p:bldP spid="251927" grpId="0" animBg="1"/>
      <p:bldP spid="251928" grpId="0" animBg="1"/>
      <p:bldP spid="251930" grpId="0" animBg="1"/>
      <p:bldP spid="251932" grpId="0" animBg="1"/>
      <p:bldP spid="251933" grpId="0" animBg="1"/>
      <p:bldP spid="2519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r>
              <a:rPr lang="en-US" altLang="zh-CN"/>
              <a:t>-02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70450"/>
          </a:xfrm>
        </p:spPr>
        <p:txBody>
          <a:bodyPr/>
          <a:lstStyle/>
          <a:p>
            <a:r>
              <a:rPr lang="zh-CN" altLang="en-US"/>
              <a:t>代码运行高效的原因之一是尽可能避免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冒险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，其前提，是</a:t>
            </a:r>
            <a:r>
              <a:rPr lang="zh-CN" altLang="en-US" b="1">
                <a:solidFill>
                  <a:schemeClr val="hlink"/>
                </a:solidFill>
              </a:rPr>
              <a:t>了解处理器的系统结构</a:t>
            </a:r>
          </a:p>
          <a:p>
            <a:pPr lvl="1"/>
            <a:r>
              <a:rPr lang="zh-CN" altLang="en-US"/>
              <a:t>指令之间的数据相关性是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数据冒险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的原因，</a:t>
            </a:r>
            <a:r>
              <a:rPr lang="zh-CN" altLang="en-US" b="1">
                <a:solidFill>
                  <a:schemeClr val="hlink"/>
                </a:solidFill>
              </a:rPr>
              <a:t>降低指令之间的数据相关性，将有效减少</a:t>
            </a:r>
            <a:r>
              <a:rPr lang="zh-CN" altLang="en-US" b="1">
                <a:solidFill>
                  <a:schemeClr val="hlink"/>
                </a:solidFill>
                <a:latin typeface="Times New Roman"/>
              </a:rPr>
              <a:t>“</a:t>
            </a:r>
            <a:r>
              <a:rPr lang="zh-CN" altLang="en-US" b="1">
                <a:solidFill>
                  <a:schemeClr val="hlink"/>
                </a:solidFill>
              </a:rPr>
              <a:t>数据冒险</a:t>
            </a:r>
            <a:r>
              <a:rPr lang="zh-CN" altLang="en-US" b="1">
                <a:solidFill>
                  <a:schemeClr val="hlink"/>
                </a:solidFill>
                <a:latin typeface="Times New Roman"/>
              </a:rPr>
              <a:t>”</a:t>
            </a:r>
            <a:r>
              <a:rPr lang="zh-CN" altLang="en-US" b="1">
                <a:solidFill>
                  <a:schemeClr val="hlink"/>
                </a:solidFill>
              </a:rPr>
              <a:t>产生的几率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相对而言，因条件转移指令产生的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控制冒险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对代码运行的效率影响更大。</a:t>
            </a:r>
            <a:r>
              <a:rPr lang="zh-CN" altLang="en-US" b="1">
                <a:solidFill>
                  <a:schemeClr val="hlink"/>
                </a:solidFill>
              </a:rPr>
              <a:t>了解目标处理器针对</a:t>
            </a:r>
            <a:r>
              <a:rPr lang="zh-CN" altLang="en-US" b="1">
                <a:solidFill>
                  <a:schemeClr val="hlink"/>
                </a:solidFill>
                <a:latin typeface="Times New Roman"/>
              </a:rPr>
              <a:t>“</a:t>
            </a:r>
            <a:r>
              <a:rPr lang="zh-CN" altLang="en-US" b="1">
                <a:solidFill>
                  <a:schemeClr val="hlink"/>
                </a:solidFill>
              </a:rPr>
              <a:t>控制冒险</a:t>
            </a:r>
            <a:r>
              <a:rPr lang="zh-CN" altLang="en-US" b="1">
                <a:solidFill>
                  <a:schemeClr val="hlink"/>
                </a:solidFill>
                <a:latin typeface="Times New Roman"/>
              </a:rPr>
              <a:t>”</a:t>
            </a:r>
            <a:r>
              <a:rPr lang="zh-CN" altLang="en-US" b="1">
                <a:solidFill>
                  <a:schemeClr val="hlink"/>
                </a:solidFill>
              </a:rPr>
              <a:t>的预测机制，并依建议实施，将能保证代码高效的执行</a:t>
            </a:r>
            <a:r>
              <a:rPr lang="zh-CN" altLang="en-US"/>
              <a:t>。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Superscalar</a:t>
            </a:r>
          </a:p>
        </p:txBody>
      </p:sp>
      <p:pic>
        <p:nvPicPr>
          <p:cNvPr id="110605" name="Picture 13" descr="超标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2063"/>
            <a:ext cx="8569325" cy="46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56" name="Group 84"/>
          <p:cNvGrpSpPr>
            <a:grpSpLocks/>
          </p:cNvGrpSpPr>
          <p:nvPr/>
        </p:nvGrpSpPr>
        <p:grpSpPr bwMode="auto">
          <a:xfrm>
            <a:off x="611188" y="1052513"/>
            <a:ext cx="8353425" cy="2736850"/>
            <a:chOff x="385" y="663"/>
            <a:chExt cx="5262" cy="1724"/>
          </a:xfrm>
        </p:grpSpPr>
        <p:sp>
          <p:nvSpPr>
            <p:cNvPr id="156748" name="Rectangle 76"/>
            <p:cNvSpPr>
              <a:spLocks noChangeArrowheads="1"/>
            </p:cNvSpPr>
            <p:nvPr/>
          </p:nvSpPr>
          <p:spPr bwMode="auto">
            <a:xfrm>
              <a:off x="385" y="663"/>
              <a:ext cx="5262" cy="167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476" y="936"/>
              <a:ext cx="1542" cy="1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LOAD  R1,M(A)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ADD   R2,R2,R1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ADD   R3,R3,R4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MUL   R4,R4,R5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NEG   R6,R6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MUL   R6,R6,R7</a:t>
              </a: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>
              <a:off x="2064" y="936"/>
              <a:ext cx="3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109" y="70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4967" y="709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hlink"/>
                  </a:solidFill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 flipV="1">
              <a:off x="5284" y="936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2064" y="981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f1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2388" y="981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d1</a:t>
              </a: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2709" y="981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e2</a:t>
              </a:r>
            </a:p>
          </p:txBody>
        </p:sp>
        <p:sp>
          <p:nvSpPr>
            <p:cNvPr id="156685" name="Rectangle 13"/>
            <p:cNvSpPr>
              <a:spLocks noChangeArrowheads="1"/>
            </p:cNvSpPr>
            <p:nvPr/>
          </p:nvSpPr>
          <p:spPr bwMode="auto">
            <a:xfrm>
              <a:off x="3033" y="981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s1</a:t>
              </a:r>
            </a:p>
          </p:txBody>
        </p:sp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2064" y="1201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f2</a:t>
              </a:r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2388" y="1201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d2</a:t>
              </a:r>
            </a:p>
          </p:txBody>
        </p:sp>
        <p:sp>
          <p:nvSpPr>
            <p:cNvPr id="156688" name="Rectangle 16"/>
            <p:cNvSpPr>
              <a:spLocks noChangeArrowheads="1"/>
            </p:cNvSpPr>
            <p:nvPr/>
          </p:nvSpPr>
          <p:spPr bwMode="auto">
            <a:xfrm>
              <a:off x="3033" y="1201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a1</a:t>
              </a:r>
            </a:p>
          </p:txBody>
        </p:sp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3355" y="1201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a2</a:t>
              </a:r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3676" y="1201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2386" y="1419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f1</a:t>
              </a:r>
            </a:p>
          </p:txBody>
        </p:sp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3026" y="1419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d1</a:t>
              </a:r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3365" y="1419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a1</a:t>
              </a:r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3686" y="1419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a2</a:t>
              </a:r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4008" y="1419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s1</a:t>
              </a:r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2386" y="1639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f2</a:t>
              </a:r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3026" y="1639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d2</a:t>
              </a:r>
            </a:p>
          </p:txBody>
        </p:sp>
        <p:sp>
          <p:nvSpPr>
            <p:cNvPr id="156698" name="Rectangle 26"/>
            <p:cNvSpPr>
              <a:spLocks noChangeArrowheads="1"/>
            </p:cNvSpPr>
            <p:nvPr/>
          </p:nvSpPr>
          <p:spPr bwMode="auto">
            <a:xfrm>
              <a:off x="3672" y="1639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m2</a:t>
              </a:r>
            </a:p>
          </p:txBody>
        </p:sp>
        <p:sp>
          <p:nvSpPr>
            <p:cNvPr id="156699" name="Rectangle 27"/>
            <p:cNvSpPr>
              <a:spLocks noChangeArrowheads="1"/>
            </p:cNvSpPr>
            <p:nvPr/>
          </p:nvSpPr>
          <p:spPr bwMode="auto">
            <a:xfrm>
              <a:off x="3993" y="1639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m3</a:t>
              </a:r>
            </a:p>
          </p:txBody>
        </p:sp>
        <p:sp>
          <p:nvSpPr>
            <p:cNvPr id="156700" name="Rectangle 28"/>
            <p:cNvSpPr>
              <a:spLocks noChangeArrowheads="1"/>
            </p:cNvSpPr>
            <p:nvPr/>
          </p:nvSpPr>
          <p:spPr bwMode="auto">
            <a:xfrm>
              <a:off x="4315" y="1639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56701" name="Rectangle 29"/>
            <p:cNvSpPr>
              <a:spLocks noChangeArrowheads="1"/>
            </p:cNvSpPr>
            <p:nvPr/>
          </p:nvSpPr>
          <p:spPr bwMode="auto">
            <a:xfrm>
              <a:off x="3348" y="1637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m1</a:t>
              </a:r>
            </a:p>
          </p:txBody>
        </p:sp>
        <p:sp>
          <p:nvSpPr>
            <p:cNvPr id="156702" name="Rectangle 30"/>
            <p:cNvSpPr>
              <a:spLocks noChangeArrowheads="1"/>
            </p:cNvSpPr>
            <p:nvPr/>
          </p:nvSpPr>
          <p:spPr bwMode="auto">
            <a:xfrm>
              <a:off x="3026" y="1857"/>
              <a:ext cx="324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f1</a:t>
              </a:r>
            </a:p>
          </p:txBody>
        </p:sp>
        <p:sp>
          <p:nvSpPr>
            <p:cNvPr id="156703" name="Rectangle 31"/>
            <p:cNvSpPr>
              <a:spLocks noChangeArrowheads="1"/>
            </p:cNvSpPr>
            <p:nvPr/>
          </p:nvSpPr>
          <p:spPr bwMode="auto">
            <a:xfrm>
              <a:off x="3350" y="1857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d1</a:t>
              </a:r>
            </a:p>
          </p:txBody>
        </p:sp>
        <p:sp>
          <p:nvSpPr>
            <p:cNvPr id="156704" name="Rectangle 32"/>
            <p:cNvSpPr>
              <a:spLocks noChangeArrowheads="1"/>
            </p:cNvSpPr>
            <p:nvPr/>
          </p:nvSpPr>
          <p:spPr bwMode="auto">
            <a:xfrm>
              <a:off x="4639" y="1857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s1</a:t>
              </a:r>
            </a:p>
          </p:txBody>
        </p:sp>
        <p:sp>
          <p:nvSpPr>
            <p:cNvPr id="156705" name="Rectangle 33"/>
            <p:cNvSpPr>
              <a:spLocks noChangeArrowheads="1"/>
            </p:cNvSpPr>
            <p:nvPr/>
          </p:nvSpPr>
          <p:spPr bwMode="auto">
            <a:xfrm>
              <a:off x="3026" y="2076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f2</a:t>
              </a:r>
            </a:p>
          </p:txBody>
        </p:sp>
        <p:sp>
          <p:nvSpPr>
            <p:cNvPr id="156706" name="Rectangle 34"/>
            <p:cNvSpPr>
              <a:spLocks noChangeArrowheads="1"/>
            </p:cNvSpPr>
            <p:nvPr/>
          </p:nvSpPr>
          <p:spPr bwMode="auto">
            <a:xfrm>
              <a:off x="3350" y="2076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d2</a:t>
              </a:r>
            </a:p>
          </p:txBody>
        </p:sp>
        <p:sp>
          <p:nvSpPr>
            <p:cNvPr id="156707" name="Rectangle 35"/>
            <p:cNvSpPr>
              <a:spLocks noChangeArrowheads="1"/>
            </p:cNvSpPr>
            <p:nvPr/>
          </p:nvSpPr>
          <p:spPr bwMode="auto">
            <a:xfrm>
              <a:off x="4317" y="2076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m2</a:t>
              </a:r>
            </a:p>
          </p:txBody>
        </p:sp>
        <p:sp>
          <p:nvSpPr>
            <p:cNvPr id="156708" name="Rectangle 36"/>
            <p:cNvSpPr>
              <a:spLocks noChangeArrowheads="1"/>
            </p:cNvSpPr>
            <p:nvPr/>
          </p:nvSpPr>
          <p:spPr bwMode="auto">
            <a:xfrm>
              <a:off x="4639" y="2076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m3</a:t>
              </a:r>
            </a:p>
          </p:txBody>
        </p:sp>
        <p:sp>
          <p:nvSpPr>
            <p:cNvPr id="156709" name="Rectangle 37"/>
            <p:cNvSpPr>
              <a:spLocks noChangeArrowheads="1"/>
            </p:cNvSpPr>
            <p:nvPr/>
          </p:nvSpPr>
          <p:spPr bwMode="auto">
            <a:xfrm>
              <a:off x="4960" y="2076"/>
              <a:ext cx="324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56710" name="Rectangle 38"/>
            <p:cNvSpPr>
              <a:spLocks noChangeArrowheads="1"/>
            </p:cNvSpPr>
            <p:nvPr/>
          </p:nvSpPr>
          <p:spPr bwMode="auto">
            <a:xfrm>
              <a:off x="3670" y="1856"/>
              <a:ext cx="323" cy="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e1</a:t>
              </a:r>
            </a:p>
          </p:txBody>
        </p:sp>
        <p:sp>
          <p:nvSpPr>
            <p:cNvPr id="156711" name="Rectangle 39"/>
            <p:cNvSpPr>
              <a:spLocks noChangeArrowheads="1"/>
            </p:cNvSpPr>
            <p:nvPr/>
          </p:nvSpPr>
          <p:spPr bwMode="auto">
            <a:xfrm>
              <a:off x="3992" y="2075"/>
              <a:ext cx="323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m1</a:t>
              </a:r>
            </a:p>
          </p:txBody>
        </p:sp>
        <p:sp>
          <p:nvSpPr>
            <p:cNvPr id="156753" name="Oval 81"/>
            <p:cNvSpPr>
              <a:spLocks noChangeArrowheads="1"/>
            </p:cNvSpPr>
            <p:nvPr/>
          </p:nvSpPr>
          <p:spPr bwMode="auto">
            <a:xfrm>
              <a:off x="4558" y="1797"/>
              <a:ext cx="499" cy="31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乱序</a:t>
            </a:r>
            <a:r>
              <a:rPr lang="en-US" altLang="zh-CN" sz="3200"/>
              <a:t>(Out of Order)</a:t>
            </a:r>
            <a:r>
              <a:rPr lang="zh-CN" altLang="en-US" sz="3200"/>
              <a:t>的确能提高代码运行效率</a:t>
            </a:r>
          </a:p>
        </p:txBody>
      </p:sp>
      <p:sp>
        <p:nvSpPr>
          <p:cNvPr id="156752" name="AutoShape 80"/>
          <p:cNvSpPr>
            <a:spLocks noChangeArrowheads="1"/>
          </p:cNvSpPr>
          <p:nvPr/>
        </p:nvSpPr>
        <p:spPr bwMode="auto">
          <a:xfrm>
            <a:off x="6948488" y="1700213"/>
            <a:ext cx="2016125" cy="865187"/>
          </a:xfrm>
          <a:prstGeom prst="wedgeEllipseCallout">
            <a:avLst>
              <a:gd name="adj1" fmla="val -73306"/>
              <a:gd name="adj2" fmla="val -7250"/>
            </a:avLst>
          </a:prstGeom>
          <a:solidFill>
            <a:srgbClr val="FFFF66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1800">
                <a:solidFill>
                  <a:schemeClr val="hlink"/>
                </a:solidFill>
              </a:rPr>
              <a:t>按序发射</a:t>
            </a:r>
          </a:p>
          <a:p>
            <a:r>
              <a:rPr lang="zh-CN" altLang="en-US" sz="1800">
                <a:solidFill>
                  <a:schemeClr val="hlink"/>
                </a:solidFill>
              </a:rPr>
              <a:t>按序完成</a:t>
            </a:r>
          </a:p>
        </p:txBody>
      </p:sp>
      <p:grpSp>
        <p:nvGrpSpPr>
          <p:cNvPr id="156757" name="Group 85"/>
          <p:cNvGrpSpPr>
            <a:grpSpLocks/>
          </p:cNvGrpSpPr>
          <p:nvPr/>
        </p:nvGrpSpPr>
        <p:grpSpPr bwMode="auto">
          <a:xfrm>
            <a:off x="611188" y="3357563"/>
            <a:ext cx="7777162" cy="3095625"/>
            <a:chOff x="385" y="2115"/>
            <a:chExt cx="4899" cy="1950"/>
          </a:xfrm>
        </p:grpSpPr>
        <p:sp>
          <p:nvSpPr>
            <p:cNvPr id="156749" name="Rectangle 77"/>
            <p:cNvSpPr>
              <a:spLocks noChangeArrowheads="1"/>
            </p:cNvSpPr>
            <p:nvPr/>
          </p:nvSpPr>
          <p:spPr bwMode="auto">
            <a:xfrm>
              <a:off x="385" y="2387"/>
              <a:ext cx="4899" cy="167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12" name="Rectangle 40"/>
            <p:cNvSpPr>
              <a:spLocks noChangeArrowheads="1"/>
            </p:cNvSpPr>
            <p:nvPr/>
          </p:nvSpPr>
          <p:spPr bwMode="auto">
            <a:xfrm>
              <a:off x="521" y="2614"/>
              <a:ext cx="1542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LOAD  R1,M(A)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ADD   R2,R2,R1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ADD   R3,R3,R4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MUL   R4,R4,R5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NEG   R6,R6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Courier New" pitchFamily="49" charset="0"/>
                </a:rPr>
                <a:t>MUL   R6,R6,R7</a:t>
              </a:r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 flipV="1">
              <a:off x="2109" y="2610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4" name="Text Box 42"/>
            <p:cNvSpPr txBox="1">
              <a:spLocks noChangeArrowheads="1"/>
            </p:cNvSpPr>
            <p:nvPr/>
          </p:nvSpPr>
          <p:spPr bwMode="auto">
            <a:xfrm>
              <a:off x="2154" y="2383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6715" name="Text Box 43"/>
            <p:cNvSpPr txBox="1">
              <a:spLocks noChangeArrowheads="1"/>
            </p:cNvSpPr>
            <p:nvPr/>
          </p:nvSpPr>
          <p:spPr bwMode="auto">
            <a:xfrm>
              <a:off x="4649" y="2387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hlink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 flipV="1">
              <a:off x="4966" y="2296"/>
              <a:ext cx="1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717" name="Group 45"/>
            <p:cNvGrpSpPr>
              <a:grpSpLocks/>
            </p:cNvGrpSpPr>
            <p:nvPr/>
          </p:nvGrpSpPr>
          <p:grpSpPr bwMode="auto">
            <a:xfrm>
              <a:off x="2109" y="2659"/>
              <a:ext cx="2857" cy="1312"/>
              <a:chOff x="1837" y="1166"/>
              <a:chExt cx="1462" cy="994"/>
            </a:xfrm>
          </p:grpSpPr>
          <p:sp>
            <p:nvSpPr>
              <p:cNvPr id="156718" name="Rectangle 46"/>
              <p:cNvSpPr>
                <a:spLocks noChangeArrowheads="1"/>
              </p:cNvSpPr>
              <p:nvPr/>
            </p:nvSpPr>
            <p:spPr bwMode="auto">
              <a:xfrm>
                <a:off x="1837" y="1166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f1</a:t>
                </a:r>
              </a:p>
            </p:txBody>
          </p:sp>
          <p:sp>
            <p:nvSpPr>
              <p:cNvPr id="156719" name="Rectangle 47"/>
              <p:cNvSpPr>
                <a:spLocks noChangeArrowheads="1"/>
              </p:cNvSpPr>
              <p:nvPr/>
            </p:nvSpPr>
            <p:spPr bwMode="auto">
              <a:xfrm>
                <a:off x="2001" y="1166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d1</a:t>
                </a:r>
              </a:p>
            </p:txBody>
          </p:sp>
          <p:sp>
            <p:nvSpPr>
              <p:cNvPr id="156720" name="Rectangle 48"/>
              <p:cNvSpPr>
                <a:spLocks noChangeArrowheads="1"/>
              </p:cNvSpPr>
              <p:nvPr/>
            </p:nvSpPr>
            <p:spPr bwMode="auto">
              <a:xfrm>
                <a:off x="2164" y="1166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e2</a:t>
                </a:r>
              </a:p>
            </p:txBody>
          </p:sp>
          <p:sp>
            <p:nvSpPr>
              <p:cNvPr id="156721" name="Rectangle 49"/>
              <p:cNvSpPr>
                <a:spLocks noChangeArrowheads="1"/>
              </p:cNvSpPr>
              <p:nvPr/>
            </p:nvSpPr>
            <p:spPr bwMode="auto">
              <a:xfrm>
                <a:off x="2328" y="1166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s1</a:t>
                </a:r>
              </a:p>
            </p:txBody>
          </p:sp>
          <p:sp>
            <p:nvSpPr>
              <p:cNvPr id="156722" name="Rectangle 50"/>
              <p:cNvSpPr>
                <a:spLocks noChangeArrowheads="1"/>
              </p:cNvSpPr>
              <p:nvPr/>
            </p:nvSpPr>
            <p:spPr bwMode="auto">
              <a:xfrm>
                <a:off x="1837" y="133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f2</a:t>
                </a:r>
              </a:p>
            </p:txBody>
          </p:sp>
          <p:sp>
            <p:nvSpPr>
              <p:cNvPr id="156723" name="Rectangle 51"/>
              <p:cNvSpPr>
                <a:spLocks noChangeArrowheads="1"/>
              </p:cNvSpPr>
              <p:nvPr/>
            </p:nvSpPr>
            <p:spPr bwMode="auto">
              <a:xfrm>
                <a:off x="2001" y="133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d2</a:t>
                </a:r>
              </a:p>
            </p:txBody>
          </p:sp>
          <p:sp>
            <p:nvSpPr>
              <p:cNvPr id="156724" name="Rectangle 52"/>
              <p:cNvSpPr>
                <a:spLocks noChangeArrowheads="1"/>
              </p:cNvSpPr>
              <p:nvPr/>
            </p:nvSpPr>
            <p:spPr bwMode="auto">
              <a:xfrm>
                <a:off x="2328" y="133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a1</a:t>
                </a:r>
              </a:p>
            </p:txBody>
          </p:sp>
          <p:sp>
            <p:nvSpPr>
              <p:cNvPr id="156725" name="Rectangle 53"/>
              <p:cNvSpPr>
                <a:spLocks noChangeArrowheads="1"/>
              </p:cNvSpPr>
              <p:nvPr/>
            </p:nvSpPr>
            <p:spPr bwMode="auto">
              <a:xfrm>
                <a:off x="2492" y="133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a2</a:t>
                </a:r>
              </a:p>
            </p:txBody>
          </p:sp>
          <p:sp>
            <p:nvSpPr>
              <p:cNvPr id="156726" name="Rectangle 54"/>
              <p:cNvSpPr>
                <a:spLocks noChangeArrowheads="1"/>
              </p:cNvSpPr>
              <p:nvPr/>
            </p:nvSpPr>
            <p:spPr bwMode="auto">
              <a:xfrm>
                <a:off x="2655" y="133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s2</a:t>
                </a:r>
              </a:p>
            </p:txBody>
          </p:sp>
          <p:sp>
            <p:nvSpPr>
              <p:cNvPr id="156727" name="Rectangle 55"/>
              <p:cNvSpPr>
                <a:spLocks noChangeArrowheads="1"/>
              </p:cNvSpPr>
              <p:nvPr/>
            </p:nvSpPr>
            <p:spPr bwMode="auto">
              <a:xfrm>
                <a:off x="2000" y="1497"/>
                <a:ext cx="164" cy="1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f1</a:t>
                </a:r>
              </a:p>
            </p:txBody>
          </p:sp>
          <p:sp>
            <p:nvSpPr>
              <p:cNvPr id="156728" name="Rectangle 56"/>
              <p:cNvSpPr>
                <a:spLocks noChangeArrowheads="1"/>
              </p:cNvSpPr>
              <p:nvPr/>
            </p:nvSpPr>
            <p:spPr bwMode="auto">
              <a:xfrm>
                <a:off x="2154" y="1497"/>
                <a:ext cx="164" cy="1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d1</a:t>
                </a:r>
              </a:p>
            </p:txBody>
          </p:sp>
          <p:sp>
            <p:nvSpPr>
              <p:cNvPr id="156729" name="Rectangle 57"/>
              <p:cNvSpPr>
                <a:spLocks noChangeArrowheads="1"/>
              </p:cNvSpPr>
              <p:nvPr/>
            </p:nvSpPr>
            <p:spPr bwMode="auto">
              <a:xfrm>
                <a:off x="2481" y="1497"/>
                <a:ext cx="164" cy="1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a1</a:t>
                </a:r>
              </a:p>
            </p:txBody>
          </p:sp>
          <p:sp>
            <p:nvSpPr>
              <p:cNvPr id="156730" name="Rectangle 58"/>
              <p:cNvSpPr>
                <a:spLocks noChangeArrowheads="1"/>
              </p:cNvSpPr>
              <p:nvPr/>
            </p:nvSpPr>
            <p:spPr bwMode="auto">
              <a:xfrm>
                <a:off x="2644" y="1497"/>
                <a:ext cx="164" cy="1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a2</a:t>
                </a:r>
              </a:p>
            </p:txBody>
          </p:sp>
          <p:sp>
            <p:nvSpPr>
              <p:cNvPr id="156731" name="Rectangle 59"/>
              <p:cNvSpPr>
                <a:spLocks noChangeArrowheads="1"/>
              </p:cNvSpPr>
              <p:nvPr/>
            </p:nvSpPr>
            <p:spPr bwMode="auto">
              <a:xfrm>
                <a:off x="2807" y="1497"/>
                <a:ext cx="164" cy="1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s1</a:t>
                </a:r>
              </a:p>
            </p:txBody>
          </p:sp>
          <p:sp>
            <p:nvSpPr>
              <p:cNvPr id="156732" name="Rectangle 60"/>
              <p:cNvSpPr>
                <a:spLocks noChangeArrowheads="1"/>
              </p:cNvSpPr>
              <p:nvPr/>
            </p:nvSpPr>
            <p:spPr bwMode="auto">
              <a:xfrm>
                <a:off x="2000" y="1664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f2</a:t>
                </a:r>
              </a:p>
            </p:txBody>
          </p:sp>
          <p:sp>
            <p:nvSpPr>
              <p:cNvPr id="156733" name="Rectangle 61"/>
              <p:cNvSpPr>
                <a:spLocks noChangeArrowheads="1"/>
              </p:cNvSpPr>
              <p:nvPr/>
            </p:nvSpPr>
            <p:spPr bwMode="auto">
              <a:xfrm>
                <a:off x="2154" y="1664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d2</a:t>
                </a:r>
              </a:p>
            </p:txBody>
          </p:sp>
          <p:sp>
            <p:nvSpPr>
              <p:cNvPr id="156734" name="Rectangle 62"/>
              <p:cNvSpPr>
                <a:spLocks noChangeArrowheads="1"/>
              </p:cNvSpPr>
              <p:nvPr/>
            </p:nvSpPr>
            <p:spPr bwMode="auto">
              <a:xfrm>
                <a:off x="2481" y="1664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m2</a:t>
                </a:r>
              </a:p>
            </p:txBody>
          </p:sp>
          <p:sp>
            <p:nvSpPr>
              <p:cNvPr id="156735" name="Rectangle 63"/>
              <p:cNvSpPr>
                <a:spLocks noChangeArrowheads="1"/>
              </p:cNvSpPr>
              <p:nvPr/>
            </p:nvSpPr>
            <p:spPr bwMode="auto">
              <a:xfrm>
                <a:off x="2644" y="1664"/>
                <a:ext cx="165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m3</a:t>
                </a:r>
              </a:p>
            </p:txBody>
          </p:sp>
          <p:sp>
            <p:nvSpPr>
              <p:cNvPr id="156736" name="Rectangle 64"/>
              <p:cNvSpPr>
                <a:spLocks noChangeArrowheads="1"/>
              </p:cNvSpPr>
              <p:nvPr/>
            </p:nvSpPr>
            <p:spPr bwMode="auto">
              <a:xfrm>
                <a:off x="2808" y="1664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s2</a:t>
                </a:r>
              </a:p>
            </p:txBody>
          </p:sp>
          <p:sp>
            <p:nvSpPr>
              <p:cNvPr id="156737" name="Rectangle 65"/>
              <p:cNvSpPr>
                <a:spLocks noChangeArrowheads="1"/>
              </p:cNvSpPr>
              <p:nvPr/>
            </p:nvSpPr>
            <p:spPr bwMode="auto">
              <a:xfrm>
                <a:off x="2317" y="1661"/>
                <a:ext cx="164" cy="1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m1</a:t>
                </a:r>
              </a:p>
            </p:txBody>
          </p:sp>
          <p:sp>
            <p:nvSpPr>
              <p:cNvPr id="156738" name="Rectangle 66"/>
              <p:cNvSpPr>
                <a:spLocks noChangeArrowheads="1"/>
              </p:cNvSpPr>
              <p:nvPr/>
            </p:nvSpPr>
            <p:spPr bwMode="auto">
              <a:xfrm>
                <a:off x="2154" y="1829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f1</a:t>
                </a:r>
              </a:p>
            </p:txBody>
          </p:sp>
          <p:sp>
            <p:nvSpPr>
              <p:cNvPr id="156739" name="Rectangle 67"/>
              <p:cNvSpPr>
                <a:spLocks noChangeArrowheads="1"/>
              </p:cNvSpPr>
              <p:nvPr/>
            </p:nvSpPr>
            <p:spPr bwMode="auto">
              <a:xfrm>
                <a:off x="2318" y="1829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d1</a:t>
                </a:r>
              </a:p>
            </p:txBody>
          </p:sp>
          <p:sp>
            <p:nvSpPr>
              <p:cNvPr id="156740" name="Rectangle 68"/>
              <p:cNvSpPr>
                <a:spLocks noChangeArrowheads="1"/>
              </p:cNvSpPr>
              <p:nvPr/>
            </p:nvSpPr>
            <p:spPr bwMode="auto">
              <a:xfrm>
                <a:off x="2636" y="1829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s1</a:t>
                </a:r>
              </a:p>
            </p:txBody>
          </p:sp>
          <p:sp>
            <p:nvSpPr>
              <p:cNvPr id="156741" name="Rectangle 69"/>
              <p:cNvSpPr>
                <a:spLocks noChangeArrowheads="1"/>
              </p:cNvSpPr>
              <p:nvPr/>
            </p:nvSpPr>
            <p:spPr bwMode="auto">
              <a:xfrm>
                <a:off x="2154" y="1994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f2</a:t>
                </a:r>
              </a:p>
            </p:txBody>
          </p:sp>
          <p:sp>
            <p:nvSpPr>
              <p:cNvPr id="156742" name="Rectangle 70"/>
              <p:cNvSpPr>
                <a:spLocks noChangeArrowheads="1"/>
              </p:cNvSpPr>
              <p:nvPr/>
            </p:nvSpPr>
            <p:spPr bwMode="auto">
              <a:xfrm>
                <a:off x="2318" y="1994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d2</a:t>
                </a:r>
              </a:p>
            </p:txBody>
          </p:sp>
          <p:sp>
            <p:nvSpPr>
              <p:cNvPr id="156743" name="Rectangle 71"/>
              <p:cNvSpPr>
                <a:spLocks noChangeArrowheads="1"/>
              </p:cNvSpPr>
              <p:nvPr/>
            </p:nvSpPr>
            <p:spPr bwMode="auto">
              <a:xfrm>
                <a:off x="2809" y="1994"/>
                <a:ext cx="163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m2</a:t>
                </a:r>
              </a:p>
            </p:txBody>
          </p:sp>
          <p:sp>
            <p:nvSpPr>
              <p:cNvPr id="156744" name="Rectangle 72"/>
              <p:cNvSpPr>
                <a:spLocks noChangeArrowheads="1"/>
              </p:cNvSpPr>
              <p:nvPr/>
            </p:nvSpPr>
            <p:spPr bwMode="auto">
              <a:xfrm>
                <a:off x="2972" y="1994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m3</a:t>
                </a:r>
              </a:p>
            </p:txBody>
          </p:sp>
          <p:sp>
            <p:nvSpPr>
              <p:cNvPr id="156745" name="Rectangle 73"/>
              <p:cNvSpPr>
                <a:spLocks noChangeArrowheads="1"/>
              </p:cNvSpPr>
              <p:nvPr/>
            </p:nvSpPr>
            <p:spPr bwMode="auto">
              <a:xfrm>
                <a:off x="3135" y="1994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s2</a:t>
                </a:r>
              </a:p>
            </p:txBody>
          </p:sp>
          <p:sp>
            <p:nvSpPr>
              <p:cNvPr id="156746" name="Rectangle 74"/>
              <p:cNvSpPr>
                <a:spLocks noChangeArrowheads="1"/>
              </p:cNvSpPr>
              <p:nvPr/>
            </p:nvSpPr>
            <p:spPr bwMode="auto">
              <a:xfrm>
                <a:off x="2480" y="1842"/>
                <a:ext cx="164" cy="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e1</a:t>
                </a:r>
              </a:p>
            </p:txBody>
          </p:sp>
          <p:sp>
            <p:nvSpPr>
              <p:cNvPr id="156747" name="Rectangle 75"/>
              <p:cNvSpPr>
                <a:spLocks noChangeArrowheads="1"/>
              </p:cNvSpPr>
              <p:nvPr/>
            </p:nvSpPr>
            <p:spPr bwMode="auto">
              <a:xfrm>
                <a:off x="2644" y="1993"/>
                <a:ext cx="164" cy="1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m1</a:t>
                </a:r>
              </a:p>
            </p:txBody>
          </p:sp>
        </p:grpSp>
        <p:sp>
          <p:nvSpPr>
            <p:cNvPr id="156750" name="AutoShape 78"/>
            <p:cNvSpPr>
              <a:spLocks noChangeArrowheads="1"/>
            </p:cNvSpPr>
            <p:nvPr/>
          </p:nvSpPr>
          <p:spPr bwMode="auto">
            <a:xfrm>
              <a:off x="2381" y="2115"/>
              <a:ext cx="635" cy="40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54" name="Oval 82"/>
            <p:cNvSpPr>
              <a:spLocks noChangeArrowheads="1"/>
            </p:cNvSpPr>
            <p:nvPr/>
          </p:nvSpPr>
          <p:spPr bwMode="auto">
            <a:xfrm>
              <a:off x="2971" y="3249"/>
              <a:ext cx="499" cy="31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55" name="Oval 83"/>
            <p:cNvSpPr>
              <a:spLocks noChangeArrowheads="1"/>
            </p:cNvSpPr>
            <p:nvPr/>
          </p:nvSpPr>
          <p:spPr bwMode="auto">
            <a:xfrm>
              <a:off x="3606" y="3475"/>
              <a:ext cx="499" cy="31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751" name="AutoShape 79"/>
          <p:cNvSpPr>
            <a:spLocks noChangeArrowheads="1"/>
          </p:cNvSpPr>
          <p:nvPr/>
        </p:nvSpPr>
        <p:spPr bwMode="auto">
          <a:xfrm>
            <a:off x="6948488" y="4292600"/>
            <a:ext cx="2016125" cy="865188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FF66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1800">
                <a:solidFill>
                  <a:schemeClr val="hlink"/>
                </a:solidFill>
              </a:rPr>
              <a:t>乱序发射</a:t>
            </a:r>
          </a:p>
          <a:p>
            <a:r>
              <a:rPr lang="zh-CN" altLang="en-US" sz="1800">
                <a:solidFill>
                  <a:schemeClr val="hlink"/>
                </a:solidFill>
              </a:rPr>
              <a:t>乱序完成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52" grpId="0" animBg="1"/>
      <p:bldP spid="1567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r>
              <a:rPr lang="en-US" altLang="zh-CN"/>
              <a:t>-03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8077200" cy="497998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要防止</a:t>
            </a:r>
            <a:r>
              <a:rPr lang="en-US" altLang="zh-CN" b="1">
                <a:solidFill>
                  <a:schemeClr val="hlink"/>
                </a:solidFill>
              </a:rPr>
              <a:t>CPU</a:t>
            </a:r>
            <a:r>
              <a:rPr lang="zh-CN" altLang="en-US" b="1">
                <a:solidFill>
                  <a:schemeClr val="hlink"/>
                </a:solidFill>
              </a:rPr>
              <a:t>对</a:t>
            </a:r>
            <a:r>
              <a:rPr lang="en-US" altLang="zh-CN" b="1">
                <a:solidFill>
                  <a:schemeClr val="hlink"/>
                </a:solidFill>
              </a:rPr>
              <a:t>I/O</a:t>
            </a:r>
            <a:r>
              <a:rPr lang="zh-CN" altLang="en-US" b="1">
                <a:solidFill>
                  <a:schemeClr val="hlink"/>
                </a:solidFill>
              </a:rPr>
              <a:t>区域访问时的</a:t>
            </a:r>
            <a:r>
              <a:rPr lang="zh-CN" altLang="en-US" b="1">
                <a:solidFill>
                  <a:schemeClr val="hlink"/>
                </a:solidFill>
                <a:latin typeface="Times New Roman"/>
              </a:rPr>
              <a:t>“</a:t>
            </a:r>
            <a:r>
              <a:rPr lang="zh-CN" altLang="en-US" b="1">
                <a:solidFill>
                  <a:schemeClr val="hlink"/>
                </a:solidFill>
              </a:rPr>
              <a:t>乱序</a:t>
            </a:r>
            <a:r>
              <a:rPr lang="en-US" altLang="zh-CN" b="1">
                <a:solidFill>
                  <a:schemeClr val="hlink"/>
                </a:solidFill>
              </a:rPr>
              <a:t>(Out of order)</a:t>
            </a:r>
            <a:r>
              <a:rPr lang="en-US" altLang="zh-CN" b="1">
                <a:solidFill>
                  <a:schemeClr val="hlink"/>
                </a:solidFill>
                <a:latin typeface="Times New Roman"/>
              </a:rPr>
              <a:t>”</a:t>
            </a:r>
            <a:r>
              <a:rPr lang="zh-CN" altLang="en-US" b="1">
                <a:solidFill>
                  <a:schemeClr val="hlink"/>
                </a:solidFill>
              </a:rPr>
              <a:t>操作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I/O</a:t>
            </a:r>
            <a:r>
              <a:rPr lang="zh-CN" altLang="en-US"/>
              <a:t>的读写操作</a:t>
            </a:r>
            <a:r>
              <a:rPr lang="en-US" altLang="zh-CN"/>
              <a:t>(Load/Store)</a:t>
            </a:r>
            <a:r>
              <a:rPr lang="zh-CN" altLang="en-US"/>
              <a:t>往往有严格此序要求。例如：先读</a:t>
            </a:r>
            <a:r>
              <a:rPr lang="en-US" altLang="zh-CN"/>
              <a:t>(Load)</a:t>
            </a:r>
            <a:r>
              <a:rPr lang="zh-CN" altLang="en-US"/>
              <a:t>状态寄存器，判断其内容是否有效后，再写入</a:t>
            </a:r>
            <a:r>
              <a:rPr lang="en-US" altLang="zh-CN"/>
              <a:t>(Store)</a:t>
            </a:r>
            <a:r>
              <a:rPr lang="zh-CN" altLang="en-US"/>
              <a:t>数据寄存器。</a:t>
            </a:r>
          </a:p>
          <a:p>
            <a:pPr lvl="1"/>
            <a:r>
              <a:rPr lang="zh-CN" altLang="en-US" u="sng">
                <a:latin typeface="Times New Roman"/>
              </a:rPr>
              <a:t>“</a:t>
            </a:r>
            <a:r>
              <a:rPr lang="zh-CN" altLang="en-US" u="sng"/>
              <a:t>乱序</a:t>
            </a:r>
            <a:r>
              <a:rPr lang="zh-CN" altLang="en-US" u="sng">
                <a:latin typeface="Times New Roman"/>
              </a:rPr>
              <a:t>”</a:t>
            </a:r>
            <a:r>
              <a:rPr lang="zh-CN" altLang="en-US" u="sng"/>
              <a:t>有可能打乱多次读写</a:t>
            </a:r>
            <a:r>
              <a:rPr lang="en-US" altLang="zh-CN" u="sng"/>
              <a:t>(Load/Store)</a:t>
            </a:r>
            <a:r>
              <a:rPr lang="zh-CN" altLang="en-US" u="sng"/>
              <a:t>的次序，造成对</a:t>
            </a:r>
            <a:r>
              <a:rPr lang="en-US" altLang="zh-CN" u="sng"/>
              <a:t>I/O</a:t>
            </a:r>
            <a:r>
              <a:rPr lang="zh-CN" altLang="en-US" u="sng"/>
              <a:t>的误操作或操作失败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允许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乱序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的处理器都有相应的防止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乱序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发生的机制。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方正小标宋简体"/>
        <a:ea typeface="方正小标宋简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4868</TotalTime>
  <Words>2020</Words>
  <Application>Microsoft Office PowerPoint</Application>
  <PresentationFormat>全屏显示(4:3)</PresentationFormat>
  <Paragraphs>555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Blends</vt:lpstr>
      <vt:lpstr>PowerPoint 演示文稿</vt:lpstr>
      <vt:lpstr>PowerPoint 演示文稿</vt:lpstr>
      <vt:lpstr>典型的RISC结构特征</vt:lpstr>
      <vt:lpstr>设计原则-01</vt:lpstr>
      <vt:lpstr>没有流水就没有RISC，但是…</vt:lpstr>
      <vt:lpstr>设计原则-02</vt:lpstr>
      <vt:lpstr>Superscalar</vt:lpstr>
      <vt:lpstr>乱序(Out of Order)的确能提高代码运行效率</vt:lpstr>
      <vt:lpstr>设计原则-03</vt:lpstr>
      <vt:lpstr>PowerPoint 演示文稿</vt:lpstr>
      <vt:lpstr>              – Advanced RISC Machines</vt:lpstr>
      <vt:lpstr>ARM Technology</vt:lpstr>
      <vt:lpstr>ARM Architecture Overview</vt:lpstr>
      <vt:lpstr>ARM Architecture Version</vt:lpstr>
      <vt:lpstr>ARM Architecture Versions</vt:lpstr>
      <vt:lpstr>ARM Architecture Versions</vt:lpstr>
      <vt:lpstr>ARM Architecture Versions</vt:lpstr>
      <vt:lpstr>ARM Architecture Versions</vt:lpstr>
      <vt:lpstr>ARM Architecture Versions</vt:lpstr>
      <vt:lpstr>ARM Architecture Versions</vt:lpstr>
      <vt:lpstr>ARM Core Sample – ARM920T</vt:lpstr>
      <vt:lpstr>ARM920T Core</vt:lpstr>
      <vt:lpstr>ARM920T Core</vt:lpstr>
      <vt:lpstr>ARM AMBA bus</vt:lpstr>
      <vt:lpstr>AMBA Sample</vt:lpstr>
      <vt:lpstr>ARM Pipelining</vt:lpstr>
      <vt:lpstr>Endian Mode</vt:lpstr>
      <vt:lpstr>Data &amp; Instruction alignment</vt:lpstr>
      <vt:lpstr>设计原则-04</vt:lpstr>
      <vt:lpstr>Operation Mode</vt:lpstr>
      <vt:lpstr>ARM State &amp; GPRs</vt:lpstr>
      <vt:lpstr>CPSR/SPSR(Page: A2-9 ~ 12)</vt:lpstr>
      <vt:lpstr>Exception </vt:lpstr>
      <vt:lpstr>Exception</vt:lpstr>
      <vt:lpstr>Exception</vt:lpstr>
      <vt:lpstr>Exception Return</vt:lpstr>
      <vt:lpstr>PowerPoint 演示文稿</vt:lpstr>
      <vt:lpstr>Block Diagram (Peripheral only)</vt:lpstr>
      <vt:lpstr>PowerPoint 演示文稿</vt:lpstr>
      <vt:lpstr>S3C2440 I/O Ports</vt:lpstr>
      <vt:lpstr>Multi-functions example</vt:lpstr>
      <vt:lpstr>I/O Port Example</vt:lpstr>
      <vt:lpstr>PORT CONTROL</vt:lpstr>
      <vt:lpstr>Port control example</vt:lpstr>
      <vt:lpstr>Port control example</vt:lpstr>
      <vt:lpstr>Leds control code</vt:lpstr>
      <vt:lpstr>设计原则-05</vt:lpstr>
      <vt:lpstr>Leds control code</vt:lpstr>
      <vt:lpstr>  </vt:lpstr>
      <vt:lpstr>Practise-2</vt:lpstr>
    </vt:vector>
  </TitlesOfParts>
  <Company>Taicom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Google</cp:lastModifiedBy>
  <cp:revision>672</cp:revision>
  <dcterms:created xsi:type="dcterms:W3CDTF">2001-10-16T02:27:44Z</dcterms:created>
  <dcterms:modified xsi:type="dcterms:W3CDTF">2015-04-14T14:14:36Z</dcterms:modified>
</cp:coreProperties>
</file>