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8" r:id="rId2"/>
    <p:sldId id="368" r:id="rId3"/>
    <p:sldId id="369" r:id="rId4"/>
    <p:sldId id="370" r:id="rId5"/>
    <p:sldId id="371" r:id="rId6"/>
    <p:sldId id="365" r:id="rId7"/>
    <p:sldId id="366" r:id="rId8"/>
    <p:sldId id="363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84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8DA81C-91F2-464D-934B-BF9CA1302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292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05C05-AD45-405C-81C9-E15F40B255B0}" type="datetimeFigureOut">
              <a:rPr lang="zh-CN" altLang="en-US" smtClean="0"/>
              <a:pPr/>
              <a:t>2015-4-20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8931-988A-41BB-9A60-B4D02C2F60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729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788E5-4CF7-41BC-ACA7-3E9BBD002F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16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F20F9D-C0A4-49DC-B597-0ED6D7443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17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BCA36-5A35-4BDA-8617-034D4FD47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71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304800"/>
            <a:ext cx="2043113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785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38F21-4815-47D9-BD24-0508A0FDC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5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7CAED-3D9E-4F59-BD17-5C51B035F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121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045B-BC3C-4E08-8762-A022B0563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794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CCBC9-4620-4930-BBD3-F4E24E59A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74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6BC2-5819-47C6-8E08-B3952B6C2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786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C5B8-0E53-433B-B25A-8828BEA88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52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8CA6-98DE-4DFC-AD13-46716E56B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13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52C18-FA37-48F5-8A5F-06328B9F9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25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D07BB-3876-4D0F-9293-B39FE7BFF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12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1066800" y="990600"/>
            <a:ext cx="76930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04800"/>
            <a:ext cx="7664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C9BE081-4306-421F-87D4-5A990C689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4292600"/>
            <a:ext cx="7010400" cy="1512888"/>
          </a:xfrm>
          <a:noFill/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刘 健 培   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嵌入式系统与网络通信研究中心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北京邮电大学 计算机学院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755650" y="1341438"/>
            <a:ext cx="77724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b="1" dirty="0" smtClean="0">
                <a:solidFill>
                  <a:schemeClr val="tx2"/>
                </a:solidFill>
                <a:ea typeface="楷体_GB2312" pitchFamily="49" charset="-122"/>
              </a:rPr>
              <a:t>嵌入式系统</a:t>
            </a:r>
            <a: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  <a:t/>
            </a:r>
            <a:b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</a:br>
            <a: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硬件部分总结</a:t>
            </a:r>
            <a:endParaRPr lang="en-US" altLang="zh-CN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嵌入式系统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19700" y="2349500"/>
            <a:ext cx="3024188" cy="1871663"/>
            <a:chOff x="1746" y="3022"/>
            <a:chExt cx="1905" cy="1179"/>
          </a:xfrm>
        </p:grpSpPr>
        <p:sp>
          <p:nvSpPr>
            <p:cNvPr id="8206" name="AutoShape 7"/>
            <p:cNvSpPr>
              <a:spLocks noChangeArrowheads="1"/>
            </p:cNvSpPr>
            <p:nvPr/>
          </p:nvSpPr>
          <p:spPr bwMode="auto">
            <a:xfrm>
              <a:off x="1746" y="3022"/>
              <a:ext cx="1905" cy="1179"/>
            </a:xfrm>
            <a:prstGeom prst="roundRect">
              <a:avLst>
                <a:gd name="adj" fmla="val 200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1882" y="3839"/>
              <a:ext cx="1633" cy="22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硬件平台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华文新魏" panose="02010800040101010101" pitchFamily="2" charset="-122"/>
                </a:rPr>
                <a:t>S3C2440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1882" y="3612"/>
              <a:ext cx="1633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err="1">
                  <a:latin typeface="Times New Roman" panose="02020603050405020304" pitchFamily="18" charset="0"/>
                  <a:ea typeface="华文新魏" panose="02010800040101010101" pitchFamily="2" charset="-122"/>
                </a:rPr>
                <a:t>Bootloader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/</a:t>
              </a: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驱动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/BSP/HAL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1882" y="3386"/>
              <a:ext cx="1633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操作系统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(UCOS)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1882" y="3158"/>
              <a:ext cx="1633" cy="22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应用程序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协议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27088" y="2349500"/>
            <a:ext cx="3024187" cy="1871663"/>
            <a:chOff x="1746" y="3022"/>
            <a:chExt cx="1905" cy="1179"/>
          </a:xfrm>
        </p:grpSpPr>
        <p:sp>
          <p:nvSpPr>
            <p:cNvPr id="8201" name="AutoShape 7"/>
            <p:cNvSpPr>
              <a:spLocks noChangeArrowheads="1"/>
            </p:cNvSpPr>
            <p:nvPr/>
          </p:nvSpPr>
          <p:spPr bwMode="auto">
            <a:xfrm>
              <a:off x="1746" y="3022"/>
              <a:ext cx="1905" cy="1179"/>
            </a:xfrm>
            <a:prstGeom prst="roundRect">
              <a:avLst>
                <a:gd name="adj" fmla="val 200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1882" y="3839"/>
              <a:ext cx="1633" cy="22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硬件层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882" y="3612"/>
              <a:ext cx="1633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中间接口层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882" y="3386"/>
              <a:ext cx="1633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系统软件层</a:t>
              </a: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882" y="3158"/>
              <a:ext cx="1633" cy="22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应用软件层</a:t>
              </a:r>
            </a:p>
          </p:txBody>
        </p: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27088" y="4581525"/>
            <a:ext cx="3024187" cy="576263"/>
          </a:xfrm>
          <a:prstGeom prst="wedgeRoundRectCallout">
            <a:avLst>
              <a:gd name="adj1" fmla="val -3065"/>
              <a:gd name="adj2" fmla="val -1135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系统分层</a:t>
            </a:r>
            <a:endParaRPr lang="en-US" altLang="zh-CN" sz="2400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219700" y="4652963"/>
            <a:ext cx="3024187" cy="576262"/>
          </a:xfrm>
          <a:prstGeom prst="wedgeRoundRectCallout">
            <a:avLst>
              <a:gd name="adj1" fmla="val -3065"/>
              <a:gd name="adj2" fmla="val -1135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课程内容</a:t>
            </a:r>
            <a:endParaRPr lang="en-US" altLang="zh-CN" sz="2400" dirty="0"/>
          </a:p>
        </p:txBody>
      </p:sp>
      <p:sp>
        <p:nvSpPr>
          <p:cNvPr id="8200" name="AutoShape 14"/>
          <p:cNvSpPr>
            <a:spLocks noChangeArrowheads="1"/>
          </p:cNvSpPr>
          <p:nvPr/>
        </p:nvSpPr>
        <p:spPr bwMode="auto">
          <a:xfrm>
            <a:off x="3851275" y="3141663"/>
            <a:ext cx="1368425" cy="431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115 h 21600"/>
              <a:gd name="T14" fmla="*/ 20410 w 21600"/>
              <a:gd name="T15" fmla="*/ 1548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857" y="0"/>
                </a:moveTo>
                <a:lnTo>
                  <a:pt x="18857" y="6115"/>
                </a:lnTo>
                <a:lnTo>
                  <a:pt x="3375" y="6115"/>
                </a:lnTo>
                <a:lnTo>
                  <a:pt x="3375" y="15485"/>
                </a:lnTo>
                <a:lnTo>
                  <a:pt x="18857" y="15485"/>
                </a:lnTo>
                <a:lnTo>
                  <a:pt x="18857" y="21600"/>
                </a:lnTo>
                <a:lnTo>
                  <a:pt x="21600" y="10800"/>
                </a:lnTo>
                <a:lnTo>
                  <a:pt x="18857" y="0"/>
                </a:lnTo>
                <a:close/>
              </a:path>
              <a:path w="21600" h="21600">
                <a:moveTo>
                  <a:pt x="1350" y="6115"/>
                </a:moveTo>
                <a:lnTo>
                  <a:pt x="1350" y="15485"/>
                </a:lnTo>
                <a:lnTo>
                  <a:pt x="2700" y="15485"/>
                </a:lnTo>
                <a:lnTo>
                  <a:pt x="2700" y="6115"/>
                </a:lnTo>
                <a:lnTo>
                  <a:pt x="1350" y="6115"/>
                </a:lnTo>
                <a:close/>
              </a:path>
              <a:path w="21600" h="21600">
                <a:moveTo>
                  <a:pt x="0" y="6115"/>
                </a:moveTo>
                <a:lnTo>
                  <a:pt x="0" y="15485"/>
                </a:lnTo>
                <a:lnTo>
                  <a:pt x="675" y="15485"/>
                </a:lnTo>
                <a:lnTo>
                  <a:pt x="675" y="6115"/>
                </a:lnTo>
                <a:lnTo>
                  <a:pt x="0" y="611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1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开发板、微处理器、微架构、指令集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55576" y="1916832"/>
            <a:ext cx="3960440" cy="4536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板级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/product/system/OEM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TQ2440 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1600" y="2780928"/>
            <a:ext cx="3528392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SOC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级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/device/chip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S3C2440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87624" y="3573016"/>
            <a:ext cx="3096344" cy="2418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微架构级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Microarchitecture</a:t>
            </a:r>
            <a:endParaRPr lang="zh-CN" altLang="en-US" sz="14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微处理器核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/processor</a:t>
            </a:r>
          </a:p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ARM920T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14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楷体" pitchFamily="2" charset="-122"/>
                <a:ea typeface="华文楷体" pitchFamily="2" charset="-122"/>
              </a:rPr>
              <a:t>微处理器内核</a:t>
            </a:r>
            <a:r>
              <a:rPr kumimoji="1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processor core</a:t>
            </a:r>
          </a:p>
          <a:p>
            <a:pPr algn="ctr"/>
            <a:r>
              <a: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ARM9TDMI </a:t>
            </a:r>
            <a:r>
              <a: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楷体" pitchFamily="2" charset="-122"/>
                <a:ea typeface="华文楷体" pitchFamily="2" charset="-122"/>
              </a:rPr>
              <a:t>）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03648" y="4941168"/>
            <a:ext cx="2664296" cy="86409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体系结构级</a:t>
            </a:r>
            <a:endParaRPr lang="en-US" altLang="zh-CN" sz="14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Architecture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ARMv4T</a:t>
            </a:r>
            <a:r>
              <a:rPr lang="zh-CN" altLang="en-US" sz="1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z="14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148064" y="1916832"/>
            <a:ext cx="3455913" cy="720080"/>
          </a:xfrm>
          <a:prstGeom prst="wedgeRoundRectCallout">
            <a:avLst>
              <a:gd name="adj1" fmla="val -82269"/>
              <a:gd name="adj2" fmla="val -230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开发板手册：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TQ2440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开发板使用手册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.</a:t>
            </a:r>
            <a:r>
              <a:rPr lang="en-US" altLang="zh-CN" sz="1400" dirty="0" err="1" smtClean="0">
                <a:latin typeface="Times New Roman" pitchFamily="18" charset="0"/>
                <a:ea typeface="华文新魏" pitchFamily="2" charset="-122"/>
              </a:rPr>
              <a:t>pdf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,</a:t>
            </a:r>
            <a:r>
              <a:rPr lang="zh-CN" altLang="en-US" sz="1400" smtClean="0">
                <a:latin typeface="Times New Roman" pitchFamily="18" charset="0"/>
                <a:ea typeface="华文新魏" pitchFamily="2" charset="-122"/>
              </a:rPr>
              <a:t>原理图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BSP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开发、驱动移植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5148064" y="2780928"/>
            <a:ext cx="3455913" cy="720080"/>
          </a:xfrm>
          <a:prstGeom prst="wedgeRoundRectCallout">
            <a:avLst>
              <a:gd name="adj1" fmla="val -93891"/>
              <a:gd name="adj2" fmla="val -2835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三星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S3C2440 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SOC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芯片手册：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s3c2440a_um_rev014_040712.pdf</a:t>
            </a:r>
          </a:p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开发板设计、驱动开发、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OS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移植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5220072" y="3717032"/>
            <a:ext cx="3383905" cy="720080"/>
          </a:xfrm>
          <a:prstGeom prst="wedgeRoundRectCallout">
            <a:avLst>
              <a:gd name="adj1" fmla="val -110180"/>
              <a:gd name="adj2" fmla="val 108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ARM920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处理器手册：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ARM_920T_TRM.pdf</a:t>
            </a: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SOC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设计、</a:t>
            </a:r>
            <a:r>
              <a:rPr lang="en-US" altLang="zh-CN" sz="1400" dirty="0" err="1" smtClean="0">
                <a:latin typeface="Times New Roman" pitchFamily="18" charset="0"/>
                <a:ea typeface="华文新魏" pitchFamily="2" charset="-122"/>
              </a:rPr>
              <a:t>bootloader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OS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220072" y="4437112"/>
            <a:ext cx="3383905" cy="720080"/>
          </a:xfrm>
          <a:prstGeom prst="wedgeRoundRectCallout">
            <a:avLst>
              <a:gd name="adj1" fmla="val -106896"/>
              <a:gd name="adj2" fmla="val -2492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ARM9TDMI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处理器内核手册：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ARM_9tdmi_TRM.pdf</a:t>
            </a:r>
          </a:p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SOC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设计、</a:t>
            </a:r>
            <a:r>
              <a:rPr lang="en-US" altLang="zh-CN" sz="1400" dirty="0" err="1" smtClean="0">
                <a:latin typeface="Times New Roman" pitchFamily="18" charset="0"/>
                <a:ea typeface="华文新魏" pitchFamily="2" charset="-122"/>
              </a:rPr>
              <a:t>bootloader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OS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</a:t>
            </a:r>
          </a:p>
          <a:p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220072" y="5301208"/>
            <a:ext cx="3383905" cy="936104"/>
          </a:xfrm>
          <a:prstGeom prst="wedgeRoundRectCallout">
            <a:avLst>
              <a:gd name="adj1" fmla="val -101341"/>
              <a:gd name="adj2" fmla="val -481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ARMv4 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和 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ARMv5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体系结构手册：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DDI0100E_ARM_ARM.pdf</a:t>
            </a:r>
          </a:p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汇编、优化、工具开发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编译器、调试器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etc)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 OS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开发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4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TQ2440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=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底板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核心板（最小系统）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S3C2440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最小系统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 S3C2440A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处理器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片外基本电路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S3C2440A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= ARM920T core + peripheral controllers(memory\NAND flash\LCD\USB\etc)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ARM920T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= ARM9TDMI core + cache + MMU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ARM9TDMI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processor core implements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ARM Architecture v4T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878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562600"/>
          </a:xfrm>
        </p:spPr>
        <p:txBody>
          <a:bodyPr/>
          <a:lstStyle/>
          <a:p>
            <a:r>
              <a:rPr lang="zh-CN" altLang="en-US" sz="2800" dirty="0"/>
              <a:t>核心</a:t>
            </a:r>
            <a:r>
              <a:rPr lang="zh-CN" altLang="en-US" sz="2800" dirty="0" smtClean="0"/>
              <a:t>问题：提高流水线效率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“不断流”</a:t>
            </a:r>
            <a:endParaRPr lang="en-US" altLang="zh-CN" sz="2800" dirty="0" smtClean="0"/>
          </a:p>
          <a:p>
            <a:r>
              <a:rPr lang="en-US" altLang="zh-CN" sz="2800" dirty="0"/>
              <a:t>cache</a:t>
            </a:r>
            <a:r>
              <a:rPr lang="zh-CN" altLang="en-US" sz="2800" dirty="0"/>
              <a:t>缓存：提高内存访问速度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核内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：一个时钟周期内完成读写内存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指令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独立：同时取指和读写内存变量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Load-Store</a:t>
            </a:r>
            <a:r>
              <a:rPr lang="zh-CN" altLang="en-US" sz="2400" dirty="0" smtClean="0"/>
              <a:t>体系结构：内存数据在流水线第四阶段才能获得</a:t>
            </a:r>
            <a:endParaRPr lang="en-US" altLang="zh-CN" sz="2400" dirty="0" smtClean="0"/>
          </a:p>
          <a:p>
            <a:r>
              <a:rPr lang="zh-CN" altLang="en-US" sz="2800" dirty="0"/>
              <a:t>指令设计：针对高效的流水线和缓存设计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固定指令长度：取</a:t>
            </a:r>
            <a:r>
              <a:rPr lang="zh-CN" altLang="en-US" sz="2400" dirty="0"/>
              <a:t>指时间</a:t>
            </a:r>
            <a:r>
              <a:rPr lang="zh-CN" altLang="en-US" sz="2400" dirty="0" smtClean="0"/>
              <a:t>固定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规整指令编码：译码时间固定，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个时间周期内执行完毕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大量寄存器与三操作数算数指令：</a:t>
            </a:r>
            <a:r>
              <a:rPr lang="zh-CN" altLang="en-US" sz="2400" dirty="0"/>
              <a:t>便于编译器</a:t>
            </a:r>
            <a:r>
              <a:rPr lang="zh-CN" altLang="en-US" sz="2400" dirty="0" smtClean="0"/>
              <a:t>优化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Load/Store</a:t>
            </a:r>
            <a:r>
              <a:rPr lang="zh-CN" altLang="en-US" sz="2400" dirty="0" smtClean="0"/>
              <a:t>必须对齐：防止多次存取操作消耗时钟周期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988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如果自己想开发一个嵌入式实验系统？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功能分析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系统设计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器件与</a:t>
            </a:r>
            <a:r>
              <a:rPr lang="en-US" altLang="zh-CN" sz="2400" smtClean="0"/>
              <a:t>OS</a:t>
            </a:r>
            <a:r>
              <a:rPr lang="zh-CN" altLang="en-US" sz="2400" smtClean="0"/>
              <a:t>选型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原理图设计</a:t>
            </a:r>
            <a:endParaRPr lang="en-US" altLang="zh-CN" sz="2400" b="1" smtClean="0"/>
          </a:p>
          <a:p>
            <a:pPr eaLnBrk="1" hangingPunct="1"/>
            <a:r>
              <a:rPr lang="zh-CN" altLang="en-US" sz="2400" smtClean="0"/>
              <a:t>画</a:t>
            </a:r>
            <a:r>
              <a:rPr lang="en-US" altLang="zh-CN" sz="2400" smtClean="0"/>
              <a:t>PCB</a:t>
            </a:r>
          </a:p>
          <a:p>
            <a:pPr eaLnBrk="1" hangingPunct="1"/>
            <a:r>
              <a:rPr lang="zh-CN" altLang="en-US" sz="2400" smtClean="0"/>
              <a:t>制板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焊接与硬件调试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Boot</a:t>
            </a:r>
            <a:r>
              <a:rPr lang="zh-CN" altLang="en-US" sz="2400" smtClean="0"/>
              <a:t>（启动）最小系统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移植</a:t>
            </a:r>
            <a:r>
              <a:rPr lang="en-US" altLang="zh-CN" sz="2400" smtClean="0"/>
              <a:t>BSP</a:t>
            </a:r>
            <a:r>
              <a:rPr lang="zh-CN" altLang="en-US" sz="2400" smtClean="0"/>
              <a:t>与操作系统（例如</a:t>
            </a:r>
            <a:r>
              <a:rPr lang="en-US" altLang="zh-CN" sz="2400" smtClean="0"/>
              <a:t>UCOS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编写驱动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编写应用程序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系统整合与联调</a:t>
            </a:r>
            <a:endParaRPr lang="en-US" altLang="zh-CN" sz="2400" smtClean="0"/>
          </a:p>
          <a:p>
            <a:pPr eaLnBrk="1" hangingPunct="1"/>
            <a:endParaRPr lang="zh-CN" altLang="en-US" sz="240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6975"/>
            <a:ext cx="52514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5867400" y="4076700"/>
            <a:ext cx="2808288" cy="647700"/>
          </a:xfrm>
          <a:prstGeom prst="wedgeRoundRectCallout">
            <a:avLst>
              <a:gd name="adj1" fmla="val -57569"/>
              <a:gd name="adj2" fmla="val -11838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新魏" panose="02010800040101010101" pitchFamily="2" charset="-122"/>
              </a:rPr>
              <a:t>嵌入式系统设计常见步骤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一点建议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会看数据手册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会读原理图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多看源代码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深入理解一种处理器体系架构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一款</a:t>
            </a:r>
            <a:r>
              <a:rPr lang="en-US" altLang="zh-CN" sz="2400" dirty="0" err="1" smtClean="0"/>
              <a:t>SoC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一种编译系统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RTOS</a:t>
            </a:r>
          </a:p>
          <a:p>
            <a:pPr eaLnBrk="1" hangingPunct="1"/>
            <a:r>
              <a:rPr lang="zh-CN" altLang="en-US" sz="2400" dirty="0" smtClean="0"/>
              <a:t>学会调试程序的技巧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IDE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硬件调试器（仿真器）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示波器、逻辑分析仪、电压表等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设计注意系统性，实现注意可靠性和实时性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多动手操作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zh-CN" smtClean="0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771775" y="2420938"/>
            <a:ext cx="323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D60093"/>
                </a:solidFill>
                <a:latin typeface="Courier New" panose="02070309020205020404" pitchFamily="49" charset="0"/>
                <a:ea typeface="楷体_GB2312" pitchFamily="49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3089</TotalTime>
  <Words>456</Words>
  <Application>Microsoft Office PowerPoint</Application>
  <PresentationFormat>全屏显示(4:3)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Blends</vt:lpstr>
      <vt:lpstr>幻灯片 1</vt:lpstr>
      <vt:lpstr>嵌入式系统</vt:lpstr>
      <vt:lpstr>硬件层次</vt:lpstr>
      <vt:lpstr>层次总结</vt:lpstr>
      <vt:lpstr>流水线总结</vt:lpstr>
      <vt:lpstr>如果自己想开发一个嵌入式实验系统？</vt:lpstr>
      <vt:lpstr>一点建议</vt:lpstr>
      <vt:lpstr>幻灯片 8</vt:lpstr>
    </vt:vector>
  </TitlesOfParts>
  <Company>Taicom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雨林木风</cp:lastModifiedBy>
  <cp:revision>561</cp:revision>
  <dcterms:created xsi:type="dcterms:W3CDTF">2001-10-16T02:27:44Z</dcterms:created>
  <dcterms:modified xsi:type="dcterms:W3CDTF">2015-04-19T23:44:59Z</dcterms:modified>
</cp:coreProperties>
</file>