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8"/>
  </p:handoutMasterIdLst>
  <p:sldIdLst>
    <p:sldId id="258" r:id="rId2"/>
    <p:sldId id="392" r:id="rId3"/>
    <p:sldId id="369" r:id="rId4"/>
    <p:sldId id="384" r:id="rId5"/>
    <p:sldId id="386" r:id="rId6"/>
    <p:sldId id="382" r:id="rId7"/>
    <p:sldId id="375" r:id="rId8"/>
    <p:sldId id="381" r:id="rId9"/>
    <p:sldId id="388" r:id="rId10"/>
    <p:sldId id="387" r:id="rId11"/>
    <p:sldId id="370" r:id="rId12"/>
    <p:sldId id="409" r:id="rId13"/>
    <p:sldId id="410" r:id="rId14"/>
    <p:sldId id="411" r:id="rId15"/>
    <p:sldId id="412" r:id="rId16"/>
    <p:sldId id="371" r:id="rId17"/>
    <p:sldId id="393" r:id="rId18"/>
    <p:sldId id="372" r:id="rId19"/>
    <p:sldId id="376" r:id="rId20"/>
    <p:sldId id="377" r:id="rId21"/>
    <p:sldId id="379" r:id="rId22"/>
    <p:sldId id="380" r:id="rId23"/>
    <p:sldId id="408" r:id="rId24"/>
    <p:sldId id="373" r:id="rId25"/>
    <p:sldId id="413" r:id="rId26"/>
    <p:sldId id="363" r:id="rId2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8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0596765-D5A9-410F-849D-9728C8AD3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17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D57389D-E028-411D-8FF7-1708162B6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E7887-EBF1-4B03-BCCD-D123A8721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4325" y="304800"/>
            <a:ext cx="2043113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785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CBC03-8060-44FA-AFE9-0331A3BC3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588E9-C08B-4C28-ACAC-30E76473F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73E0E-BF44-4ED8-90EB-6B33540189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F0233-F932-4C4D-AD79-4B1716FEE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3E1C0-65EF-4119-A6B6-4EBB65BF1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851A3-E6AE-47F4-BEC2-9D9DCA1AC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B38B-7836-484A-9C5C-09E43925E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E4CC2-75BB-454D-9C70-13FF515E8E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5907E-5400-4EE8-9400-F68D2171E8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1066800" y="990600"/>
            <a:ext cx="7693025" cy="76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ea typeface="宋体" pitchFamily="2" charset="-122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04800"/>
            <a:ext cx="7664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4FB468B0-5D54-4119-97DC-F3E9DB7FB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infocenter.arm.com/help/index.jsp?topic=/com.arm.doc.subset.swdev.abi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xr.oss.org.cn/fin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EABI" TargetMode="External"/><Relationship Id="rId2" Type="http://schemas.openxmlformats.org/officeDocument/2006/relationships/hyperlink" Target="http://zh.wikipedia.org/wiki/Application_programming_interf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%E7%9B%AE%E6%A0%87%E4%BB%A3%E7%A0%81" TargetMode="External"/><Relationship Id="rId5" Type="http://schemas.openxmlformats.org/officeDocument/2006/relationships/hyperlink" Target="http://zh.wikipedia.org/wiki/%E7%BC%96%E8%AF%91%E5%99%A8" TargetMode="External"/><Relationship Id="rId4" Type="http://schemas.openxmlformats.org/officeDocument/2006/relationships/hyperlink" Target="http://zh.wikipedia.org/wiki/%E6%BA%90%E4%BB%A3%E7%A0%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7450" y="4292600"/>
            <a:ext cx="7010400" cy="1512888"/>
          </a:xfrm>
          <a:noFill/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刘 健 培    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嵌入式系统与网络通信研究中心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北京邮电大学 计算机学院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755650" y="1341438"/>
            <a:ext cx="77724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6000" b="1" dirty="0" smtClean="0">
                <a:solidFill>
                  <a:schemeClr val="tx2"/>
                </a:solidFill>
                <a:ea typeface="楷体_GB2312" pitchFamily="49" charset="-122"/>
              </a:rPr>
              <a:t>嵌入式系统</a:t>
            </a:r>
            <a:br>
              <a:rPr lang="zh-CN" altLang="en-US" sz="6000" b="1" dirty="0" smtClean="0">
                <a:solidFill>
                  <a:schemeClr val="tx2"/>
                </a:solidFill>
                <a:ea typeface="楷体_GB2312" pitchFamily="49" charset="-122"/>
              </a:rPr>
            </a:br>
            <a:r>
              <a:rPr lang="zh-CN" altLang="en-US" sz="3200" b="1" dirty="0" smtClean="0">
                <a:solidFill>
                  <a:schemeClr val="tx2"/>
                </a:solidFill>
                <a:ea typeface="楷体_GB2312" pitchFamily="49" charset="-122"/>
              </a:rPr>
              <a:t>软硬件</a:t>
            </a:r>
            <a:r>
              <a:rPr lang="zh-CN" altLang="en-US" sz="3200" b="1" dirty="0" smtClean="0">
                <a:solidFill>
                  <a:schemeClr val="tx2"/>
                </a:solidFill>
                <a:ea typeface="楷体_GB2312" pitchFamily="49" charset="-122"/>
              </a:rPr>
              <a:t>接口</a:t>
            </a:r>
            <a:endParaRPr lang="en-US" altLang="zh-CN" sz="3200" b="1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algn="ctr"/>
            <a:r>
              <a:rPr lang="en-US" altLang="zh-CN" sz="3200" b="1" dirty="0" err="1" smtClean="0">
                <a:solidFill>
                  <a:schemeClr val="tx2"/>
                </a:solidFill>
                <a:ea typeface="楷体_GB2312" pitchFamily="49" charset="-122"/>
              </a:rPr>
              <a:t>Bootloader</a:t>
            </a:r>
            <a:r>
              <a:rPr lang="zh-CN" altLang="en-US" sz="3200" b="1" dirty="0" smtClean="0">
                <a:solidFill>
                  <a:schemeClr val="tx2"/>
                </a:solidFill>
                <a:ea typeface="楷体_GB2312" pitchFamily="49" charset="-122"/>
              </a:rPr>
              <a:t>、驱动、</a:t>
            </a:r>
            <a:r>
              <a:rPr lang="en-US" altLang="zh-CN" sz="3200" b="1" dirty="0" smtClean="0">
                <a:solidFill>
                  <a:schemeClr val="tx2"/>
                </a:solidFill>
                <a:ea typeface="楷体_GB2312" pitchFamily="49" charset="-122"/>
              </a:rPr>
              <a:t> BSP</a:t>
            </a:r>
            <a:r>
              <a:rPr lang="zh-CN" altLang="en-US" sz="3200" b="1" dirty="0" smtClean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en-US" altLang="zh-CN" sz="32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7504" y="1268760"/>
            <a:ext cx="4176464" cy="4953000"/>
          </a:xfrm>
        </p:spPr>
        <p:txBody>
          <a:bodyPr/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ARM EABI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http://infocenter.arm.com/help/index.jsp?topic=/com.arm.doc.subset.swdev.abi/index.html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程序调用标准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——AAPCS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Procedure Call Standard for the ARM Architecture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C++ABI —— CPPABI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C++ ABI for the ARM Architecture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异常处理的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ABI —— EHABI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The Exception Handling ABI for the ARM Architecture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ELF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二进制文件格式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—— AAELF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ELF for the ARM Architecture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DWARF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二进制文件格式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—— AADWARF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DWARF for the ARM Architecture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的运行态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ABI —— RTABI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The Run-time ABI for the ARM Architecture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ARM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ABI —— CLIBABI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The C Library ABI for the ARM Architecture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 ABI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34437"/>
            <a:ext cx="5040560" cy="595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835159"/>
            <a:ext cx="5058384" cy="605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系统初始化过程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33400" y="1124744"/>
            <a:ext cx="5334744" cy="4953000"/>
          </a:xfrm>
        </p:spPr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指令执行前硬件初始化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系统上电，执行内部初始固码微程序（如果有），设置处理器上电默认工作状态，最后从复位向量处开始执行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硬件初始化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片级初始化（设置微处理器执行状态）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板级初始化（配置与初始化相关外设）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软件初始化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操作系统执行前初始化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所需内存等资源、加载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、传递参数、跳转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操作系统组件初始化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中断、定时器、任务、内存管理等等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应用程序执行前初始化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加载应用程序，建立应用程序执行环境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跳转到应用程序入口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1675" y="332656"/>
            <a:ext cx="33623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5773341" y="6234776"/>
            <a:ext cx="1528705" cy="50659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just"/>
            <a:r>
              <a:rPr kumimoji="0"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0"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  <a:endParaRPr kumimoji="0"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6149578" y="5764144"/>
            <a:ext cx="1648579" cy="5451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just"/>
            <a:r>
              <a:rPr kumimoji="0"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目标板初始化</a:t>
            </a: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6503591" y="5260088"/>
            <a:ext cx="1528705" cy="5451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just"/>
            <a:r>
              <a:rPr kumimoji="0"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系统初始化</a:t>
            </a:r>
          </a:p>
        </p:txBody>
      </p:sp>
      <p:sp>
        <p:nvSpPr>
          <p:cNvPr id="8" name="Line 1031"/>
          <p:cNvSpPr>
            <a:spLocks noChangeShapeType="1"/>
          </p:cNvSpPr>
          <p:nvPr/>
        </p:nvSpPr>
        <p:spPr bwMode="auto">
          <a:xfrm flipV="1">
            <a:off x="5537795" y="4941168"/>
            <a:ext cx="990600" cy="1371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1032"/>
          <p:cNvSpPr>
            <a:spLocks noChangeShapeType="1"/>
          </p:cNvSpPr>
          <p:nvPr/>
        </p:nvSpPr>
        <p:spPr bwMode="auto">
          <a:xfrm flipV="1">
            <a:off x="7337995" y="4869160"/>
            <a:ext cx="360040" cy="4320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7554019" y="4437112"/>
            <a:ext cx="1554485" cy="6572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just"/>
            <a:r>
              <a:rPr kumimoji="0"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启动任务</a:t>
            </a:r>
          </a:p>
        </p:txBody>
      </p:sp>
      <p:sp>
        <p:nvSpPr>
          <p:cNvPr id="11" name="Rectangle 1034"/>
          <p:cNvSpPr>
            <a:spLocks noChangeArrowheads="1"/>
          </p:cNvSpPr>
          <p:nvPr/>
        </p:nvSpPr>
        <p:spPr bwMode="auto">
          <a:xfrm>
            <a:off x="5249763" y="5163343"/>
            <a:ext cx="1111250" cy="569913"/>
          </a:xfrm>
          <a:prstGeom prst="rect">
            <a:avLst/>
          </a:prstGeom>
          <a:noFill/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 anchorCtr="1"/>
          <a:lstStyle/>
          <a:p>
            <a:pPr algn="just"/>
            <a:r>
              <a:rPr kumimoji="0"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Boot+Loader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Boot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处理器复位后运行的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软件，严重硬件相关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早期硬件初始化（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板级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资源）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为操作系统运行准备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软硬件环境</a:t>
            </a: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Loader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在哪儿？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载入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（可能要校验和解压缩。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载入到哪儿？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提供操作系统启动参数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移交控制权给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内核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其余功能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由程序员根据需求自行控制，一般够用即可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如自检、命令行、调试支持、烧写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、远程更新等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r>
              <a:rPr lang="zh-CN" altLang="en-US" dirty="0" smtClean="0"/>
              <a:t>的前世今生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24744"/>
            <a:ext cx="8077200" cy="4953000"/>
          </a:xfrm>
        </p:spPr>
        <p:txBody>
          <a:bodyPr/>
          <a:lstStyle/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来自哪儿？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主机端的源代码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芯片厂商或者开发板厂商提供一部分，操作系统可能提供一部分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的开发环境（编译工具链）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汇编与链接脚本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放在哪儿？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EEPROM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Nor FLASH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Nand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FLash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SD/MMC/CF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SDRAM</a:t>
            </a: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怎么放？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仿真器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/BDM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外部烧写器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固化的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loader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，与主机通过串口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/USB/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网口等通信获取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bootloader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怎么被执行？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固定的复位向量地址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调试时仿真器指定地址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执行完后怎么办？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不走回头路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发生异常跳回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bootloader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r>
              <a:rPr lang="zh-CN" altLang="en-US" dirty="0" smtClean="0"/>
              <a:t>常设计成支持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启动加载（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Boot loading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）模式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自主模式，自动从目标机上的某个固态存储设备上将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加载到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RAM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中运行，无用户介入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适用于产品发布阶段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下载（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Downloading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）模式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从主机下载内核映像和根文件系统映像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暂存目标机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中，最终存在目标机的某个固态存储设备中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可烧录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本身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适用于开发阶段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Single Stage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Multi-Stage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为更好的可移植性，启动过程通常分为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stage 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stage 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两部分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Stage1 + stage2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划分原则</a:t>
            </a: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ROM + RAM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汇编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 C</a:t>
            </a: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体系结构相关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体系结构无关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位置无关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位置相关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Bootloader</a:t>
            </a:r>
            <a:r>
              <a:rPr lang="zh-CN" altLang="en-US" dirty="0" smtClean="0"/>
              <a:t>设计注意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软件运行需要硬件和软件资源，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需要的每种资源在使用前都必须进行初始化并完成资源分配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控制器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是内存资源，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芯片需要专门的硬件控制权支持读写周期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RAM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要保存在非易失性存储器中（如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、磁盘等），但是常又要将自身载入到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中运行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映像复杂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需要按照与处理器启动顺序兼容的格式组织启动代码，这需要开发人员通过链接器描述文件（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ld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脚本）指定二进制映像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缺少执行上下文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高级语言程序需要预先建立执行环境（如：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程序调用需要用到堆栈，需要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RAM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存储临时变量；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库需要进行动态内存分配等）</a:t>
            </a:r>
          </a:p>
          <a:p>
            <a:pPr lvl="2">
              <a:lnSpc>
                <a:spcPct val="90000"/>
              </a:lnSpc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启动时代码是放在非易失性存储器中的，也没有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可用</a:t>
            </a: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2440init.s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复位入口：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   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ResetHandler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程序入口：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BL  Main</a:t>
            </a: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软件流程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关看门狗与中断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硬件寄存器初始化（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LED GPIO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PLL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时钟、内存控制器）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初始化各个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mode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堆栈指针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IRQ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中断处理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ISR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入口指针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数据区初始化（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copy data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段，清零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bss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段）</a:t>
            </a:r>
          </a:p>
          <a:p>
            <a:pPr lvl="1">
              <a:buFont typeface="Wingdings" pitchFamily="2" charset="2"/>
              <a:buChar char="v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入口函数：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BL      Main</a:t>
            </a:r>
          </a:p>
          <a:p>
            <a:pPr lvl="1"/>
            <a:endParaRPr lang="zh-CN" altLang="en-US" b="1" dirty="0" smtClean="0">
              <a:solidFill>
                <a:schemeClr val="accent2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设备驱动程序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设备驱动概念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驱使硬件设备行动（也有没有硬件的虚拟驱动）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设备驱动与底层硬件直接打交道，按照硬件设备的具体工作方式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读写设备寄存器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，完成设备的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轮询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通信，进行物理内存向虚拟内存的映射，最终使设备按照上层软件的要求工作，并实现上层需要的模型（如文件、流、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、设备等）。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设备驱动连接软件和硬件，会随着软件和硬件平台的变化而变化，不同系统有不同的形态。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的设备驱动（非标准）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的设备驱动（标准）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148064" y="3933056"/>
            <a:ext cx="1944216" cy="86409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OS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内核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种类型驱动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71600" y="5517232"/>
            <a:ext cx="1728192" cy="57606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硬件设备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71600" y="4437112"/>
            <a:ext cx="1728192" cy="576064"/>
          </a:xfrm>
          <a:prstGeom prst="rect">
            <a:avLst/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设备驱动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71600" y="3356992"/>
            <a:ext cx="1728192" cy="57606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应用程序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148064" y="5589240"/>
            <a:ext cx="1944216" cy="576064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硬件设备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5220072" y="4581128"/>
            <a:ext cx="50405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设备</a:t>
            </a:r>
            <a:endParaRPr kumimoji="1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驱动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5148064" y="2852936"/>
            <a:ext cx="1944216" cy="57606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应用程序</a:t>
            </a:r>
          </a:p>
        </p:txBody>
      </p:sp>
      <p:sp>
        <p:nvSpPr>
          <p:cNvPr id="12" name="下箭头 11"/>
          <p:cNvSpPr/>
          <p:nvPr/>
        </p:nvSpPr>
        <p:spPr bwMode="auto">
          <a:xfrm>
            <a:off x="5940152" y="3429000"/>
            <a:ext cx="36004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ea typeface="宋体" pitchFamily="2" charset="-122"/>
              </a:rPr>
              <a:t>OS API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868144" y="4581128"/>
            <a:ext cx="50405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设备</a:t>
            </a:r>
            <a:endParaRPr kumimoji="1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驱动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6516216" y="4581128"/>
            <a:ext cx="504056" cy="4320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设备</a:t>
            </a:r>
            <a:endParaRPr kumimoji="1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驱动</a:t>
            </a:r>
          </a:p>
        </p:txBody>
      </p:sp>
      <p:sp>
        <p:nvSpPr>
          <p:cNvPr id="20" name="下箭头 19"/>
          <p:cNvSpPr/>
          <p:nvPr/>
        </p:nvSpPr>
        <p:spPr bwMode="auto">
          <a:xfrm>
            <a:off x="5940152" y="5085184"/>
            <a:ext cx="36004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符合寄存器操作规范</a:t>
            </a:r>
          </a:p>
        </p:txBody>
      </p:sp>
      <p:sp>
        <p:nvSpPr>
          <p:cNvPr id="21" name="下箭头 20"/>
          <p:cNvSpPr/>
          <p:nvPr/>
        </p:nvSpPr>
        <p:spPr bwMode="auto">
          <a:xfrm rot="10649981">
            <a:off x="5359404" y="4369712"/>
            <a:ext cx="216024" cy="21943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下箭头 21"/>
          <p:cNvSpPr/>
          <p:nvPr/>
        </p:nvSpPr>
        <p:spPr bwMode="auto">
          <a:xfrm rot="10649981">
            <a:off x="6007476" y="4369712"/>
            <a:ext cx="216024" cy="21943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 rot="10649981">
            <a:off x="6655548" y="4369712"/>
            <a:ext cx="216024" cy="21943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下箭头 23"/>
          <p:cNvSpPr/>
          <p:nvPr/>
        </p:nvSpPr>
        <p:spPr bwMode="auto">
          <a:xfrm>
            <a:off x="1619672" y="3933056"/>
            <a:ext cx="36004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ea typeface="宋体" pitchFamily="2" charset="-122"/>
              </a:rPr>
              <a:t>驱动</a:t>
            </a:r>
            <a:r>
              <a:rPr lang="en-US" altLang="zh-CN" sz="1400" dirty="0" smtClean="0">
                <a:ea typeface="宋体" pitchFamily="2" charset="-122"/>
              </a:rPr>
              <a:t> API</a:t>
            </a:r>
            <a:endParaRPr kumimoji="1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1619672" y="5013176"/>
            <a:ext cx="360040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 smtClean="0">
                <a:ea typeface="宋体" pitchFamily="2" charset="-122"/>
              </a:rPr>
              <a:t>符合寄存器操作规范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971600" y="2204864"/>
            <a:ext cx="5616624" cy="3816424"/>
            <a:chOff x="1746" y="3022"/>
            <a:chExt cx="1905" cy="1179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1746" y="3022"/>
              <a:ext cx="1905" cy="1179"/>
            </a:xfrm>
            <a:prstGeom prst="roundRect">
              <a:avLst>
                <a:gd name="adj" fmla="val 2005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896" y="3936"/>
              <a:ext cx="1633" cy="241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 smtClean="0">
                  <a:latin typeface="Times New Roman" pitchFamily="18" charset="0"/>
                  <a:ea typeface="华文新魏" pitchFamily="2" charset="-122"/>
                </a:rPr>
                <a:t>硬件平台</a:t>
              </a:r>
              <a:r>
                <a:rPr lang="en-US" altLang="zh-CN" sz="1800" dirty="0" smtClean="0">
                  <a:latin typeface="Times New Roman" pitchFamily="18" charset="0"/>
                  <a:ea typeface="华文新魏" pitchFamily="2" charset="-122"/>
                </a:rPr>
                <a:t>(</a:t>
              </a:r>
              <a:r>
                <a:rPr lang="en-US" altLang="zh-CN" sz="1800" dirty="0" smtClean="0">
                  <a:latin typeface="Times New Roman" pitchFamily="18" charset="0"/>
                  <a:ea typeface="华文新魏" pitchFamily="2" charset="-122"/>
                </a:rPr>
                <a:t>S3C2440)</a:t>
              </a:r>
              <a:endParaRPr lang="zh-CN" altLang="en-US" sz="1800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895" y="3556"/>
              <a:ext cx="1268" cy="26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smtClean="0">
                  <a:latin typeface="Times New Roman" pitchFamily="18" charset="0"/>
                  <a:ea typeface="华文新魏" pitchFamily="2" charset="-122"/>
                </a:rPr>
                <a:t>BSP</a:t>
              </a:r>
              <a:endParaRPr lang="zh-CN" altLang="en-US" sz="1800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896" y="3263"/>
              <a:ext cx="1633" cy="217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latin typeface="Times New Roman" pitchFamily="18" charset="0"/>
                  <a:ea typeface="华文新魏" pitchFamily="2" charset="-122"/>
                </a:rPr>
                <a:t>操作系统</a:t>
              </a:r>
              <a:r>
                <a:rPr lang="en-US" altLang="zh-CN" sz="1800" dirty="0">
                  <a:latin typeface="Times New Roman" pitchFamily="18" charset="0"/>
                  <a:ea typeface="华文新魏" pitchFamily="2" charset="-122"/>
                </a:rPr>
                <a:t>(UCOS)</a:t>
              </a:r>
              <a:endParaRPr lang="zh-CN" altLang="en-US" sz="1800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896" y="3060"/>
              <a:ext cx="1633" cy="203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latin typeface="Times New Roman" pitchFamily="18" charset="0"/>
                  <a:ea typeface="华文新魏" pitchFamily="2" charset="-122"/>
                </a:rPr>
                <a:t>应用程序</a:t>
              </a:r>
              <a:r>
                <a:rPr lang="en-US" altLang="zh-CN" sz="1800" dirty="0">
                  <a:latin typeface="Times New Roman" pitchFamily="18" charset="0"/>
                  <a:ea typeface="华文新魏" pitchFamily="2" charset="-122"/>
                </a:rPr>
                <a:t>(</a:t>
              </a:r>
              <a:r>
                <a:rPr lang="zh-CN" altLang="en-US" sz="1800" dirty="0">
                  <a:latin typeface="Times New Roman" pitchFamily="18" charset="0"/>
                  <a:ea typeface="华文新魏" pitchFamily="2" charset="-122"/>
                </a:rPr>
                <a:t>协议</a:t>
              </a:r>
              <a:r>
                <a:rPr lang="en-US" altLang="zh-CN" sz="1800" dirty="0">
                  <a:latin typeface="Times New Roman" pitchFamily="18" charset="0"/>
                  <a:ea typeface="华文新魏" pitchFamily="2" charset="-122"/>
                </a:rPr>
                <a:t>)</a:t>
              </a:r>
              <a:endParaRPr lang="zh-CN" altLang="en-US" sz="1800" dirty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54" y="3613"/>
              <a:ext cx="403" cy="1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err="1" smtClean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Bootloader</a:t>
              </a:r>
              <a:endParaRPr lang="zh-CN" altLang="en-US" sz="1800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33" y="3522"/>
              <a:ext cx="277" cy="215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smtClean="0">
                  <a:latin typeface="Times New Roman" pitchFamily="18" charset="0"/>
                  <a:ea typeface="华文新魏" pitchFamily="2" charset="-122"/>
                </a:rPr>
                <a:t>Device</a:t>
              </a:r>
            </a:p>
            <a:p>
              <a:pPr algn="ctr"/>
              <a:r>
                <a:rPr lang="en-US" altLang="zh-CN" sz="1800" dirty="0" smtClean="0">
                  <a:latin typeface="Times New Roman" pitchFamily="18" charset="0"/>
                  <a:ea typeface="华文新魏" pitchFamily="2" charset="-122"/>
                </a:rPr>
                <a:t>Driver</a:t>
              </a:r>
              <a:endParaRPr lang="zh-CN" altLang="en-US" sz="1800" dirty="0" smtClean="0"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798" y="3558"/>
              <a:ext cx="277" cy="19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Device</a:t>
              </a:r>
            </a:p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Driver</a:t>
              </a:r>
              <a:endPara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747" y="3594"/>
              <a:ext cx="293" cy="19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Device</a:t>
              </a:r>
            </a:p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Driver</a:t>
              </a:r>
              <a:endPara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187" y="3527"/>
              <a:ext cx="308" cy="28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Device</a:t>
              </a:r>
            </a:p>
            <a:p>
              <a:pPr algn="ctr"/>
              <a:r>
                <a:rPr lang="en-US" altLang="zh-CN" sz="1800" dirty="0" smtClean="0">
                  <a:solidFill>
                    <a:schemeClr val="tx1"/>
                  </a:solidFill>
                  <a:latin typeface="Times New Roman" pitchFamily="18" charset="0"/>
                  <a:ea typeface="华文新魏" pitchFamily="2" charset="-122"/>
                </a:rPr>
                <a:t>Driver</a:t>
              </a:r>
              <a:endParaRPr lang="zh-CN" altLang="en-US" sz="1800" dirty="0" smtClean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1893" y="3823"/>
              <a:ext cx="1636" cy="6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800" dirty="0" smtClean="0">
                  <a:latin typeface="Times New Roman" pitchFamily="18" charset="0"/>
                  <a:ea typeface="华文新魏" pitchFamily="2" charset="-122"/>
                </a:rPr>
                <a:t>二进制运行接口，</a:t>
              </a:r>
              <a:r>
                <a:rPr lang="en-US" altLang="zh-CN" sz="1800" dirty="0" smtClean="0">
                  <a:latin typeface="Times New Roman" pitchFamily="18" charset="0"/>
                  <a:ea typeface="华文新魏" pitchFamily="2" charset="-122"/>
                </a:rPr>
                <a:t>ABI</a:t>
              </a:r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6804248" y="3789040"/>
            <a:ext cx="1512168" cy="1296144"/>
          </a:xfrm>
          <a:prstGeom prst="wedgeRoundRectCallout">
            <a:avLst>
              <a:gd name="adj1" fmla="val -81677"/>
              <a:gd name="adj2" fmla="val 122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WHY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？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功能分化：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启动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控制硬件</a:t>
            </a:r>
            <a:endParaRPr lang="en-US" altLang="zh-CN" sz="1400" dirty="0" smtClean="0">
              <a:latin typeface="Times New Roman" pitchFamily="18" charset="0"/>
              <a:ea typeface="华文新魏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支持软件模型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115616" y="3789039"/>
            <a:ext cx="5256584" cy="129614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设备驱动举例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>
                <a:hlinkClick r:id="rId2"/>
              </a:rPr>
              <a:t>http://lxr.oss.org.cn/find</a:t>
            </a:r>
            <a:r>
              <a:rPr lang="zh-CN" altLang="en-US" dirty="0" smtClean="0"/>
              <a:t>搜索</a:t>
            </a:r>
            <a:r>
              <a:rPr lang="en-US" altLang="zh-CN" dirty="0" err="1" smtClean="0"/>
              <a:t>led.c</a:t>
            </a:r>
            <a:r>
              <a:rPr lang="zh-CN" altLang="en-US" dirty="0" smtClean="0"/>
              <a:t>看看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1998" y="1988840"/>
            <a:ext cx="4119465" cy="441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5508104" y="5445224"/>
            <a:ext cx="3096377" cy="729996"/>
          </a:xfrm>
          <a:prstGeom prst="wedgeRoundRectCallout">
            <a:avLst>
              <a:gd name="adj1" fmla="val -79646"/>
              <a:gd name="adj2" fmla="val -67371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Linux 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将存储器和外设分为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3 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大类：字符设备；块设备网络设备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6" name="AutoShape 16"/>
          <p:cNvSpPr>
            <a:spLocks noChangeArrowheads="1"/>
          </p:cNvSpPr>
          <p:nvPr/>
        </p:nvSpPr>
        <p:spPr bwMode="auto">
          <a:xfrm>
            <a:off x="5508104" y="2780928"/>
            <a:ext cx="3096377" cy="1150189"/>
          </a:xfrm>
          <a:prstGeom prst="wedgeRoundRectCallout">
            <a:avLst>
              <a:gd name="adj1" fmla="val -68986"/>
              <a:gd name="adj2" fmla="val -385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应用程序也可以直接通过文件系统的系统调用接口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open()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write()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read()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close()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等函数访问字符设备和块设备，通过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socket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接口访问网络设备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5508070" y="1979445"/>
            <a:ext cx="3096377" cy="729996"/>
          </a:xfrm>
          <a:prstGeom prst="wedgeRoundRectCallout">
            <a:avLst>
              <a:gd name="adj1" fmla="val -105722"/>
              <a:gd name="adj2" fmla="val 6111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应用程序可以通过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C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库函数</a:t>
            </a:r>
            <a:r>
              <a:rPr lang="en-US" altLang="zh-CN" sz="1400" dirty="0" err="1" smtClean="0"/>
              <a:t>fopen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fwrite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fread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fclose</a:t>
            </a:r>
            <a:r>
              <a:rPr lang="en-US" altLang="zh-CN" sz="1400" dirty="0" smtClean="0"/>
              <a:t>()</a:t>
            </a:r>
            <a:r>
              <a:rPr lang="zh-CN" altLang="en-US" sz="1400" dirty="0" smtClean="0"/>
              <a:t>等访问设备功能</a:t>
            </a:r>
            <a:endParaRPr lang="zh-CN" altLang="en-US" sz="1400" dirty="0"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5508104" y="4365104"/>
            <a:ext cx="3096377" cy="729996"/>
          </a:xfrm>
          <a:prstGeom prst="wedgeRoundRectCallout">
            <a:avLst>
              <a:gd name="adj1" fmla="val -69710"/>
              <a:gd name="adj2" fmla="val -6496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复杂设备（特别是总线，如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PCI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华文新魏" pitchFamily="2" charset="-122"/>
              </a:rPr>
              <a:t>USB</a:t>
            </a:r>
            <a:r>
              <a:rPr lang="zh-CN" altLang="en-US" sz="1400" dirty="0" smtClean="0">
                <a:latin typeface="Times New Roman" pitchFamily="18" charset="0"/>
                <a:ea typeface="华文新魏" pitchFamily="2" charset="-122"/>
              </a:rPr>
              <a:t>）还有独特的驱动分层体系结构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设备驱动设计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区分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提供什么能力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如何使用这些能力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驱动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代码使硬件可用, 但不能强加特别的策略给用户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400" dirty="0" smtClean="0">
                <a:latin typeface="微软雅黑" pitchFamily="34" charset="-122"/>
                <a:ea typeface="微软雅黑" pitchFamily="34" charset="-122"/>
              </a:rPr>
              <a:t>将所有关于如何使用硬件的事情留给应用程序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阻塞与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非阻塞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，同步与异步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安全与可靠性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与内核工作在同一地址空间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并发与竞争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中断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调试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并发与竞争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发生时机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只要并发的多个执行单元访问共享资源，就可能发生竞争。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对称多处理器（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SMP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）的多个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，使用共同的系统总线，共享外设和储存器。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CPU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内进程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任务与抢占它的进程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任务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中断与进程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任务之间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解决办法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保证对共享资源的互斥访问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临界区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中断屏蔽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原子操作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加锁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自旋锁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读写自旋锁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顺序锁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RCU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锁（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Read-Copy Update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，读－拷贝－更新）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信号量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BSP</a:t>
            </a:r>
            <a:r>
              <a:rPr lang="zh-CN" altLang="en-US" dirty="0" smtClean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Board Support Packages, 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板级支持包）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是指针对具体的硬件平台用户编写的的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启动代码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部分设备驱动程序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的集合。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它所实现的功能包括初始化、提供部分设备驱动。最基本的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仅需要支持处理机复位、初始化、串口驱动和必要时的时钟中断处理。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这词的来源最常被归于 风河公司（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Wind River Systems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 给它的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VxWorks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嵌入式操作系统（大约从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1988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开始），不过现在已经广泛的在业界使用。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BSP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的一般组成文件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/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bootloader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设备驱动</a:t>
            </a: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BSP</a:t>
            </a:r>
            <a:r>
              <a:rPr lang="zh-CN" altLang="en-US" dirty="0" smtClean="0"/>
              <a:t>的设计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和非标准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BSP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Polling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原则，尽量使用中断和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buffer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的非拷贝原则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Uncaheable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Task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处理原则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itchFamily="2" charset="-122"/>
              </a:rPr>
              <a:t>BSP</a:t>
            </a:r>
            <a:r>
              <a:rPr lang="zh-CN" altLang="en-US" dirty="0" smtClean="0">
                <a:latin typeface="宋体" pitchFamily="2" charset="-122"/>
              </a:rPr>
              <a:t>的调试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JTAG/ICE/BDM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等工具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“黑”调法：方法是点“灯”、用示波器测片选等，目的是打通串口，达到宿主机与目标机的通信。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51920" y="3212976"/>
            <a:ext cx="4547658" cy="3275856"/>
            <a:chOff x="1392" y="960"/>
            <a:chExt cx="3856" cy="288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776" y="1296"/>
              <a:ext cx="1296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构造监控程序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440" y="1776"/>
              <a:ext cx="624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烧片</a:t>
              </a: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3024" y="3024"/>
              <a:ext cx="912" cy="384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BSP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可以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880" y="1728"/>
              <a:ext cx="768" cy="33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修改程序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186" y="2640"/>
              <a:ext cx="816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修改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BSP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392" y="3120"/>
              <a:ext cx="1008" cy="48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构造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ram </a:t>
              </a:r>
            </a:p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型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image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448" y="3456"/>
              <a:ext cx="672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下载</a:t>
              </a: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112" y="2064"/>
              <a:ext cx="912" cy="384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串口通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426" y="960"/>
              <a:ext cx="461" cy="271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开始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84" y="321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4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224" y="3085"/>
              <a:ext cx="1024" cy="271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BSP</a:t>
              </a:r>
              <a:r>
                <a:rPr lang="zh-CN" altLang="en-US" sz="1400"/>
                <a:t>调试结束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6" idx="4"/>
              <a:endCxn id="12" idx="1"/>
            </p:cNvCxnSpPr>
            <p:nvPr/>
          </p:nvCxnSpPr>
          <p:spPr bwMode="auto">
            <a:xfrm rot="16200000" flipH="1">
              <a:off x="1860" y="2012"/>
              <a:ext cx="136" cy="352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12" idx="3"/>
              <a:endCxn id="8" idx="4"/>
            </p:cNvCxnSpPr>
            <p:nvPr/>
          </p:nvCxnSpPr>
          <p:spPr bwMode="auto">
            <a:xfrm flipV="1">
              <a:off x="3032" y="2072"/>
              <a:ext cx="232" cy="184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8" idx="0"/>
              <a:endCxn id="5" idx="6"/>
            </p:cNvCxnSpPr>
            <p:nvPr/>
          </p:nvCxnSpPr>
          <p:spPr bwMode="auto">
            <a:xfrm rot="5400000" flipH="1">
              <a:off x="3068" y="1524"/>
              <a:ext cx="208" cy="184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78" y="1056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400"/>
            </a:p>
          </p:txBody>
        </p:sp>
        <p:cxnSp>
          <p:nvCxnSpPr>
            <p:cNvPr id="20" name="AutoShape 20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10800000" flipV="1">
              <a:off x="1752" y="1512"/>
              <a:ext cx="16" cy="256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570" y="2448"/>
              <a:ext cx="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1400"/>
            </a:p>
          </p:txBody>
        </p:sp>
        <p:cxnSp>
          <p:nvCxnSpPr>
            <p:cNvPr id="22" name="AutoShape 22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10800000" flipV="1">
              <a:off x="1896" y="2856"/>
              <a:ext cx="282" cy="256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AutoShape 23"/>
            <p:cNvCxnSpPr>
              <a:cxnSpLocks noChangeShapeType="1"/>
              <a:stCxn id="10" idx="4"/>
              <a:endCxn id="11" idx="2"/>
            </p:cNvCxnSpPr>
            <p:nvPr/>
          </p:nvCxnSpPr>
          <p:spPr bwMode="auto">
            <a:xfrm rot="16200000" flipH="1">
              <a:off x="2148" y="3356"/>
              <a:ext cx="40" cy="544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4" name="AutoShape 24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128" y="3416"/>
              <a:ext cx="352" cy="232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5" name="AutoShape 25"/>
            <p:cNvCxnSpPr>
              <a:cxnSpLocks noChangeShapeType="1"/>
              <a:stCxn id="7" idx="0"/>
              <a:endCxn id="9" idx="6"/>
            </p:cNvCxnSpPr>
            <p:nvPr/>
          </p:nvCxnSpPr>
          <p:spPr bwMode="auto">
            <a:xfrm rot="5400000" flipH="1">
              <a:off x="3165" y="2701"/>
              <a:ext cx="160" cy="470"/>
            </a:xfrm>
            <a:prstGeom prst="curvedConnector2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146" y="2218"/>
              <a:ext cx="102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/>
                <a:t>N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719" y="2400"/>
              <a:ext cx="88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/>
                <a:t>Y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530" y="2746"/>
              <a:ext cx="102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/>
                <a:t>N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3914" y="2938"/>
              <a:ext cx="88" cy="1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/>
                <a:t>Y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zh-CN" altLang="zh-CN" smtClean="0"/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771775" y="2420938"/>
            <a:ext cx="323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D60093"/>
                </a:solidFill>
                <a:latin typeface="Courier New" pitchFamily="49" charset="0"/>
                <a:ea typeface="楷体_GB2312" pitchFamily="49" charset="-122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从软件开发角度看板级硬件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硬件系统结构与组成的抽象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从硬件系统抽象出软硬件接口信息，便于软件开发人员开发软件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在嵌入式硬件系统中，软件表现为程序存储器中的二进进制代码（即程序），不管外设的功能和硬件形式如何，对软件来说，可操作的只有：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。一般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RISC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处理器都是统一编址的，所以最终操作的只有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403648" y="5085184"/>
            <a:ext cx="2304256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开发板实物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虚尾箭头 10"/>
          <p:cNvSpPr/>
          <p:nvPr/>
        </p:nvSpPr>
        <p:spPr bwMode="auto">
          <a:xfrm>
            <a:off x="4301770" y="5373216"/>
            <a:ext cx="1512168" cy="360040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提炼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07804" y="5067027"/>
            <a:ext cx="1980620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语言头文件</a:t>
            </a:r>
            <a:endParaRPr lang="en-US" altLang="zh-CN" sz="1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TQ2440</a:t>
            </a:r>
            <a:r>
              <a:rPr lang="zh-CN" altLang="en-US" dirty="0" smtClean="0"/>
              <a:t>硬件</a:t>
            </a:r>
            <a:r>
              <a:rPr lang="zh-CN" altLang="en-US" dirty="0" smtClean="0"/>
              <a:t>开发板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4" y="1005805"/>
            <a:ext cx="6534150" cy="494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2440addr.h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62579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从软件开发角度看存储器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地址空间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分布图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存储芯片信息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类型、基址、大小、片选、配置参数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存储器控制寄存器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MMU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501008"/>
            <a:ext cx="4339396" cy="325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717032"/>
            <a:ext cx="4608512" cy="57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293096"/>
            <a:ext cx="4606850" cy="234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从软件开发角度看外设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指令能访问到什么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管脚配置寄存器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设备寄存器组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数据、控制、状态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寄存器地址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独立编址（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端口方式）与统一编址（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内存方式）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一个地址可能对应多个寄存器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3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有些地址可以动态配置（如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PCI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指令如何访问外设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外设操作方式与流程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规范与协议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与外设交互方式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轮询、中断、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DMA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995936" y="4077072"/>
            <a:ext cx="4782385" cy="2520280"/>
            <a:chOff x="336" y="1680"/>
            <a:chExt cx="4315" cy="211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32" y="2016"/>
              <a:ext cx="1738" cy="177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/>
            <a:lstStyle/>
            <a:p>
              <a:endParaRPr lang="zh-CN" altLang="zh-CN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744" y="2016"/>
              <a:ext cx="0" cy="177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60" y="2112"/>
              <a:ext cx="907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数字电路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168" y="1680"/>
              <a:ext cx="907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外部设备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724" y="2112"/>
              <a:ext cx="352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电</a:t>
              </a: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4025" y="2223"/>
              <a:ext cx="144" cy="48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080" y="2112"/>
              <a:ext cx="537" cy="69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电</a:t>
              </a:r>
            </a:p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光</a:t>
              </a:r>
            </a:p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机械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744" y="3456"/>
              <a:ext cx="907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转换部分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880" y="3456"/>
              <a:ext cx="907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控制部分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880" y="2736"/>
              <a:ext cx="907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控制电路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392" y="2256"/>
              <a:ext cx="1008" cy="128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/>
            <a:lstStyle/>
            <a:p>
              <a:endParaRPr lang="zh-CN" altLang="zh-CN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400" y="2784"/>
              <a:ext cx="432" cy="144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372" y="2304"/>
              <a:ext cx="1092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控制寄存器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372" y="2688"/>
              <a:ext cx="1092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数据寄存器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1372" y="3072"/>
              <a:ext cx="1092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状态寄存器</a:t>
              </a: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392" y="2640"/>
              <a:ext cx="100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392" y="3024"/>
              <a:ext cx="1008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92" y="1920"/>
              <a:ext cx="907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外设接口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36" y="2496"/>
              <a:ext cx="528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/>
            <a:lstStyle/>
            <a:p>
              <a:endParaRPr lang="zh-CN" altLang="zh-CN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61" y="2688"/>
              <a:ext cx="556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864" y="2784"/>
              <a:ext cx="528" cy="144"/>
            </a:xfrm>
            <a:prstGeom prst="leftRightArrow">
              <a:avLst>
                <a:gd name="adj1" fmla="val 50000"/>
                <a:gd name="adj2" fmla="val 73333"/>
              </a:avLst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864" y="2496"/>
              <a:ext cx="616" cy="284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160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600">
                  <a:latin typeface="微软雅黑" pitchFamily="34" charset="-122"/>
                  <a:ea typeface="微软雅黑" pitchFamily="34" charset="-122"/>
                </a:rPr>
                <a:t>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从软件开发角度看处理器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ARM ISA</a:t>
            </a:r>
          </a:p>
          <a:p>
            <a:r>
              <a:rPr lang="zh-CN" altLang="en-US" dirty="0" smtClean="0"/>
              <a:t>异常与中断处理方式</a:t>
            </a:r>
          </a:p>
          <a:p>
            <a:r>
              <a:rPr lang="en-US" altLang="zh-CN" dirty="0" smtClean="0"/>
              <a:t>ARM A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？）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ARM ABI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5220072" cy="4953000"/>
          </a:xfrm>
        </p:spPr>
        <p:txBody>
          <a:bodyPr/>
          <a:lstStyle/>
          <a:p>
            <a:r>
              <a:rPr lang="en-US" altLang="zh-CN" sz="2400" dirty="0" smtClean="0"/>
              <a:t>API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ABI</a:t>
            </a: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Application Programming Interface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，应用程序编程接口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http://zh.wikipedia.org/wiki/Application_programming_interface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ABI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Application Binary Interface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，应用程序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二进制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http://zh.wikipedia.org/wiki/EABI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EABI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Embedded Application Binary Interface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，嵌入式应用程序二进制接口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3"/>
              </a:rPr>
              <a:t>http://zh.wikipedia.org/wiki/EABI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5183560" y="0"/>
            <a:ext cx="3960440" cy="432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255568" y="144016"/>
            <a:ext cx="3744416" cy="15121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255568" y="3672408"/>
            <a:ext cx="3744416" cy="5040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CPU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5255568" y="2160240"/>
            <a:ext cx="3744416" cy="720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err="1" smtClean="0">
                <a:ea typeface="宋体" pitchFamily="2" charset="-122"/>
              </a:rPr>
              <a:t>toolchain</a:t>
            </a:r>
            <a:endParaRPr lang="zh-CN" altLang="en-US" sz="1400" dirty="0" smtClean="0">
              <a:ea typeface="宋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5591605" y="288032"/>
            <a:ext cx="1320147" cy="370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APP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7343800" y="288032"/>
            <a:ext cx="1368152" cy="370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LIBs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5543600" y="1152128"/>
            <a:ext cx="3240360" cy="370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OS</a:t>
            </a: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" name="丁字箭头 92"/>
          <p:cNvSpPr/>
          <p:nvPr/>
        </p:nvSpPr>
        <p:spPr bwMode="auto">
          <a:xfrm>
            <a:off x="5471592" y="216024"/>
            <a:ext cx="3312368" cy="936104"/>
          </a:xfrm>
          <a:prstGeom prst="leftRigh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39744" y="720080"/>
            <a:ext cx="53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API</a:t>
            </a:r>
            <a:endParaRPr lang="zh-CN" altLang="en-US" sz="1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5327576" y="2420888"/>
            <a:ext cx="792088" cy="370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Compiler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263680" y="2420888"/>
            <a:ext cx="792088" cy="370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Linker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7199784" y="2420888"/>
            <a:ext cx="792088" cy="370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Loader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8135888" y="2420888"/>
            <a:ext cx="792088" cy="3703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Debugger</a:t>
            </a:r>
            <a:endParaRPr kumimoji="1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" name="下箭头 98"/>
          <p:cNvSpPr/>
          <p:nvPr/>
        </p:nvSpPr>
        <p:spPr bwMode="auto">
          <a:xfrm>
            <a:off x="6911752" y="1656184"/>
            <a:ext cx="432048" cy="576064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0" name="下箭头 99"/>
          <p:cNvSpPr/>
          <p:nvPr/>
        </p:nvSpPr>
        <p:spPr bwMode="auto">
          <a:xfrm>
            <a:off x="6911752" y="2880320"/>
            <a:ext cx="432048" cy="79208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101" name="左右箭头 100"/>
          <p:cNvSpPr/>
          <p:nvPr/>
        </p:nvSpPr>
        <p:spPr bwMode="auto">
          <a:xfrm>
            <a:off x="5327576" y="3240360"/>
            <a:ext cx="3600400" cy="360040"/>
          </a:xfrm>
          <a:prstGeom prst="left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839744" y="3231068"/>
            <a:ext cx="64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ABI</a:t>
            </a:r>
            <a:endParaRPr lang="zh-CN" altLang="en-US" sz="1800" dirty="0" smtClean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255568" y="1728192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ea typeface="宋体" pitchFamily="2" charset="-122"/>
              </a:rPr>
              <a:t>Source code</a:t>
            </a:r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255568" y="2880320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ea typeface="宋体" pitchFamily="2" charset="-122"/>
              </a:rPr>
              <a:t>Binary code</a:t>
            </a:r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983760" y="1728192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ea typeface="宋体" pitchFamily="2" charset="-122"/>
              </a:rPr>
              <a:t>compile</a:t>
            </a:r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767736" y="2880320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smtClean="0">
                <a:ea typeface="宋体" pitchFamily="2" charset="-122"/>
              </a:rPr>
              <a:t>run</a:t>
            </a:r>
            <a:endParaRPr lang="zh-CN" altLang="en-US" sz="1800" dirty="0" smtClean="0">
              <a:ea typeface="宋体" pitchFamily="2" charset="-122"/>
            </a:endParaRPr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-36512" y="4608512"/>
            <a:ext cx="9073008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定义了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4" tooltip="源代码"/>
              </a:rPr>
              <a:t>源代码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和库之间的接口，因此同样的代码可以在支持这个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API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的任何系统中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5" tooltip="编译器"/>
              </a:rPr>
              <a:t>编译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ABI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允许编译好的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6" tooltip="目标代码"/>
              </a:rPr>
              <a:t>目标代码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在使用兼容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ABI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的系统中无需改动就能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hlinkClick r:id="rId5" tooltip="编译器"/>
              </a:rPr>
              <a:t>运行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（直到现在还没有很成功的例子）。</a:t>
            </a: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EABI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指定了文件格式、数据类型、寄存器使用、</a:t>
            </a:r>
            <a:r>
              <a:rPr lang="zh-CN" altLang="en-US" sz="1600" kern="0" dirty="0" smtClean="0">
                <a:latin typeface="微软雅黑" pitchFamily="34" charset="-122"/>
                <a:ea typeface="微软雅黑" pitchFamily="34" charset="-122"/>
              </a:rPr>
              <a:t>栈帧组织方式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和函数参数传递等的标准约定。支持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EABI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的编译器创建的目标文件可以和使用类似编译器产生的代码兼容，这样允许开发者链接一个由不同编译器产生的库。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EABI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与关于通用计算机的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ABI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的主要区别是应用程序代码中允许使用特权指令，不需要动态链接（有时是禁止的），和更紧凑的堆栈帧组织用来节省内存。广泛使用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EABI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的有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Power PC</a:t>
            </a: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ARM.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1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4058</TotalTime>
  <Words>1924</Words>
  <Application>Microsoft Office PowerPoint</Application>
  <PresentationFormat>全屏显示(4:3)</PresentationFormat>
  <Paragraphs>290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华文行楷</vt:lpstr>
      <vt:lpstr>华文新魏</vt:lpstr>
      <vt:lpstr>楷体_GB2312</vt:lpstr>
      <vt:lpstr>宋体</vt:lpstr>
      <vt:lpstr>微软雅黑</vt:lpstr>
      <vt:lpstr>Arial</vt:lpstr>
      <vt:lpstr>Courier New</vt:lpstr>
      <vt:lpstr>Tahoma</vt:lpstr>
      <vt:lpstr>Times New Roman</vt:lpstr>
      <vt:lpstr>Wingdings</vt:lpstr>
      <vt:lpstr>Blends</vt:lpstr>
      <vt:lpstr>PowerPoint 演示文稿</vt:lpstr>
      <vt:lpstr>本节内容</vt:lpstr>
      <vt:lpstr>从软件开发角度看板级硬件</vt:lpstr>
      <vt:lpstr>TQ2440硬件开发板</vt:lpstr>
      <vt:lpstr>2440addr.h</vt:lpstr>
      <vt:lpstr>从软件开发角度看存储器</vt:lpstr>
      <vt:lpstr>从软件开发角度看外设</vt:lpstr>
      <vt:lpstr>从软件开发角度看处理器</vt:lpstr>
      <vt:lpstr>ARM ABI</vt:lpstr>
      <vt:lpstr>ARM ABI</vt:lpstr>
      <vt:lpstr>系统初始化过程</vt:lpstr>
      <vt:lpstr>Bootloader=Boot+Loader</vt:lpstr>
      <vt:lpstr>Bootloader的前世今生</vt:lpstr>
      <vt:lpstr>Bootloader常设计成支持2种模式</vt:lpstr>
      <vt:lpstr>Single Stage还是Multi-Stage？</vt:lpstr>
      <vt:lpstr>Bootloader设计注意</vt:lpstr>
      <vt:lpstr>2440init.s</vt:lpstr>
      <vt:lpstr>设备驱动程序</vt:lpstr>
      <vt:lpstr>2种类型驱动</vt:lpstr>
      <vt:lpstr>Linux设备驱动举例</vt:lpstr>
      <vt:lpstr>设备驱动设计</vt:lpstr>
      <vt:lpstr>并发与竞争</vt:lpstr>
      <vt:lpstr>BSP的概念</vt:lpstr>
      <vt:lpstr>BSP的设计</vt:lpstr>
      <vt:lpstr>BSP的调试</vt:lpstr>
      <vt:lpstr>PowerPoint 演示文稿</vt:lpstr>
    </vt:vector>
  </TitlesOfParts>
  <Company>Taicom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jkuang</dc:creator>
  <cp:lastModifiedBy>jianpei liu</cp:lastModifiedBy>
  <cp:revision>948</cp:revision>
  <dcterms:created xsi:type="dcterms:W3CDTF">2001-10-16T02:27:44Z</dcterms:created>
  <dcterms:modified xsi:type="dcterms:W3CDTF">2015-04-19T16:10:52Z</dcterms:modified>
</cp:coreProperties>
</file>