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17"/>
  </p:handoutMasterIdLst>
  <p:sldIdLst>
    <p:sldId id="258" r:id="rId2"/>
    <p:sldId id="354" r:id="rId3"/>
    <p:sldId id="283" r:id="rId4"/>
    <p:sldId id="305" r:id="rId5"/>
    <p:sldId id="307" r:id="rId6"/>
    <p:sldId id="310" r:id="rId7"/>
    <p:sldId id="313" r:id="rId8"/>
    <p:sldId id="318" r:id="rId9"/>
    <p:sldId id="367" r:id="rId10"/>
    <p:sldId id="315" r:id="rId11"/>
    <p:sldId id="314" r:id="rId12"/>
    <p:sldId id="316" r:id="rId13"/>
    <p:sldId id="456" r:id="rId14"/>
    <p:sldId id="457" r:id="rId15"/>
    <p:sldId id="319" r:id="rId16"/>
    <p:sldId id="355" r:id="rId17"/>
    <p:sldId id="356" r:id="rId18"/>
    <p:sldId id="357" r:id="rId19"/>
    <p:sldId id="320" r:id="rId20"/>
    <p:sldId id="321" r:id="rId21"/>
    <p:sldId id="358" r:id="rId22"/>
    <p:sldId id="359" r:id="rId23"/>
    <p:sldId id="360" r:id="rId24"/>
    <p:sldId id="361" r:id="rId25"/>
    <p:sldId id="362" r:id="rId26"/>
    <p:sldId id="363" r:id="rId27"/>
    <p:sldId id="370" r:id="rId28"/>
    <p:sldId id="371" r:id="rId29"/>
    <p:sldId id="372" r:id="rId30"/>
    <p:sldId id="373" r:id="rId31"/>
    <p:sldId id="374" r:id="rId32"/>
    <p:sldId id="375" r:id="rId33"/>
    <p:sldId id="326" r:id="rId34"/>
    <p:sldId id="325" r:id="rId35"/>
    <p:sldId id="376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77" r:id="rId44"/>
    <p:sldId id="385" r:id="rId45"/>
    <p:sldId id="393" r:id="rId46"/>
    <p:sldId id="394" r:id="rId47"/>
    <p:sldId id="386" r:id="rId48"/>
    <p:sldId id="387" r:id="rId49"/>
    <p:sldId id="388" r:id="rId50"/>
    <p:sldId id="389" r:id="rId51"/>
    <p:sldId id="392" r:id="rId52"/>
    <p:sldId id="390" r:id="rId53"/>
    <p:sldId id="391" r:id="rId54"/>
    <p:sldId id="32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1" r:id="rId91"/>
    <p:sldId id="430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FF66"/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84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1DDB9297-71DA-4FF3-A8BC-47C48C99C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42368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F20665-5D5D-43E1-A252-3CE5A6B08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39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77CB2-2EF4-4429-A716-3F104E8581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1202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304800"/>
            <a:ext cx="2043113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785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CC89D-3D50-4DC1-A48D-5127D8C746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5565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981200" y="304800"/>
            <a:ext cx="6726238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39624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9624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3400" y="3848100"/>
            <a:ext cx="39624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848100"/>
            <a:ext cx="39624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E84F7-1E72-49BB-BBA4-7D5BCE8EE7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9857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26238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077200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844AE-A7C7-4022-9150-C4960694FC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943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26238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ACF4C-C7A5-4CBE-ACCB-8B1E9F4C1A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4294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61E09-6E6C-4E8A-8B52-8582DB3C62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36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B40D4-B68D-408E-817D-55F08C5F5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3730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22EE8-AB86-42CE-9EC9-436253971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4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DD9B2-599F-4AC4-AB0B-8D92D3124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629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5AE5D-F62D-47E8-A69E-4B992C819C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175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2CF32-B3F3-46AF-B0C5-5ADC56605B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6459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BA33C-CD83-4524-A459-C14810741D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33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38041-611D-4DA5-A259-8A306AF85C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651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1066800" y="990600"/>
            <a:ext cx="7693025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04800"/>
            <a:ext cx="67262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06874CC-C2BA-4713-A4DF-8F8912FDE9A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WordArt 14"/>
          <p:cNvSpPr>
            <a:spLocks noChangeArrowheads="1" noChangeShapeType="1" noTextEdit="1"/>
          </p:cNvSpPr>
          <p:nvPr userDrawn="1"/>
        </p:nvSpPr>
        <p:spPr bwMode="auto">
          <a:xfrm>
            <a:off x="381000" y="304800"/>
            <a:ext cx="1524000" cy="914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12500"/>
              </a:avLst>
            </a:prstTxWarp>
          </a:bodyPr>
          <a:lstStyle/>
          <a:p>
            <a:pPr algn="ctr"/>
            <a:r>
              <a:rPr lang="en-US" altLang="zh-CN" sz="2400" b="1" kern="10">
                <a:gradFill rotWithShape="1">
                  <a:gsLst>
                    <a:gs pos="0">
                      <a:srgbClr val="FFFF00"/>
                    </a:gs>
                    <a:gs pos="100000">
                      <a:srgbClr val="FF33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uC/OS-II</a:t>
            </a:r>
            <a:endParaRPr lang="zh-CN" altLang="en-US" sz="2400" b="1" kern="10">
              <a:gradFill rotWithShape="1">
                <a:gsLst>
                  <a:gs pos="0">
                    <a:srgbClr val="FFFF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1700213"/>
            <a:ext cx="8351837" cy="2736850"/>
          </a:xfrm>
          <a:noFill/>
        </p:spPr>
        <p:txBody>
          <a:bodyPr/>
          <a:lstStyle/>
          <a:p>
            <a:pPr algn="ctr" eaLnBrk="1" hangingPunct="1"/>
            <a:r>
              <a:rPr lang="en-US" altLang="zh-CN" sz="6000" smtClean="0"/>
              <a:t/>
            </a:r>
            <a:br>
              <a:rPr lang="en-US" altLang="zh-CN" sz="6000" smtClean="0"/>
            </a:br>
            <a:r>
              <a:rPr lang="en-US" altLang="zh-CN" sz="6000" smtClean="0"/>
              <a:t>uC/OS-II</a:t>
            </a: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95513" y="5013325"/>
            <a:ext cx="4968875" cy="1439863"/>
          </a:xfrm>
          <a:noFill/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北京邮电大学计算机学院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邝  坚    </a:t>
            </a:r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2012</a:t>
            </a:r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10</a:t>
            </a:r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月</a:t>
            </a:r>
          </a:p>
        </p:txBody>
      </p:sp>
      <p:sp>
        <p:nvSpPr>
          <p:cNvPr id="3076" name="WordArt 14"/>
          <p:cNvSpPr>
            <a:spLocks noChangeArrowheads="1" noChangeShapeType="1" noTextEdit="1"/>
          </p:cNvSpPr>
          <p:nvPr/>
        </p:nvSpPr>
        <p:spPr bwMode="auto">
          <a:xfrm>
            <a:off x="1547813" y="1125538"/>
            <a:ext cx="6192837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Embedded Opreation System</a:t>
            </a:r>
            <a:endParaRPr lang="zh-CN" altLang="en-US" sz="2400" b="1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States of Task</a:t>
            </a:r>
          </a:p>
        </p:txBody>
      </p:sp>
      <p:graphicFrame>
        <p:nvGraphicFramePr>
          <p:cNvPr id="113803" name="Group 139"/>
          <p:cNvGraphicFramePr>
            <a:graphicFrameLocks noGrp="1"/>
          </p:cNvGraphicFramePr>
          <p:nvPr>
            <p:ph idx="1"/>
          </p:nvPr>
        </p:nvGraphicFramePr>
        <p:xfrm>
          <a:off x="539750" y="2060575"/>
          <a:ext cx="8077200" cy="3214732"/>
        </p:xfrm>
        <a:graphic>
          <a:graphicData uri="http://schemas.openxmlformats.org/drawingml/2006/table">
            <a:tbl>
              <a:tblPr/>
              <a:tblGrid>
                <a:gridCol w="1636713"/>
                <a:gridCol w="6440487"/>
              </a:tblGrid>
              <a:tr h="465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解    释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48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运行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任务占用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CPU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，运行状态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就绪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任务已经得到了除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CPU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之外的所有资源，仅仅在等待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CPU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资源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任务正在等待某些当前不可用的资源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任务运行中被中断服务程序打断，中断服务程序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(ISR)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运行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0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睡眠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任务尚未被创建或被删除，处于不可被执行状态。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事件标志组操作</a:t>
            </a:r>
          </a:p>
        </p:txBody>
      </p:sp>
      <p:sp>
        <p:nvSpPr>
          <p:cNvPr id="104451" name="Oval 5"/>
          <p:cNvSpPr>
            <a:spLocks noChangeArrowheads="1"/>
          </p:cNvSpPr>
          <p:nvPr/>
        </p:nvSpPr>
        <p:spPr bwMode="auto">
          <a:xfrm>
            <a:off x="6659563" y="2276475"/>
            <a:ext cx="1655762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</a:t>
            </a:r>
          </a:p>
        </p:txBody>
      </p:sp>
      <p:sp>
        <p:nvSpPr>
          <p:cNvPr id="104452" name="Oval 6"/>
          <p:cNvSpPr>
            <a:spLocks noChangeArrowheads="1"/>
          </p:cNvSpPr>
          <p:nvPr/>
        </p:nvSpPr>
        <p:spPr bwMode="auto">
          <a:xfrm>
            <a:off x="684213" y="2205038"/>
            <a:ext cx="1655762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</a:t>
            </a:r>
          </a:p>
        </p:txBody>
      </p:sp>
      <p:sp>
        <p:nvSpPr>
          <p:cNvPr id="104453" name="AutoShape 7"/>
          <p:cNvSpPr>
            <a:spLocks noChangeArrowheads="1"/>
          </p:cNvSpPr>
          <p:nvPr/>
        </p:nvSpPr>
        <p:spPr bwMode="auto">
          <a:xfrm>
            <a:off x="755650" y="4005263"/>
            <a:ext cx="143986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ISR</a:t>
            </a:r>
          </a:p>
        </p:txBody>
      </p:sp>
      <p:sp>
        <p:nvSpPr>
          <p:cNvPr id="104454" name="Line 8"/>
          <p:cNvSpPr>
            <a:spLocks noChangeShapeType="1"/>
          </p:cNvSpPr>
          <p:nvPr/>
        </p:nvSpPr>
        <p:spPr bwMode="auto">
          <a:xfrm>
            <a:off x="2339975" y="2708275"/>
            <a:ext cx="1368425" cy="5778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5" name="Line 9"/>
          <p:cNvSpPr>
            <a:spLocks noChangeShapeType="1"/>
          </p:cNvSpPr>
          <p:nvPr/>
        </p:nvSpPr>
        <p:spPr bwMode="auto">
          <a:xfrm flipV="1">
            <a:off x="2195513" y="3789363"/>
            <a:ext cx="1512887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6" name="Line 10"/>
          <p:cNvSpPr>
            <a:spLocks noChangeShapeType="1"/>
          </p:cNvSpPr>
          <p:nvPr/>
        </p:nvSpPr>
        <p:spPr bwMode="auto">
          <a:xfrm flipV="1">
            <a:off x="5148263" y="2852738"/>
            <a:ext cx="1511300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7" name="Text Box 13"/>
          <p:cNvSpPr txBox="1">
            <a:spLocks noChangeArrowheads="1"/>
          </p:cNvSpPr>
          <p:nvPr/>
        </p:nvSpPr>
        <p:spPr bwMode="auto">
          <a:xfrm>
            <a:off x="2124075" y="1557338"/>
            <a:ext cx="2160588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OSFlagCreate()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OSFlagDel()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OSFlagPost()</a:t>
            </a:r>
          </a:p>
        </p:txBody>
      </p:sp>
      <p:sp>
        <p:nvSpPr>
          <p:cNvPr id="104458" name="AutoShape 14"/>
          <p:cNvSpPr>
            <a:spLocks noChangeArrowheads="1"/>
          </p:cNvSpPr>
          <p:nvPr/>
        </p:nvSpPr>
        <p:spPr bwMode="auto">
          <a:xfrm>
            <a:off x="6804025" y="4076700"/>
            <a:ext cx="1439863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ISR</a:t>
            </a:r>
          </a:p>
        </p:txBody>
      </p:sp>
      <p:sp>
        <p:nvSpPr>
          <p:cNvPr id="104459" name="Line 15"/>
          <p:cNvSpPr>
            <a:spLocks noChangeShapeType="1"/>
          </p:cNvSpPr>
          <p:nvPr/>
        </p:nvSpPr>
        <p:spPr bwMode="auto">
          <a:xfrm>
            <a:off x="5148263" y="3860800"/>
            <a:ext cx="1655762" cy="647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0" name="Text Box 16"/>
          <p:cNvSpPr txBox="1">
            <a:spLocks noChangeArrowheads="1"/>
          </p:cNvSpPr>
          <p:nvPr/>
        </p:nvSpPr>
        <p:spPr bwMode="auto">
          <a:xfrm>
            <a:off x="4787900" y="1916113"/>
            <a:ext cx="208756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OSFlagAccept()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OSFlagPend()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OSFlagQuery()</a:t>
            </a:r>
          </a:p>
        </p:txBody>
      </p:sp>
      <p:sp>
        <p:nvSpPr>
          <p:cNvPr id="104461" name="Text Box 17"/>
          <p:cNvSpPr txBox="1">
            <a:spLocks noChangeArrowheads="1"/>
          </p:cNvSpPr>
          <p:nvPr/>
        </p:nvSpPr>
        <p:spPr bwMode="auto">
          <a:xfrm>
            <a:off x="2124075" y="4437063"/>
            <a:ext cx="216058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OSFlagPost()</a:t>
            </a:r>
          </a:p>
        </p:txBody>
      </p:sp>
      <p:sp>
        <p:nvSpPr>
          <p:cNvPr id="104462" name="Text Box 18"/>
          <p:cNvSpPr txBox="1">
            <a:spLocks noChangeArrowheads="1"/>
          </p:cNvSpPr>
          <p:nvPr/>
        </p:nvSpPr>
        <p:spPr bwMode="auto">
          <a:xfrm>
            <a:off x="4859338" y="4518025"/>
            <a:ext cx="20875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OSFlagAccept()</a:t>
            </a:r>
          </a:p>
        </p:txBody>
      </p:sp>
      <p:sp>
        <p:nvSpPr>
          <p:cNvPr id="104463" name="Rectangle 20"/>
          <p:cNvSpPr>
            <a:spLocks noChangeArrowheads="1"/>
          </p:cNvSpPr>
          <p:nvPr/>
        </p:nvSpPr>
        <p:spPr bwMode="auto">
          <a:xfrm>
            <a:off x="3492500" y="3357563"/>
            <a:ext cx="2159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4" name="Rectangle 21"/>
          <p:cNvSpPr>
            <a:spLocks noChangeArrowheads="1"/>
          </p:cNvSpPr>
          <p:nvPr/>
        </p:nvSpPr>
        <p:spPr bwMode="auto">
          <a:xfrm>
            <a:off x="3708400" y="3357563"/>
            <a:ext cx="2159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5" name="Rectangle 22"/>
          <p:cNvSpPr>
            <a:spLocks noChangeArrowheads="1"/>
          </p:cNvSpPr>
          <p:nvPr/>
        </p:nvSpPr>
        <p:spPr bwMode="auto">
          <a:xfrm>
            <a:off x="3924300" y="3357563"/>
            <a:ext cx="2159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6" name="Rectangle 23"/>
          <p:cNvSpPr>
            <a:spLocks noChangeArrowheads="1"/>
          </p:cNvSpPr>
          <p:nvPr/>
        </p:nvSpPr>
        <p:spPr bwMode="auto">
          <a:xfrm>
            <a:off x="4140200" y="3357563"/>
            <a:ext cx="2159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7" name="Rectangle 24"/>
          <p:cNvSpPr>
            <a:spLocks noChangeArrowheads="1"/>
          </p:cNvSpPr>
          <p:nvPr/>
        </p:nvSpPr>
        <p:spPr bwMode="auto">
          <a:xfrm>
            <a:off x="4356100" y="3357563"/>
            <a:ext cx="2159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8" name="Rectangle 25"/>
          <p:cNvSpPr>
            <a:spLocks noChangeArrowheads="1"/>
          </p:cNvSpPr>
          <p:nvPr/>
        </p:nvSpPr>
        <p:spPr bwMode="auto">
          <a:xfrm>
            <a:off x="4572000" y="3357563"/>
            <a:ext cx="2159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9" name="Rectangle 26"/>
          <p:cNvSpPr>
            <a:spLocks noChangeArrowheads="1"/>
          </p:cNvSpPr>
          <p:nvPr/>
        </p:nvSpPr>
        <p:spPr bwMode="auto">
          <a:xfrm>
            <a:off x="4789488" y="3357563"/>
            <a:ext cx="2159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0" name="Rectangle 27"/>
          <p:cNvSpPr>
            <a:spLocks noChangeArrowheads="1"/>
          </p:cNvSpPr>
          <p:nvPr/>
        </p:nvSpPr>
        <p:spPr bwMode="auto">
          <a:xfrm>
            <a:off x="5005388" y="3357563"/>
            <a:ext cx="2159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事件标志组的事件等待条件组合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OS_FLAG_WAIT_CLR_ALL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OS_FLAG_WAIT_CLR_AND	</a:t>
            </a:r>
            <a:r>
              <a:rPr lang="zh-CN" altLang="en-US" sz="2400" smtClean="0"/>
              <a:t>：指定标志全为</a:t>
            </a:r>
            <a:r>
              <a:rPr lang="zh-CN" altLang="en-US" sz="2400" smtClean="0">
                <a:latin typeface="Times New Roman" panose="02020603050405020304" pitchFamily="18" charset="0"/>
              </a:rPr>
              <a:t>“</a:t>
            </a:r>
            <a:r>
              <a:rPr lang="en-US" altLang="zh-CN" sz="2400" smtClean="0"/>
              <a:t>0</a:t>
            </a:r>
            <a:r>
              <a:rPr lang="en-US" altLang="zh-CN" sz="2400" smtClean="0">
                <a:latin typeface="Times New Roman" panose="02020603050405020304" pitchFamily="18" charset="0"/>
              </a:rPr>
              <a:t>”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OS_FLAG_WAIT_CLR_ANY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OS_FLAG_WAIT_CLR_OR	</a:t>
            </a:r>
            <a:r>
              <a:rPr lang="zh-CN" altLang="en-US" sz="2400" smtClean="0"/>
              <a:t>：指定标志有一个为</a:t>
            </a:r>
            <a:r>
              <a:rPr lang="zh-CN" altLang="en-US" sz="2400" smtClean="0">
                <a:latin typeface="Times New Roman" panose="02020603050405020304" pitchFamily="18" charset="0"/>
              </a:rPr>
              <a:t>“</a:t>
            </a:r>
            <a:r>
              <a:rPr lang="en-US" altLang="zh-CN" sz="2400" smtClean="0"/>
              <a:t>0</a:t>
            </a:r>
            <a:r>
              <a:rPr lang="en-US" altLang="zh-CN" sz="2400" smtClean="0">
                <a:latin typeface="Times New Roman" panose="02020603050405020304" pitchFamily="18" charset="0"/>
              </a:rPr>
              <a:t>”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OS_FLAG_WAIT_SET_ALL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OS_FLAG_WAIT_SET_AND 	</a:t>
            </a:r>
            <a:r>
              <a:rPr lang="zh-CN" altLang="en-US" sz="2400" smtClean="0"/>
              <a:t>：指定标志全为</a:t>
            </a:r>
            <a:r>
              <a:rPr lang="zh-CN" altLang="en-US" sz="2400" smtClean="0">
                <a:latin typeface="Times New Roman" panose="02020603050405020304" pitchFamily="18" charset="0"/>
              </a:rPr>
              <a:t>“</a:t>
            </a:r>
            <a:r>
              <a:rPr lang="en-US" altLang="zh-CN" sz="2400" smtClean="0"/>
              <a:t>1</a:t>
            </a:r>
            <a:r>
              <a:rPr lang="en-US" altLang="zh-CN" sz="2400" smtClean="0">
                <a:latin typeface="Times New Roman" panose="02020603050405020304" pitchFamily="18" charset="0"/>
              </a:rPr>
              <a:t>”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OS_FLAG_WAIT_SET_ANY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OS_FLAG_WAIT_SET_OR 	</a:t>
            </a:r>
            <a:r>
              <a:rPr lang="zh-CN" altLang="en-US" sz="2400" smtClean="0"/>
              <a:t>：指定标志有一个为</a:t>
            </a:r>
            <a:r>
              <a:rPr lang="zh-CN" altLang="en-US" sz="2400" smtClean="0">
                <a:latin typeface="Times New Roman" panose="02020603050405020304" pitchFamily="18" charset="0"/>
              </a:rPr>
              <a:t>“</a:t>
            </a:r>
            <a:r>
              <a:rPr lang="en-US" altLang="zh-CN" sz="2400" smtClean="0"/>
              <a:t>1</a:t>
            </a:r>
            <a:r>
              <a:rPr lang="en-US" altLang="zh-CN" sz="2400" smtClean="0">
                <a:latin typeface="Times New Roman" panose="02020603050405020304" pitchFamily="18" charset="0"/>
              </a:rPr>
              <a:t>”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事件标志组创建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OS_FLAG_GRP *OSFlagCreate(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OS_FLAGS flags,  /* </a:t>
            </a:r>
            <a:r>
              <a:rPr lang="zh-CN" altLang="en-US" sz="2800" smtClean="0"/>
              <a:t>事件标志初值 *</a:t>
            </a:r>
            <a:r>
              <a:rPr lang="en-US" altLang="zh-CN" sz="28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INT8U *err /* </a:t>
            </a:r>
            <a:r>
              <a:rPr lang="zh-CN" altLang="en-US" sz="2800" smtClean="0"/>
              <a:t>错误码缓冲指针 *</a:t>
            </a:r>
            <a:r>
              <a:rPr lang="en-US" altLang="zh-CN" sz="28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成功返回事件标志组节点指针（句柄），</a:t>
            </a:r>
            <a:r>
              <a:rPr lang="en-US" altLang="zh-CN" sz="2800" smtClean="0"/>
              <a:t>err = OS_NO_ERR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失败原因：</a:t>
            </a:r>
            <a:r>
              <a:rPr lang="en-US" altLang="zh-CN" sz="2800" smtClean="0"/>
              <a:t>OS_ERR_CREATE_ISR (ISR</a:t>
            </a:r>
            <a:r>
              <a:rPr lang="zh-CN" altLang="en-US" sz="2800" smtClean="0"/>
              <a:t>不能创建</a:t>
            </a:r>
            <a:r>
              <a:rPr lang="en-US" altLang="zh-CN" sz="2800" smtClean="0"/>
              <a:t>)/ OS_FLAG_GRP_DEPLETED (</a:t>
            </a:r>
            <a:r>
              <a:rPr lang="zh-CN" altLang="en-US" sz="2800" smtClean="0"/>
              <a:t>没有空闲资源</a:t>
            </a:r>
            <a:r>
              <a:rPr lang="en-US" altLang="zh-CN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OS_FLAG</a:t>
            </a:r>
            <a:r>
              <a:rPr lang="zh-CN" altLang="en-US" sz="2800" smtClean="0"/>
              <a:t>可定义为</a:t>
            </a:r>
            <a:r>
              <a:rPr lang="en-US" altLang="zh-CN" sz="2800" smtClean="0"/>
              <a:t>INT8U/INT16U/INT32U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事件标志组删除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OS_FLAG_GRP *OSFlagDel(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OS_FLAG_GRP *pgrp, /* </a:t>
            </a:r>
            <a:r>
              <a:rPr lang="zh-CN" altLang="en-US" sz="2400" smtClean="0"/>
              <a:t>标志组句柄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INT8U opt,  /* </a:t>
            </a:r>
            <a:r>
              <a:rPr lang="zh-CN" altLang="en-US" sz="2400" smtClean="0"/>
              <a:t>删除选项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INT8U *err /* </a:t>
            </a:r>
            <a:r>
              <a:rPr lang="zh-CN" altLang="en-US" sz="2400" smtClean="0"/>
              <a:t>错误码缓冲指针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ISR</a:t>
            </a:r>
            <a:r>
              <a:rPr lang="zh-CN" altLang="en-US" sz="2400" smtClean="0"/>
              <a:t>不能使用，否则返回</a:t>
            </a:r>
            <a:r>
              <a:rPr lang="en-US" altLang="zh-CN" sz="2400" smtClean="0"/>
              <a:t>OS_ERR_DEL_ISR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opt</a:t>
            </a:r>
            <a:r>
              <a:rPr lang="zh-CN" altLang="en-US" sz="2400" smtClean="0"/>
              <a:t>：</a:t>
            </a:r>
            <a:r>
              <a:rPr lang="en-US" altLang="zh-CN" sz="2400" smtClean="0"/>
              <a:t>OS_DEL_NO_PEND -&gt; </a:t>
            </a:r>
            <a:r>
              <a:rPr lang="zh-CN" altLang="en-US" sz="2400" smtClean="0"/>
              <a:t>没有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因等待该标志组被挂起时删除，否则返回</a:t>
            </a:r>
            <a:r>
              <a:rPr lang="en-US" altLang="zh-CN" sz="2400" smtClean="0"/>
              <a:t>OS_ERR_TASK_WAITING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  OS_DEL_ALWAYS -&gt; </a:t>
            </a:r>
            <a:r>
              <a:rPr lang="zh-CN" altLang="en-US" sz="2400" smtClean="0"/>
              <a:t>强制删除，所有正在等待该标志组的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进入就绪态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成功返回空指针，*</a:t>
            </a:r>
            <a:r>
              <a:rPr lang="en-US" altLang="zh-CN" sz="2400" smtClean="0"/>
              <a:t>err = OS_NO_ERR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事件标志组等待（</a:t>
            </a:r>
            <a:r>
              <a:rPr lang="en-US" altLang="zh-CN" smtClean="0"/>
              <a:t>1/2</a:t>
            </a:r>
            <a:r>
              <a:rPr lang="zh-CN" altLang="en-US" smtClean="0"/>
              <a:t>）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OS_FLAGS OSFlagPend(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OS_FLAG_GRP *pgrp, /* </a:t>
            </a:r>
            <a:r>
              <a:rPr lang="zh-CN" altLang="en-US" sz="2000" smtClean="0"/>
              <a:t>标志组句柄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OS_FLAGS flags,  /* </a:t>
            </a:r>
            <a:r>
              <a:rPr lang="zh-CN" altLang="en-US" sz="2000" smtClean="0"/>
              <a:t>指定事件标志</a:t>
            </a:r>
            <a:r>
              <a:rPr lang="en-US" altLang="zh-CN" sz="2000" smtClean="0"/>
              <a:t>(</a:t>
            </a:r>
            <a:r>
              <a:rPr lang="zh-CN" altLang="en-US" sz="2000" smtClean="0"/>
              <a:t>置</a:t>
            </a:r>
            <a:r>
              <a:rPr lang="en-US" altLang="zh-CN" sz="2000" smtClean="0"/>
              <a:t>1)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INT8U wait_type,  /* </a:t>
            </a:r>
            <a:r>
              <a:rPr lang="zh-CN" altLang="en-US" sz="2000" smtClean="0"/>
              <a:t>等待条件类型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INT16U timeout,  /* </a:t>
            </a:r>
            <a:r>
              <a:rPr lang="zh-CN" altLang="en-US" sz="2000" smtClean="0"/>
              <a:t>等待时间</a:t>
            </a:r>
            <a:r>
              <a:rPr lang="en-US" altLang="zh-CN" sz="2000" smtClean="0"/>
              <a:t>(Tick</a:t>
            </a:r>
            <a:r>
              <a:rPr lang="zh-CN" altLang="en-US" sz="2000" smtClean="0"/>
              <a:t>数</a:t>
            </a:r>
            <a:r>
              <a:rPr lang="en-US" altLang="zh-CN" sz="2000" smtClean="0"/>
              <a:t>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INT8U *err /* </a:t>
            </a:r>
            <a:r>
              <a:rPr lang="zh-CN" altLang="en-US" sz="2000" smtClean="0"/>
              <a:t>错误码缓冲指针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ISR</a:t>
            </a:r>
            <a:r>
              <a:rPr lang="zh-CN" altLang="en-US" sz="2000" smtClean="0"/>
              <a:t>不能使用，否则返回</a:t>
            </a:r>
            <a:r>
              <a:rPr lang="en-US" altLang="zh-CN" sz="2000" smtClean="0"/>
              <a:t>OS_ERR_PEND_ISR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如果事件条件满足：*</a:t>
            </a:r>
            <a:r>
              <a:rPr lang="en-US" altLang="zh-CN" sz="2000" smtClean="0"/>
              <a:t>err = OS_NO_ERR</a:t>
            </a:r>
            <a:r>
              <a:rPr lang="zh-CN" altLang="en-US" sz="2000" smtClean="0"/>
              <a:t>，返回标志组当前</a:t>
            </a:r>
            <a:r>
              <a:rPr lang="en-US" altLang="zh-CN" sz="2000" smtClean="0"/>
              <a:t>flag</a:t>
            </a:r>
            <a:r>
              <a:rPr lang="zh-CN" altLang="en-US" sz="2000" smtClean="0"/>
              <a:t>值（可能被</a:t>
            </a:r>
            <a:r>
              <a:rPr lang="en-US" altLang="zh-CN" sz="2000" smtClean="0"/>
              <a:t>consume</a:t>
            </a:r>
            <a:r>
              <a:rPr lang="zh-CN" altLang="en-US" sz="2000" smtClean="0"/>
              <a:t>过），否则进</a:t>
            </a:r>
            <a:r>
              <a:rPr lang="en-US" altLang="zh-CN" sz="2000" smtClean="0"/>
              <a:t>Pend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timeout</a:t>
            </a:r>
            <a:r>
              <a:rPr lang="zh-CN" altLang="en-US" sz="2000" smtClean="0"/>
              <a:t>：	</a:t>
            </a:r>
            <a:r>
              <a:rPr lang="en-US" altLang="zh-CN" sz="2000" smtClean="0"/>
              <a:t>&gt;0 -&gt; </a:t>
            </a:r>
            <a:r>
              <a:rPr lang="zh-CN" altLang="en-US" sz="2000" smtClean="0"/>
              <a:t>最长等待时间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		</a:t>
            </a:r>
            <a:r>
              <a:rPr lang="en-US" altLang="zh-CN" sz="2000" smtClean="0"/>
              <a:t>=0 -&gt; </a:t>
            </a:r>
            <a:r>
              <a:rPr lang="zh-CN" altLang="en-US" sz="2000" smtClean="0"/>
              <a:t>永远等待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如果</a:t>
            </a:r>
            <a:r>
              <a:rPr lang="en-US" altLang="zh-CN" sz="2000" smtClean="0"/>
              <a:t>timeout</a:t>
            </a:r>
            <a:r>
              <a:rPr lang="zh-CN" altLang="en-US" sz="2000" smtClean="0"/>
              <a:t>后条件仍未满足， *</a:t>
            </a:r>
            <a:r>
              <a:rPr lang="en-US" altLang="zh-CN" sz="2000" smtClean="0"/>
              <a:t>err = OS_TIMEOUT</a:t>
            </a:r>
            <a:r>
              <a:rPr lang="zh-CN" altLang="en-US" sz="2000" smtClean="0"/>
              <a:t>，返回标志组当前</a:t>
            </a:r>
            <a:r>
              <a:rPr lang="en-US" altLang="zh-CN" sz="2000" smtClean="0"/>
              <a:t>flag</a:t>
            </a:r>
            <a:r>
              <a:rPr lang="zh-CN" altLang="en-US" sz="2000" smtClean="0"/>
              <a:t>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可能产生任务切换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事件标志组等待（</a:t>
            </a:r>
            <a:r>
              <a:rPr lang="en-US" altLang="zh-CN" smtClean="0"/>
              <a:t>2/2</a:t>
            </a:r>
            <a:r>
              <a:rPr lang="zh-CN" altLang="en-US" smtClean="0"/>
              <a:t>）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consume</a:t>
            </a:r>
            <a:r>
              <a:rPr lang="zh-CN" altLang="en-US" sz="2800" smtClean="0"/>
              <a:t>（标志消费）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函数允许在所等待事件发生后，重新清除或设置对应事件标志位，即相应标志位取反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利用</a:t>
            </a:r>
            <a:r>
              <a:rPr lang="en-US" altLang="zh-CN" sz="2400" smtClean="0"/>
              <a:t>OS_FLAG_CONSUME</a:t>
            </a:r>
            <a:r>
              <a:rPr lang="zh-CN" altLang="en-US" sz="2400" smtClean="0"/>
              <a:t>同</a:t>
            </a:r>
            <a:r>
              <a:rPr lang="en-US" altLang="zh-CN" sz="2400" smtClean="0"/>
              <a:t>wait_type</a:t>
            </a:r>
            <a:r>
              <a:rPr lang="zh-CN" altLang="en-US" sz="2400" smtClean="0"/>
              <a:t>的或操作实现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若不选此功能，事件标志状态不变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例如：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OSFlagPend(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OSFlagMyGrp,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(OS_FLAGS)0x03,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(FLAG_WAIT_SET_ANY + OS_FLAG_CONSUME),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0,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&amp;err);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事件标志组标志置</a:t>
            </a:r>
            <a:r>
              <a:rPr lang="en-US" altLang="zh-CN" smtClean="0"/>
              <a:t>1</a:t>
            </a:r>
            <a:r>
              <a:rPr lang="zh-CN" altLang="en-US" smtClean="0"/>
              <a:t>或清</a:t>
            </a:r>
            <a:r>
              <a:rPr lang="en-US" altLang="zh-CN" smtClean="0"/>
              <a:t>0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OS_FLAGS OSFlagPost(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OS_FLAG_GRP *pgrp, /* </a:t>
            </a:r>
            <a:r>
              <a:rPr lang="zh-CN" altLang="en-US" sz="2000" smtClean="0"/>
              <a:t>标志组句柄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OS_FLAGS flags,  /* </a:t>
            </a:r>
            <a:r>
              <a:rPr lang="zh-CN" altLang="en-US" sz="2000" smtClean="0"/>
              <a:t>指定事件标志</a:t>
            </a:r>
            <a:r>
              <a:rPr lang="en-US" altLang="zh-CN" sz="2000" smtClean="0"/>
              <a:t>(</a:t>
            </a:r>
            <a:r>
              <a:rPr lang="zh-CN" altLang="en-US" sz="2000" smtClean="0"/>
              <a:t>置</a:t>
            </a:r>
            <a:r>
              <a:rPr lang="en-US" altLang="zh-CN" sz="2000" smtClean="0"/>
              <a:t>1)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INT8U operation,  /* </a:t>
            </a:r>
            <a:r>
              <a:rPr lang="zh-CN" altLang="en-US" sz="2000" smtClean="0"/>
              <a:t>标志操作类型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INT8U *err /* </a:t>
            </a:r>
            <a:r>
              <a:rPr lang="zh-CN" altLang="en-US" sz="2000" smtClean="0"/>
              <a:t>错误码缓冲指针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成功返回当前</a:t>
            </a:r>
            <a:r>
              <a:rPr lang="en-US" altLang="zh-CN" sz="2000" smtClean="0"/>
              <a:t>flag</a:t>
            </a:r>
            <a:r>
              <a:rPr lang="zh-CN" altLang="en-US" sz="2000" smtClean="0"/>
              <a:t>值，*</a:t>
            </a:r>
            <a:r>
              <a:rPr lang="en-US" altLang="zh-CN" sz="2000" smtClean="0"/>
              <a:t>err = OS_NO_ERR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失败</a:t>
            </a:r>
            <a:r>
              <a:rPr lang="en-US" altLang="zh-CN" sz="2000" smtClean="0"/>
              <a:t>flag</a:t>
            </a:r>
            <a:r>
              <a:rPr lang="zh-CN" altLang="en-US" sz="2000" smtClean="0"/>
              <a:t>返回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err = </a:t>
            </a:r>
            <a:r>
              <a:rPr lang="zh-CN" altLang="en-US" sz="2000" smtClean="0"/>
              <a:t>出错原因，包括：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OS_FLAG_INVALID_PGRP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OS_ERR_EVENT_TYPE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OS_FLAG_INVALID_OPT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Operation: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OS_FLAG_CLR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OS_FLAG_SET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可能产生任务切换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无等待获取事件标志组标志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OS_FLAGS OSFlagAccept(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OS_FLAG_GRP *pgrp, /* </a:t>
            </a:r>
            <a:r>
              <a:rPr lang="zh-CN" altLang="en-US" sz="2800" smtClean="0"/>
              <a:t>标志组句柄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OS_FLAGS flags,  /* </a:t>
            </a:r>
            <a:r>
              <a:rPr lang="zh-CN" altLang="en-US" sz="2800" smtClean="0"/>
              <a:t>指定事件标志</a:t>
            </a:r>
            <a:r>
              <a:rPr lang="en-US" altLang="zh-CN" sz="2800" smtClean="0"/>
              <a:t>(</a:t>
            </a:r>
            <a:r>
              <a:rPr lang="zh-CN" altLang="en-US" sz="2800" smtClean="0"/>
              <a:t>置</a:t>
            </a:r>
            <a:r>
              <a:rPr lang="en-US" altLang="zh-CN" sz="2800" smtClean="0"/>
              <a:t>1)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INT8U wait_type,  /* </a:t>
            </a:r>
            <a:r>
              <a:rPr lang="zh-CN" altLang="en-US" sz="2800" smtClean="0"/>
              <a:t>等待条件类型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INT8U *err /* </a:t>
            </a:r>
            <a:r>
              <a:rPr lang="zh-CN" altLang="en-US" sz="2800" smtClean="0"/>
              <a:t>错误码缓冲指针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eaLnBrk="1" hangingPunct="1"/>
            <a:r>
              <a:rPr lang="en-US" altLang="zh-CN" sz="2800" smtClean="0"/>
              <a:t>ISR</a:t>
            </a:r>
            <a:r>
              <a:rPr lang="zh-CN" altLang="en-US" sz="2800" smtClean="0"/>
              <a:t>可以使用，不产生任务切换</a:t>
            </a:r>
          </a:p>
          <a:p>
            <a:pPr eaLnBrk="1" hangingPunct="1"/>
            <a:r>
              <a:rPr lang="zh-CN" altLang="en-US" sz="2800" smtClean="0"/>
              <a:t>其他同</a:t>
            </a:r>
            <a:r>
              <a:rPr lang="en-US" altLang="zh-CN" sz="2800" smtClean="0"/>
              <a:t>OSFlagPost</a:t>
            </a:r>
          </a:p>
          <a:p>
            <a:pPr eaLnBrk="1" hangingPunct="1"/>
            <a:endParaRPr lang="en-US" altLang="zh-CN" sz="2800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事件标志组状态查询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OS_FLAGS OSFlagAccept(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OS_FLAG_GRP *pgrp, /* </a:t>
            </a:r>
            <a:r>
              <a:rPr lang="zh-CN" altLang="en-US" smtClean="0"/>
              <a:t>标志组句柄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INT8U *err /* </a:t>
            </a:r>
            <a:r>
              <a:rPr lang="zh-CN" altLang="en-US" smtClean="0"/>
              <a:t>错误码缓冲指针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成功返回当前</a:t>
            </a:r>
            <a:r>
              <a:rPr lang="en-US" altLang="zh-CN" smtClean="0"/>
              <a:t>flag</a:t>
            </a:r>
            <a:r>
              <a:rPr lang="zh-CN" altLang="en-US" smtClean="0"/>
              <a:t>，*</a:t>
            </a:r>
            <a:r>
              <a:rPr lang="en-US" altLang="zh-CN" smtClean="0"/>
              <a:t>err = OS_NO_ERR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事件标志组内部结构</a:t>
            </a:r>
          </a:p>
        </p:txBody>
      </p:sp>
      <p:sp>
        <p:nvSpPr>
          <p:cNvPr id="113667" name="Rectangle 4"/>
          <p:cNvSpPr>
            <a:spLocks noChangeArrowheads="1"/>
          </p:cNvSpPr>
          <p:nvPr/>
        </p:nvSpPr>
        <p:spPr bwMode="auto">
          <a:xfrm>
            <a:off x="539750" y="1628775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539750" y="191770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9" name="Rectangle 6"/>
          <p:cNvSpPr>
            <a:spLocks noChangeArrowheads="1"/>
          </p:cNvSpPr>
          <p:nvPr/>
        </p:nvSpPr>
        <p:spPr bwMode="auto">
          <a:xfrm>
            <a:off x="684213" y="1916113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0" name="Rectangle 7"/>
          <p:cNvSpPr>
            <a:spLocks noChangeArrowheads="1"/>
          </p:cNvSpPr>
          <p:nvPr/>
        </p:nvSpPr>
        <p:spPr bwMode="auto">
          <a:xfrm>
            <a:off x="827088" y="191770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1" name="Rectangle 8"/>
          <p:cNvSpPr>
            <a:spLocks noChangeArrowheads="1"/>
          </p:cNvSpPr>
          <p:nvPr/>
        </p:nvSpPr>
        <p:spPr bwMode="auto">
          <a:xfrm>
            <a:off x="971550" y="1916113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2" name="Rectangle 9"/>
          <p:cNvSpPr>
            <a:spLocks noChangeArrowheads="1"/>
          </p:cNvSpPr>
          <p:nvPr/>
        </p:nvSpPr>
        <p:spPr bwMode="auto">
          <a:xfrm>
            <a:off x="1116013" y="191770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3" name="Rectangle 10"/>
          <p:cNvSpPr>
            <a:spLocks noChangeArrowheads="1"/>
          </p:cNvSpPr>
          <p:nvPr/>
        </p:nvSpPr>
        <p:spPr bwMode="auto">
          <a:xfrm>
            <a:off x="1260475" y="1916113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4" name="Rectangle 11"/>
          <p:cNvSpPr>
            <a:spLocks noChangeArrowheads="1"/>
          </p:cNvSpPr>
          <p:nvPr/>
        </p:nvSpPr>
        <p:spPr bwMode="auto">
          <a:xfrm>
            <a:off x="1403350" y="191770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5" name="Rectangle 12"/>
          <p:cNvSpPr>
            <a:spLocks noChangeArrowheads="1"/>
          </p:cNvSpPr>
          <p:nvPr/>
        </p:nvSpPr>
        <p:spPr bwMode="auto">
          <a:xfrm>
            <a:off x="1547813" y="1916113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6" name="Rectangle 13"/>
          <p:cNvSpPr>
            <a:spLocks noChangeArrowheads="1"/>
          </p:cNvSpPr>
          <p:nvPr/>
        </p:nvSpPr>
        <p:spPr bwMode="auto">
          <a:xfrm>
            <a:off x="1692275" y="191770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7" name="Rectangle 14"/>
          <p:cNvSpPr>
            <a:spLocks noChangeArrowheads="1"/>
          </p:cNvSpPr>
          <p:nvPr/>
        </p:nvSpPr>
        <p:spPr bwMode="auto">
          <a:xfrm>
            <a:off x="1836738" y="1916113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8" name="Rectangle 15"/>
          <p:cNvSpPr>
            <a:spLocks noChangeArrowheads="1"/>
          </p:cNvSpPr>
          <p:nvPr/>
        </p:nvSpPr>
        <p:spPr bwMode="auto">
          <a:xfrm>
            <a:off x="1979613" y="191770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9" name="Rectangle 16"/>
          <p:cNvSpPr>
            <a:spLocks noChangeArrowheads="1"/>
          </p:cNvSpPr>
          <p:nvPr/>
        </p:nvSpPr>
        <p:spPr bwMode="auto">
          <a:xfrm>
            <a:off x="2124075" y="1916113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0" name="Rectangle 17"/>
          <p:cNvSpPr>
            <a:spLocks noChangeArrowheads="1"/>
          </p:cNvSpPr>
          <p:nvPr/>
        </p:nvSpPr>
        <p:spPr bwMode="auto">
          <a:xfrm>
            <a:off x="539750" y="2205038"/>
            <a:ext cx="172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OS_EVENT_TYPE_FLAG</a:t>
            </a:r>
          </a:p>
        </p:txBody>
      </p:sp>
      <p:sp>
        <p:nvSpPr>
          <p:cNvPr id="113681" name="Text Box 18"/>
          <p:cNvSpPr txBox="1">
            <a:spLocks noChangeArrowheads="1"/>
          </p:cNvSpPr>
          <p:nvPr/>
        </p:nvSpPr>
        <p:spPr bwMode="auto">
          <a:xfrm>
            <a:off x="468313" y="1196975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OS_FLAG_GRP</a:t>
            </a:r>
          </a:p>
        </p:txBody>
      </p:sp>
      <p:sp>
        <p:nvSpPr>
          <p:cNvPr id="113682" name="Rectangle 19"/>
          <p:cNvSpPr>
            <a:spLocks noChangeArrowheads="1"/>
          </p:cNvSpPr>
          <p:nvPr/>
        </p:nvSpPr>
        <p:spPr bwMode="auto">
          <a:xfrm>
            <a:off x="2771775" y="1916113"/>
            <a:ext cx="172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3" name="Rectangle 20"/>
          <p:cNvSpPr>
            <a:spLocks noChangeArrowheads="1"/>
          </p:cNvSpPr>
          <p:nvPr/>
        </p:nvSpPr>
        <p:spPr bwMode="auto">
          <a:xfrm>
            <a:off x="2771775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4" name="Rectangle 21"/>
          <p:cNvSpPr>
            <a:spLocks noChangeArrowheads="1"/>
          </p:cNvSpPr>
          <p:nvPr/>
        </p:nvSpPr>
        <p:spPr bwMode="auto">
          <a:xfrm>
            <a:off x="2916238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5" name="Rectangle 22"/>
          <p:cNvSpPr>
            <a:spLocks noChangeArrowheads="1"/>
          </p:cNvSpPr>
          <p:nvPr/>
        </p:nvSpPr>
        <p:spPr bwMode="auto">
          <a:xfrm>
            <a:off x="3059113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6" name="Rectangle 23"/>
          <p:cNvSpPr>
            <a:spLocks noChangeArrowheads="1"/>
          </p:cNvSpPr>
          <p:nvPr/>
        </p:nvSpPr>
        <p:spPr bwMode="auto">
          <a:xfrm>
            <a:off x="3203575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7" name="Rectangle 24"/>
          <p:cNvSpPr>
            <a:spLocks noChangeArrowheads="1"/>
          </p:cNvSpPr>
          <p:nvPr/>
        </p:nvSpPr>
        <p:spPr bwMode="auto">
          <a:xfrm>
            <a:off x="3348038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8" name="Rectangle 25"/>
          <p:cNvSpPr>
            <a:spLocks noChangeArrowheads="1"/>
          </p:cNvSpPr>
          <p:nvPr/>
        </p:nvSpPr>
        <p:spPr bwMode="auto">
          <a:xfrm>
            <a:off x="3492500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9" name="Rectangle 26"/>
          <p:cNvSpPr>
            <a:spLocks noChangeArrowheads="1"/>
          </p:cNvSpPr>
          <p:nvPr/>
        </p:nvSpPr>
        <p:spPr bwMode="auto">
          <a:xfrm>
            <a:off x="3635375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0" name="Rectangle 27"/>
          <p:cNvSpPr>
            <a:spLocks noChangeArrowheads="1"/>
          </p:cNvSpPr>
          <p:nvPr/>
        </p:nvSpPr>
        <p:spPr bwMode="auto">
          <a:xfrm>
            <a:off x="3779838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1" name="Rectangle 28"/>
          <p:cNvSpPr>
            <a:spLocks noChangeArrowheads="1"/>
          </p:cNvSpPr>
          <p:nvPr/>
        </p:nvSpPr>
        <p:spPr bwMode="auto">
          <a:xfrm>
            <a:off x="3924300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2" name="Rectangle 29"/>
          <p:cNvSpPr>
            <a:spLocks noChangeArrowheads="1"/>
          </p:cNvSpPr>
          <p:nvPr/>
        </p:nvSpPr>
        <p:spPr bwMode="auto">
          <a:xfrm>
            <a:off x="4068763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3" name="Rectangle 30"/>
          <p:cNvSpPr>
            <a:spLocks noChangeArrowheads="1"/>
          </p:cNvSpPr>
          <p:nvPr/>
        </p:nvSpPr>
        <p:spPr bwMode="auto">
          <a:xfrm>
            <a:off x="4211638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4" name="Rectangle 31"/>
          <p:cNvSpPr>
            <a:spLocks noChangeArrowheads="1"/>
          </p:cNvSpPr>
          <p:nvPr/>
        </p:nvSpPr>
        <p:spPr bwMode="auto">
          <a:xfrm>
            <a:off x="4356100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5" name="Rectangle 32"/>
          <p:cNvSpPr>
            <a:spLocks noChangeArrowheads="1"/>
          </p:cNvSpPr>
          <p:nvPr/>
        </p:nvSpPr>
        <p:spPr bwMode="auto">
          <a:xfrm>
            <a:off x="2771775" y="2492375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wait_type</a:t>
            </a:r>
          </a:p>
        </p:txBody>
      </p:sp>
      <p:sp>
        <p:nvSpPr>
          <p:cNvPr id="113696" name="Rectangle 33"/>
          <p:cNvSpPr>
            <a:spLocks noChangeArrowheads="1"/>
          </p:cNvSpPr>
          <p:nvPr/>
        </p:nvSpPr>
        <p:spPr bwMode="auto">
          <a:xfrm>
            <a:off x="2771775" y="2781300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7" name="Rectangle 34"/>
          <p:cNvSpPr>
            <a:spLocks noChangeArrowheads="1"/>
          </p:cNvSpPr>
          <p:nvPr/>
        </p:nvSpPr>
        <p:spPr bwMode="auto">
          <a:xfrm>
            <a:off x="2771775" y="3070225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8" name="Rectangle 35"/>
          <p:cNvSpPr>
            <a:spLocks noChangeArrowheads="1"/>
          </p:cNvSpPr>
          <p:nvPr/>
        </p:nvSpPr>
        <p:spPr bwMode="auto">
          <a:xfrm>
            <a:off x="2771775" y="3357563"/>
            <a:ext cx="172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9" name="Rectangle 36"/>
          <p:cNvSpPr>
            <a:spLocks noChangeArrowheads="1"/>
          </p:cNvSpPr>
          <p:nvPr/>
        </p:nvSpPr>
        <p:spPr bwMode="auto">
          <a:xfrm>
            <a:off x="2771775" y="4078288"/>
            <a:ext cx="1727200" cy="2014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00" name="Text Box 37"/>
          <p:cNvSpPr txBox="1">
            <a:spLocks noChangeArrowheads="1"/>
          </p:cNvSpPr>
          <p:nvPr/>
        </p:nvSpPr>
        <p:spPr bwMode="auto">
          <a:xfrm>
            <a:off x="2700338" y="4868863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OS_TCB</a:t>
            </a:r>
          </a:p>
        </p:txBody>
      </p:sp>
      <p:sp>
        <p:nvSpPr>
          <p:cNvPr id="113701" name="Line 38"/>
          <p:cNvSpPr>
            <a:spLocks noChangeShapeType="1"/>
          </p:cNvSpPr>
          <p:nvPr/>
        </p:nvSpPr>
        <p:spPr bwMode="auto">
          <a:xfrm>
            <a:off x="3779838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02" name="Line 39"/>
          <p:cNvSpPr>
            <a:spLocks noChangeShapeType="1"/>
          </p:cNvSpPr>
          <p:nvPr/>
        </p:nvSpPr>
        <p:spPr bwMode="auto">
          <a:xfrm flipV="1">
            <a:off x="32035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03" name="Line 40"/>
          <p:cNvSpPr>
            <a:spLocks noChangeShapeType="1"/>
          </p:cNvSpPr>
          <p:nvPr/>
        </p:nvSpPr>
        <p:spPr bwMode="auto">
          <a:xfrm flipH="1">
            <a:off x="2411413" y="32131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04" name="Rectangle 41"/>
          <p:cNvSpPr>
            <a:spLocks noChangeArrowheads="1"/>
          </p:cNvSpPr>
          <p:nvPr/>
        </p:nvSpPr>
        <p:spPr bwMode="auto">
          <a:xfrm>
            <a:off x="4860925" y="1916113"/>
            <a:ext cx="172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05" name="Rectangle 42"/>
          <p:cNvSpPr>
            <a:spLocks noChangeArrowheads="1"/>
          </p:cNvSpPr>
          <p:nvPr/>
        </p:nvSpPr>
        <p:spPr bwMode="auto">
          <a:xfrm>
            <a:off x="4860925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06" name="Rectangle 43"/>
          <p:cNvSpPr>
            <a:spLocks noChangeArrowheads="1"/>
          </p:cNvSpPr>
          <p:nvPr/>
        </p:nvSpPr>
        <p:spPr bwMode="auto">
          <a:xfrm>
            <a:off x="5005388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07" name="Rectangle 44"/>
          <p:cNvSpPr>
            <a:spLocks noChangeArrowheads="1"/>
          </p:cNvSpPr>
          <p:nvPr/>
        </p:nvSpPr>
        <p:spPr bwMode="auto">
          <a:xfrm>
            <a:off x="5148263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08" name="Rectangle 45"/>
          <p:cNvSpPr>
            <a:spLocks noChangeArrowheads="1"/>
          </p:cNvSpPr>
          <p:nvPr/>
        </p:nvSpPr>
        <p:spPr bwMode="auto">
          <a:xfrm>
            <a:off x="5292725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09" name="Rectangle 46"/>
          <p:cNvSpPr>
            <a:spLocks noChangeArrowheads="1"/>
          </p:cNvSpPr>
          <p:nvPr/>
        </p:nvSpPr>
        <p:spPr bwMode="auto">
          <a:xfrm>
            <a:off x="5437188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10" name="Rectangle 47"/>
          <p:cNvSpPr>
            <a:spLocks noChangeArrowheads="1"/>
          </p:cNvSpPr>
          <p:nvPr/>
        </p:nvSpPr>
        <p:spPr bwMode="auto">
          <a:xfrm>
            <a:off x="5581650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11" name="Rectangle 48"/>
          <p:cNvSpPr>
            <a:spLocks noChangeArrowheads="1"/>
          </p:cNvSpPr>
          <p:nvPr/>
        </p:nvSpPr>
        <p:spPr bwMode="auto">
          <a:xfrm>
            <a:off x="5724525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12" name="Rectangle 49"/>
          <p:cNvSpPr>
            <a:spLocks noChangeArrowheads="1"/>
          </p:cNvSpPr>
          <p:nvPr/>
        </p:nvSpPr>
        <p:spPr bwMode="auto">
          <a:xfrm>
            <a:off x="5868988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13" name="Rectangle 50"/>
          <p:cNvSpPr>
            <a:spLocks noChangeArrowheads="1"/>
          </p:cNvSpPr>
          <p:nvPr/>
        </p:nvSpPr>
        <p:spPr bwMode="auto">
          <a:xfrm>
            <a:off x="6013450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14" name="Rectangle 51"/>
          <p:cNvSpPr>
            <a:spLocks noChangeArrowheads="1"/>
          </p:cNvSpPr>
          <p:nvPr/>
        </p:nvSpPr>
        <p:spPr bwMode="auto">
          <a:xfrm>
            <a:off x="6157913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15" name="Rectangle 52"/>
          <p:cNvSpPr>
            <a:spLocks noChangeArrowheads="1"/>
          </p:cNvSpPr>
          <p:nvPr/>
        </p:nvSpPr>
        <p:spPr bwMode="auto">
          <a:xfrm>
            <a:off x="6300788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16" name="Rectangle 53"/>
          <p:cNvSpPr>
            <a:spLocks noChangeArrowheads="1"/>
          </p:cNvSpPr>
          <p:nvPr/>
        </p:nvSpPr>
        <p:spPr bwMode="auto">
          <a:xfrm>
            <a:off x="6445250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17" name="Rectangle 54"/>
          <p:cNvSpPr>
            <a:spLocks noChangeArrowheads="1"/>
          </p:cNvSpPr>
          <p:nvPr/>
        </p:nvSpPr>
        <p:spPr bwMode="auto">
          <a:xfrm>
            <a:off x="4860925" y="2492375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wait_type</a:t>
            </a:r>
          </a:p>
        </p:txBody>
      </p:sp>
      <p:sp>
        <p:nvSpPr>
          <p:cNvPr id="113718" name="Rectangle 55"/>
          <p:cNvSpPr>
            <a:spLocks noChangeArrowheads="1"/>
          </p:cNvSpPr>
          <p:nvPr/>
        </p:nvSpPr>
        <p:spPr bwMode="auto">
          <a:xfrm>
            <a:off x="4860925" y="2781300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19" name="Rectangle 56"/>
          <p:cNvSpPr>
            <a:spLocks noChangeArrowheads="1"/>
          </p:cNvSpPr>
          <p:nvPr/>
        </p:nvSpPr>
        <p:spPr bwMode="auto">
          <a:xfrm>
            <a:off x="4860925" y="3070225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20" name="Rectangle 57"/>
          <p:cNvSpPr>
            <a:spLocks noChangeArrowheads="1"/>
          </p:cNvSpPr>
          <p:nvPr/>
        </p:nvSpPr>
        <p:spPr bwMode="auto">
          <a:xfrm>
            <a:off x="4860925" y="3357563"/>
            <a:ext cx="172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21" name="Rectangle 58"/>
          <p:cNvSpPr>
            <a:spLocks noChangeArrowheads="1"/>
          </p:cNvSpPr>
          <p:nvPr/>
        </p:nvSpPr>
        <p:spPr bwMode="auto">
          <a:xfrm>
            <a:off x="4860925" y="4078288"/>
            <a:ext cx="1727200" cy="2014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22" name="Line 59"/>
          <p:cNvSpPr>
            <a:spLocks noChangeShapeType="1"/>
          </p:cNvSpPr>
          <p:nvPr/>
        </p:nvSpPr>
        <p:spPr bwMode="auto">
          <a:xfrm>
            <a:off x="5868988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23" name="Line 60"/>
          <p:cNvSpPr>
            <a:spLocks noChangeShapeType="1"/>
          </p:cNvSpPr>
          <p:nvPr/>
        </p:nvSpPr>
        <p:spPr bwMode="auto">
          <a:xfrm flipV="1">
            <a:off x="529272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24" name="Rectangle 61"/>
          <p:cNvSpPr>
            <a:spLocks noChangeArrowheads="1"/>
          </p:cNvSpPr>
          <p:nvPr/>
        </p:nvSpPr>
        <p:spPr bwMode="auto">
          <a:xfrm>
            <a:off x="6877050" y="1916113"/>
            <a:ext cx="172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25" name="Rectangle 62"/>
          <p:cNvSpPr>
            <a:spLocks noChangeArrowheads="1"/>
          </p:cNvSpPr>
          <p:nvPr/>
        </p:nvSpPr>
        <p:spPr bwMode="auto">
          <a:xfrm>
            <a:off x="6877050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26" name="Rectangle 63"/>
          <p:cNvSpPr>
            <a:spLocks noChangeArrowheads="1"/>
          </p:cNvSpPr>
          <p:nvPr/>
        </p:nvSpPr>
        <p:spPr bwMode="auto">
          <a:xfrm>
            <a:off x="7021513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27" name="Rectangle 64"/>
          <p:cNvSpPr>
            <a:spLocks noChangeArrowheads="1"/>
          </p:cNvSpPr>
          <p:nvPr/>
        </p:nvSpPr>
        <p:spPr bwMode="auto">
          <a:xfrm>
            <a:off x="7164388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28" name="Rectangle 65"/>
          <p:cNvSpPr>
            <a:spLocks noChangeArrowheads="1"/>
          </p:cNvSpPr>
          <p:nvPr/>
        </p:nvSpPr>
        <p:spPr bwMode="auto">
          <a:xfrm>
            <a:off x="7308850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29" name="Rectangle 66"/>
          <p:cNvSpPr>
            <a:spLocks noChangeArrowheads="1"/>
          </p:cNvSpPr>
          <p:nvPr/>
        </p:nvSpPr>
        <p:spPr bwMode="auto">
          <a:xfrm>
            <a:off x="7453313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30" name="Rectangle 67"/>
          <p:cNvSpPr>
            <a:spLocks noChangeArrowheads="1"/>
          </p:cNvSpPr>
          <p:nvPr/>
        </p:nvSpPr>
        <p:spPr bwMode="auto">
          <a:xfrm>
            <a:off x="7597775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31" name="Rectangle 68"/>
          <p:cNvSpPr>
            <a:spLocks noChangeArrowheads="1"/>
          </p:cNvSpPr>
          <p:nvPr/>
        </p:nvSpPr>
        <p:spPr bwMode="auto">
          <a:xfrm>
            <a:off x="7740650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32" name="Rectangle 69"/>
          <p:cNvSpPr>
            <a:spLocks noChangeArrowheads="1"/>
          </p:cNvSpPr>
          <p:nvPr/>
        </p:nvSpPr>
        <p:spPr bwMode="auto">
          <a:xfrm>
            <a:off x="7885113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33" name="Rectangle 70"/>
          <p:cNvSpPr>
            <a:spLocks noChangeArrowheads="1"/>
          </p:cNvSpPr>
          <p:nvPr/>
        </p:nvSpPr>
        <p:spPr bwMode="auto">
          <a:xfrm>
            <a:off x="8029575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34" name="Rectangle 71"/>
          <p:cNvSpPr>
            <a:spLocks noChangeArrowheads="1"/>
          </p:cNvSpPr>
          <p:nvPr/>
        </p:nvSpPr>
        <p:spPr bwMode="auto">
          <a:xfrm>
            <a:off x="8174038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35" name="Rectangle 72"/>
          <p:cNvSpPr>
            <a:spLocks noChangeArrowheads="1"/>
          </p:cNvSpPr>
          <p:nvPr/>
        </p:nvSpPr>
        <p:spPr bwMode="auto">
          <a:xfrm>
            <a:off x="8316913" y="2205038"/>
            <a:ext cx="1428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36" name="Rectangle 73"/>
          <p:cNvSpPr>
            <a:spLocks noChangeArrowheads="1"/>
          </p:cNvSpPr>
          <p:nvPr/>
        </p:nvSpPr>
        <p:spPr bwMode="auto">
          <a:xfrm>
            <a:off x="8461375" y="2203450"/>
            <a:ext cx="1428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37" name="Rectangle 74"/>
          <p:cNvSpPr>
            <a:spLocks noChangeArrowheads="1"/>
          </p:cNvSpPr>
          <p:nvPr/>
        </p:nvSpPr>
        <p:spPr bwMode="auto">
          <a:xfrm>
            <a:off x="6877050" y="2492375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wait_type</a:t>
            </a:r>
          </a:p>
        </p:txBody>
      </p:sp>
      <p:sp>
        <p:nvSpPr>
          <p:cNvPr id="113738" name="Rectangle 75"/>
          <p:cNvSpPr>
            <a:spLocks noChangeArrowheads="1"/>
          </p:cNvSpPr>
          <p:nvPr/>
        </p:nvSpPr>
        <p:spPr bwMode="auto">
          <a:xfrm>
            <a:off x="6877050" y="2781300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39" name="Rectangle 76"/>
          <p:cNvSpPr>
            <a:spLocks noChangeArrowheads="1"/>
          </p:cNvSpPr>
          <p:nvPr/>
        </p:nvSpPr>
        <p:spPr bwMode="auto">
          <a:xfrm>
            <a:off x="6877050" y="3070225"/>
            <a:ext cx="172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40" name="Rectangle 77"/>
          <p:cNvSpPr>
            <a:spLocks noChangeArrowheads="1"/>
          </p:cNvSpPr>
          <p:nvPr/>
        </p:nvSpPr>
        <p:spPr bwMode="auto">
          <a:xfrm>
            <a:off x="6877050" y="3357563"/>
            <a:ext cx="172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41" name="Rectangle 78"/>
          <p:cNvSpPr>
            <a:spLocks noChangeArrowheads="1"/>
          </p:cNvSpPr>
          <p:nvPr/>
        </p:nvSpPr>
        <p:spPr bwMode="auto">
          <a:xfrm>
            <a:off x="6877050" y="4078288"/>
            <a:ext cx="1727200" cy="2014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742" name="Line 79"/>
          <p:cNvSpPr>
            <a:spLocks noChangeShapeType="1"/>
          </p:cNvSpPr>
          <p:nvPr/>
        </p:nvSpPr>
        <p:spPr bwMode="auto">
          <a:xfrm>
            <a:off x="78851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43" name="Line 80"/>
          <p:cNvSpPr>
            <a:spLocks noChangeShapeType="1"/>
          </p:cNvSpPr>
          <p:nvPr/>
        </p:nvSpPr>
        <p:spPr bwMode="auto">
          <a:xfrm flipV="1">
            <a:off x="7308850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44" name="Line 81"/>
          <p:cNvSpPr>
            <a:spLocks noChangeShapeType="1"/>
          </p:cNvSpPr>
          <p:nvPr/>
        </p:nvSpPr>
        <p:spPr bwMode="auto">
          <a:xfrm flipH="1">
            <a:off x="4498975" y="32131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45" name="Line 82"/>
          <p:cNvSpPr>
            <a:spLocks noChangeShapeType="1"/>
          </p:cNvSpPr>
          <p:nvPr/>
        </p:nvSpPr>
        <p:spPr bwMode="auto">
          <a:xfrm flipH="1">
            <a:off x="6588125" y="32131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46" name="Text Box 83"/>
          <p:cNvSpPr txBox="1">
            <a:spLocks noChangeArrowheads="1"/>
          </p:cNvSpPr>
          <p:nvPr/>
        </p:nvSpPr>
        <p:spPr bwMode="auto">
          <a:xfrm>
            <a:off x="1763713" y="30210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/>
              <a:t>NULL</a:t>
            </a:r>
          </a:p>
        </p:txBody>
      </p:sp>
      <p:sp>
        <p:nvSpPr>
          <p:cNvPr id="113747" name="Line 85"/>
          <p:cNvSpPr>
            <a:spLocks noChangeShapeType="1"/>
          </p:cNvSpPr>
          <p:nvPr/>
        </p:nvSpPr>
        <p:spPr bwMode="auto">
          <a:xfrm>
            <a:off x="36353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48" name="Line 86"/>
          <p:cNvSpPr>
            <a:spLocks noChangeShapeType="1"/>
          </p:cNvSpPr>
          <p:nvPr/>
        </p:nvSpPr>
        <p:spPr bwMode="auto">
          <a:xfrm>
            <a:off x="5653088" y="29241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49" name="Line 87"/>
          <p:cNvSpPr>
            <a:spLocks noChangeShapeType="1"/>
          </p:cNvSpPr>
          <p:nvPr/>
        </p:nvSpPr>
        <p:spPr bwMode="auto">
          <a:xfrm>
            <a:off x="7740650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50" name="Line 88"/>
          <p:cNvSpPr>
            <a:spLocks noChangeShapeType="1"/>
          </p:cNvSpPr>
          <p:nvPr/>
        </p:nvSpPr>
        <p:spPr bwMode="auto">
          <a:xfrm>
            <a:off x="2051050" y="1773238"/>
            <a:ext cx="720725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51" name="Line 89"/>
          <p:cNvSpPr>
            <a:spLocks noChangeShapeType="1"/>
          </p:cNvSpPr>
          <p:nvPr/>
        </p:nvSpPr>
        <p:spPr bwMode="auto">
          <a:xfrm flipH="1" flipV="1">
            <a:off x="2268538" y="1700213"/>
            <a:ext cx="1366837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52" name="Line 90"/>
          <p:cNvSpPr>
            <a:spLocks noChangeShapeType="1"/>
          </p:cNvSpPr>
          <p:nvPr/>
        </p:nvSpPr>
        <p:spPr bwMode="auto">
          <a:xfrm flipH="1" flipV="1">
            <a:off x="2411413" y="1700213"/>
            <a:ext cx="338455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53" name="Line 91"/>
          <p:cNvSpPr>
            <a:spLocks noChangeShapeType="1"/>
          </p:cNvSpPr>
          <p:nvPr/>
        </p:nvSpPr>
        <p:spPr bwMode="auto">
          <a:xfrm flipH="1" flipV="1">
            <a:off x="2411413" y="1628775"/>
            <a:ext cx="5329237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754" name="Text Box 92"/>
          <p:cNvSpPr txBox="1">
            <a:spLocks noChangeArrowheads="1"/>
          </p:cNvSpPr>
          <p:nvPr/>
        </p:nvSpPr>
        <p:spPr bwMode="auto">
          <a:xfrm>
            <a:off x="4787900" y="4868863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OS_TCB</a:t>
            </a:r>
          </a:p>
        </p:txBody>
      </p:sp>
      <p:sp>
        <p:nvSpPr>
          <p:cNvPr id="113755" name="Text Box 93"/>
          <p:cNvSpPr txBox="1">
            <a:spLocks noChangeArrowheads="1"/>
          </p:cNvSpPr>
          <p:nvPr/>
        </p:nvSpPr>
        <p:spPr bwMode="auto">
          <a:xfrm>
            <a:off x="6804025" y="4868863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OS_TCB</a:t>
            </a:r>
          </a:p>
        </p:txBody>
      </p:sp>
      <p:sp>
        <p:nvSpPr>
          <p:cNvPr id="113756" name="Text Box 94"/>
          <p:cNvSpPr txBox="1">
            <a:spLocks noChangeArrowheads="1"/>
          </p:cNvSpPr>
          <p:nvPr/>
        </p:nvSpPr>
        <p:spPr bwMode="auto">
          <a:xfrm>
            <a:off x="5653088" y="1484313"/>
            <a:ext cx="208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OS_FLAG_NODE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States of Task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0" y="1052513"/>
          <a:ext cx="8893175" cy="5805487"/>
        </p:xfrm>
        <a:graphic>
          <a:graphicData uri="http://schemas.openxmlformats.org/presentationml/2006/ole">
            <p:oleObj spid="_x0000_s15368" name="Visio" r:id="rId3" imgW="7126529" imgH="427847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系统启动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void OSInit(void);		</a:t>
            </a:r>
          </a:p>
          <a:p>
            <a:pPr lvl="1" eaLnBrk="1" hangingPunct="1"/>
            <a:r>
              <a:rPr lang="zh-CN" altLang="en-US" smtClean="0"/>
              <a:t>系统初始化</a:t>
            </a:r>
          </a:p>
          <a:p>
            <a:pPr eaLnBrk="1" hangingPunct="1"/>
            <a:r>
              <a:rPr lang="en-US" altLang="zh-CN" smtClean="0"/>
              <a:t>void OSStart(void);	</a:t>
            </a:r>
          </a:p>
          <a:p>
            <a:pPr lvl="1" eaLnBrk="1" hangingPunct="1"/>
            <a:r>
              <a:rPr lang="zh-CN" altLang="en-US" smtClean="0"/>
              <a:t>系统启动，选择优先级最高的</a:t>
            </a:r>
            <a:r>
              <a:rPr lang="en-US" altLang="zh-CN" smtClean="0"/>
              <a:t>Task</a:t>
            </a:r>
            <a:r>
              <a:rPr lang="zh-CN" altLang="en-US" smtClean="0"/>
              <a:t>调度运行。在此之前应至少创建一个</a:t>
            </a:r>
            <a:r>
              <a:rPr lang="en-US" altLang="zh-CN" smtClean="0"/>
              <a:t>Task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用户必须在</a:t>
            </a:r>
            <a:r>
              <a:rPr lang="en-US" altLang="zh-CN" smtClean="0"/>
              <a:t>OSStart()</a:t>
            </a:r>
            <a:r>
              <a:rPr lang="zh-CN" altLang="en-US" smtClean="0"/>
              <a:t>之后再开启系统</a:t>
            </a:r>
            <a:r>
              <a:rPr lang="en-US" altLang="zh-CN" smtClean="0"/>
              <a:t>Tick</a:t>
            </a:r>
            <a:r>
              <a:rPr lang="zh-CN" altLang="en-US" smtClean="0"/>
              <a:t>，因此在</a:t>
            </a:r>
            <a:r>
              <a:rPr lang="en-US" altLang="zh-CN" smtClean="0"/>
              <a:t>Task</a:t>
            </a:r>
            <a:r>
              <a:rPr lang="zh-CN" altLang="en-US" smtClean="0"/>
              <a:t>中进行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中断相关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void OSIntEnter(void);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关中断；中断嵌套计数加</a:t>
            </a:r>
            <a:r>
              <a:rPr lang="en-US" altLang="zh-CN" sz="2000" smtClean="0"/>
              <a:t>1</a:t>
            </a:r>
            <a:r>
              <a:rPr lang="zh-CN" altLang="en-US" sz="2000" smtClean="0"/>
              <a:t>；开中断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void OSIntExit(void);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关中断；中断嵌套计数减</a:t>
            </a:r>
            <a:r>
              <a:rPr lang="en-US" altLang="zh-CN" sz="2000" smtClean="0"/>
              <a:t>1</a:t>
            </a:r>
            <a:r>
              <a:rPr lang="zh-CN" altLang="en-US" sz="2000" smtClean="0"/>
              <a:t>；</a:t>
            </a:r>
            <a:r>
              <a:rPr lang="en-US" altLang="zh-CN" sz="2000" smtClean="0"/>
              <a:t>[</a:t>
            </a:r>
            <a:r>
              <a:rPr lang="zh-CN" altLang="en-US" sz="2000" smtClean="0"/>
              <a:t>处理堆栈使之能返回被打断的</a:t>
            </a:r>
            <a:r>
              <a:rPr lang="en-US" altLang="zh-CN" sz="2000" smtClean="0"/>
              <a:t>Task]</a:t>
            </a:r>
            <a:r>
              <a:rPr lang="zh-CN" altLang="en-US" sz="2000" smtClean="0"/>
              <a:t>；开中断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以上</a:t>
            </a:r>
            <a:r>
              <a:rPr lang="en-US" altLang="zh-CN" sz="2400" smtClean="0"/>
              <a:t>API</a:t>
            </a:r>
            <a:r>
              <a:rPr lang="zh-CN" altLang="en-US" sz="2400" smtClean="0"/>
              <a:t>在某些处理器环境中（ 如</a:t>
            </a:r>
            <a:r>
              <a:rPr lang="en-US" altLang="zh-CN" sz="2400" smtClean="0"/>
              <a:t>RISC </a:t>
            </a:r>
            <a:r>
              <a:rPr lang="zh-CN" altLang="en-US" sz="2400" smtClean="0"/>
              <a:t>）使用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例：用户中断服务子程序</a:t>
            </a:r>
            <a:r>
              <a:rPr lang="en-US" altLang="zh-CN" sz="24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保存全部</a:t>
            </a:r>
            <a:r>
              <a:rPr lang="en-US" altLang="zh-CN" sz="2000" smtClean="0"/>
              <a:t>CPU</a:t>
            </a:r>
            <a:r>
              <a:rPr lang="zh-CN" altLang="en-US" sz="2000" smtClean="0"/>
              <a:t>寄存器</a:t>
            </a:r>
            <a:r>
              <a:rPr lang="en-US" altLang="zh-CN" sz="2000" smtClean="0"/>
              <a:t>;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调用</a:t>
            </a:r>
            <a:r>
              <a:rPr lang="en-US" altLang="zh-CN" sz="2000" smtClean="0"/>
              <a:t>OSIntEnter()</a:t>
            </a:r>
            <a:r>
              <a:rPr lang="zh-CN" altLang="en-US" sz="2000" smtClean="0"/>
              <a:t>或</a:t>
            </a:r>
            <a:r>
              <a:rPr lang="en-US" altLang="zh-CN" sz="2000" smtClean="0"/>
              <a:t>OSIntNesting</a:t>
            </a:r>
            <a:r>
              <a:rPr lang="zh-CN" altLang="en-US" sz="2000" smtClean="0"/>
              <a:t>直接加</a:t>
            </a:r>
            <a:r>
              <a:rPr lang="en-US" altLang="zh-CN" sz="2000" smtClean="0"/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执行用户代码做中断服务</a:t>
            </a:r>
            <a:r>
              <a:rPr lang="en-US" altLang="zh-CN" sz="2000" smtClean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调用</a:t>
            </a:r>
            <a:r>
              <a:rPr lang="en-US" altLang="zh-CN" sz="2000" smtClean="0"/>
              <a:t>OSIntExit();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恢复所有</a:t>
            </a:r>
            <a:r>
              <a:rPr lang="en-US" altLang="zh-CN" sz="2000" smtClean="0"/>
              <a:t>CPU</a:t>
            </a:r>
            <a:r>
              <a:rPr lang="zh-CN" altLang="en-US" sz="2000" smtClean="0"/>
              <a:t>寄存器</a:t>
            </a:r>
            <a:r>
              <a:rPr lang="en-US" altLang="zh-CN" sz="2000" smtClean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执行中断返回指令</a:t>
            </a:r>
            <a:r>
              <a:rPr lang="en-US" altLang="zh-CN" sz="2000" smtClean="0"/>
              <a:t>;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临界资源的极端保护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void OSSchedLock(void);</a:t>
            </a:r>
          </a:p>
          <a:p>
            <a:pPr lvl="1" eaLnBrk="1" hangingPunct="1"/>
            <a:r>
              <a:rPr lang="zh-CN" altLang="en-US" smtClean="0"/>
              <a:t>关闭内核</a:t>
            </a:r>
            <a:r>
              <a:rPr lang="en-US" altLang="zh-CN" smtClean="0"/>
              <a:t>Task</a:t>
            </a:r>
            <a:r>
              <a:rPr lang="zh-CN" altLang="en-US" smtClean="0"/>
              <a:t>调度</a:t>
            </a:r>
          </a:p>
          <a:p>
            <a:pPr eaLnBrk="1" hangingPunct="1"/>
            <a:r>
              <a:rPr lang="en-US" altLang="zh-CN" smtClean="0"/>
              <a:t>void OSSchedUnlock(void);</a:t>
            </a:r>
          </a:p>
          <a:p>
            <a:pPr lvl="1" eaLnBrk="1" hangingPunct="1"/>
            <a:r>
              <a:rPr lang="zh-CN" altLang="en-US" smtClean="0"/>
              <a:t>回复内核</a:t>
            </a:r>
            <a:r>
              <a:rPr lang="en-US" altLang="zh-CN" smtClean="0"/>
              <a:t>Task</a:t>
            </a:r>
            <a:r>
              <a:rPr lang="zh-CN" altLang="en-US" smtClean="0"/>
              <a:t>调度</a:t>
            </a:r>
          </a:p>
          <a:p>
            <a:pPr eaLnBrk="1" hangingPunct="1"/>
            <a:r>
              <a:rPr lang="en-US" altLang="zh-CN" smtClean="0"/>
              <a:t>OS_ENTER_CRITICAL() </a:t>
            </a:r>
          </a:p>
          <a:p>
            <a:pPr lvl="1" eaLnBrk="1" hangingPunct="1"/>
            <a:r>
              <a:rPr lang="zh-CN" altLang="en-US" smtClean="0"/>
              <a:t>关中断</a:t>
            </a:r>
          </a:p>
          <a:p>
            <a:pPr eaLnBrk="1" hangingPunct="1"/>
            <a:r>
              <a:rPr lang="en-US" altLang="zh-CN" smtClean="0"/>
              <a:t>OS_EXIT_CRITICAL()</a:t>
            </a:r>
          </a:p>
          <a:p>
            <a:pPr lvl="1" eaLnBrk="1" hangingPunct="1"/>
            <a:r>
              <a:rPr lang="zh-CN" altLang="en-US" smtClean="0"/>
              <a:t>开中断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其他</a:t>
            </a:r>
            <a:r>
              <a:rPr lang="en-US" altLang="zh-CN" smtClean="0"/>
              <a:t>API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INT16U OSVersion(void);</a:t>
            </a:r>
          </a:p>
          <a:p>
            <a:pPr lvl="1" eaLnBrk="1" hangingPunct="1"/>
            <a:r>
              <a:rPr lang="zh-CN" altLang="en-US" smtClean="0"/>
              <a:t>返回系统版本号</a:t>
            </a:r>
          </a:p>
          <a:p>
            <a:pPr eaLnBrk="1" hangingPunct="1"/>
            <a:r>
              <a:rPr lang="en-US" altLang="zh-CN" smtClean="0"/>
              <a:t>void OSStatInit(void);</a:t>
            </a:r>
          </a:p>
          <a:p>
            <a:pPr lvl="1" eaLnBrk="1" hangingPunct="1"/>
            <a:r>
              <a:rPr lang="zh-CN" altLang="en-US" smtClean="0"/>
              <a:t>初始化统计</a:t>
            </a:r>
            <a:r>
              <a:rPr lang="en-US" altLang="zh-CN" smtClean="0"/>
              <a:t>Task</a:t>
            </a:r>
          </a:p>
          <a:p>
            <a:pPr lvl="1" eaLnBrk="1" hangingPunct="1"/>
            <a:r>
              <a:rPr lang="en-US" altLang="zh-CN" smtClean="0"/>
              <a:t>OSStatInit()</a:t>
            </a:r>
            <a:r>
              <a:rPr lang="zh-CN" altLang="en-US" smtClean="0"/>
              <a:t>必须在时钟节拍启动之后调用</a:t>
            </a:r>
          </a:p>
          <a:p>
            <a:pPr lvl="1" eaLnBrk="1" hangingPunct="1"/>
            <a:r>
              <a:rPr lang="zh-CN" altLang="en-US" smtClean="0"/>
              <a:t>如果用户应用程序打算使用统计任务，用户必须在初始化时建立一个唯一的任务，在这个任务中调用</a:t>
            </a:r>
            <a:r>
              <a:rPr lang="en-US" altLang="zh-CN" smtClean="0"/>
              <a:t>OSStatInit()</a:t>
            </a:r>
            <a:r>
              <a:rPr lang="zh-CN" altLang="en-US" smtClean="0"/>
              <a:t>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系统启动示例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void main 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OSInit(); /* </a:t>
            </a:r>
            <a:r>
              <a:rPr lang="zh-CN" altLang="en-US" sz="1800" smtClean="0"/>
              <a:t>初始化</a:t>
            </a:r>
            <a:r>
              <a:rPr lang="en-US" altLang="zh-CN" sz="1800" smtClean="0"/>
              <a:t>uC/OS-II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/* </a:t>
            </a:r>
            <a:r>
              <a:rPr lang="zh-CN" altLang="en-US" sz="1800" smtClean="0"/>
              <a:t>创建用户起始任务</a:t>
            </a:r>
            <a:r>
              <a:rPr lang="en-US" altLang="zh-CN" sz="1800" smtClean="0"/>
              <a:t>(</a:t>
            </a:r>
            <a:r>
              <a:rPr lang="zh-CN" altLang="en-US" sz="1800" smtClean="0"/>
              <a:t>为了方便讨论，这里以</a:t>
            </a:r>
            <a:r>
              <a:rPr lang="en-US" altLang="zh-CN" sz="1800" smtClean="0"/>
              <a:t>TaskStart()</a:t>
            </a:r>
            <a:r>
              <a:rPr lang="zh-CN" altLang="en-US" sz="1800" smtClean="0"/>
              <a:t>作为起始任务</a:t>
            </a:r>
            <a:r>
              <a:rPr lang="en-US" altLang="zh-CN" sz="1800" smtClean="0"/>
              <a:t>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OSStart(); /* </a:t>
            </a:r>
            <a:r>
              <a:rPr lang="zh-CN" altLang="en-US" sz="1800" smtClean="0"/>
              <a:t>开始多任务调度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void TaskStart (void *pdata)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/* </a:t>
            </a:r>
            <a:r>
              <a:rPr lang="zh-CN" altLang="en-US" sz="1800" smtClean="0"/>
              <a:t>安装并启动</a:t>
            </a:r>
            <a:r>
              <a:rPr lang="en-US" altLang="zh-CN" sz="1800" smtClean="0"/>
              <a:t>Tick</a:t>
            </a:r>
            <a:r>
              <a:rPr lang="zh-CN" altLang="en-US" sz="1800" smtClean="0"/>
              <a:t>时钟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OSStatInit(); /* </a:t>
            </a:r>
            <a:r>
              <a:rPr lang="zh-CN" altLang="en-US" sz="1800" smtClean="0"/>
              <a:t>初始化统计任务*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/* </a:t>
            </a:r>
            <a:r>
              <a:rPr lang="zh-CN" altLang="en-US" sz="1800" smtClean="0"/>
              <a:t>创建用户应用程序任务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for (;;)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	/* TaskStart()</a:t>
            </a:r>
            <a:r>
              <a:rPr lang="zh-CN" altLang="en-US" sz="1800" smtClean="0"/>
              <a:t>的代码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}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demo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6000" b="1" smtClean="0"/>
              <a:t>DEMO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OS_TCB </a:t>
            </a:r>
            <a:r>
              <a:rPr lang="en-US" altLang="zh-CN" smtClean="0">
                <a:latin typeface="Times New Roman" panose="02020603050405020304" pitchFamily="18" charset="0"/>
              </a:rPr>
              <a:t>–</a:t>
            </a:r>
            <a:r>
              <a:rPr lang="en-US" altLang="zh-CN" smtClean="0"/>
              <a:t> </a:t>
            </a:r>
            <a:r>
              <a:rPr lang="zh-CN" altLang="en-US" smtClean="0"/>
              <a:t>任务控制块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TCB</a:t>
            </a:r>
            <a:r>
              <a:rPr lang="zh-CN" altLang="en-US" sz="2000" smtClean="0"/>
              <a:t>是一个数据结构，驻留在</a:t>
            </a:r>
            <a:r>
              <a:rPr lang="en-US" altLang="zh-CN" sz="2000" smtClean="0"/>
              <a:t>RAM</a:t>
            </a:r>
            <a:r>
              <a:rPr lang="zh-CN" altLang="en-US" sz="2000" smtClean="0"/>
              <a:t>中，任务建立时</a:t>
            </a:r>
            <a:r>
              <a:rPr lang="en-US" altLang="zh-CN" sz="2000" smtClean="0"/>
              <a:t>TCB</a:t>
            </a:r>
            <a:r>
              <a:rPr lang="zh-CN" altLang="en-US" sz="2000" smtClean="0"/>
              <a:t>被初始化。当任务的</a:t>
            </a:r>
            <a:r>
              <a:rPr lang="en-US" altLang="zh-CN" sz="2000" smtClean="0"/>
              <a:t>CPU</a:t>
            </a:r>
            <a:r>
              <a:rPr lang="zh-CN" altLang="en-US" sz="2000" smtClean="0"/>
              <a:t>使用权被剥夺时，</a:t>
            </a:r>
            <a:r>
              <a:rPr lang="en-US" altLang="zh-CN" sz="2000" smtClean="0"/>
              <a:t>TCB</a:t>
            </a:r>
            <a:r>
              <a:rPr lang="zh-CN" altLang="en-US" sz="2000" smtClean="0"/>
              <a:t>保存该任务的状态。当任务重新得到</a:t>
            </a:r>
            <a:r>
              <a:rPr lang="en-US" altLang="zh-CN" sz="2000" smtClean="0"/>
              <a:t>CPU</a:t>
            </a:r>
            <a:r>
              <a:rPr lang="zh-CN" altLang="en-US" sz="2000" smtClean="0"/>
              <a:t>使用权时，</a:t>
            </a:r>
            <a:r>
              <a:rPr lang="en-US" altLang="zh-CN" sz="2000" smtClean="0"/>
              <a:t>TCB</a:t>
            </a:r>
            <a:r>
              <a:rPr lang="zh-CN" altLang="en-US" sz="2000" smtClean="0"/>
              <a:t>能确保任务从当时被中断的那一点丝毫不差地继续执行。</a:t>
            </a:r>
            <a:r>
              <a:rPr lang="en-US" altLang="zh-CN" sz="2000" smtClean="0"/>
              <a:t>TCB</a:t>
            </a:r>
            <a:r>
              <a:rPr lang="zh-CN" altLang="en-US" sz="2000" smtClean="0"/>
              <a:t>全部。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zh-CN" altLang="en-US" sz="16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OSTCBStkPtr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任务栈顶指针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OSTCBExtPtr</a:t>
            </a:r>
            <a:r>
              <a:rPr lang="zh-CN" altLang="en-US" sz="1600" b="1" smtClean="0"/>
              <a:t>：</a:t>
            </a:r>
            <a:r>
              <a:rPr lang="en-US" altLang="zh-CN" sz="1600" b="1" smtClean="0"/>
              <a:t>TCB</a:t>
            </a:r>
            <a:r>
              <a:rPr lang="zh-CN" altLang="en-US" sz="1600" smtClean="0"/>
              <a:t>扩展。用户可以扩展</a:t>
            </a:r>
            <a:r>
              <a:rPr lang="en-US" altLang="zh-CN" sz="1600" smtClean="0"/>
              <a:t>TCB</a:t>
            </a:r>
            <a:r>
              <a:rPr lang="zh-CN" altLang="en-US" sz="1600" smtClean="0"/>
              <a:t>而不必修改</a:t>
            </a:r>
            <a:r>
              <a:rPr lang="en-US" altLang="zh-CN" sz="1600" smtClean="0"/>
              <a:t>μC/OS-Ⅱ</a:t>
            </a:r>
            <a:r>
              <a:rPr lang="zh-CN" altLang="en-US" sz="1600" smtClean="0"/>
              <a:t>的源代码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OSTCBStkBottom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任务栈底的指针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OSTCBStkSize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栈中可容纳的指针元数目而不是用字节表示的栈容量总数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OSTCBNext</a:t>
            </a:r>
            <a:r>
              <a:rPr lang="zh-CN" altLang="en-US" sz="1600" b="1" smtClean="0"/>
              <a:t>、</a:t>
            </a:r>
            <a:r>
              <a:rPr lang="en-US" altLang="zh-CN" sz="1600" b="1" smtClean="0"/>
              <a:t>OSTCBPrev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用于任务控制块</a:t>
            </a:r>
            <a:r>
              <a:rPr lang="en-US" altLang="zh-CN" sz="1600" smtClean="0"/>
              <a:t>OS_TCBs</a:t>
            </a:r>
            <a:r>
              <a:rPr lang="zh-CN" altLang="en-US" sz="1600" smtClean="0"/>
              <a:t>的双重链接指针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OSTCBEventPtr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指向事件控制块的指针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OSTCBMsg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指向传给任务的消息的指针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OSTCBDly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当需要把任务延时若干时钟节拍时要用到这个变量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OSTCBStat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任务的状态字（</a:t>
            </a:r>
            <a:r>
              <a:rPr lang="en-US" altLang="zh-CN" sz="1600" smtClean="0"/>
              <a:t>uCOS_II.h</a:t>
            </a:r>
            <a:r>
              <a:rPr lang="zh-CN" altLang="en-US" sz="1600" smtClean="0"/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OSTCBPrio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任务优先级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OSTCBX</a:t>
            </a:r>
            <a:r>
              <a:rPr lang="zh-CN" altLang="en-US" sz="1600" b="1" smtClean="0"/>
              <a:t>、</a:t>
            </a:r>
            <a:r>
              <a:rPr lang="en-US" altLang="zh-CN" sz="1600" b="1" smtClean="0"/>
              <a:t>OSTCBY</a:t>
            </a:r>
            <a:r>
              <a:rPr lang="zh-CN" altLang="en-US" sz="1600" b="1" smtClean="0"/>
              <a:t>、 </a:t>
            </a:r>
            <a:r>
              <a:rPr lang="en-US" altLang="zh-CN" sz="1600" b="1" smtClean="0"/>
              <a:t>OSTCBBitX</a:t>
            </a:r>
            <a:r>
              <a:rPr lang="zh-CN" altLang="en-US" sz="1600" b="1" smtClean="0"/>
              <a:t>、</a:t>
            </a:r>
            <a:r>
              <a:rPr lang="en-US" altLang="zh-CN" sz="1600" b="1" smtClean="0"/>
              <a:t>OSTCBBitY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用于加速任务进入就绪态的过程或进入等待事件发生状态的过程（避免在运行中去计算这些值）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1600" b="1" smtClean="0"/>
              <a:t>OSTCBDelReq</a:t>
            </a:r>
            <a:r>
              <a:rPr lang="zh-CN" altLang="en-US" sz="1600" b="1" smtClean="0"/>
              <a:t>：</a:t>
            </a:r>
            <a:r>
              <a:rPr lang="zh-CN" altLang="en-US" sz="1600" smtClean="0"/>
              <a:t>是一个布尔量，用于表示该任务是否需要删除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空闲任务</a:t>
            </a:r>
            <a:r>
              <a:rPr lang="en-US" altLang="zh-CN" smtClean="0"/>
              <a:t>(Idle Task)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μC/OS-Ⅱ</a:t>
            </a:r>
            <a:r>
              <a:rPr lang="zh-CN" altLang="en-US" smtClean="0"/>
              <a:t>总是建立一个空闲任务，这个任务在没有其它任务进入就绪态时投入运行。</a:t>
            </a:r>
          </a:p>
          <a:p>
            <a:pPr eaLnBrk="1" hangingPunct="1"/>
            <a:r>
              <a:rPr lang="zh-CN" altLang="en-US" smtClean="0"/>
              <a:t>这个空闲任务</a:t>
            </a:r>
            <a:r>
              <a:rPr lang="en-US" altLang="zh-CN" smtClean="0"/>
              <a:t>[OSTaskIdle()]</a:t>
            </a:r>
            <a:r>
              <a:rPr lang="zh-CN" altLang="en-US" smtClean="0"/>
              <a:t>永远设为最低优先级，即</a:t>
            </a:r>
            <a:r>
              <a:rPr lang="en-US" altLang="zh-CN" smtClean="0"/>
              <a:t>OS_LOWEST_PRI0</a:t>
            </a:r>
          </a:p>
          <a:p>
            <a:pPr eaLnBrk="1" hangingPunct="1"/>
            <a:r>
              <a:rPr lang="en-US" altLang="zh-CN" smtClean="0"/>
              <a:t>OSTaskIdle()</a:t>
            </a:r>
            <a:r>
              <a:rPr lang="zh-CN" altLang="en-US" smtClean="0"/>
              <a:t>什么也不做，只是在不停地给一个</a:t>
            </a:r>
            <a:r>
              <a:rPr lang="en-US" altLang="zh-CN" smtClean="0"/>
              <a:t>32</a:t>
            </a:r>
            <a:r>
              <a:rPr lang="zh-CN" altLang="en-US" smtClean="0"/>
              <a:t>位的名叫</a:t>
            </a:r>
            <a:r>
              <a:rPr lang="en-US" altLang="zh-CN" smtClean="0"/>
              <a:t>OSIdleCtr</a:t>
            </a:r>
            <a:r>
              <a:rPr lang="zh-CN" altLang="en-US" smtClean="0"/>
              <a:t>的计数器加</a:t>
            </a:r>
            <a:r>
              <a:rPr lang="en-US" altLang="zh-CN" smtClean="0"/>
              <a:t>1</a:t>
            </a:r>
            <a:r>
              <a:rPr lang="zh-CN" altLang="en-US" smtClean="0"/>
              <a:t>，统计任务使用这个计数器以确定现行应用软件实际消耗的</a:t>
            </a:r>
            <a:r>
              <a:rPr lang="en-US" altLang="zh-CN" smtClean="0"/>
              <a:t>CPU</a:t>
            </a:r>
            <a:r>
              <a:rPr lang="zh-CN" altLang="en-US" smtClean="0"/>
              <a:t>时间。  </a:t>
            </a:r>
          </a:p>
        </p:txBody>
      </p:sp>
    </p:spTree>
    <p:extLst>
      <p:ext uri="{BB962C8B-B14F-4D97-AF65-F5344CB8AC3E}">
        <p14:creationId xmlns:p14="http://schemas.microsoft.com/office/powerpoint/2010/main" xmlns="" val="105405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统计任务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μC/OS-Ⅱ</a:t>
            </a:r>
            <a:r>
              <a:rPr lang="zh-CN" altLang="en-US" smtClean="0"/>
              <a:t>有一个提供运行时间统计的任务。这个任务叫做</a:t>
            </a:r>
            <a:r>
              <a:rPr lang="en-US" altLang="zh-CN" smtClean="0"/>
              <a:t>OSTaskStat(),</a:t>
            </a:r>
            <a:r>
              <a:rPr lang="zh-CN" altLang="en-US" smtClean="0"/>
              <a:t>如果用户将系统定义常数</a:t>
            </a:r>
            <a:r>
              <a:rPr lang="en-US" altLang="zh-CN" smtClean="0"/>
              <a:t>OS_TASK_STAT_EN</a:t>
            </a:r>
            <a:r>
              <a:rPr lang="zh-CN" altLang="en-US" smtClean="0"/>
              <a:t>设为</a:t>
            </a:r>
            <a:r>
              <a:rPr lang="en-US" altLang="zh-CN" smtClean="0"/>
              <a:t>1</a:t>
            </a:r>
            <a:r>
              <a:rPr lang="zh-CN" altLang="en-US" smtClean="0"/>
              <a:t>，这个任务就会建立。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一旦得到了允许，</a:t>
            </a:r>
            <a:r>
              <a:rPr lang="en-US" altLang="zh-CN" smtClean="0"/>
              <a:t>OSTaskStat()</a:t>
            </a:r>
            <a:r>
              <a:rPr lang="zh-CN" altLang="en-US" smtClean="0"/>
              <a:t>每秒钟运行一次，计算当前的</a:t>
            </a:r>
            <a:r>
              <a:rPr lang="en-US" altLang="zh-CN" smtClean="0"/>
              <a:t>CPU</a:t>
            </a:r>
            <a:r>
              <a:rPr lang="zh-CN" altLang="en-US" smtClean="0"/>
              <a:t>利用率。换句话说，</a:t>
            </a:r>
            <a:r>
              <a:rPr lang="en-US" altLang="zh-CN" smtClean="0"/>
              <a:t>OSTaskStat()</a:t>
            </a:r>
            <a:r>
              <a:rPr lang="zh-CN" altLang="en-US" smtClean="0"/>
              <a:t>告诉用户应用程序使用了多少</a:t>
            </a:r>
            <a:r>
              <a:rPr lang="en-US" altLang="zh-CN" smtClean="0"/>
              <a:t>CPU</a:t>
            </a:r>
            <a:r>
              <a:rPr lang="zh-CN" altLang="en-US" smtClean="0"/>
              <a:t>时间，用百分比表示，这个值放在一个有符号</a:t>
            </a:r>
            <a:r>
              <a:rPr lang="en-US" altLang="zh-CN" smtClean="0"/>
              <a:t>8</a:t>
            </a:r>
            <a:r>
              <a:rPr lang="zh-CN" altLang="en-US" smtClean="0"/>
              <a:t>位整数</a:t>
            </a:r>
            <a:r>
              <a:rPr lang="en-US" altLang="zh-CN" smtClean="0"/>
              <a:t>OSCPUsage</a:t>
            </a:r>
            <a:r>
              <a:rPr lang="zh-CN" altLang="en-US" smtClean="0"/>
              <a:t>中，精读度是</a:t>
            </a:r>
            <a:r>
              <a:rPr lang="en-US" altLang="zh-CN" smtClean="0"/>
              <a:t>1</a:t>
            </a:r>
            <a:r>
              <a:rPr lang="zh-CN" altLang="en-US" smtClean="0"/>
              <a:t>个百分点。 </a:t>
            </a:r>
          </a:p>
        </p:txBody>
      </p:sp>
    </p:spTree>
    <p:extLst>
      <p:ext uri="{BB962C8B-B14F-4D97-AF65-F5344CB8AC3E}">
        <p14:creationId xmlns:p14="http://schemas.microsoft.com/office/powerpoint/2010/main" xmlns="" val="365229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 </a:t>
            </a:r>
            <a:r>
              <a:rPr lang="zh-CN" altLang="en-US" smtClean="0"/>
              <a:t>相关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 </a:t>
            </a:r>
            <a:r>
              <a:rPr lang="zh-CN" altLang="en-US" smtClean="0"/>
              <a:t>创建（及扩展）</a:t>
            </a:r>
          </a:p>
          <a:p>
            <a:pPr eaLnBrk="1" hangingPunct="1"/>
            <a:r>
              <a:rPr lang="en-US" altLang="zh-CN" smtClean="0"/>
              <a:t>Task </a:t>
            </a:r>
            <a:r>
              <a:rPr lang="zh-CN" altLang="en-US" smtClean="0"/>
              <a:t>堆栈</a:t>
            </a:r>
          </a:p>
          <a:p>
            <a:pPr eaLnBrk="1" hangingPunct="1"/>
            <a:r>
              <a:rPr lang="en-US" altLang="zh-CN" smtClean="0"/>
              <a:t>Task </a:t>
            </a:r>
            <a:r>
              <a:rPr lang="zh-CN" altLang="en-US" smtClean="0"/>
              <a:t>删除（及请求删除）</a:t>
            </a:r>
          </a:p>
          <a:p>
            <a:pPr eaLnBrk="1" hangingPunct="1"/>
            <a:r>
              <a:rPr lang="en-US" altLang="zh-CN" smtClean="0"/>
              <a:t>Task </a:t>
            </a:r>
            <a:r>
              <a:rPr lang="zh-CN" altLang="en-US" smtClean="0"/>
              <a:t>优先级改变</a:t>
            </a:r>
          </a:p>
          <a:p>
            <a:pPr eaLnBrk="1" hangingPunct="1"/>
            <a:r>
              <a:rPr lang="en-US" altLang="zh-CN" smtClean="0"/>
              <a:t>Task </a:t>
            </a:r>
            <a:r>
              <a:rPr lang="zh-CN" altLang="en-US" smtClean="0"/>
              <a:t>挂起及恢复</a:t>
            </a:r>
          </a:p>
          <a:p>
            <a:pPr eaLnBrk="1" hangingPunct="1"/>
            <a:r>
              <a:rPr lang="en-US" altLang="zh-CN" smtClean="0"/>
              <a:t>Task </a:t>
            </a:r>
            <a:r>
              <a:rPr lang="zh-CN" altLang="en-US" smtClean="0"/>
              <a:t>信息获取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形态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任务可以是一个无限的循环，也可以是在一次执行完毕后被删除掉（其代码并不是被真正删除，而只是</a:t>
            </a:r>
            <a:r>
              <a:rPr lang="en-US" altLang="zh-CN" smtClean="0"/>
              <a:t>OS</a:t>
            </a:r>
            <a:r>
              <a:rPr lang="zh-CN" altLang="en-US" smtClean="0"/>
              <a:t>不再理会该任务代码）。</a:t>
            </a:r>
          </a:p>
          <a:p>
            <a:pPr eaLnBrk="1" hangingPunct="1"/>
            <a:r>
              <a:rPr lang="zh-CN" altLang="en-US" smtClean="0"/>
              <a:t>任务看起来与任何</a:t>
            </a:r>
            <a:r>
              <a:rPr lang="en-US" altLang="zh-CN" smtClean="0"/>
              <a:t>C</a:t>
            </a:r>
            <a:r>
              <a:rPr lang="zh-CN" altLang="en-US" smtClean="0"/>
              <a:t>函数一样，具有一个返回类型和一个参数，只是它从不返回。</a:t>
            </a:r>
          </a:p>
          <a:p>
            <a:pPr eaLnBrk="1" hangingPunct="1"/>
            <a:r>
              <a:rPr lang="zh-CN" altLang="en-US" smtClean="0"/>
              <a:t>任务的函数类型必须被定义成</a:t>
            </a:r>
            <a:r>
              <a:rPr lang="en-US" altLang="zh-CN" smtClean="0"/>
              <a:t>void</a:t>
            </a:r>
            <a:r>
              <a:rPr lang="zh-CN" altLang="en-US" smtClean="0"/>
              <a:t>型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形态（</a:t>
            </a:r>
            <a:r>
              <a:rPr lang="en-US" altLang="zh-CN" smtClean="0"/>
              <a:t>demo1</a:t>
            </a:r>
            <a:r>
              <a:rPr lang="zh-CN" altLang="en-US" smtClean="0"/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void YourTask (void *pdata)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{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  for (;;)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  {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    /* </a:t>
            </a:r>
            <a:r>
              <a:rPr lang="zh-CN" altLang="en-US" sz="2800" b="1" smtClean="0">
                <a:latin typeface="Courier New" panose="02070309020205020404" pitchFamily="49" charset="0"/>
              </a:rPr>
              <a:t>用户代码 *</a:t>
            </a:r>
            <a:r>
              <a:rPr lang="en-US" altLang="zh-CN" sz="2800" b="1" smtClean="0">
                <a:latin typeface="Courier New" panose="02070309020205020404" pitchFamily="49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    OSMboxPend();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    OSTimeDly();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    /* </a:t>
            </a:r>
            <a:r>
              <a:rPr lang="zh-CN" altLang="en-US" sz="2800" b="1" smtClean="0">
                <a:latin typeface="Courier New" panose="02070309020205020404" pitchFamily="49" charset="0"/>
              </a:rPr>
              <a:t>用户代码 *</a:t>
            </a:r>
            <a:r>
              <a:rPr lang="en-US" altLang="zh-CN" sz="2800" b="1" smtClean="0">
                <a:latin typeface="Courier New" panose="02070309020205020404" pitchFamily="49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形态（</a:t>
            </a:r>
            <a:r>
              <a:rPr lang="en-US" altLang="zh-CN" smtClean="0"/>
              <a:t>demo2</a:t>
            </a:r>
            <a:r>
              <a:rPr lang="zh-CN" altLang="en-US" smtClean="0"/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void YourTask (void *pdata)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{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  /* </a:t>
            </a:r>
            <a:r>
              <a:rPr lang="zh-CN" altLang="en-US" sz="2800" b="1" smtClean="0">
                <a:latin typeface="Courier New" panose="02070309020205020404" pitchFamily="49" charset="0"/>
              </a:rPr>
              <a:t>用户代码 *</a:t>
            </a:r>
            <a:r>
              <a:rPr lang="en-US" altLang="zh-CN" sz="2800" b="1" smtClean="0">
                <a:latin typeface="Courier New" panose="02070309020205020404" pitchFamily="49" charset="0"/>
              </a:rPr>
              <a:t>/     OSTaskDel(OS_PRIO_SELF);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创建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6756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INT8U OSTaskCreate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void (*task)(void *pd),  /* </a:t>
            </a:r>
            <a:r>
              <a:rPr lang="zh-CN" altLang="en-US" sz="2400" b="1" smtClean="0"/>
              <a:t>任务函数的入口的地址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void *p_arg,                    /* </a:t>
            </a:r>
            <a:r>
              <a:rPr lang="zh-CN" altLang="en-US" sz="2400" b="1" smtClean="0"/>
              <a:t>任务的入口参数指针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OS_STK *</a:t>
            </a:r>
            <a:r>
              <a:rPr lang="en-US" altLang="zh-CN" sz="2400" b="1" smtClean="0">
                <a:solidFill>
                  <a:schemeClr val="hlink"/>
                </a:solidFill>
              </a:rPr>
              <a:t>ptos</a:t>
            </a:r>
            <a:r>
              <a:rPr lang="en-US" altLang="zh-CN" sz="2400" b="1" smtClean="0"/>
              <a:t>,                /* </a:t>
            </a:r>
            <a:r>
              <a:rPr lang="zh-CN" altLang="en-US" sz="2400" b="1" smtClean="0"/>
              <a:t>任务堆栈栈顶指针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INT8U prio,                     /* </a:t>
            </a:r>
            <a:r>
              <a:rPr lang="zh-CN" altLang="en-US" sz="2400" b="1" smtClean="0"/>
              <a:t>任务的优先级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每个优先级只允许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个</a:t>
            </a:r>
            <a:r>
              <a:rPr lang="en-US" altLang="zh-CN" sz="2400" b="1" smtClean="0"/>
              <a:t>Task</a:t>
            </a:r>
            <a:r>
              <a:rPr lang="zh-CN" altLang="en-US" sz="2400" b="1" smtClean="0"/>
              <a:t>存在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优先级取值范围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－</a:t>
            </a:r>
            <a:r>
              <a:rPr lang="en-US" altLang="zh-CN" sz="2400" b="1" smtClean="0"/>
              <a:t>63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－</a:t>
            </a:r>
            <a:r>
              <a:rPr lang="en-US" altLang="zh-CN" sz="2400" b="1" smtClean="0"/>
              <a:t>59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/0 </a:t>
            </a:r>
            <a:r>
              <a:rPr lang="zh-CN" altLang="en-US" sz="2400" b="1" smtClean="0"/>
              <a:t>－</a:t>
            </a:r>
            <a:r>
              <a:rPr lang="en-US" altLang="zh-CN" sz="2400" b="1" smtClean="0"/>
              <a:t>255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值越小，优先级越高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当前</a:t>
            </a:r>
            <a:r>
              <a:rPr lang="en-US" altLang="zh-CN" sz="2400" b="1" smtClean="0"/>
              <a:t>Task</a:t>
            </a:r>
            <a:r>
              <a:rPr lang="zh-CN" altLang="en-US" sz="2400" b="1" smtClean="0"/>
              <a:t>优先级：</a:t>
            </a:r>
            <a:r>
              <a:rPr lang="en-US" altLang="zh-CN" sz="2400" b="1" smtClean="0"/>
              <a:t>OS_PRIO_SELF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教材及参考文献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嵌入式实时操作系统 </a:t>
            </a:r>
            <a:r>
              <a:rPr lang="en-US" altLang="zh-CN" dirty="0" err="1" smtClean="0"/>
              <a:t>uC</a:t>
            </a:r>
            <a:r>
              <a:rPr lang="en-US" altLang="zh-CN" dirty="0" smtClean="0"/>
              <a:t>/OS-II(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)》,Jean </a:t>
            </a:r>
            <a:r>
              <a:rPr lang="en-US" altLang="zh-CN" dirty="0" err="1" smtClean="0"/>
              <a:t>J.Labrosse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邵贝贝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北航出版社</a:t>
            </a:r>
            <a:r>
              <a:rPr lang="en-US" altLang="zh-CN" dirty="0" smtClean="0"/>
              <a:t>, 2003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Micrium</a:t>
            </a:r>
            <a:r>
              <a:rPr lang="zh-CN" altLang="en-US" dirty="0" smtClean="0"/>
              <a:t>公司在线文档</a:t>
            </a:r>
            <a:r>
              <a:rPr lang="en-US" altLang="zh-CN" smtClean="0"/>
              <a:t>https</a:t>
            </a:r>
            <a:r>
              <a:rPr lang="en-US" altLang="zh-CN" dirty="0"/>
              <a:t>://doc.micrium.com/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创建（扩展）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INT8U  OSTaskCreateExt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void   (*task)(void *pd), /* </a:t>
            </a:r>
            <a:r>
              <a:rPr lang="zh-CN" altLang="en-US" sz="2400" b="1" smtClean="0"/>
              <a:t>任务函数的入口的地址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void    *p_arg,          /* </a:t>
            </a:r>
            <a:r>
              <a:rPr lang="zh-CN" altLang="en-US" sz="2400" b="1" smtClean="0"/>
              <a:t>任务的入口参数指针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OS_STK  *ptos,        /* </a:t>
            </a:r>
            <a:r>
              <a:rPr lang="zh-CN" altLang="en-US" sz="2400" b="1" smtClean="0"/>
              <a:t>任务堆栈栈顶指针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INT8U    prio,           /* </a:t>
            </a:r>
            <a:r>
              <a:rPr lang="zh-CN" altLang="en-US" sz="2400" b="1" smtClean="0"/>
              <a:t>任务的优先级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INT16U   id,             /* </a:t>
            </a:r>
            <a:r>
              <a:rPr lang="zh-CN" altLang="en-US" sz="2400" b="1" smtClean="0"/>
              <a:t>任务的</a:t>
            </a:r>
            <a:r>
              <a:rPr lang="en-US" altLang="zh-CN" sz="2400" b="1" smtClean="0"/>
              <a:t>ID(</a:t>
            </a:r>
            <a:r>
              <a:rPr lang="zh-CN" altLang="en-US" sz="2400" b="1" smtClean="0"/>
              <a:t>保留</a:t>
            </a:r>
            <a:r>
              <a:rPr lang="en-US" altLang="zh-CN" sz="2400" b="1" smtClean="0"/>
              <a:t>)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OS_STK  *pbos,      /* </a:t>
            </a:r>
            <a:r>
              <a:rPr lang="zh-CN" altLang="en-US" sz="2400" b="1" smtClean="0"/>
              <a:t>任务栈底指针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INT32U   stk_size,  /* </a:t>
            </a:r>
            <a:r>
              <a:rPr lang="zh-CN" altLang="en-US" sz="2400" b="1" smtClean="0"/>
              <a:t>任务堆栈大小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指针元数目</a:t>
            </a:r>
            <a:r>
              <a:rPr lang="en-US" altLang="zh-CN" sz="2400" b="1" smtClean="0"/>
              <a:t>)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void    *pext,           /* </a:t>
            </a:r>
            <a:r>
              <a:rPr lang="zh-CN" altLang="en-US" sz="2400" b="1" smtClean="0"/>
              <a:t>附加的数据域指针 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INT16U  opt            /* </a:t>
            </a:r>
            <a:r>
              <a:rPr lang="zh-CN" altLang="en-US" sz="2400" b="1" smtClean="0"/>
              <a:t>选项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堆栈检查、堆栈清零等</a:t>
            </a:r>
            <a:r>
              <a:rPr lang="en-US" altLang="zh-CN" sz="2400" b="1" smtClean="0"/>
              <a:t>)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堆栈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每个任务都有自己的堆栈空间。堆栈必须声明为</a:t>
            </a:r>
            <a:r>
              <a:rPr lang="en-US" altLang="zh-CN" sz="2800" smtClean="0"/>
              <a:t>OS_STK</a:t>
            </a:r>
            <a:r>
              <a:rPr lang="zh-CN" altLang="en-US" sz="2800" smtClean="0"/>
              <a:t>类型，并且由连续的内存空间组成。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静态：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static OS_STK  MyTaskStack[stack_size];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或 </a:t>
            </a:r>
            <a:r>
              <a:rPr lang="en-US" altLang="zh-CN" sz="2400" smtClean="0"/>
              <a:t>OS_STK  MyTaskStack[stack_size];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动态：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OS_STK  *pstk;</a:t>
            </a:r>
            <a:r>
              <a:rPr lang="en-US" altLang="zh-CN" sz="2400" smtClean="0">
                <a:latin typeface="Times New Roman" panose="02020603050405020304" pitchFamily="18" charset="0"/>
              </a:rPr>
              <a:t>  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pstk = (OS_STK *)malloc(stack_size);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if (pstk != (OS_STK *)0) {   /* </a:t>
            </a:r>
            <a:r>
              <a:rPr lang="zh-CN" altLang="en-US" sz="2400" smtClean="0"/>
              <a:t>确认</a:t>
            </a:r>
            <a:r>
              <a:rPr lang="en-US" altLang="zh-CN" sz="2400" smtClean="0"/>
              <a:t>malloc()</a:t>
            </a:r>
            <a:r>
              <a:rPr lang="zh-CN" altLang="en-US" sz="2400" smtClean="0"/>
              <a:t>能得到足够地内存空间 *</a:t>
            </a:r>
            <a:r>
              <a:rPr lang="en-US" altLang="zh-CN" sz="2400" smtClean="0"/>
              <a:t>/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Create the task;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删除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被删除的任务将返回并处于休眠状态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INT8U OSTaskDel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INT8U </a:t>
            </a:r>
            <a:r>
              <a:rPr lang="en-US" altLang="zh-CN" smtClean="0">
                <a:solidFill>
                  <a:schemeClr val="hlink"/>
                </a:solidFill>
              </a:rPr>
              <a:t>prio</a:t>
            </a:r>
            <a:r>
              <a:rPr lang="en-US" altLang="zh-CN" smtClean="0"/>
              <a:t>  /* Task</a:t>
            </a:r>
            <a:r>
              <a:rPr lang="zh-CN" altLang="en-US" smtClean="0"/>
              <a:t>的优先级 *</a:t>
            </a:r>
            <a:r>
              <a:rPr lang="en-US" altLang="zh-CN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不允许中断服务程序</a:t>
            </a:r>
            <a:r>
              <a:rPr lang="en-US" altLang="zh-CN" smtClean="0"/>
              <a:t>(ISR)</a:t>
            </a:r>
            <a:r>
              <a:rPr lang="zh-CN" altLang="en-US" smtClean="0"/>
              <a:t>删除</a:t>
            </a:r>
            <a:r>
              <a:rPr lang="en-US" altLang="zh-CN" smtClean="0"/>
              <a:t>Task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不能删除系统</a:t>
            </a:r>
            <a:r>
              <a:rPr lang="en-US" altLang="zh-CN" smtClean="0"/>
              <a:t>Idle Task(OS_IDLE_PRIO)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Task</a:t>
            </a:r>
            <a:r>
              <a:rPr lang="zh-CN" altLang="en-US" smtClean="0"/>
              <a:t>可以删除自己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请求删除</a:t>
            </a:r>
            <a:r>
              <a:rPr lang="en-US" altLang="zh-CN" smtClean="0"/>
              <a:t>Task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有时候，如果任务</a:t>
            </a:r>
            <a:r>
              <a:rPr lang="en-US" altLang="zh-CN" smtClean="0"/>
              <a:t>A</a:t>
            </a:r>
            <a:r>
              <a:rPr lang="zh-CN" altLang="en-US" smtClean="0"/>
              <a:t>拥有内存缓冲区或信号量之类的资源，而任务</a:t>
            </a:r>
            <a:r>
              <a:rPr lang="en-US" altLang="zh-CN" smtClean="0"/>
              <a:t>B</a:t>
            </a:r>
            <a:r>
              <a:rPr lang="zh-CN" altLang="en-US" smtClean="0"/>
              <a:t>想删除</a:t>
            </a:r>
            <a:r>
              <a:rPr lang="en-US" altLang="zh-CN" smtClean="0"/>
              <a:t>A</a:t>
            </a:r>
            <a:r>
              <a:rPr lang="zh-CN" altLang="en-US" smtClean="0"/>
              <a:t>，这些资源就可能由于没被释放而丢失。在这种情况下，用户可以想办法让拥有这些资源的任务在使用完资源后，先释放资源，再删除自己。用户可以通过</a:t>
            </a:r>
            <a:r>
              <a:rPr lang="en-US" altLang="zh-CN" smtClean="0"/>
              <a:t>OSTaskDelReq()</a:t>
            </a:r>
            <a:r>
              <a:rPr lang="zh-CN" altLang="en-US" smtClean="0"/>
              <a:t>函数来完成该功能。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改变</a:t>
            </a:r>
            <a:r>
              <a:rPr lang="en-US" altLang="zh-CN" smtClean="0"/>
              <a:t>Task</a:t>
            </a:r>
            <a:r>
              <a:rPr lang="zh-CN" altLang="en-US" smtClean="0"/>
              <a:t>优先级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在程序运行期间，用户可以动态改变任务的优先级。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INT8U OSTaskChangePrio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INT8U oldprio,  /* </a:t>
            </a:r>
            <a:r>
              <a:rPr lang="zh-CN" altLang="en-US" smtClean="0"/>
              <a:t>原优先级 *</a:t>
            </a:r>
            <a:r>
              <a:rPr lang="en-US" altLang="zh-CN" smtClean="0"/>
              <a:t>/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INT8U newprio /* </a:t>
            </a:r>
            <a:r>
              <a:rPr lang="zh-CN" altLang="en-US" smtClean="0"/>
              <a:t>新优先级 *</a:t>
            </a:r>
            <a:r>
              <a:rPr lang="en-US" altLang="zh-CN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)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不能改变</a:t>
            </a:r>
            <a:r>
              <a:rPr lang="en-US" altLang="zh-CN" smtClean="0"/>
              <a:t>idle task</a:t>
            </a:r>
            <a:r>
              <a:rPr lang="zh-CN" altLang="en-US" smtClean="0"/>
              <a:t>的优先级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可以改变自己或其他</a:t>
            </a:r>
            <a:r>
              <a:rPr lang="en-US" altLang="zh-CN" smtClean="0"/>
              <a:t>Task</a:t>
            </a:r>
            <a:r>
              <a:rPr lang="zh-CN" altLang="en-US" smtClean="0"/>
              <a:t>优先级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挂起和恢复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挂起任务可通过调用</a:t>
            </a:r>
            <a:r>
              <a:rPr lang="en-US" altLang="zh-CN" smtClean="0"/>
              <a:t>OSTaskSuspend()</a:t>
            </a:r>
            <a:r>
              <a:rPr lang="zh-CN" altLang="en-US" smtClean="0"/>
              <a:t>函数来完成。被挂起的任务只能通过调用</a:t>
            </a:r>
            <a:r>
              <a:rPr lang="en-US" altLang="zh-CN" smtClean="0"/>
              <a:t>OSTaskResume()</a:t>
            </a:r>
            <a:r>
              <a:rPr lang="zh-CN" altLang="en-US" smtClean="0"/>
              <a:t>函数来恢复</a:t>
            </a:r>
          </a:p>
          <a:p>
            <a:pPr lvl="1" eaLnBrk="1" hangingPunct="1"/>
            <a:r>
              <a:rPr lang="en-US" altLang="zh-CN" smtClean="0"/>
              <a:t>INT8U OSTaskSuspend (INT8U prio) </a:t>
            </a:r>
          </a:p>
          <a:p>
            <a:pPr lvl="1" eaLnBrk="1" hangingPunct="1"/>
            <a:r>
              <a:rPr lang="en-US" altLang="zh-CN" smtClean="0"/>
              <a:t>INT8U OSTaskResume (INT8U prio)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信息获取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通过调用</a:t>
            </a:r>
            <a:r>
              <a:rPr lang="en-US" altLang="zh-CN" sz="2400" smtClean="0"/>
              <a:t>OSTaskQuery()</a:t>
            </a:r>
            <a:r>
              <a:rPr lang="zh-CN" altLang="en-US" sz="2400" smtClean="0"/>
              <a:t>来获得自身或其它应用任务的信息。实际上，</a:t>
            </a:r>
            <a:r>
              <a:rPr lang="en-US" altLang="zh-CN" sz="2400" smtClean="0"/>
              <a:t>OSTaskQuery()</a:t>
            </a:r>
            <a:r>
              <a:rPr lang="zh-CN" altLang="en-US" sz="2400" smtClean="0"/>
              <a:t>获得的是对应任务</a:t>
            </a:r>
            <a:r>
              <a:rPr lang="en-US" altLang="zh-CN" sz="2400" smtClean="0"/>
              <a:t>OS_TCB</a:t>
            </a:r>
            <a:r>
              <a:rPr lang="zh-CN" altLang="en-US" sz="2400" smtClean="0"/>
              <a:t>中内容的拷贝 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OS_TCB  MyTaskData;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void MyTask (void *pdata){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pdata = pdata;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for (;;) {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/*  </a:t>
            </a:r>
            <a:r>
              <a:rPr lang="zh-CN" altLang="en-US" sz="2000" smtClean="0"/>
              <a:t>用户代码                   *</a:t>
            </a:r>
            <a:r>
              <a:rPr lang="en-US" altLang="zh-CN" sz="2000" smtClean="0"/>
              <a:t>/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err = OSTaskQuery(10, &amp;MyTaskData);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/* Examine error code ..        */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/*  </a:t>
            </a:r>
            <a:r>
              <a:rPr lang="zh-CN" altLang="en-US" sz="2000" smtClean="0"/>
              <a:t>用户代码                    *</a:t>
            </a:r>
            <a:r>
              <a:rPr lang="en-US" altLang="zh-CN" sz="2000" smtClean="0"/>
              <a:t>/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时间管理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μC/OS-Ⅱ(</a:t>
            </a:r>
            <a:r>
              <a:rPr lang="zh-CN" altLang="en-US" smtClean="0"/>
              <a:t>其它内核也一样</a:t>
            </a:r>
            <a:r>
              <a:rPr lang="en-US" altLang="zh-CN" smtClean="0"/>
              <a:t>)</a:t>
            </a:r>
            <a:r>
              <a:rPr lang="zh-CN" altLang="en-US" smtClean="0"/>
              <a:t>要求系统提供定时中断来实现延时与超时控制等功能。这个定时中断叫做时钟节拍（</a:t>
            </a:r>
            <a:r>
              <a:rPr lang="en-US" altLang="zh-CN" b="1" smtClean="0">
                <a:solidFill>
                  <a:schemeClr val="hlink"/>
                </a:solidFill>
              </a:rPr>
              <a:t>Tick</a:t>
            </a:r>
            <a:r>
              <a:rPr lang="zh-CN" altLang="en-US" smtClean="0"/>
              <a:t>），它应该每秒发生</a:t>
            </a:r>
            <a:r>
              <a:rPr lang="en-US" altLang="zh-CN" smtClean="0"/>
              <a:t>10</a:t>
            </a:r>
            <a:r>
              <a:rPr lang="zh-CN" altLang="en-US" smtClean="0"/>
              <a:t>至</a:t>
            </a:r>
            <a:r>
              <a:rPr lang="en-US" altLang="zh-CN" smtClean="0"/>
              <a:t>100</a:t>
            </a:r>
            <a:r>
              <a:rPr lang="zh-CN" altLang="en-US" smtClean="0"/>
              <a:t>次。时钟节拍的实际频率是由用户的应用程序决定的。时钟节拍的频率越高，系统的负荷就越重。</a:t>
            </a:r>
          </a:p>
          <a:p>
            <a:pPr eaLnBrk="1" hangingPunct="1"/>
            <a:r>
              <a:rPr lang="zh-CN" altLang="en-US" smtClean="0"/>
              <a:t>实质：</a:t>
            </a:r>
          </a:p>
          <a:p>
            <a:pPr lvl="1" eaLnBrk="1" hangingPunct="1"/>
            <a:r>
              <a:rPr lang="zh-CN" altLang="en-US" smtClean="0"/>
              <a:t>定时器中断</a:t>
            </a:r>
            <a:r>
              <a:rPr lang="en-US" altLang="zh-CN" smtClean="0"/>
              <a:t>ISR -&gt; OSTimeTick()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时间管理相关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延时：      	</a:t>
            </a:r>
            <a:r>
              <a:rPr lang="en-US" altLang="zh-CN" smtClean="0"/>
              <a:t>OSTimeDly()</a:t>
            </a:r>
          </a:p>
          <a:p>
            <a:pPr eaLnBrk="1" hangingPunct="1"/>
            <a:r>
              <a:rPr lang="zh-CN" altLang="en-US" smtClean="0"/>
              <a:t>按时、分、秒延时：</a:t>
            </a:r>
            <a:r>
              <a:rPr lang="en-US" altLang="zh-CN" smtClean="0"/>
              <a:t>OSTimeDlyHMSM()</a:t>
            </a:r>
          </a:p>
          <a:p>
            <a:pPr eaLnBrk="1" hangingPunct="1"/>
            <a:r>
              <a:rPr lang="zh-CN" altLang="en-US" smtClean="0"/>
              <a:t>恢复被延时</a:t>
            </a:r>
            <a:r>
              <a:rPr lang="en-US" altLang="zh-CN" smtClean="0"/>
              <a:t>Task</a:t>
            </a:r>
            <a:r>
              <a:rPr lang="zh-CN" altLang="en-US" smtClean="0"/>
              <a:t>：</a:t>
            </a:r>
            <a:r>
              <a:rPr lang="en-US" altLang="zh-CN" smtClean="0"/>
              <a:t>OSTimeDlyResume()</a:t>
            </a:r>
          </a:p>
          <a:p>
            <a:pPr eaLnBrk="1" hangingPunct="1"/>
            <a:r>
              <a:rPr lang="zh-CN" altLang="en-US" smtClean="0"/>
              <a:t>系统时间管理：	</a:t>
            </a:r>
            <a:r>
              <a:rPr lang="en-US" altLang="zh-CN" smtClean="0"/>
              <a:t>OSTimeGet()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	OSTimeSet()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延时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申请该服务的任务可以延时一段时间，这段时间的长短是用时钟节拍（</a:t>
            </a:r>
            <a:r>
              <a:rPr lang="en-US" altLang="zh-CN" smtClean="0"/>
              <a:t>Tick</a:t>
            </a:r>
            <a:r>
              <a:rPr lang="zh-CN" altLang="en-US" smtClean="0"/>
              <a:t>）的数目来确定的。</a:t>
            </a:r>
          </a:p>
          <a:p>
            <a:pPr eaLnBrk="1" hangingPunct="1"/>
            <a:r>
              <a:rPr lang="en-US" altLang="zh-CN" smtClean="0"/>
              <a:t>void OSTimeDly (INT16U ticks) </a:t>
            </a:r>
          </a:p>
          <a:p>
            <a:pPr lvl="1" eaLnBrk="1" hangingPunct="1"/>
            <a:r>
              <a:rPr lang="en-US" altLang="zh-CN" smtClean="0"/>
              <a:t>Tick  = n (n&gt;0), delay n</a:t>
            </a:r>
            <a:r>
              <a:rPr lang="zh-CN" altLang="en-US" smtClean="0"/>
              <a:t>个</a:t>
            </a:r>
            <a:r>
              <a:rPr lang="en-US" altLang="zh-CN" smtClean="0"/>
              <a:t>Tick, </a:t>
            </a:r>
            <a:r>
              <a:rPr lang="zh-CN" altLang="en-US" smtClean="0"/>
              <a:t>之后</a:t>
            </a:r>
            <a:r>
              <a:rPr lang="en-US" altLang="zh-CN" smtClean="0"/>
              <a:t>Task</a:t>
            </a:r>
            <a:r>
              <a:rPr lang="zh-CN" altLang="en-US" smtClean="0"/>
              <a:t>状态？有没有误差？</a:t>
            </a:r>
          </a:p>
          <a:p>
            <a:pPr lvl="1" eaLnBrk="1" hangingPunct="1"/>
            <a:r>
              <a:rPr lang="en-US" altLang="zh-CN" smtClean="0"/>
              <a:t>Tick  = 0, </a:t>
            </a:r>
            <a:r>
              <a:rPr lang="zh-CN" altLang="en-US" smtClean="0"/>
              <a:t>函数立即返回</a:t>
            </a:r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uC/OS-II</a:t>
            </a:r>
            <a:r>
              <a:rPr lang="zh-CN" altLang="en-US" smtClean="0">
                <a:solidFill>
                  <a:schemeClr val="folHlink"/>
                </a:solidFill>
              </a:rPr>
              <a:t>的主要特点</a:t>
            </a:r>
          </a:p>
        </p:txBody>
      </p:sp>
      <p:sp>
        <p:nvSpPr>
          <p:cNvPr id="5123" name="Rectangle 29"/>
          <p:cNvSpPr>
            <a:spLocks noChangeArrowheads="1"/>
          </p:cNvSpPr>
          <p:nvPr/>
        </p:nvSpPr>
        <p:spPr bwMode="auto">
          <a:xfrm>
            <a:off x="395288" y="1268413"/>
            <a:ext cx="83058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folHlink"/>
                </a:solidFill>
              </a:rPr>
              <a:t>实时性可确定：</a:t>
            </a:r>
            <a:r>
              <a:rPr lang="zh-CN" altLang="en-US" sz="2400" dirty="0"/>
              <a:t>绝大多数系统服务的执行时间具有可确定性，不依赖于用户应用程序</a:t>
            </a:r>
            <a:r>
              <a:rPr lang="en-US" altLang="zh-CN" sz="2400" dirty="0"/>
              <a:t>Task</a:t>
            </a:r>
            <a:r>
              <a:rPr lang="zh-CN" altLang="en-US" sz="2400" dirty="0"/>
              <a:t>数目的多少。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folHlink"/>
                </a:solidFill>
              </a:rPr>
              <a:t>多任务、独立栈：</a:t>
            </a:r>
            <a:r>
              <a:rPr lang="zh-CN" altLang="en-US" sz="2400" dirty="0"/>
              <a:t>最多</a:t>
            </a:r>
            <a:r>
              <a:rPr lang="en-US" altLang="zh-CN" sz="2400" dirty="0"/>
              <a:t>64</a:t>
            </a:r>
            <a:r>
              <a:rPr lang="zh-CN" altLang="en-US" sz="2400" dirty="0"/>
              <a:t>个</a:t>
            </a:r>
            <a:r>
              <a:rPr lang="en-US" altLang="zh-CN" sz="2400" dirty="0" smtClean="0"/>
              <a:t>Task(</a:t>
            </a:r>
            <a:r>
              <a:rPr lang="zh-CN" altLang="en-US" sz="2400" dirty="0" smtClean="0"/>
              <a:t>可配置为</a:t>
            </a:r>
            <a:r>
              <a:rPr lang="en-US" altLang="zh-CN" sz="2400" smtClean="0"/>
              <a:t>256)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基于优先级抢占调度方式。每个</a:t>
            </a:r>
            <a:r>
              <a:rPr lang="en-US" altLang="zh-CN" sz="2400" dirty="0"/>
              <a:t>Task</a:t>
            </a:r>
            <a:r>
              <a:rPr lang="zh-CN" altLang="en-US" sz="2400" dirty="0"/>
              <a:t>有自身独立的堆栈。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folHlink"/>
                </a:solidFill>
              </a:rPr>
              <a:t>可裁减性：</a:t>
            </a:r>
            <a:r>
              <a:rPr lang="zh-CN" altLang="en-US" sz="2400" dirty="0"/>
              <a:t>系统最小可裁减到几</a:t>
            </a:r>
            <a:r>
              <a:rPr lang="en-US" altLang="zh-CN" sz="2400" dirty="0"/>
              <a:t>K</a:t>
            </a:r>
            <a:r>
              <a:rPr lang="zh-CN" altLang="en-US" sz="2400" dirty="0"/>
              <a:t>到十几</a:t>
            </a:r>
            <a:r>
              <a:rPr lang="en-US" altLang="zh-CN" sz="2400" dirty="0"/>
              <a:t>K</a:t>
            </a:r>
            <a:r>
              <a:rPr lang="zh-CN" altLang="en-US" sz="2400" dirty="0"/>
              <a:t>，这种裁减还可以做到基于函数级。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folHlink"/>
                </a:solidFill>
              </a:rPr>
              <a:t>可移植性：</a:t>
            </a:r>
            <a:r>
              <a:rPr lang="zh-CN" altLang="en-US" sz="2400" dirty="0"/>
              <a:t>与</a:t>
            </a:r>
            <a:r>
              <a:rPr lang="en-US" altLang="zh-CN" sz="2400" dirty="0"/>
              <a:t>CPU</a:t>
            </a:r>
            <a:r>
              <a:rPr lang="zh-CN" altLang="en-US" sz="2400" dirty="0"/>
              <a:t>体系结构相关部分用汇编编写，其他功能组件</a:t>
            </a:r>
            <a:r>
              <a:rPr lang="en-US" altLang="zh-CN" sz="2400" dirty="0"/>
              <a:t>CPU</a:t>
            </a:r>
            <a:r>
              <a:rPr lang="zh-CN" altLang="en-US" sz="2400" dirty="0"/>
              <a:t>无关。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folHlink"/>
                </a:solidFill>
              </a:rPr>
              <a:t>可靠、稳定性：</a:t>
            </a:r>
            <a:r>
              <a:rPr lang="zh-CN" altLang="en-US" sz="2400" dirty="0"/>
              <a:t>由整个系统设计来保证，市场验证。美国联邦航空管理局（</a:t>
            </a:r>
            <a:r>
              <a:rPr lang="en-US" altLang="zh-CN" sz="2400" dirty="0"/>
              <a:t>FAA</a:t>
            </a:r>
            <a:r>
              <a:rPr lang="zh-CN" altLang="en-US" sz="2400" dirty="0"/>
              <a:t>）认证。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folHlink"/>
                </a:solidFill>
              </a:rPr>
              <a:t>开源代码：</a:t>
            </a:r>
            <a:r>
              <a:rPr lang="zh-CN" altLang="en-US" sz="2400" dirty="0"/>
              <a:t>内核约</a:t>
            </a:r>
            <a:r>
              <a:rPr lang="en-US" altLang="zh-CN" sz="2400" dirty="0"/>
              <a:t>5500</a:t>
            </a:r>
            <a:r>
              <a:rPr lang="zh-CN" altLang="en-US" sz="2400" dirty="0"/>
              <a:t>行</a:t>
            </a:r>
            <a:r>
              <a:rPr lang="en-US" altLang="zh-CN" sz="2400" dirty="0"/>
              <a:t>C</a:t>
            </a:r>
            <a:r>
              <a:rPr lang="zh-CN" altLang="en-US" sz="2400" dirty="0"/>
              <a:t>代码。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folHlink"/>
                </a:solidFill>
              </a:rPr>
              <a:t>可固化：</a:t>
            </a:r>
            <a:r>
              <a:rPr lang="zh-CN" altLang="en-US" sz="2400" dirty="0"/>
              <a:t>面向嵌入式应用。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按时、分、秒延时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INT8U OSTimeDlyHMSM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INT8U hours,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INT8U minutes,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INT8U seconds,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INT16U milli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 </a:t>
            </a:r>
          </a:p>
          <a:p>
            <a:pPr eaLnBrk="1" hangingPunct="1"/>
            <a:r>
              <a:rPr lang="zh-CN" altLang="en-US" smtClean="0"/>
              <a:t>有最长延时限制：</a:t>
            </a:r>
            <a:r>
              <a:rPr lang="en-US" altLang="zh-CN" smtClean="0"/>
              <a:t>65535</a:t>
            </a:r>
            <a:r>
              <a:rPr lang="zh-CN" altLang="en-US" smtClean="0"/>
              <a:t>个</a:t>
            </a:r>
            <a:r>
              <a:rPr lang="en-US" altLang="zh-CN" smtClean="0"/>
              <a:t>Tick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恢复被延时的</a:t>
            </a:r>
            <a:r>
              <a:rPr lang="en-US" altLang="zh-CN" smtClean="0"/>
              <a:t>Task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INT8U OSTimeDlyResume (INT8U prio) 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谁能发起这个唤醒动作？</a:t>
            </a:r>
          </a:p>
          <a:p>
            <a:pPr eaLnBrk="1" hangingPunct="1"/>
            <a:r>
              <a:rPr lang="zh-CN" altLang="en-US" smtClean="0"/>
              <a:t>不建议使用？</a:t>
            </a:r>
          </a:p>
          <a:p>
            <a:pPr lvl="1" eaLnBrk="1" hangingPunct="1"/>
            <a:r>
              <a:rPr lang="zh-CN" altLang="en-US" smtClean="0"/>
              <a:t>被唤醒的</a:t>
            </a:r>
            <a:r>
              <a:rPr lang="en-US" altLang="zh-CN" smtClean="0"/>
              <a:t>Task</a:t>
            </a:r>
            <a:r>
              <a:rPr lang="zh-CN" altLang="en-US" smtClean="0"/>
              <a:t>同样认为是超时被唤醒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系统时间管理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INT32U OSTimeGet (void)</a:t>
            </a:r>
          </a:p>
          <a:p>
            <a:pPr lvl="1" eaLnBrk="1" hangingPunct="1"/>
            <a:r>
              <a:rPr lang="zh-CN" altLang="en-US" smtClean="0"/>
              <a:t>返回系统当前的</a:t>
            </a:r>
            <a:r>
              <a:rPr lang="en-US" altLang="zh-CN" smtClean="0"/>
              <a:t>Tick</a:t>
            </a:r>
            <a:r>
              <a:rPr lang="zh-CN" altLang="en-US" smtClean="0"/>
              <a:t>计数值（</a:t>
            </a:r>
            <a:r>
              <a:rPr lang="en-US" altLang="zh-CN" smtClean="0"/>
              <a:t>32</a:t>
            </a:r>
            <a:r>
              <a:rPr lang="zh-CN" altLang="en-US" smtClean="0"/>
              <a:t>位</a:t>
            </a:r>
            <a:r>
              <a:rPr lang="en-US" altLang="zh-CN" smtClean="0"/>
              <a:t>: 0-</a:t>
            </a:r>
            <a:r>
              <a:rPr lang="en-US" altLang="en-US" smtClean="0"/>
              <a:t>4,294,967,295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en-US" altLang="zh-CN" smtClean="0"/>
              <a:t>void OSTimeSet (INT32U ticks)</a:t>
            </a:r>
          </a:p>
          <a:p>
            <a:pPr lvl="1" eaLnBrk="1" hangingPunct="1"/>
            <a:r>
              <a:rPr lang="zh-CN" altLang="en-US" smtClean="0"/>
              <a:t>设置系统的</a:t>
            </a:r>
            <a:r>
              <a:rPr lang="en-US" altLang="zh-CN" smtClean="0"/>
              <a:t>Tick</a:t>
            </a:r>
            <a:r>
              <a:rPr lang="zh-CN" altLang="en-US" smtClean="0"/>
              <a:t>计数值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Intertask Communication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77200" cy="3717925"/>
          </a:xfrm>
        </p:spPr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间通信的主要目的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zh-CN" altLang="en-US" smtClean="0"/>
              <a:t>保护共享的数据、信息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zh-CN" altLang="en-US" smtClean="0"/>
              <a:t>通知</a:t>
            </a:r>
            <a:r>
              <a:rPr lang="en-US" altLang="zh-CN" smtClean="0"/>
              <a:t>Task</a:t>
            </a:r>
            <a:r>
              <a:rPr lang="zh-CN" altLang="en-US" smtClean="0"/>
              <a:t>数据已经准备好，可以读写</a:t>
            </a:r>
          </a:p>
          <a:p>
            <a:pPr lvl="1" eaLnBrk="1" hangingPunct="1"/>
            <a:r>
              <a:rPr lang="en-US" altLang="zh-CN" smtClean="0"/>
              <a:t>Task</a:t>
            </a:r>
            <a:r>
              <a:rPr lang="zh-CN" altLang="en-US" smtClean="0"/>
              <a:t>之间同步，防止相互干扰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Communication Methods</a:t>
            </a:r>
            <a:endParaRPr lang="en-US" altLang="zh-CN" b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信号量（ </a:t>
            </a:r>
            <a:r>
              <a:rPr lang="en-US" altLang="zh-CN" sz="2400" b="1" smtClean="0"/>
              <a:t>Semaphores </a:t>
            </a:r>
            <a:r>
              <a:rPr lang="zh-CN" altLang="en-US" sz="2400" b="1" smtClean="0"/>
              <a:t>）</a:t>
            </a:r>
            <a:r>
              <a:rPr lang="en-US" altLang="zh-CN" sz="2400" smtClean="0"/>
              <a:t>- </a:t>
            </a:r>
            <a:r>
              <a:rPr lang="zh-CN" altLang="en-US" sz="2400" smtClean="0"/>
              <a:t>用于最基本的互斥、同步操作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互斥信号量（</a:t>
            </a:r>
            <a:r>
              <a:rPr lang="en-US" altLang="zh-CN" sz="2400" b="1" smtClean="0"/>
              <a:t>Mutual Exclusion Semaphores </a:t>
            </a:r>
            <a:r>
              <a:rPr lang="zh-CN" altLang="en-US" sz="2400" b="1" smtClean="0"/>
              <a:t>）</a:t>
            </a:r>
            <a:r>
              <a:rPr lang="zh-CN" altLang="en-US" sz="2400" smtClean="0"/>
              <a:t> </a:t>
            </a:r>
            <a:r>
              <a:rPr lang="en-US" altLang="zh-CN" sz="2400" smtClean="0">
                <a:latin typeface="Times New Roman" panose="02020603050405020304" pitchFamily="18" charset="0"/>
              </a:rPr>
              <a:t>–</a:t>
            </a:r>
            <a:r>
              <a:rPr lang="en-US" altLang="zh-CN" sz="2400" smtClean="0"/>
              <a:t> </a:t>
            </a:r>
            <a:r>
              <a:rPr lang="zh-CN" altLang="en-US" sz="2400" smtClean="0"/>
              <a:t>专门用于互斥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消息邮箱（</a:t>
            </a:r>
            <a:r>
              <a:rPr lang="en-US" altLang="zh-CN" sz="2400" b="1" smtClean="0"/>
              <a:t>Message Box</a:t>
            </a:r>
            <a:r>
              <a:rPr lang="zh-CN" altLang="en-US" sz="2400" b="1" smtClean="0"/>
              <a:t>）</a:t>
            </a:r>
            <a:r>
              <a:rPr lang="zh-CN" altLang="en-US" sz="2400" smtClean="0"/>
              <a:t> </a:t>
            </a:r>
            <a:r>
              <a:rPr lang="en-US" altLang="zh-CN" sz="2400" smtClean="0"/>
              <a:t>- </a:t>
            </a:r>
            <a:r>
              <a:rPr lang="zh-CN" altLang="en-US" sz="2400" smtClean="0"/>
              <a:t>单消息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消息队列（ </a:t>
            </a:r>
            <a:r>
              <a:rPr lang="en-US" altLang="zh-CN" sz="2400" b="1" smtClean="0"/>
              <a:t>Message Queues </a:t>
            </a:r>
            <a:r>
              <a:rPr lang="zh-CN" altLang="en-US" sz="2400" b="1" smtClean="0"/>
              <a:t>）</a:t>
            </a:r>
            <a:r>
              <a:rPr lang="en-US" altLang="zh-CN" sz="2400" smtClean="0"/>
              <a:t>- </a:t>
            </a:r>
            <a:r>
              <a:rPr lang="zh-CN" altLang="en-US" sz="2400" smtClean="0"/>
              <a:t>用于消息通信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事件标志组（</a:t>
            </a:r>
            <a:r>
              <a:rPr lang="en-US" altLang="zh-CN" sz="2400" b="1" smtClean="0"/>
              <a:t>Event Flag</a:t>
            </a:r>
            <a:r>
              <a:rPr lang="zh-CN" altLang="en-US" sz="2400" b="1" smtClean="0"/>
              <a:t>）</a:t>
            </a:r>
            <a:r>
              <a:rPr lang="en-US" altLang="zh-CN" sz="2400" smtClean="0"/>
              <a:t>- </a:t>
            </a:r>
            <a:r>
              <a:rPr lang="zh-CN" altLang="en-US" sz="2400" smtClean="0"/>
              <a:t>一组标志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Others </a:t>
            </a:r>
            <a:r>
              <a:rPr lang="en-US" altLang="zh-CN" sz="2400" smtClean="0">
                <a:latin typeface="Times New Roman" panose="02020603050405020304" pitchFamily="18" charset="0"/>
              </a:rPr>
              <a:t>–</a:t>
            </a:r>
            <a:r>
              <a:rPr lang="en-US" altLang="zh-CN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Shared Memory</a:t>
            </a:r>
            <a:r>
              <a:rPr lang="zh-CN" altLang="en-US" sz="2000" smtClean="0"/>
              <a:t>（共享内存）</a:t>
            </a:r>
            <a:r>
              <a:rPr lang="en-US" altLang="zh-CN" sz="2000" smtClean="0"/>
              <a:t>- </a:t>
            </a:r>
            <a:r>
              <a:rPr lang="zh-CN" altLang="en-US" sz="2000" smtClean="0"/>
              <a:t>用于数据的简单共享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Pipes</a:t>
            </a:r>
            <a:r>
              <a:rPr lang="zh-CN" altLang="en-US" sz="2000" smtClean="0"/>
              <a:t>（管道）</a:t>
            </a:r>
            <a:r>
              <a:rPr lang="en-US" altLang="zh-CN" sz="2000" smtClean="0"/>
              <a:t>- </a:t>
            </a:r>
            <a:r>
              <a:rPr lang="zh-CN" altLang="en-US" sz="2000" smtClean="0"/>
              <a:t>用于支持标准</a:t>
            </a:r>
            <a:r>
              <a:rPr lang="en-US" altLang="zh-CN" sz="2000" smtClean="0"/>
              <a:t>I/O</a:t>
            </a:r>
            <a:r>
              <a:rPr lang="zh-CN" altLang="en-US" sz="2000" smtClean="0"/>
              <a:t>操作的消息通信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Signals</a:t>
            </a:r>
            <a:r>
              <a:rPr lang="zh-CN" altLang="en-US" sz="2000" smtClean="0"/>
              <a:t>（信号）</a:t>
            </a:r>
            <a:r>
              <a:rPr lang="en-US" altLang="zh-CN" sz="2000" smtClean="0"/>
              <a:t>- </a:t>
            </a:r>
            <a:r>
              <a:rPr lang="zh-CN" altLang="en-US" sz="2000" smtClean="0"/>
              <a:t>用于处理异常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Network(Sockets), </a:t>
            </a:r>
            <a:r>
              <a:rPr lang="en-US" altLang="zh-CN" sz="2000" smtClean="0">
                <a:latin typeface="Times New Roman" panose="02020603050405020304" pitchFamily="18" charset="0"/>
              </a:rPr>
              <a:t>…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信号量相关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信号量创建：</a:t>
            </a:r>
            <a:r>
              <a:rPr lang="en-US" altLang="zh-CN" smtClean="0"/>
              <a:t>OSSemCreate()</a:t>
            </a:r>
          </a:p>
          <a:p>
            <a:pPr eaLnBrk="1" hangingPunct="1"/>
            <a:r>
              <a:rPr lang="zh-CN" altLang="en-US" smtClean="0"/>
              <a:t>信号量删除：</a:t>
            </a:r>
            <a:r>
              <a:rPr lang="en-US" altLang="zh-CN" smtClean="0"/>
              <a:t>OSSemDel()</a:t>
            </a:r>
          </a:p>
          <a:p>
            <a:pPr eaLnBrk="1" hangingPunct="1"/>
            <a:r>
              <a:rPr lang="zh-CN" altLang="en-US" smtClean="0"/>
              <a:t>信号量等待：</a:t>
            </a:r>
            <a:r>
              <a:rPr lang="en-US" altLang="zh-CN" smtClean="0"/>
              <a:t>OSSemPend()</a:t>
            </a:r>
          </a:p>
          <a:p>
            <a:pPr eaLnBrk="1" hangingPunct="1"/>
            <a:r>
              <a:rPr lang="zh-CN" altLang="en-US" smtClean="0"/>
              <a:t>信号量发出：</a:t>
            </a:r>
            <a:r>
              <a:rPr lang="en-US" altLang="zh-CN" smtClean="0"/>
              <a:t>OSSemPost()</a:t>
            </a:r>
          </a:p>
          <a:p>
            <a:pPr eaLnBrk="1" hangingPunct="1"/>
            <a:r>
              <a:rPr lang="zh-CN" altLang="en-US" smtClean="0"/>
              <a:t>信号量请求（无等待）： </a:t>
            </a:r>
            <a:r>
              <a:rPr lang="en-US" altLang="zh-CN" smtClean="0"/>
              <a:t>OSSemAccept()</a:t>
            </a:r>
          </a:p>
          <a:p>
            <a:pPr eaLnBrk="1" hangingPunct="1"/>
            <a:r>
              <a:rPr lang="zh-CN" altLang="en-US" smtClean="0"/>
              <a:t>信号量状态查询： </a:t>
            </a:r>
            <a:r>
              <a:rPr lang="en-US" altLang="zh-CN" smtClean="0"/>
              <a:t>OSSemQuery()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信号量创建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μC/OS-II</a:t>
            </a:r>
            <a:r>
              <a:rPr lang="zh-CN" altLang="en-US" sz="2800" smtClean="0"/>
              <a:t>中的信号量由两部分组成：一个是信号量的计数值，它是一个</a:t>
            </a:r>
            <a:r>
              <a:rPr lang="en-US" altLang="zh-CN" sz="2800" smtClean="0"/>
              <a:t>16</a:t>
            </a:r>
            <a:r>
              <a:rPr lang="zh-CN" altLang="en-US" sz="2800" smtClean="0"/>
              <a:t>位的无符号整数（</a:t>
            </a:r>
            <a:r>
              <a:rPr lang="en-US" altLang="zh-CN" sz="2800" smtClean="0"/>
              <a:t>0 </a:t>
            </a:r>
            <a:r>
              <a:rPr lang="zh-CN" altLang="en-US" sz="2800" smtClean="0"/>
              <a:t>到</a:t>
            </a:r>
            <a:r>
              <a:rPr lang="en-US" altLang="zh-CN" sz="2800" smtClean="0"/>
              <a:t>65,535</a:t>
            </a:r>
            <a:r>
              <a:rPr lang="zh-CN" altLang="en-US" sz="2800" smtClean="0"/>
              <a:t>之间）；另一个是由等待该信号量的任务组成的等待任务表。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OS_EVENT *OSSemCreate (INT16U cnt)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返回信号量指针（句柄、</a:t>
            </a:r>
            <a:r>
              <a:rPr lang="en-US" altLang="zh-CN" sz="2400" smtClean="0"/>
              <a:t>ID</a:t>
            </a:r>
            <a:r>
              <a:rPr lang="zh-CN" altLang="en-US" sz="2400" smtClean="0"/>
              <a:t>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对信号量的初始计数值赋值。该初始值为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到</a:t>
            </a:r>
            <a:r>
              <a:rPr lang="en-US" altLang="zh-CN" sz="2400" smtClean="0"/>
              <a:t>65,535</a:t>
            </a:r>
            <a:r>
              <a:rPr lang="zh-CN" altLang="en-US" sz="2400" smtClean="0"/>
              <a:t>之间的一个数。如果信号量是用来表示一个或者多个事件的发生，那么该信号量的初始值应设为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。如果信号量是用于对共享资源的访问，那么该信号量的初始值应设为</a:t>
            </a:r>
            <a:r>
              <a:rPr lang="en-US" altLang="zh-CN" sz="2400" smtClean="0"/>
              <a:t>1</a:t>
            </a:r>
            <a:r>
              <a:rPr lang="zh-CN" altLang="en-US" sz="2400" smtClean="0"/>
              <a:t>（例如，把它当作二值信号量使用）。最后，如果该信号量是用来表示允许任务访问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个相同的资源，那么该初始值显然应该是</a:t>
            </a:r>
            <a:r>
              <a:rPr lang="en-US" altLang="zh-CN" sz="2400" smtClean="0"/>
              <a:t>n</a:t>
            </a:r>
            <a:r>
              <a:rPr lang="zh-CN" altLang="en-US" sz="2400" smtClean="0"/>
              <a:t>，并把该信号量作为一个可计数的信号量使用。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信号量删除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OS_EVENT *OSSemDel(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OS_EVENT *prevent,  /* </a:t>
            </a:r>
            <a:r>
              <a:rPr lang="zh-CN" altLang="en-US" sz="2400" smtClean="0"/>
              <a:t>信号量指针（句柄，</a:t>
            </a:r>
            <a:r>
              <a:rPr lang="en-US" altLang="zh-CN" sz="2400" smtClean="0"/>
              <a:t>ID</a:t>
            </a:r>
            <a:r>
              <a:rPr lang="zh-CN" altLang="en-US" sz="2400" smtClean="0"/>
              <a:t>）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INT8U opt,  /* </a:t>
            </a:r>
            <a:r>
              <a:rPr lang="zh-CN" altLang="en-US" sz="2400" smtClean="0"/>
              <a:t>选项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INT8U *err  /* </a:t>
            </a:r>
            <a:r>
              <a:rPr lang="zh-CN" altLang="en-US" sz="2400" smtClean="0"/>
              <a:t>错误码缓冲指针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删除成功返回空指针</a:t>
            </a:r>
            <a:r>
              <a:rPr lang="en-US" altLang="zh-CN" sz="2400" smtClean="0"/>
              <a:t>(NULL)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ISR</a:t>
            </a:r>
            <a:r>
              <a:rPr lang="zh-CN" altLang="en-US" sz="2400" smtClean="0"/>
              <a:t>不能调用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opt </a:t>
            </a:r>
            <a:r>
              <a:rPr lang="zh-CN" altLang="en-US" sz="2400" smtClean="0"/>
              <a:t>：</a:t>
            </a:r>
            <a:r>
              <a:rPr lang="en-US" altLang="zh-CN" sz="2400" smtClean="0"/>
              <a:t>OS_DEL_NO_PEND -&gt;</a:t>
            </a:r>
            <a:r>
              <a:rPr lang="zh-CN" altLang="en-US" sz="2400" smtClean="0"/>
              <a:t>若有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在等，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			返回</a:t>
            </a:r>
            <a:r>
              <a:rPr lang="en-US" altLang="zh-CN" sz="2400" smtClean="0"/>
              <a:t>err=OS_ERR_TASK_WAITING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	    </a:t>
            </a:r>
            <a:r>
              <a:rPr lang="en-US" altLang="zh-CN" sz="2400" smtClean="0"/>
              <a:t>OS_DEL_ALWAYS -&gt; </a:t>
            </a:r>
            <a:r>
              <a:rPr lang="zh-CN" altLang="en-US" sz="2400" smtClean="0"/>
              <a:t>强制删除。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    		等待信号量的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进入</a:t>
            </a:r>
            <a:r>
              <a:rPr lang="en-US" altLang="zh-CN" sz="2400" smtClean="0"/>
              <a:t>Ready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err</a:t>
            </a:r>
            <a:r>
              <a:rPr lang="zh-CN" altLang="en-US" sz="2400" smtClean="0"/>
              <a:t>：操作成功返回</a:t>
            </a:r>
            <a:r>
              <a:rPr lang="en-US" altLang="zh-CN" sz="2400" smtClean="0"/>
              <a:t>OS_NO_ERR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等待信号量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void OSSemPend (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OS_EVENT *pevent, /* </a:t>
            </a:r>
            <a:r>
              <a:rPr lang="zh-CN" altLang="en-US" sz="2000" smtClean="0"/>
              <a:t>信号量指针</a:t>
            </a:r>
            <a:r>
              <a:rPr lang="en-US" altLang="zh-CN" sz="2000" smtClean="0"/>
              <a:t>(</a:t>
            </a:r>
            <a:r>
              <a:rPr lang="zh-CN" altLang="en-US" sz="2000" smtClean="0"/>
              <a:t>句柄，</a:t>
            </a:r>
            <a:r>
              <a:rPr lang="en-US" altLang="zh-CN" sz="2000" smtClean="0"/>
              <a:t>ID) 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INT16U timeout, /* </a:t>
            </a:r>
            <a:r>
              <a:rPr lang="zh-CN" altLang="en-US" sz="2000" smtClean="0"/>
              <a:t>等待时间</a:t>
            </a:r>
            <a:r>
              <a:rPr lang="en-US" altLang="zh-CN" sz="2000" smtClean="0"/>
              <a:t>(Tick</a:t>
            </a:r>
            <a:r>
              <a:rPr lang="zh-CN" altLang="en-US" sz="2000" smtClean="0"/>
              <a:t>数</a:t>
            </a:r>
            <a:r>
              <a:rPr lang="en-US" altLang="zh-CN" sz="2000" smtClean="0"/>
              <a:t>) 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INT8U *err /* </a:t>
            </a:r>
            <a:r>
              <a:rPr lang="zh-CN" altLang="en-US" sz="2000" smtClean="0"/>
              <a:t>错误码缓冲指针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ISR</a:t>
            </a:r>
            <a:r>
              <a:rPr lang="zh-CN" altLang="en-US" sz="2400" smtClean="0"/>
              <a:t>不能调用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如果得到信号量，内部计数</a:t>
            </a:r>
            <a:r>
              <a:rPr lang="en-US" altLang="zh-CN" sz="2400" smtClean="0"/>
              <a:t>-1</a:t>
            </a:r>
            <a:r>
              <a:rPr lang="zh-CN" altLang="en-US" sz="2400" smtClean="0"/>
              <a:t>返回</a:t>
            </a:r>
            <a:r>
              <a:rPr lang="en-US" altLang="zh-CN" sz="2400" smtClean="0"/>
              <a:t>OS_NO_ERR</a:t>
            </a:r>
            <a:r>
              <a:rPr lang="zh-CN" altLang="en-US" sz="2400" smtClean="0"/>
              <a:t>，否则进</a:t>
            </a:r>
            <a:r>
              <a:rPr lang="en-US" altLang="zh-CN" sz="2400" smtClean="0"/>
              <a:t>Pend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timeout</a:t>
            </a:r>
            <a:r>
              <a:rPr lang="zh-CN" altLang="en-US" sz="2400" smtClean="0"/>
              <a:t>：  </a:t>
            </a:r>
            <a:r>
              <a:rPr lang="en-US" altLang="zh-CN" sz="2400" smtClean="0"/>
              <a:t>&gt;0 -&gt; </a:t>
            </a:r>
            <a:r>
              <a:rPr lang="zh-CN" altLang="en-US" sz="2400" smtClean="0"/>
              <a:t>最长等待时间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		   </a:t>
            </a:r>
            <a:r>
              <a:rPr lang="en-US" altLang="zh-CN" sz="2400" smtClean="0"/>
              <a:t>=0 -&gt; </a:t>
            </a:r>
            <a:r>
              <a:rPr lang="zh-CN" altLang="en-US" sz="2400" smtClean="0"/>
              <a:t>永远等待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如果</a:t>
            </a:r>
            <a:r>
              <a:rPr lang="en-US" altLang="zh-CN" sz="2400" smtClean="0"/>
              <a:t>timeout</a:t>
            </a:r>
            <a:r>
              <a:rPr lang="zh-CN" altLang="en-US" sz="2400" smtClean="0"/>
              <a:t>后仍未得到信号量，返回</a:t>
            </a:r>
            <a:r>
              <a:rPr lang="en-US" altLang="zh-CN" sz="2400" smtClean="0"/>
              <a:t>OS_TIMEOUT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可能产生任务切换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发出信号量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INT8U OSSemPost (OS_EVENT *pevent) 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操作成功，内部计数</a:t>
            </a:r>
            <a:r>
              <a:rPr lang="en-US" altLang="zh-CN" smtClean="0"/>
              <a:t>+1</a:t>
            </a:r>
            <a:r>
              <a:rPr lang="zh-CN" altLang="en-US" smtClean="0"/>
              <a:t>，返回</a:t>
            </a:r>
            <a:r>
              <a:rPr lang="en-US" altLang="zh-CN" smtClean="0"/>
              <a:t>OS_NO_ERR</a:t>
            </a:r>
          </a:p>
          <a:p>
            <a:pPr eaLnBrk="1" hangingPunct="1"/>
            <a:r>
              <a:rPr lang="zh-CN" altLang="en-US" smtClean="0"/>
              <a:t>可能产生任务切换</a:t>
            </a:r>
          </a:p>
          <a:p>
            <a:pPr eaLnBrk="1" hangingPunct="1"/>
            <a:r>
              <a:rPr lang="zh-CN" altLang="en-US" smtClean="0"/>
              <a:t>内部计数溢出，返回</a:t>
            </a:r>
            <a:r>
              <a:rPr lang="en-US" altLang="zh-CN" smtClean="0"/>
              <a:t>OS_SEM_OVF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系统功能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373688"/>
          </a:xfrm>
        </p:spPr>
        <p:txBody>
          <a:bodyPr/>
          <a:lstStyle/>
          <a:p>
            <a:pPr eaLnBrk="1" hangingPunct="1"/>
            <a:r>
              <a:rPr lang="zh-CN" altLang="en-US" smtClean="0"/>
              <a:t>实时内核</a:t>
            </a:r>
          </a:p>
          <a:p>
            <a:pPr eaLnBrk="1" hangingPunct="1"/>
            <a:r>
              <a:rPr lang="zh-CN" altLang="en-US" smtClean="0"/>
              <a:t>任务管理</a:t>
            </a:r>
          </a:p>
          <a:p>
            <a:pPr eaLnBrk="1" hangingPunct="1"/>
            <a:r>
              <a:rPr lang="zh-CN" altLang="en-US" smtClean="0"/>
              <a:t>时间管理</a:t>
            </a:r>
          </a:p>
          <a:p>
            <a:pPr eaLnBrk="1" hangingPunct="1"/>
            <a:r>
              <a:rPr lang="zh-CN" altLang="en-US" smtClean="0"/>
              <a:t>信号量、互斥信号量管理</a:t>
            </a:r>
          </a:p>
          <a:p>
            <a:pPr eaLnBrk="1" hangingPunct="1"/>
            <a:r>
              <a:rPr lang="zh-CN" altLang="en-US" smtClean="0"/>
              <a:t>事件标志组管理</a:t>
            </a:r>
          </a:p>
          <a:p>
            <a:pPr eaLnBrk="1" hangingPunct="1"/>
            <a:r>
              <a:rPr lang="zh-CN" altLang="en-US" smtClean="0"/>
              <a:t>消息邮箱管理</a:t>
            </a:r>
          </a:p>
          <a:p>
            <a:pPr eaLnBrk="1" hangingPunct="1"/>
            <a:r>
              <a:rPr lang="zh-CN" altLang="en-US" smtClean="0"/>
              <a:t>消息队列管理</a:t>
            </a:r>
          </a:p>
          <a:p>
            <a:pPr eaLnBrk="1" hangingPunct="1"/>
            <a:r>
              <a:rPr lang="zh-CN" altLang="en-US" smtClean="0"/>
              <a:t>内存管理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…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信号量请求（无等待）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当一个任务请求一个信号量时，如果该信号量暂时无效，也可以让该任务简单地返回，而不是进入睡眠等待状态。 </a:t>
            </a:r>
          </a:p>
          <a:p>
            <a:pPr eaLnBrk="1" hangingPunct="1"/>
            <a:r>
              <a:rPr lang="en-US" altLang="zh-CN" smtClean="0"/>
              <a:t>INT16U OSSemAccept (OS_EVENT *pevent) 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ISR</a:t>
            </a:r>
            <a:r>
              <a:rPr lang="zh-CN" altLang="en-US" smtClean="0"/>
              <a:t>可以使用，但不推荐使用</a:t>
            </a:r>
          </a:p>
          <a:p>
            <a:pPr eaLnBrk="1" hangingPunct="1"/>
            <a:r>
              <a:rPr lang="zh-CN" altLang="en-US" smtClean="0"/>
              <a:t>返回内部计数值（减</a:t>
            </a:r>
            <a:r>
              <a:rPr lang="en-US" altLang="zh-CN" smtClean="0"/>
              <a:t>1</a:t>
            </a:r>
            <a:r>
              <a:rPr lang="zh-CN" altLang="en-US" smtClean="0"/>
              <a:t>之前的），调用者用于判断是否成功（成功时应</a:t>
            </a:r>
            <a:r>
              <a:rPr lang="en-US" altLang="zh-CN" smtClean="0"/>
              <a:t>&gt;0</a:t>
            </a:r>
            <a:r>
              <a:rPr lang="zh-CN" altLang="en-US" smtClean="0"/>
              <a:t>，否则</a:t>
            </a:r>
            <a:r>
              <a:rPr lang="en-US" altLang="zh-CN" smtClean="0"/>
              <a:t>=0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信号量状态查询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INT8U OSSemQuery (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OS_EVENT *pevent,/* </a:t>
            </a:r>
            <a:r>
              <a:rPr lang="zh-CN" altLang="en-US" sz="2400" smtClean="0"/>
              <a:t>信号量指针</a:t>
            </a:r>
            <a:r>
              <a:rPr lang="en-US" altLang="zh-CN" sz="2400" smtClean="0"/>
              <a:t>(</a:t>
            </a:r>
            <a:r>
              <a:rPr lang="zh-CN" altLang="en-US" sz="2400" smtClean="0"/>
              <a:t>句柄</a:t>
            </a:r>
            <a:r>
              <a:rPr lang="en-US" altLang="zh-CN" sz="2400" smtClean="0"/>
              <a:t>,ID)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OS_SEM_DATA *pdata /*</a:t>
            </a:r>
            <a:r>
              <a:rPr lang="zh-CN" altLang="en-US" sz="2400" smtClean="0"/>
              <a:t>信号量数据结构指针*</a:t>
            </a:r>
            <a:r>
              <a:rPr lang="en-US" altLang="zh-CN" sz="240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) 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smtClean="0"/>
              <a:t>成功返回</a:t>
            </a:r>
            <a:r>
              <a:rPr lang="en-US" altLang="zh-CN" sz="2800" smtClean="0"/>
              <a:t>OS_NO_ERR</a:t>
            </a:r>
            <a:r>
              <a:rPr lang="zh-CN" altLang="en-US" sz="2800" smtClean="0"/>
              <a:t>，同时拷贝相应内容进*</a:t>
            </a:r>
            <a:r>
              <a:rPr lang="en-US" altLang="zh-CN" sz="2800" smtClean="0"/>
              <a:t>pdata</a:t>
            </a:r>
          </a:p>
          <a:p>
            <a:pPr eaLnBrk="1" hangingPunct="1"/>
            <a:r>
              <a:rPr lang="en-US" altLang="zh-CN" sz="2800" smtClean="0"/>
              <a:t>OS_SEM_DATA </a:t>
            </a:r>
            <a:r>
              <a:rPr lang="zh-CN" altLang="en-US" sz="2800" smtClean="0"/>
              <a:t>包括当前计数值、等待任务列表等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同步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为某个资源创建信号量，并规定：</a:t>
            </a:r>
          </a:p>
          <a:p>
            <a:pPr lvl="1" eaLnBrk="1" hangingPunct="1"/>
            <a:r>
              <a:rPr lang="en-US" altLang="zh-CN" smtClean="0">
                <a:solidFill>
                  <a:schemeClr val="folHlink"/>
                </a:solidFill>
              </a:rPr>
              <a:t>&gt;0 (</a:t>
            </a:r>
            <a:r>
              <a:rPr lang="zh-CN" altLang="en-US" smtClean="0">
                <a:solidFill>
                  <a:schemeClr val="folHlink"/>
                </a:solidFill>
              </a:rPr>
              <a:t>资源有效</a:t>
            </a:r>
            <a:r>
              <a:rPr lang="en-US" altLang="zh-CN" smtClean="0">
                <a:solidFill>
                  <a:schemeClr val="folHlink"/>
                </a:solidFill>
              </a:rPr>
              <a:t>).</a:t>
            </a:r>
          </a:p>
          <a:p>
            <a:pPr lvl="1" eaLnBrk="1" hangingPunct="1"/>
            <a:r>
              <a:rPr lang="en-US" altLang="zh-CN" smtClean="0">
                <a:solidFill>
                  <a:schemeClr val="folHlink"/>
                </a:solidFill>
              </a:rPr>
              <a:t>0 (</a:t>
            </a:r>
            <a:r>
              <a:rPr lang="zh-CN" altLang="en-US" smtClean="0">
                <a:solidFill>
                  <a:schemeClr val="folHlink"/>
                </a:solidFill>
              </a:rPr>
              <a:t>资源无法获取</a:t>
            </a:r>
            <a:r>
              <a:rPr lang="en-US" altLang="zh-CN" smtClean="0">
                <a:solidFill>
                  <a:schemeClr val="folHlink"/>
                </a:solidFill>
              </a:rPr>
              <a:t>).</a:t>
            </a:r>
          </a:p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调用</a:t>
            </a:r>
            <a:r>
              <a:rPr lang="en-US" altLang="zh-CN" smtClean="0"/>
              <a:t>OSSemPend</a:t>
            </a:r>
            <a:r>
              <a:rPr lang="zh-CN" altLang="en-US" smtClean="0"/>
              <a:t>进入</a:t>
            </a:r>
            <a:r>
              <a:rPr lang="en-US" altLang="zh-CN" smtClean="0"/>
              <a:t>Pending</a:t>
            </a:r>
            <a:r>
              <a:rPr lang="zh-CN" altLang="en-US" smtClean="0"/>
              <a:t>直到信号量被发出</a:t>
            </a:r>
          </a:p>
          <a:p>
            <a:pPr eaLnBrk="1" hangingPunct="1"/>
            <a:r>
              <a:rPr lang="zh-CN" altLang="en-US" smtClean="0"/>
              <a:t>其它</a:t>
            </a:r>
            <a:r>
              <a:rPr lang="en-US" altLang="zh-CN" smtClean="0"/>
              <a:t>Task</a:t>
            </a:r>
            <a:r>
              <a:rPr lang="zh-CN" altLang="en-US" smtClean="0"/>
              <a:t>或中断服务程序</a:t>
            </a:r>
            <a:r>
              <a:rPr lang="en-US" altLang="zh-CN" smtClean="0"/>
              <a:t>(ISR)</a:t>
            </a:r>
            <a:r>
              <a:rPr lang="zh-CN" altLang="en-US" smtClean="0"/>
              <a:t>在资源有效时调用</a:t>
            </a:r>
            <a:r>
              <a:rPr lang="en-US" altLang="zh-CN" smtClean="0"/>
              <a:t>OSSemPost</a:t>
            </a:r>
            <a:endParaRPr lang="en-US" altLang="zh-CN" smtClean="0">
              <a:solidFill>
                <a:schemeClr val="folHlink"/>
              </a:solidFill>
            </a:endParaRPr>
          </a:p>
          <a:p>
            <a:pPr eaLnBrk="1" hangingPunct="1"/>
            <a:r>
              <a:rPr lang="zh-CN" altLang="en-US" smtClean="0"/>
              <a:t>等待信号量的</a:t>
            </a:r>
            <a:r>
              <a:rPr lang="en-US" altLang="zh-CN" smtClean="0"/>
              <a:t>Task</a:t>
            </a:r>
            <a:r>
              <a:rPr lang="zh-CN" altLang="en-US" smtClean="0"/>
              <a:t>被激活</a:t>
            </a:r>
            <a:r>
              <a:rPr lang="en-US" altLang="zh-CN" smtClean="0"/>
              <a:t>(Run/Ready)</a:t>
            </a:r>
          </a:p>
          <a:p>
            <a:pPr eaLnBrk="1" hangingPunct="1"/>
            <a:r>
              <a:rPr lang="zh-CN" altLang="en-US" smtClean="0"/>
              <a:t>不需要时用</a:t>
            </a:r>
            <a:r>
              <a:rPr lang="en-US" altLang="zh-CN" smtClean="0"/>
              <a:t>OSSemDel</a:t>
            </a:r>
            <a:r>
              <a:rPr lang="zh-CN" altLang="en-US" smtClean="0"/>
              <a:t>删除并释放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互斥－临界资源的操作</a:t>
            </a:r>
          </a:p>
        </p:txBody>
      </p:sp>
      <p:pic>
        <p:nvPicPr>
          <p:cNvPr id="4608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69963" y="1300163"/>
            <a:ext cx="7202487" cy="4943475"/>
          </a:xfrm>
          <a:noFill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互斥信号量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互斥信号量</a:t>
            </a:r>
            <a:r>
              <a:rPr lang="en-US" altLang="zh-CN" smtClean="0"/>
              <a:t>(Mutual exclusion semaphores)</a:t>
            </a:r>
            <a:r>
              <a:rPr lang="zh-CN" altLang="en-US" smtClean="0"/>
              <a:t>是专门设计用于实现对共享资源的独占式处理</a:t>
            </a:r>
          </a:p>
          <a:p>
            <a:pPr eaLnBrk="1" hangingPunct="1"/>
            <a:r>
              <a:rPr lang="zh-CN" altLang="en-US" smtClean="0"/>
              <a:t>是二值信号量</a:t>
            </a:r>
          </a:p>
          <a:p>
            <a:pPr eaLnBrk="1" hangingPunct="1"/>
            <a:r>
              <a:rPr lang="zh-CN" altLang="en-US" smtClean="0"/>
              <a:t>同时设计可解决优先级反转问题</a:t>
            </a:r>
          </a:p>
          <a:p>
            <a:pPr eaLnBrk="1" hangingPunct="1"/>
            <a:r>
              <a:rPr lang="zh-CN" altLang="en-US" smtClean="0"/>
              <a:t>为</a:t>
            </a:r>
            <a:r>
              <a:rPr lang="en-US" altLang="zh-CN" smtClean="0"/>
              <a:t>TASK</a:t>
            </a:r>
            <a:r>
              <a:rPr lang="zh-CN" altLang="en-US" smtClean="0"/>
              <a:t>设计，</a:t>
            </a:r>
            <a:r>
              <a:rPr lang="en-US" altLang="zh-CN" smtClean="0"/>
              <a:t>ISR</a:t>
            </a:r>
            <a:r>
              <a:rPr lang="zh-CN" altLang="en-US" smtClean="0"/>
              <a:t>不能使用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优先级反转</a:t>
            </a:r>
            <a:r>
              <a:rPr lang="en-US" altLang="zh-CN" smtClean="0"/>
              <a:t>(1/2)</a:t>
            </a:r>
          </a:p>
        </p:txBody>
      </p:sp>
      <p:graphicFrame>
        <p:nvGraphicFramePr>
          <p:cNvPr id="481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71550" y="1268413"/>
          <a:ext cx="7129463" cy="4926012"/>
        </p:xfrm>
        <a:graphic>
          <a:graphicData uri="http://schemas.openxmlformats.org/presentationml/2006/ole">
            <p:oleObj spid="_x0000_s48135" name="Visio" r:id="rId3" imgW="2938577" imgH="2029968" progId="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优先级反转</a:t>
            </a:r>
            <a:r>
              <a:rPr lang="en-US" altLang="zh-CN" smtClean="0"/>
              <a:t>(2/2)</a:t>
            </a:r>
          </a:p>
        </p:txBody>
      </p:sp>
      <p:graphicFrame>
        <p:nvGraphicFramePr>
          <p:cNvPr id="4915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341438"/>
          <a:ext cx="6769100" cy="4335462"/>
        </p:xfrm>
        <a:graphic>
          <a:graphicData uri="http://schemas.openxmlformats.org/presentationml/2006/ole">
            <p:oleObj spid="_x0000_s49161" name="Visio" r:id="rId3" imgW="3170225" imgH="2029968" progId="">
              <p:embed/>
            </p:oleObj>
          </a:graphicData>
        </a:graphic>
      </p:graphicFrame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6156325" y="2492375"/>
            <a:ext cx="2663825" cy="792163"/>
          </a:xfrm>
          <a:prstGeom prst="wedgeRoundRectCallout">
            <a:avLst>
              <a:gd name="adj1" fmla="val -121394"/>
              <a:gd name="adj2" fmla="val -618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优先级继承</a:t>
            </a:r>
          </a:p>
          <a:p>
            <a:pPr eaLnBrk="1" hangingPunct="1"/>
            <a:r>
              <a:rPr lang="en-US" altLang="zh-CN"/>
              <a:t>Priority Inheritance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395288" y="5924550"/>
            <a:ext cx="8443912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hlink"/>
                </a:solidFill>
              </a:rPr>
              <a:t>uC/OS-II</a:t>
            </a:r>
            <a:r>
              <a:rPr lang="zh-CN" altLang="en-US" sz="2400" b="1">
                <a:solidFill>
                  <a:schemeClr val="hlink"/>
                </a:solidFill>
              </a:rPr>
              <a:t>实际采用的方法是由互斥信号量先预占一个优先级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互斥信号量相关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互斥信号量创建：</a:t>
            </a:r>
            <a:r>
              <a:rPr lang="en-US" altLang="zh-CN" smtClean="0"/>
              <a:t>OSMutexCreate()</a:t>
            </a:r>
          </a:p>
          <a:p>
            <a:pPr eaLnBrk="1" hangingPunct="1"/>
            <a:r>
              <a:rPr lang="zh-CN" altLang="en-US" smtClean="0"/>
              <a:t>互斥信号量删除：</a:t>
            </a:r>
            <a:r>
              <a:rPr lang="en-US" altLang="zh-CN" smtClean="0"/>
              <a:t>OSMutexDel()</a:t>
            </a:r>
          </a:p>
          <a:p>
            <a:pPr eaLnBrk="1" hangingPunct="1"/>
            <a:r>
              <a:rPr lang="zh-CN" altLang="en-US" smtClean="0"/>
              <a:t>互斥信号量等待：</a:t>
            </a:r>
            <a:r>
              <a:rPr lang="en-US" altLang="zh-CN" smtClean="0"/>
              <a:t>OSMutexPend()</a:t>
            </a:r>
          </a:p>
          <a:p>
            <a:pPr eaLnBrk="1" hangingPunct="1"/>
            <a:r>
              <a:rPr lang="zh-CN" altLang="en-US" smtClean="0"/>
              <a:t>互斥信号量发出：</a:t>
            </a:r>
            <a:r>
              <a:rPr lang="en-US" altLang="zh-CN" smtClean="0"/>
              <a:t>OSMutexPost()</a:t>
            </a:r>
          </a:p>
          <a:p>
            <a:pPr eaLnBrk="1" hangingPunct="1"/>
            <a:r>
              <a:rPr lang="zh-CN" altLang="en-US" smtClean="0"/>
              <a:t>互斥信号量请求（无等待）：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				</a:t>
            </a:r>
            <a:r>
              <a:rPr lang="en-US" altLang="zh-CN" smtClean="0"/>
              <a:t>OSMutexAccept()</a:t>
            </a:r>
          </a:p>
          <a:p>
            <a:pPr eaLnBrk="1" hangingPunct="1"/>
            <a:r>
              <a:rPr lang="zh-CN" altLang="en-US" smtClean="0"/>
              <a:t>互斥信号量状态查询： </a:t>
            </a:r>
            <a:r>
              <a:rPr lang="en-US" altLang="zh-CN" smtClean="0"/>
              <a:t>OSMutexQuery()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互斥信号量创建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OS_EVENT *OSMutexCreate(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INT8U prio,  /* </a:t>
            </a:r>
            <a:r>
              <a:rPr lang="zh-CN" altLang="en-US" smtClean="0"/>
              <a:t>预占的优先级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INT8U *err  /* </a:t>
            </a:r>
            <a:r>
              <a:rPr lang="zh-CN" altLang="en-US" smtClean="0"/>
              <a:t>错误码缓冲指针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prio</a:t>
            </a:r>
            <a:r>
              <a:rPr lang="zh-CN" altLang="en-US" smtClean="0"/>
              <a:t>未被占用</a:t>
            </a:r>
            <a:r>
              <a:rPr lang="en-US" altLang="zh-CN" smtClean="0"/>
              <a:t>(</a:t>
            </a:r>
            <a:r>
              <a:rPr lang="zh-CN" altLang="en-US" smtClean="0"/>
              <a:t>否则*</a:t>
            </a:r>
            <a:r>
              <a:rPr lang="en-US" altLang="zh-CN" smtClean="0"/>
              <a:t>err = OS_PRIO_EXIST)</a:t>
            </a:r>
          </a:p>
          <a:p>
            <a:pPr eaLnBrk="1" hangingPunct="1"/>
            <a:r>
              <a:rPr lang="zh-CN" altLang="en-US" smtClean="0"/>
              <a:t>初值为</a:t>
            </a:r>
            <a:r>
              <a:rPr lang="en-US" altLang="zh-CN" smtClean="0"/>
              <a:t>1(</a:t>
            </a:r>
            <a:r>
              <a:rPr lang="zh-CN" altLang="en-US" smtClean="0"/>
              <a:t>资源有效</a:t>
            </a:r>
            <a:r>
              <a:rPr lang="en-US" altLang="zh-CN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互斥信号量删除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OS_EVENT *OSMutexDel(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OS_EVENT *pevent, /* </a:t>
            </a:r>
            <a:r>
              <a:rPr lang="zh-CN" altLang="en-US" sz="2400" smtClean="0"/>
              <a:t>信号量指针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INT8U opt,              /* </a:t>
            </a:r>
            <a:r>
              <a:rPr lang="zh-CN" altLang="en-US" sz="2400" smtClean="0"/>
              <a:t>删除方式选项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INT8U *err              /* </a:t>
            </a:r>
            <a:r>
              <a:rPr lang="zh-CN" altLang="en-US" sz="2400" smtClean="0"/>
              <a:t>错误码缓冲指针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Opt</a:t>
            </a:r>
            <a:r>
              <a:rPr lang="zh-CN" altLang="en-US" sz="2400" smtClean="0"/>
              <a:t>：</a:t>
            </a:r>
            <a:r>
              <a:rPr lang="en-US" altLang="zh-CN" sz="2400" smtClean="0"/>
              <a:t>OS_DEL_NO_PEND -&gt; </a:t>
            </a:r>
            <a:r>
              <a:rPr lang="zh-CN" altLang="en-US" sz="2400" smtClean="0"/>
              <a:t>没有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因该信号量被挂起时删除，否则返回</a:t>
            </a:r>
            <a:r>
              <a:rPr lang="en-US" altLang="zh-CN" sz="2400" smtClean="0"/>
              <a:t>OS_ERR_TASK_WAITING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  OS_DEL_ALWAYS -&gt; </a:t>
            </a:r>
            <a:r>
              <a:rPr lang="zh-CN" altLang="en-US" sz="2400" smtClean="0"/>
              <a:t>强制删除，所有正在等待该信号量的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进入就绪态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成功返回空指针，*</a:t>
            </a:r>
            <a:r>
              <a:rPr lang="en-US" altLang="zh-CN" sz="2400" smtClean="0"/>
              <a:t>err = OS_NO_ERR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Targets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2895600" y="1524000"/>
            <a:ext cx="2819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x86</a:t>
            </a:r>
          </a:p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68k</a:t>
            </a:r>
          </a:p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PPC </a:t>
            </a:r>
          </a:p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CPU32</a:t>
            </a:r>
          </a:p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i960</a:t>
            </a:r>
          </a:p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SPARC</a:t>
            </a:r>
          </a:p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ARM</a:t>
            </a:r>
          </a:p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MIPS</a:t>
            </a:r>
          </a:p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XScale</a:t>
            </a:r>
          </a:p>
          <a:p>
            <a:pPr algn="ctr" eaLnBrk="1" hangingPunct="1"/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互斥信号量等待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Void OSMutexPend(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OS_EVENT *pevent, /* </a:t>
            </a:r>
            <a:r>
              <a:rPr lang="zh-CN" altLang="en-US" sz="2400" smtClean="0"/>
              <a:t>信号量指针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INT16U timeout,    /* </a:t>
            </a:r>
            <a:r>
              <a:rPr lang="zh-CN" altLang="en-US" sz="2400" smtClean="0"/>
              <a:t>等待时间</a:t>
            </a:r>
            <a:r>
              <a:rPr lang="en-US" altLang="zh-CN" sz="2400" smtClean="0"/>
              <a:t>(Tick</a:t>
            </a:r>
            <a:r>
              <a:rPr lang="zh-CN" altLang="en-US" sz="2400" smtClean="0"/>
              <a:t>数</a:t>
            </a:r>
            <a:r>
              <a:rPr lang="en-US" altLang="zh-CN" sz="2400" smtClean="0"/>
              <a:t>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INT8U *err            /*</a:t>
            </a:r>
            <a:r>
              <a:rPr lang="zh-CN" altLang="en-US" sz="2400" smtClean="0"/>
              <a:t>错误码缓冲指针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内部处理优先级反转（优先级</a:t>
            </a:r>
            <a:r>
              <a:rPr lang="zh-CN" altLang="en-US" sz="2400" smtClean="0">
                <a:solidFill>
                  <a:schemeClr val="folHlink"/>
                </a:solidFill>
              </a:rPr>
              <a:t>可能</a:t>
            </a:r>
            <a:r>
              <a:rPr lang="zh-CN" altLang="en-US" sz="2400" smtClean="0"/>
              <a:t>变高）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如果得到信号量，内部状态＝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 *</a:t>
            </a:r>
            <a:r>
              <a:rPr lang="en-US" altLang="zh-CN" sz="2400" smtClean="0"/>
              <a:t>err = OS_NO_ERR</a:t>
            </a:r>
            <a:r>
              <a:rPr lang="zh-CN" altLang="en-US" sz="2400" smtClean="0"/>
              <a:t>，否则进</a:t>
            </a:r>
            <a:r>
              <a:rPr lang="en-US" altLang="zh-CN" sz="2400" smtClean="0"/>
              <a:t>Pend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timeout</a:t>
            </a:r>
            <a:r>
              <a:rPr lang="zh-CN" altLang="en-US" sz="2400" smtClean="0"/>
              <a:t>：  </a:t>
            </a:r>
            <a:r>
              <a:rPr lang="en-US" altLang="zh-CN" sz="2400" smtClean="0"/>
              <a:t>&gt;0 -&gt; </a:t>
            </a:r>
            <a:r>
              <a:rPr lang="zh-CN" altLang="en-US" sz="2400" smtClean="0"/>
              <a:t>最长等待时间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		 </a:t>
            </a:r>
            <a:r>
              <a:rPr lang="en-US" altLang="zh-CN" sz="2400" smtClean="0"/>
              <a:t>=0 -&gt; </a:t>
            </a:r>
            <a:r>
              <a:rPr lang="zh-CN" altLang="en-US" sz="2400" smtClean="0"/>
              <a:t>永远等待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如果</a:t>
            </a:r>
            <a:r>
              <a:rPr lang="en-US" altLang="zh-CN" sz="2400" smtClean="0"/>
              <a:t>timeout</a:t>
            </a:r>
            <a:r>
              <a:rPr lang="zh-CN" altLang="en-US" sz="2400" smtClean="0"/>
              <a:t>后仍未得到信号量，返回</a:t>
            </a:r>
            <a:r>
              <a:rPr lang="en-US" altLang="zh-CN" sz="2400" smtClean="0"/>
              <a:t>OS_TIMEOUT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可能产生任务切换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互斥信号量释放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INT8U OSMutexPost(OS_EVENT *pevent)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操作成功，内部状态＝</a:t>
            </a:r>
            <a:r>
              <a:rPr lang="en-US" altLang="zh-CN" smtClean="0"/>
              <a:t>1</a:t>
            </a:r>
            <a:r>
              <a:rPr lang="zh-CN" altLang="en-US" smtClean="0"/>
              <a:t>，返回</a:t>
            </a:r>
            <a:r>
              <a:rPr lang="en-US" altLang="zh-CN" smtClean="0"/>
              <a:t>OS_NO_ERR</a:t>
            </a:r>
          </a:p>
          <a:p>
            <a:pPr eaLnBrk="1" hangingPunct="1"/>
            <a:r>
              <a:rPr lang="zh-CN" altLang="en-US" smtClean="0"/>
              <a:t>可能产生任务切换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互斥信号量无等待获取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INT8U OSMutexAccept(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OS_EVENT *pevent, /* </a:t>
            </a:r>
            <a:r>
              <a:rPr lang="zh-CN" altLang="en-US" smtClean="0"/>
              <a:t>信号量指针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INT8U *err            /*</a:t>
            </a:r>
            <a:r>
              <a:rPr lang="zh-CN" altLang="en-US" smtClean="0"/>
              <a:t>错误码缓冲指针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若得到信号量，返回</a:t>
            </a:r>
            <a:r>
              <a:rPr lang="en-US" altLang="zh-CN" smtClean="0"/>
              <a:t>1</a:t>
            </a:r>
            <a:r>
              <a:rPr lang="zh-CN" altLang="en-US" smtClean="0"/>
              <a:t>（优先级可能被改变），否则返回</a:t>
            </a:r>
            <a:r>
              <a:rPr lang="en-US" altLang="zh-CN" smtClean="0"/>
              <a:t>0</a:t>
            </a:r>
            <a:r>
              <a:rPr lang="zh-CN" altLang="en-US" smtClean="0"/>
              <a:t>。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获取互斥信号量状态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INT8U OSMutexQuery(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OS_EVENT *pevent, /* </a:t>
            </a:r>
            <a:r>
              <a:rPr lang="zh-CN" altLang="en-US" smtClean="0"/>
              <a:t>信号量指针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OS_MUTEX_DATA *pdata,    /*</a:t>
            </a:r>
            <a:r>
              <a:rPr lang="zh-CN" altLang="en-US" smtClean="0"/>
              <a:t>互斥信号量数据结构指针*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成功返回</a:t>
            </a:r>
            <a:r>
              <a:rPr lang="en-US" altLang="zh-CN" smtClean="0"/>
              <a:t>OS_NO_ERR</a:t>
            </a:r>
            <a:r>
              <a:rPr lang="zh-CN" altLang="en-US" smtClean="0"/>
              <a:t>，同时拷贝相应内容进*</a:t>
            </a:r>
            <a:r>
              <a:rPr lang="en-US" altLang="zh-CN" smtClean="0"/>
              <a:t>pdata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 </a:t>
            </a:r>
            <a:r>
              <a:rPr lang="zh-CN" altLang="en-US" smtClean="0"/>
              <a:t>与信号量练习</a:t>
            </a:r>
          </a:p>
        </p:txBody>
      </p:sp>
      <p:sp>
        <p:nvSpPr>
          <p:cNvPr id="57347" name="Oval 4"/>
          <p:cNvSpPr>
            <a:spLocks noChangeArrowheads="1"/>
          </p:cNvSpPr>
          <p:nvPr/>
        </p:nvSpPr>
        <p:spPr bwMode="auto">
          <a:xfrm>
            <a:off x="1187450" y="1557338"/>
            <a:ext cx="2374900" cy="1295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tSender</a:t>
            </a:r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580063" y="1557338"/>
            <a:ext cx="2303462" cy="1368425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tReceiver</a:t>
            </a:r>
          </a:p>
        </p:txBody>
      </p:sp>
      <p:sp>
        <p:nvSpPr>
          <p:cNvPr id="57349" name="Line 7"/>
          <p:cNvSpPr>
            <a:spLocks noChangeShapeType="1"/>
          </p:cNvSpPr>
          <p:nvPr/>
        </p:nvSpPr>
        <p:spPr bwMode="auto">
          <a:xfrm>
            <a:off x="3563938" y="2206625"/>
            <a:ext cx="2016125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0" name="Rectangle 8"/>
          <p:cNvSpPr>
            <a:spLocks noChangeArrowheads="1"/>
          </p:cNvSpPr>
          <p:nvPr/>
        </p:nvSpPr>
        <p:spPr bwMode="auto">
          <a:xfrm>
            <a:off x="3732213" y="1557338"/>
            <a:ext cx="170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Semaphore</a:t>
            </a:r>
          </a:p>
        </p:txBody>
      </p:sp>
      <p:sp>
        <p:nvSpPr>
          <p:cNvPr id="57351" name="AutoShape 10"/>
          <p:cNvSpPr>
            <a:spLocks/>
          </p:cNvSpPr>
          <p:nvPr/>
        </p:nvSpPr>
        <p:spPr bwMode="auto">
          <a:xfrm>
            <a:off x="468313" y="3575050"/>
            <a:ext cx="2225675" cy="609600"/>
          </a:xfrm>
          <a:prstGeom prst="borderCallout2">
            <a:avLst>
              <a:gd name="adj1" fmla="val 18750"/>
              <a:gd name="adj2" fmla="val 103426"/>
              <a:gd name="adj3" fmla="val 18750"/>
              <a:gd name="adj4" fmla="val 108060"/>
              <a:gd name="adj5" fmla="val -130991"/>
              <a:gd name="adj6" fmla="val 112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Acive by Delay</a:t>
            </a:r>
          </a:p>
        </p:txBody>
      </p:sp>
      <p:sp>
        <p:nvSpPr>
          <p:cNvPr id="57352" name="AutoShape 11"/>
          <p:cNvSpPr>
            <a:spLocks/>
          </p:cNvSpPr>
          <p:nvPr/>
        </p:nvSpPr>
        <p:spPr bwMode="auto">
          <a:xfrm>
            <a:off x="4572000" y="3575050"/>
            <a:ext cx="2225675" cy="1008063"/>
          </a:xfrm>
          <a:prstGeom prst="borderCallout2">
            <a:avLst>
              <a:gd name="adj1" fmla="val 11338"/>
              <a:gd name="adj2" fmla="val 103426"/>
              <a:gd name="adj3" fmla="val 11338"/>
              <a:gd name="adj4" fmla="val 115833"/>
              <a:gd name="adj5" fmla="val -77954"/>
              <a:gd name="adj6" fmla="val 128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Wait Semaphore</a:t>
            </a:r>
          </a:p>
        </p:txBody>
      </p:sp>
      <p:sp>
        <p:nvSpPr>
          <p:cNvPr id="124940" name="AutoShape 12"/>
          <p:cNvSpPr>
            <a:spLocks noChangeArrowheads="1"/>
          </p:cNvSpPr>
          <p:nvPr/>
        </p:nvSpPr>
        <p:spPr bwMode="auto">
          <a:xfrm>
            <a:off x="971550" y="4437063"/>
            <a:ext cx="7129463" cy="22320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hlink"/>
                </a:solidFill>
              </a:rPr>
              <a:t>所有</a:t>
            </a:r>
            <a:r>
              <a:rPr lang="en-US" altLang="zh-CN" sz="2400" b="1">
                <a:solidFill>
                  <a:schemeClr val="hlink"/>
                </a:solidFill>
              </a:rPr>
              <a:t>Task</a:t>
            </a:r>
            <a:r>
              <a:rPr lang="zh-CN" altLang="en-US" sz="2400" b="1">
                <a:solidFill>
                  <a:schemeClr val="hlink"/>
                </a:solidFill>
              </a:rPr>
              <a:t>都处在</a:t>
            </a:r>
          </a:p>
          <a:p>
            <a:pPr algn="ctr" eaLnBrk="1" hangingPunct="1"/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1">
                <a:solidFill>
                  <a:schemeClr val="hlink"/>
                </a:solidFill>
              </a:rPr>
              <a:t>等待激活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→“处理”的死循环中</a:t>
            </a:r>
          </a:p>
          <a:p>
            <a:pPr algn="ctr" eaLnBrk="1" hangingPunct="1"/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优先级最低的可以例外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消息邮箱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或</a:t>
            </a:r>
            <a:r>
              <a:rPr lang="en-US" altLang="zh-CN" smtClean="0"/>
              <a:t>ISR</a:t>
            </a:r>
            <a:r>
              <a:rPr lang="zh-CN" altLang="en-US" smtClean="0"/>
              <a:t>向其它</a:t>
            </a:r>
            <a:r>
              <a:rPr lang="en-US" altLang="zh-CN" smtClean="0"/>
              <a:t>Task</a:t>
            </a:r>
            <a:r>
              <a:rPr lang="zh-CN" altLang="en-US" smtClean="0"/>
              <a:t>传递信息内容的一种方式</a:t>
            </a:r>
          </a:p>
          <a:p>
            <a:pPr eaLnBrk="1" hangingPunct="1"/>
            <a:r>
              <a:rPr lang="zh-CN" altLang="en-US" smtClean="0"/>
              <a:t>是用一个指针型变量，通常该指针指向一个特定</a:t>
            </a:r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/>
              <a:t>信息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/>
              <a:t>的数据结构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58372" name="Picture 4" descr="MCj02346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221163"/>
            <a:ext cx="147637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6300788" y="4365625"/>
            <a:ext cx="1655762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971550" y="3716338"/>
            <a:ext cx="16557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</a:t>
            </a:r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1116013" y="5157788"/>
            <a:ext cx="1439862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ISR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2627313" y="4221163"/>
            <a:ext cx="1081087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V="1">
            <a:off x="2555875" y="5084763"/>
            <a:ext cx="1152525" cy="5048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V="1">
            <a:off x="5148263" y="4868863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5508625" y="5516563"/>
            <a:ext cx="865188" cy="936625"/>
          </a:xfrm>
          <a:prstGeom prst="flowChartPunchedCard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Data</a:t>
            </a:r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3995738" y="5229225"/>
            <a:ext cx="576262" cy="57626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4572000" y="5805488"/>
            <a:ext cx="9366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消息邮箱相关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消息邮箱创建：</a:t>
            </a:r>
            <a:r>
              <a:rPr lang="en-US" altLang="zh-CN" smtClean="0"/>
              <a:t>OSMboxCreate()</a:t>
            </a:r>
          </a:p>
          <a:p>
            <a:pPr eaLnBrk="1" hangingPunct="1"/>
            <a:r>
              <a:rPr lang="zh-CN" altLang="en-US" smtClean="0"/>
              <a:t>消息邮箱删除：</a:t>
            </a:r>
            <a:r>
              <a:rPr lang="en-US" altLang="zh-CN" smtClean="0"/>
              <a:t>OSMboxDel()</a:t>
            </a:r>
          </a:p>
          <a:p>
            <a:pPr eaLnBrk="1" hangingPunct="1"/>
            <a:r>
              <a:rPr lang="zh-CN" altLang="en-US" smtClean="0"/>
              <a:t>消息邮箱等待：</a:t>
            </a:r>
            <a:r>
              <a:rPr lang="en-US" altLang="zh-CN" smtClean="0"/>
              <a:t>OSMboxPend()</a:t>
            </a:r>
          </a:p>
          <a:p>
            <a:pPr eaLnBrk="1" hangingPunct="1"/>
            <a:r>
              <a:rPr lang="zh-CN" altLang="en-US" smtClean="0"/>
              <a:t>消息邮箱发送：</a:t>
            </a:r>
            <a:r>
              <a:rPr lang="en-US" altLang="zh-CN" smtClean="0"/>
              <a:t>OSMboxPost()</a:t>
            </a:r>
          </a:p>
          <a:p>
            <a:pPr eaLnBrk="1" hangingPunct="1"/>
            <a:r>
              <a:rPr lang="zh-CN" altLang="en-US" smtClean="0"/>
              <a:t>消息邮箱发送（扩展）：</a:t>
            </a:r>
            <a:r>
              <a:rPr lang="en-US" altLang="zh-CN" smtClean="0"/>
              <a:t>OSMboxPostOpt()</a:t>
            </a:r>
          </a:p>
          <a:p>
            <a:pPr eaLnBrk="1" hangingPunct="1"/>
            <a:r>
              <a:rPr lang="zh-CN" altLang="en-US" smtClean="0"/>
              <a:t>从消息邮箱取消息（无等待）：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		           </a:t>
            </a:r>
            <a:r>
              <a:rPr lang="en-US" altLang="zh-CN" smtClean="0"/>
              <a:t>OSMboxAccept()</a:t>
            </a:r>
          </a:p>
          <a:p>
            <a:pPr eaLnBrk="1" hangingPunct="1"/>
            <a:r>
              <a:rPr lang="zh-CN" altLang="en-US" smtClean="0"/>
              <a:t>消息邮箱状态查询： </a:t>
            </a:r>
            <a:r>
              <a:rPr lang="en-US" altLang="zh-CN" smtClean="0"/>
              <a:t>OSMboxQuery()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消息邮箱使用</a:t>
            </a:r>
          </a:p>
        </p:txBody>
      </p:sp>
      <p:pic>
        <p:nvPicPr>
          <p:cNvPr id="60419" name="Picture 4" descr="MCj02346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925763"/>
            <a:ext cx="147637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6659563" y="2276475"/>
            <a:ext cx="1655762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</a:t>
            </a:r>
          </a:p>
        </p:txBody>
      </p:sp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684213" y="2205038"/>
            <a:ext cx="1655762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</a:t>
            </a:r>
          </a:p>
        </p:txBody>
      </p:sp>
      <p:sp>
        <p:nvSpPr>
          <p:cNvPr id="60422" name="AutoShape 7"/>
          <p:cNvSpPr>
            <a:spLocks noChangeArrowheads="1"/>
          </p:cNvSpPr>
          <p:nvPr/>
        </p:nvSpPr>
        <p:spPr bwMode="auto">
          <a:xfrm>
            <a:off x="755650" y="4005263"/>
            <a:ext cx="143986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ISR</a:t>
            </a:r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>
            <a:off x="2339975" y="2708275"/>
            <a:ext cx="1368425" cy="5778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 flipV="1">
            <a:off x="2195513" y="3789363"/>
            <a:ext cx="1512887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5" name="Line 10"/>
          <p:cNvSpPr>
            <a:spLocks noChangeShapeType="1"/>
          </p:cNvSpPr>
          <p:nvPr/>
        </p:nvSpPr>
        <p:spPr bwMode="auto">
          <a:xfrm flipV="1">
            <a:off x="5148263" y="2852738"/>
            <a:ext cx="1511300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6" name="AutoShape 11"/>
          <p:cNvSpPr>
            <a:spLocks noChangeArrowheads="1"/>
          </p:cNvSpPr>
          <p:nvPr/>
        </p:nvSpPr>
        <p:spPr bwMode="auto">
          <a:xfrm>
            <a:off x="4067175" y="4868863"/>
            <a:ext cx="865188" cy="936625"/>
          </a:xfrm>
          <a:prstGeom prst="flowChartPunchedCard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msg</a:t>
            </a:r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3995738" y="3860800"/>
            <a:ext cx="431800" cy="100806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2124075" y="1412875"/>
            <a:ext cx="2160588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OSMboxCreate()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OSMboxDel()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OSMboxPost()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OSMboxPostOpt()</a:t>
            </a:r>
          </a:p>
        </p:txBody>
      </p:sp>
      <p:sp>
        <p:nvSpPr>
          <p:cNvPr id="60429" name="AutoShape 15"/>
          <p:cNvSpPr>
            <a:spLocks noChangeArrowheads="1"/>
          </p:cNvSpPr>
          <p:nvPr/>
        </p:nvSpPr>
        <p:spPr bwMode="auto">
          <a:xfrm>
            <a:off x="6804025" y="4076700"/>
            <a:ext cx="1439863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ISR</a:t>
            </a:r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>
            <a:off x="5148263" y="3860800"/>
            <a:ext cx="1655762" cy="647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1" name="Text Box 18"/>
          <p:cNvSpPr txBox="1">
            <a:spLocks noChangeArrowheads="1"/>
          </p:cNvSpPr>
          <p:nvPr/>
        </p:nvSpPr>
        <p:spPr bwMode="auto">
          <a:xfrm>
            <a:off x="4787900" y="1916113"/>
            <a:ext cx="208756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OSMboxAccept()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OSMboxPend()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OSMboxQuery()</a:t>
            </a:r>
          </a:p>
        </p:txBody>
      </p:sp>
      <p:sp>
        <p:nvSpPr>
          <p:cNvPr id="60432" name="Text Box 19"/>
          <p:cNvSpPr txBox="1">
            <a:spLocks noChangeArrowheads="1"/>
          </p:cNvSpPr>
          <p:nvPr/>
        </p:nvSpPr>
        <p:spPr bwMode="auto">
          <a:xfrm>
            <a:off x="2124075" y="4365625"/>
            <a:ext cx="21605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OSMboxPost()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OSMboxPostOpt()</a:t>
            </a:r>
          </a:p>
        </p:txBody>
      </p:sp>
      <p:sp>
        <p:nvSpPr>
          <p:cNvPr id="60433" name="Text Box 20"/>
          <p:cNvSpPr txBox="1">
            <a:spLocks noChangeArrowheads="1"/>
          </p:cNvSpPr>
          <p:nvPr/>
        </p:nvSpPr>
        <p:spPr bwMode="auto">
          <a:xfrm>
            <a:off x="4859338" y="4518025"/>
            <a:ext cx="20875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OSMboxAccept()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消息邮箱创建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OS_EVENT *OSMboxCreate(void *msg)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创建成功返回非空指针（句柄）</a:t>
            </a:r>
          </a:p>
          <a:p>
            <a:pPr eaLnBrk="1" hangingPunct="1"/>
            <a:r>
              <a:rPr lang="zh-CN" altLang="en-US" smtClean="0"/>
              <a:t>*</a:t>
            </a:r>
            <a:r>
              <a:rPr lang="en-US" altLang="zh-CN" smtClean="0"/>
              <a:t>msg</a:t>
            </a:r>
            <a:r>
              <a:rPr lang="zh-CN" altLang="en-US" smtClean="0"/>
              <a:t>：信息指针的初值</a:t>
            </a:r>
          </a:p>
          <a:p>
            <a:pPr lvl="1" eaLnBrk="1" hangingPunct="1"/>
            <a:r>
              <a:rPr lang="zh-CN" altLang="en-US" smtClean="0"/>
              <a:t>空指针（</a:t>
            </a:r>
            <a:r>
              <a:rPr lang="en-US" altLang="zh-CN" smtClean="0"/>
              <a:t>NULL</a:t>
            </a:r>
            <a:r>
              <a:rPr lang="zh-CN" altLang="en-US" smtClean="0"/>
              <a:t>） </a:t>
            </a:r>
            <a:r>
              <a:rPr lang="en-US" altLang="zh-CN" smtClean="0"/>
              <a:t>-&gt; </a:t>
            </a:r>
            <a:r>
              <a:rPr lang="zh-CN" altLang="en-US" smtClean="0"/>
              <a:t>邮箱内无信息</a:t>
            </a:r>
          </a:p>
          <a:p>
            <a:pPr lvl="1" eaLnBrk="1" hangingPunct="1"/>
            <a:r>
              <a:rPr lang="zh-CN" altLang="en-US" smtClean="0"/>
              <a:t>非空指针 </a:t>
            </a:r>
            <a:r>
              <a:rPr lang="en-US" altLang="zh-CN" smtClean="0"/>
              <a:t>-&gt; </a:t>
            </a:r>
            <a:r>
              <a:rPr lang="zh-CN" altLang="en-US" smtClean="0"/>
              <a:t>指向某一数据结构的指针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消息邮箱删除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OS_EVENT *OSMboxDel(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OS_EVENT * pevent, 	/* </a:t>
            </a:r>
            <a:r>
              <a:rPr lang="zh-CN" altLang="en-US" sz="2400" smtClean="0"/>
              <a:t>邮箱指针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INT8U *opt, 		/*</a:t>
            </a:r>
            <a:r>
              <a:rPr lang="zh-CN" altLang="en-US" sz="2400" smtClean="0"/>
              <a:t>删除方式选项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INT8U *err 		/* </a:t>
            </a:r>
            <a:r>
              <a:rPr lang="zh-CN" altLang="en-US" sz="2400" smtClean="0"/>
              <a:t>错误码缓冲指针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ISR</a:t>
            </a:r>
            <a:r>
              <a:rPr lang="zh-CN" altLang="en-US" sz="2400" smtClean="0"/>
              <a:t>不能使用，否则返回</a:t>
            </a:r>
            <a:r>
              <a:rPr lang="en-US" altLang="zh-CN" sz="2400" smtClean="0"/>
              <a:t>OS_ERR_DEL_ISR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Opt</a:t>
            </a:r>
            <a:r>
              <a:rPr lang="zh-CN" altLang="en-US" sz="2400" smtClean="0"/>
              <a:t>：</a:t>
            </a:r>
            <a:r>
              <a:rPr lang="en-US" altLang="zh-CN" sz="2400" smtClean="0"/>
              <a:t>OS_DEL_NO_PEND -&gt; </a:t>
            </a:r>
            <a:r>
              <a:rPr lang="zh-CN" altLang="en-US" sz="2400" smtClean="0"/>
              <a:t>没有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因等待该消息邮箱被挂起时删除，否则返回</a:t>
            </a:r>
            <a:r>
              <a:rPr lang="en-US" altLang="zh-CN" sz="2400" smtClean="0"/>
              <a:t>OS_ERR_TASK_WAITING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  OS_DEL_ALWAYS -&gt; </a:t>
            </a:r>
            <a:r>
              <a:rPr lang="zh-CN" altLang="en-US" sz="2400" smtClean="0"/>
              <a:t>强制删除，所有正在等待该消息邮箱的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进入就绪态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成功返回空指针，*</a:t>
            </a:r>
            <a:r>
              <a:rPr lang="en-US" altLang="zh-CN" sz="2400" smtClean="0"/>
              <a:t>err = OS_NO_ERR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smtClean="0"/>
              <a:t>Typical development configuration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0" y="4292600"/>
            <a:ext cx="91440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altLang="zh-CN" sz="3200">
                <a:solidFill>
                  <a:schemeClr val="bg2"/>
                </a:solidFill>
                <a:latin typeface="Arial" panose="020B0604020202020204" pitchFamily="34" charset="0"/>
              </a:rPr>
              <a:t>Typical scenario: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1. Boot target.		4. Download object module.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2. Attach target server.	5. Test &amp; Debug.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3. Edit &amp; compile.	6. Return to 3 or 1 as necessary</a:t>
            </a:r>
          </a:p>
        </p:txBody>
      </p:sp>
      <p:grpSp>
        <p:nvGrpSpPr>
          <p:cNvPr id="8196" name="Group 9"/>
          <p:cNvGrpSpPr>
            <a:grpSpLocks/>
          </p:cNvGrpSpPr>
          <p:nvPr/>
        </p:nvGrpSpPr>
        <p:grpSpPr bwMode="auto">
          <a:xfrm>
            <a:off x="1979613" y="1341438"/>
            <a:ext cx="5511800" cy="2541587"/>
            <a:chOff x="1232" y="2223"/>
            <a:chExt cx="3220" cy="1446"/>
          </a:xfrm>
        </p:grpSpPr>
        <p:sp>
          <p:nvSpPr>
            <p:cNvPr id="8197" name="Line 10"/>
            <p:cNvSpPr>
              <a:spLocks noChangeShapeType="1"/>
            </p:cNvSpPr>
            <p:nvPr/>
          </p:nvSpPr>
          <p:spPr bwMode="auto">
            <a:xfrm>
              <a:off x="2461" y="2338"/>
              <a:ext cx="1991" cy="164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" name="Freeform 11"/>
            <p:cNvSpPr>
              <a:spLocks/>
            </p:cNvSpPr>
            <p:nvPr/>
          </p:nvSpPr>
          <p:spPr bwMode="auto">
            <a:xfrm>
              <a:off x="1567" y="2322"/>
              <a:ext cx="676" cy="646"/>
            </a:xfrm>
            <a:custGeom>
              <a:avLst/>
              <a:gdLst>
                <a:gd name="T0" fmla="*/ 23 w 676"/>
                <a:gd name="T1" fmla="*/ 0 h 646"/>
                <a:gd name="T2" fmla="*/ 0 w 676"/>
                <a:gd name="T3" fmla="*/ 563 h 646"/>
                <a:gd name="T4" fmla="*/ 638 w 676"/>
                <a:gd name="T5" fmla="*/ 645 h 646"/>
                <a:gd name="T6" fmla="*/ 675 w 676"/>
                <a:gd name="T7" fmla="*/ 53 h 646"/>
                <a:gd name="T8" fmla="*/ 23 w 676"/>
                <a:gd name="T9" fmla="*/ 0 h 6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6" h="646">
                  <a:moveTo>
                    <a:pt x="23" y="0"/>
                  </a:moveTo>
                  <a:lnTo>
                    <a:pt x="0" y="563"/>
                  </a:lnTo>
                  <a:lnTo>
                    <a:pt x="638" y="645"/>
                  </a:lnTo>
                  <a:lnTo>
                    <a:pt x="675" y="53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Freeform 12"/>
            <p:cNvSpPr>
              <a:spLocks/>
            </p:cNvSpPr>
            <p:nvPr/>
          </p:nvSpPr>
          <p:spPr bwMode="auto">
            <a:xfrm>
              <a:off x="1587" y="2304"/>
              <a:ext cx="757" cy="72"/>
            </a:xfrm>
            <a:custGeom>
              <a:avLst/>
              <a:gdLst>
                <a:gd name="T0" fmla="*/ 0 w 757"/>
                <a:gd name="T1" fmla="*/ 15 h 72"/>
                <a:gd name="T2" fmla="*/ 126 w 757"/>
                <a:gd name="T3" fmla="*/ 0 h 72"/>
                <a:gd name="T4" fmla="*/ 756 w 757"/>
                <a:gd name="T5" fmla="*/ 45 h 72"/>
                <a:gd name="T6" fmla="*/ 648 w 757"/>
                <a:gd name="T7" fmla="*/ 71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7" h="72">
                  <a:moveTo>
                    <a:pt x="0" y="15"/>
                  </a:moveTo>
                  <a:lnTo>
                    <a:pt x="126" y="0"/>
                  </a:lnTo>
                  <a:lnTo>
                    <a:pt x="756" y="45"/>
                  </a:lnTo>
                  <a:lnTo>
                    <a:pt x="648" y="71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Freeform 13"/>
            <p:cNvSpPr>
              <a:spLocks/>
            </p:cNvSpPr>
            <p:nvPr/>
          </p:nvSpPr>
          <p:spPr bwMode="auto">
            <a:xfrm>
              <a:off x="2212" y="2352"/>
              <a:ext cx="129" cy="616"/>
            </a:xfrm>
            <a:custGeom>
              <a:avLst/>
              <a:gdLst>
                <a:gd name="T0" fmla="*/ 128 w 129"/>
                <a:gd name="T1" fmla="*/ 0 h 616"/>
                <a:gd name="T2" fmla="*/ 98 w 129"/>
                <a:gd name="T3" fmla="*/ 570 h 616"/>
                <a:gd name="T4" fmla="*/ 0 w 129"/>
                <a:gd name="T5" fmla="*/ 615 h 6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" h="616">
                  <a:moveTo>
                    <a:pt x="128" y="0"/>
                  </a:moveTo>
                  <a:lnTo>
                    <a:pt x="98" y="570"/>
                  </a:lnTo>
                  <a:lnTo>
                    <a:pt x="0" y="615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Freeform 14"/>
            <p:cNvSpPr>
              <a:spLocks/>
            </p:cNvSpPr>
            <p:nvPr/>
          </p:nvSpPr>
          <p:spPr bwMode="auto">
            <a:xfrm>
              <a:off x="1626" y="2415"/>
              <a:ext cx="541" cy="466"/>
            </a:xfrm>
            <a:custGeom>
              <a:avLst/>
              <a:gdLst>
                <a:gd name="T0" fmla="*/ 39 w 541"/>
                <a:gd name="T1" fmla="*/ 0 h 466"/>
                <a:gd name="T2" fmla="*/ 12 w 541"/>
                <a:gd name="T3" fmla="*/ 84 h 466"/>
                <a:gd name="T4" fmla="*/ 0 w 541"/>
                <a:gd name="T5" fmla="*/ 279 h 466"/>
                <a:gd name="T6" fmla="*/ 12 w 541"/>
                <a:gd name="T7" fmla="*/ 402 h 466"/>
                <a:gd name="T8" fmla="*/ 501 w 541"/>
                <a:gd name="T9" fmla="*/ 465 h 466"/>
                <a:gd name="T10" fmla="*/ 528 w 541"/>
                <a:gd name="T11" fmla="*/ 353 h 466"/>
                <a:gd name="T12" fmla="*/ 540 w 541"/>
                <a:gd name="T13" fmla="*/ 143 h 466"/>
                <a:gd name="T14" fmla="*/ 522 w 541"/>
                <a:gd name="T15" fmla="*/ 42 h 466"/>
                <a:gd name="T16" fmla="*/ 39 w 541"/>
                <a:gd name="T17" fmla="*/ 0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1" h="466">
                  <a:moveTo>
                    <a:pt x="39" y="0"/>
                  </a:moveTo>
                  <a:lnTo>
                    <a:pt x="12" y="84"/>
                  </a:lnTo>
                  <a:lnTo>
                    <a:pt x="0" y="279"/>
                  </a:lnTo>
                  <a:lnTo>
                    <a:pt x="12" y="402"/>
                  </a:lnTo>
                  <a:lnTo>
                    <a:pt x="501" y="465"/>
                  </a:lnTo>
                  <a:lnTo>
                    <a:pt x="528" y="353"/>
                  </a:lnTo>
                  <a:lnTo>
                    <a:pt x="540" y="143"/>
                  </a:lnTo>
                  <a:lnTo>
                    <a:pt x="522" y="42"/>
                  </a:lnTo>
                  <a:lnTo>
                    <a:pt x="39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5"/>
            <p:cNvSpPr>
              <a:spLocks/>
            </p:cNvSpPr>
            <p:nvPr/>
          </p:nvSpPr>
          <p:spPr bwMode="auto">
            <a:xfrm>
              <a:off x="2319" y="2469"/>
              <a:ext cx="109" cy="328"/>
            </a:xfrm>
            <a:custGeom>
              <a:avLst/>
              <a:gdLst>
                <a:gd name="T0" fmla="*/ 18 w 109"/>
                <a:gd name="T1" fmla="*/ 0 h 328"/>
                <a:gd name="T2" fmla="*/ 108 w 109"/>
                <a:gd name="T3" fmla="*/ 12 h 328"/>
                <a:gd name="T4" fmla="*/ 105 w 109"/>
                <a:gd name="T5" fmla="*/ 249 h 328"/>
                <a:gd name="T6" fmla="*/ 0 w 109"/>
                <a:gd name="T7" fmla="*/ 327 h 3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328">
                  <a:moveTo>
                    <a:pt x="18" y="0"/>
                  </a:moveTo>
                  <a:lnTo>
                    <a:pt x="108" y="12"/>
                  </a:lnTo>
                  <a:lnTo>
                    <a:pt x="105" y="249"/>
                  </a:lnTo>
                  <a:lnTo>
                    <a:pt x="0" y="327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Freeform 16"/>
            <p:cNvSpPr>
              <a:spLocks/>
            </p:cNvSpPr>
            <p:nvPr/>
          </p:nvSpPr>
          <p:spPr bwMode="auto">
            <a:xfrm>
              <a:off x="1698" y="2910"/>
              <a:ext cx="427" cy="100"/>
            </a:xfrm>
            <a:custGeom>
              <a:avLst/>
              <a:gdLst>
                <a:gd name="T0" fmla="*/ 0 w 427"/>
                <a:gd name="T1" fmla="*/ 0 h 100"/>
                <a:gd name="T2" fmla="*/ 15 w 427"/>
                <a:gd name="T3" fmla="*/ 42 h 100"/>
                <a:gd name="T4" fmla="*/ 402 w 427"/>
                <a:gd name="T5" fmla="*/ 99 h 100"/>
                <a:gd name="T6" fmla="*/ 423 w 427"/>
                <a:gd name="T7" fmla="*/ 51 h 100"/>
                <a:gd name="T8" fmla="*/ 426 w 427"/>
                <a:gd name="T9" fmla="*/ 48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7" h="100">
                  <a:moveTo>
                    <a:pt x="0" y="0"/>
                  </a:moveTo>
                  <a:lnTo>
                    <a:pt x="15" y="42"/>
                  </a:lnTo>
                  <a:lnTo>
                    <a:pt x="402" y="99"/>
                  </a:lnTo>
                  <a:lnTo>
                    <a:pt x="423" y="51"/>
                  </a:lnTo>
                  <a:lnTo>
                    <a:pt x="426" y="48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Freeform 17"/>
            <p:cNvSpPr>
              <a:spLocks/>
            </p:cNvSpPr>
            <p:nvPr/>
          </p:nvSpPr>
          <p:spPr bwMode="auto">
            <a:xfrm>
              <a:off x="1254" y="3081"/>
              <a:ext cx="973" cy="379"/>
            </a:xfrm>
            <a:custGeom>
              <a:avLst/>
              <a:gdLst>
                <a:gd name="T0" fmla="*/ 195 w 973"/>
                <a:gd name="T1" fmla="*/ 0 h 379"/>
                <a:gd name="T2" fmla="*/ 972 w 973"/>
                <a:gd name="T3" fmla="*/ 120 h 379"/>
                <a:gd name="T4" fmla="*/ 801 w 973"/>
                <a:gd name="T5" fmla="*/ 378 h 379"/>
                <a:gd name="T6" fmla="*/ 0 w 973"/>
                <a:gd name="T7" fmla="*/ 228 h 379"/>
                <a:gd name="T8" fmla="*/ 195 w 973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3" h="379">
                  <a:moveTo>
                    <a:pt x="195" y="0"/>
                  </a:moveTo>
                  <a:lnTo>
                    <a:pt x="972" y="120"/>
                  </a:lnTo>
                  <a:lnTo>
                    <a:pt x="801" y="378"/>
                  </a:lnTo>
                  <a:lnTo>
                    <a:pt x="0" y="228"/>
                  </a:lnTo>
                  <a:lnTo>
                    <a:pt x="195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Freeform 18"/>
            <p:cNvSpPr>
              <a:spLocks/>
            </p:cNvSpPr>
            <p:nvPr/>
          </p:nvSpPr>
          <p:spPr bwMode="auto">
            <a:xfrm>
              <a:off x="1257" y="3204"/>
              <a:ext cx="973" cy="289"/>
            </a:xfrm>
            <a:custGeom>
              <a:avLst/>
              <a:gdLst>
                <a:gd name="T0" fmla="*/ 972 w 973"/>
                <a:gd name="T1" fmla="*/ 0 h 289"/>
                <a:gd name="T2" fmla="*/ 972 w 973"/>
                <a:gd name="T3" fmla="*/ 75 h 289"/>
                <a:gd name="T4" fmla="*/ 963 w 973"/>
                <a:gd name="T5" fmla="*/ 84 h 289"/>
                <a:gd name="T6" fmla="*/ 960 w 973"/>
                <a:gd name="T7" fmla="*/ 66 h 289"/>
                <a:gd name="T8" fmla="*/ 801 w 973"/>
                <a:gd name="T9" fmla="*/ 288 h 289"/>
                <a:gd name="T10" fmla="*/ 0 w 973"/>
                <a:gd name="T11" fmla="*/ 135 h 289"/>
                <a:gd name="T12" fmla="*/ 0 w 973"/>
                <a:gd name="T13" fmla="*/ 105 h 2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3" h="289">
                  <a:moveTo>
                    <a:pt x="972" y="0"/>
                  </a:moveTo>
                  <a:lnTo>
                    <a:pt x="972" y="75"/>
                  </a:lnTo>
                  <a:lnTo>
                    <a:pt x="963" y="84"/>
                  </a:lnTo>
                  <a:lnTo>
                    <a:pt x="960" y="66"/>
                  </a:lnTo>
                  <a:lnTo>
                    <a:pt x="801" y="288"/>
                  </a:lnTo>
                  <a:lnTo>
                    <a:pt x="0" y="135"/>
                  </a:lnTo>
                  <a:lnTo>
                    <a:pt x="0" y="105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Freeform 19"/>
            <p:cNvSpPr>
              <a:spLocks/>
            </p:cNvSpPr>
            <p:nvPr/>
          </p:nvSpPr>
          <p:spPr bwMode="auto">
            <a:xfrm>
              <a:off x="1545" y="2850"/>
              <a:ext cx="952" cy="385"/>
            </a:xfrm>
            <a:custGeom>
              <a:avLst/>
              <a:gdLst>
                <a:gd name="T0" fmla="*/ 0 w 952"/>
                <a:gd name="T1" fmla="*/ 150 h 385"/>
                <a:gd name="T2" fmla="*/ 717 w 952"/>
                <a:gd name="T3" fmla="*/ 252 h 385"/>
                <a:gd name="T4" fmla="*/ 723 w 952"/>
                <a:gd name="T5" fmla="*/ 384 h 385"/>
                <a:gd name="T6" fmla="*/ 951 w 952"/>
                <a:gd name="T7" fmla="*/ 123 h 385"/>
                <a:gd name="T8" fmla="*/ 951 w 952"/>
                <a:gd name="T9" fmla="*/ 0 h 385"/>
                <a:gd name="T10" fmla="*/ 720 w 952"/>
                <a:gd name="T11" fmla="*/ 249 h 3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52" h="385">
                  <a:moveTo>
                    <a:pt x="0" y="150"/>
                  </a:moveTo>
                  <a:lnTo>
                    <a:pt x="717" y="252"/>
                  </a:lnTo>
                  <a:lnTo>
                    <a:pt x="723" y="384"/>
                  </a:lnTo>
                  <a:lnTo>
                    <a:pt x="951" y="123"/>
                  </a:lnTo>
                  <a:lnTo>
                    <a:pt x="951" y="0"/>
                  </a:lnTo>
                  <a:lnTo>
                    <a:pt x="720" y="249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Freeform 20"/>
            <p:cNvSpPr>
              <a:spLocks/>
            </p:cNvSpPr>
            <p:nvPr/>
          </p:nvSpPr>
          <p:spPr bwMode="auto">
            <a:xfrm>
              <a:off x="1542" y="3000"/>
              <a:ext cx="17" cy="94"/>
            </a:xfrm>
            <a:custGeom>
              <a:avLst/>
              <a:gdLst>
                <a:gd name="T0" fmla="*/ 0 w 17"/>
                <a:gd name="T1" fmla="*/ 0 h 94"/>
                <a:gd name="T2" fmla="*/ 16 w 17"/>
                <a:gd name="T3" fmla="*/ 93 h 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94">
                  <a:moveTo>
                    <a:pt x="0" y="0"/>
                  </a:moveTo>
                  <a:lnTo>
                    <a:pt x="16" y="93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flipH="1" flipV="1">
              <a:off x="2232" y="3228"/>
              <a:ext cx="38" cy="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 flipH="1" flipV="1">
              <a:off x="2317" y="2827"/>
              <a:ext cx="179" cy="1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Freeform 23"/>
            <p:cNvSpPr>
              <a:spLocks/>
            </p:cNvSpPr>
            <p:nvPr/>
          </p:nvSpPr>
          <p:spPr bwMode="auto">
            <a:xfrm>
              <a:off x="1545" y="2910"/>
              <a:ext cx="145" cy="85"/>
            </a:xfrm>
            <a:custGeom>
              <a:avLst/>
              <a:gdLst>
                <a:gd name="T0" fmla="*/ 0 w 145"/>
                <a:gd name="T1" fmla="*/ 84 h 85"/>
                <a:gd name="T2" fmla="*/ 144 w 145"/>
                <a:gd name="T3" fmla="*/ 0 h 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5" h="85">
                  <a:moveTo>
                    <a:pt x="0" y="84"/>
                  </a:moveTo>
                  <a:lnTo>
                    <a:pt x="144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4"/>
            <p:cNvSpPr>
              <a:spLocks noChangeShapeType="1"/>
            </p:cNvSpPr>
            <p:nvPr/>
          </p:nvSpPr>
          <p:spPr bwMode="auto">
            <a:xfrm flipV="1">
              <a:off x="2103" y="2964"/>
              <a:ext cx="62" cy="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Freeform 25"/>
            <p:cNvSpPr>
              <a:spLocks/>
            </p:cNvSpPr>
            <p:nvPr/>
          </p:nvSpPr>
          <p:spPr bwMode="auto">
            <a:xfrm>
              <a:off x="1911" y="3249"/>
              <a:ext cx="241" cy="190"/>
            </a:xfrm>
            <a:custGeom>
              <a:avLst/>
              <a:gdLst>
                <a:gd name="T0" fmla="*/ 120 w 241"/>
                <a:gd name="T1" fmla="*/ 0 h 190"/>
                <a:gd name="T2" fmla="*/ 240 w 241"/>
                <a:gd name="T3" fmla="*/ 18 h 190"/>
                <a:gd name="T4" fmla="*/ 129 w 241"/>
                <a:gd name="T5" fmla="*/ 189 h 190"/>
                <a:gd name="T6" fmla="*/ 0 w 241"/>
                <a:gd name="T7" fmla="*/ 165 h 190"/>
                <a:gd name="T8" fmla="*/ 120 w 241"/>
                <a:gd name="T9" fmla="*/ 0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190">
                  <a:moveTo>
                    <a:pt x="120" y="0"/>
                  </a:moveTo>
                  <a:lnTo>
                    <a:pt x="240" y="18"/>
                  </a:lnTo>
                  <a:lnTo>
                    <a:pt x="129" y="189"/>
                  </a:lnTo>
                  <a:lnTo>
                    <a:pt x="0" y="165"/>
                  </a:lnTo>
                  <a:lnTo>
                    <a:pt x="120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Freeform 26"/>
            <p:cNvSpPr>
              <a:spLocks/>
            </p:cNvSpPr>
            <p:nvPr/>
          </p:nvSpPr>
          <p:spPr bwMode="auto">
            <a:xfrm>
              <a:off x="1275" y="3147"/>
              <a:ext cx="634" cy="244"/>
            </a:xfrm>
            <a:custGeom>
              <a:avLst/>
              <a:gdLst>
                <a:gd name="T0" fmla="*/ 633 w 634"/>
                <a:gd name="T1" fmla="*/ 78 h 244"/>
                <a:gd name="T2" fmla="*/ 510 w 634"/>
                <a:gd name="T3" fmla="*/ 243 h 244"/>
                <a:gd name="T4" fmla="*/ 0 w 634"/>
                <a:gd name="T5" fmla="*/ 150 h 244"/>
                <a:gd name="T6" fmla="*/ 123 w 634"/>
                <a:gd name="T7" fmla="*/ 0 h 244"/>
                <a:gd name="T8" fmla="*/ 633 w 634"/>
                <a:gd name="T9" fmla="*/ 78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244">
                  <a:moveTo>
                    <a:pt x="633" y="78"/>
                  </a:moveTo>
                  <a:lnTo>
                    <a:pt x="510" y="243"/>
                  </a:lnTo>
                  <a:lnTo>
                    <a:pt x="0" y="150"/>
                  </a:lnTo>
                  <a:lnTo>
                    <a:pt x="123" y="0"/>
                  </a:lnTo>
                  <a:lnTo>
                    <a:pt x="633" y="78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7"/>
            <p:cNvSpPr>
              <a:spLocks noChangeShapeType="1"/>
            </p:cNvSpPr>
            <p:nvPr/>
          </p:nvSpPr>
          <p:spPr bwMode="auto">
            <a:xfrm>
              <a:off x="1480" y="3115"/>
              <a:ext cx="116" cy="1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28"/>
            <p:cNvSpPr>
              <a:spLocks noChangeShapeType="1"/>
            </p:cNvSpPr>
            <p:nvPr/>
          </p:nvSpPr>
          <p:spPr bwMode="auto">
            <a:xfrm>
              <a:off x="1645" y="3142"/>
              <a:ext cx="128" cy="2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Freeform 29"/>
            <p:cNvSpPr>
              <a:spLocks/>
            </p:cNvSpPr>
            <p:nvPr/>
          </p:nvSpPr>
          <p:spPr bwMode="auto">
            <a:xfrm>
              <a:off x="1827" y="3168"/>
              <a:ext cx="118" cy="20"/>
            </a:xfrm>
            <a:custGeom>
              <a:avLst/>
              <a:gdLst>
                <a:gd name="T0" fmla="*/ 0 w 118"/>
                <a:gd name="T1" fmla="*/ 0 h 20"/>
                <a:gd name="T2" fmla="*/ 117 w 118"/>
                <a:gd name="T3" fmla="*/ 19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8" h="20">
                  <a:moveTo>
                    <a:pt x="0" y="0"/>
                  </a:moveTo>
                  <a:lnTo>
                    <a:pt x="117" y="19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Freeform 30"/>
            <p:cNvSpPr>
              <a:spLocks/>
            </p:cNvSpPr>
            <p:nvPr/>
          </p:nvSpPr>
          <p:spPr bwMode="auto">
            <a:xfrm>
              <a:off x="3540" y="3023"/>
              <a:ext cx="454" cy="275"/>
            </a:xfrm>
            <a:custGeom>
              <a:avLst/>
              <a:gdLst>
                <a:gd name="T0" fmla="*/ 0 w 454"/>
                <a:gd name="T1" fmla="*/ 253 h 275"/>
                <a:gd name="T2" fmla="*/ 183 w 454"/>
                <a:gd name="T3" fmla="*/ 0 h 275"/>
                <a:gd name="T4" fmla="*/ 453 w 454"/>
                <a:gd name="T5" fmla="*/ 19 h 275"/>
                <a:gd name="T6" fmla="*/ 291 w 454"/>
                <a:gd name="T7" fmla="*/ 274 h 275"/>
                <a:gd name="T8" fmla="*/ 0 w 454"/>
                <a:gd name="T9" fmla="*/ 253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4" h="275">
                  <a:moveTo>
                    <a:pt x="0" y="253"/>
                  </a:moveTo>
                  <a:lnTo>
                    <a:pt x="183" y="0"/>
                  </a:lnTo>
                  <a:lnTo>
                    <a:pt x="453" y="19"/>
                  </a:lnTo>
                  <a:lnTo>
                    <a:pt x="291" y="274"/>
                  </a:lnTo>
                  <a:lnTo>
                    <a:pt x="0" y="253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31"/>
            <p:cNvSpPr>
              <a:spLocks/>
            </p:cNvSpPr>
            <p:nvPr/>
          </p:nvSpPr>
          <p:spPr bwMode="auto">
            <a:xfrm>
              <a:off x="3675" y="3123"/>
              <a:ext cx="121" cy="58"/>
            </a:xfrm>
            <a:custGeom>
              <a:avLst/>
              <a:gdLst>
                <a:gd name="T0" fmla="*/ 45 w 121"/>
                <a:gd name="T1" fmla="*/ 0 h 58"/>
                <a:gd name="T2" fmla="*/ 0 w 121"/>
                <a:gd name="T3" fmla="*/ 54 h 58"/>
                <a:gd name="T4" fmla="*/ 78 w 121"/>
                <a:gd name="T5" fmla="*/ 57 h 58"/>
                <a:gd name="T6" fmla="*/ 120 w 121"/>
                <a:gd name="T7" fmla="*/ 3 h 58"/>
                <a:gd name="T8" fmla="*/ 45 w 121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58">
                  <a:moveTo>
                    <a:pt x="45" y="0"/>
                  </a:moveTo>
                  <a:lnTo>
                    <a:pt x="0" y="54"/>
                  </a:lnTo>
                  <a:lnTo>
                    <a:pt x="78" y="57"/>
                  </a:lnTo>
                  <a:lnTo>
                    <a:pt x="120" y="3"/>
                  </a:lnTo>
                  <a:lnTo>
                    <a:pt x="45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Freeform 32"/>
            <p:cNvSpPr>
              <a:spLocks/>
            </p:cNvSpPr>
            <p:nvPr/>
          </p:nvSpPr>
          <p:spPr bwMode="auto">
            <a:xfrm>
              <a:off x="3879" y="3099"/>
              <a:ext cx="58" cy="1"/>
            </a:xfrm>
            <a:custGeom>
              <a:avLst/>
              <a:gdLst>
                <a:gd name="T0" fmla="*/ 0 w 58"/>
                <a:gd name="T1" fmla="*/ 0 h 1"/>
                <a:gd name="T2" fmla="*/ 57 w 5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" h="1">
                  <a:moveTo>
                    <a:pt x="0" y="0"/>
                  </a:moveTo>
                  <a:lnTo>
                    <a:pt x="57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Freeform 33"/>
            <p:cNvSpPr>
              <a:spLocks/>
            </p:cNvSpPr>
            <p:nvPr/>
          </p:nvSpPr>
          <p:spPr bwMode="auto">
            <a:xfrm>
              <a:off x="3897" y="3075"/>
              <a:ext cx="58" cy="1"/>
            </a:xfrm>
            <a:custGeom>
              <a:avLst/>
              <a:gdLst>
                <a:gd name="T0" fmla="*/ 0 w 58"/>
                <a:gd name="T1" fmla="*/ 0 h 1"/>
                <a:gd name="T2" fmla="*/ 57 w 5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" h="1">
                  <a:moveTo>
                    <a:pt x="0" y="0"/>
                  </a:moveTo>
                  <a:lnTo>
                    <a:pt x="57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Freeform 34"/>
            <p:cNvSpPr>
              <a:spLocks/>
            </p:cNvSpPr>
            <p:nvPr/>
          </p:nvSpPr>
          <p:spPr bwMode="auto">
            <a:xfrm>
              <a:off x="3864" y="3123"/>
              <a:ext cx="58" cy="1"/>
            </a:xfrm>
            <a:custGeom>
              <a:avLst/>
              <a:gdLst>
                <a:gd name="T0" fmla="*/ 0 w 58"/>
                <a:gd name="T1" fmla="*/ 0 h 1"/>
                <a:gd name="T2" fmla="*/ 57 w 5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" h="1">
                  <a:moveTo>
                    <a:pt x="0" y="0"/>
                  </a:moveTo>
                  <a:lnTo>
                    <a:pt x="57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Freeform 35"/>
            <p:cNvSpPr>
              <a:spLocks/>
            </p:cNvSpPr>
            <p:nvPr/>
          </p:nvSpPr>
          <p:spPr bwMode="auto">
            <a:xfrm>
              <a:off x="3849" y="3147"/>
              <a:ext cx="58" cy="1"/>
            </a:xfrm>
            <a:custGeom>
              <a:avLst/>
              <a:gdLst>
                <a:gd name="T0" fmla="*/ 0 w 58"/>
                <a:gd name="T1" fmla="*/ 0 h 1"/>
                <a:gd name="T2" fmla="*/ 57 w 5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" h="1">
                  <a:moveTo>
                    <a:pt x="0" y="0"/>
                  </a:moveTo>
                  <a:lnTo>
                    <a:pt x="57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Freeform 36"/>
            <p:cNvSpPr>
              <a:spLocks/>
            </p:cNvSpPr>
            <p:nvPr/>
          </p:nvSpPr>
          <p:spPr bwMode="auto">
            <a:xfrm>
              <a:off x="3546" y="3279"/>
              <a:ext cx="1" cy="79"/>
            </a:xfrm>
            <a:custGeom>
              <a:avLst/>
              <a:gdLst>
                <a:gd name="T0" fmla="*/ 0 w 1"/>
                <a:gd name="T1" fmla="*/ 0 h 79"/>
                <a:gd name="T2" fmla="*/ 0 w 1"/>
                <a:gd name="T3" fmla="*/ 78 h 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9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Freeform 37"/>
            <p:cNvSpPr>
              <a:spLocks/>
            </p:cNvSpPr>
            <p:nvPr/>
          </p:nvSpPr>
          <p:spPr bwMode="auto">
            <a:xfrm>
              <a:off x="3822" y="3303"/>
              <a:ext cx="1" cy="79"/>
            </a:xfrm>
            <a:custGeom>
              <a:avLst/>
              <a:gdLst>
                <a:gd name="T0" fmla="*/ 0 w 1"/>
                <a:gd name="T1" fmla="*/ 0 h 79"/>
                <a:gd name="T2" fmla="*/ 0 w 1"/>
                <a:gd name="T3" fmla="*/ 78 h 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9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Freeform 38"/>
            <p:cNvSpPr>
              <a:spLocks/>
            </p:cNvSpPr>
            <p:nvPr/>
          </p:nvSpPr>
          <p:spPr bwMode="auto">
            <a:xfrm>
              <a:off x="3993" y="3054"/>
              <a:ext cx="1" cy="79"/>
            </a:xfrm>
            <a:custGeom>
              <a:avLst/>
              <a:gdLst>
                <a:gd name="T0" fmla="*/ 0 w 1"/>
                <a:gd name="T1" fmla="*/ 0 h 79"/>
                <a:gd name="T2" fmla="*/ 0 w 1"/>
                <a:gd name="T3" fmla="*/ 78 h 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9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Freeform 39"/>
            <p:cNvSpPr>
              <a:spLocks/>
            </p:cNvSpPr>
            <p:nvPr/>
          </p:nvSpPr>
          <p:spPr bwMode="auto">
            <a:xfrm>
              <a:off x="3738" y="3057"/>
              <a:ext cx="43" cy="37"/>
            </a:xfrm>
            <a:custGeom>
              <a:avLst/>
              <a:gdLst>
                <a:gd name="T0" fmla="*/ 27 w 43"/>
                <a:gd name="T1" fmla="*/ 0 h 37"/>
                <a:gd name="T2" fmla="*/ 0 w 43"/>
                <a:gd name="T3" fmla="*/ 36 h 37"/>
                <a:gd name="T4" fmla="*/ 15 w 43"/>
                <a:gd name="T5" fmla="*/ 36 h 37"/>
                <a:gd name="T6" fmla="*/ 42 w 43"/>
                <a:gd name="T7" fmla="*/ 0 h 37"/>
                <a:gd name="T8" fmla="*/ 27 w 4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7">
                  <a:moveTo>
                    <a:pt x="27" y="0"/>
                  </a:moveTo>
                  <a:lnTo>
                    <a:pt x="0" y="36"/>
                  </a:lnTo>
                  <a:lnTo>
                    <a:pt x="15" y="36"/>
                  </a:lnTo>
                  <a:lnTo>
                    <a:pt x="42" y="0"/>
                  </a:lnTo>
                  <a:lnTo>
                    <a:pt x="27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40"/>
            <p:cNvSpPr>
              <a:spLocks/>
            </p:cNvSpPr>
            <p:nvPr/>
          </p:nvSpPr>
          <p:spPr bwMode="auto">
            <a:xfrm>
              <a:off x="3807" y="3060"/>
              <a:ext cx="43" cy="37"/>
            </a:xfrm>
            <a:custGeom>
              <a:avLst/>
              <a:gdLst>
                <a:gd name="T0" fmla="*/ 27 w 43"/>
                <a:gd name="T1" fmla="*/ 0 h 37"/>
                <a:gd name="T2" fmla="*/ 0 w 43"/>
                <a:gd name="T3" fmla="*/ 36 h 37"/>
                <a:gd name="T4" fmla="*/ 15 w 43"/>
                <a:gd name="T5" fmla="*/ 36 h 37"/>
                <a:gd name="T6" fmla="*/ 42 w 43"/>
                <a:gd name="T7" fmla="*/ 0 h 37"/>
                <a:gd name="T8" fmla="*/ 27 w 4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7">
                  <a:moveTo>
                    <a:pt x="27" y="0"/>
                  </a:moveTo>
                  <a:lnTo>
                    <a:pt x="0" y="36"/>
                  </a:lnTo>
                  <a:lnTo>
                    <a:pt x="15" y="36"/>
                  </a:lnTo>
                  <a:lnTo>
                    <a:pt x="42" y="0"/>
                  </a:lnTo>
                  <a:lnTo>
                    <a:pt x="27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Freeform 41"/>
            <p:cNvSpPr>
              <a:spLocks/>
            </p:cNvSpPr>
            <p:nvPr/>
          </p:nvSpPr>
          <p:spPr bwMode="auto">
            <a:xfrm>
              <a:off x="3771" y="3060"/>
              <a:ext cx="43" cy="37"/>
            </a:xfrm>
            <a:custGeom>
              <a:avLst/>
              <a:gdLst>
                <a:gd name="T0" fmla="*/ 27 w 43"/>
                <a:gd name="T1" fmla="*/ 0 h 37"/>
                <a:gd name="T2" fmla="*/ 0 w 43"/>
                <a:gd name="T3" fmla="*/ 36 h 37"/>
                <a:gd name="T4" fmla="*/ 15 w 43"/>
                <a:gd name="T5" fmla="*/ 36 h 37"/>
                <a:gd name="T6" fmla="*/ 42 w 43"/>
                <a:gd name="T7" fmla="*/ 0 h 37"/>
                <a:gd name="T8" fmla="*/ 27 w 4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7">
                  <a:moveTo>
                    <a:pt x="27" y="0"/>
                  </a:moveTo>
                  <a:lnTo>
                    <a:pt x="0" y="36"/>
                  </a:lnTo>
                  <a:lnTo>
                    <a:pt x="15" y="36"/>
                  </a:lnTo>
                  <a:lnTo>
                    <a:pt x="42" y="0"/>
                  </a:lnTo>
                  <a:lnTo>
                    <a:pt x="27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Freeform 42"/>
            <p:cNvSpPr>
              <a:spLocks/>
            </p:cNvSpPr>
            <p:nvPr/>
          </p:nvSpPr>
          <p:spPr bwMode="auto">
            <a:xfrm>
              <a:off x="3612" y="3237"/>
              <a:ext cx="220" cy="28"/>
            </a:xfrm>
            <a:custGeom>
              <a:avLst/>
              <a:gdLst>
                <a:gd name="T0" fmla="*/ 0 w 220"/>
                <a:gd name="T1" fmla="*/ 12 h 28"/>
                <a:gd name="T2" fmla="*/ 204 w 220"/>
                <a:gd name="T3" fmla="*/ 27 h 28"/>
                <a:gd name="T4" fmla="*/ 219 w 220"/>
                <a:gd name="T5" fmla="*/ 12 h 28"/>
                <a:gd name="T6" fmla="*/ 18 w 220"/>
                <a:gd name="T7" fmla="*/ 0 h 28"/>
                <a:gd name="T8" fmla="*/ 0 w 220"/>
                <a:gd name="T9" fmla="*/ 1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0" h="28">
                  <a:moveTo>
                    <a:pt x="0" y="12"/>
                  </a:moveTo>
                  <a:lnTo>
                    <a:pt x="204" y="27"/>
                  </a:lnTo>
                  <a:lnTo>
                    <a:pt x="219" y="12"/>
                  </a:lnTo>
                  <a:lnTo>
                    <a:pt x="18" y="0"/>
                  </a:lnTo>
                  <a:lnTo>
                    <a:pt x="0" y="12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Freeform 43"/>
            <p:cNvSpPr>
              <a:spLocks/>
            </p:cNvSpPr>
            <p:nvPr/>
          </p:nvSpPr>
          <p:spPr bwMode="auto">
            <a:xfrm>
              <a:off x="2364" y="2808"/>
              <a:ext cx="1330" cy="261"/>
            </a:xfrm>
            <a:custGeom>
              <a:avLst/>
              <a:gdLst>
                <a:gd name="T0" fmla="*/ 0 w 1330"/>
                <a:gd name="T1" fmla="*/ 20 h 261"/>
                <a:gd name="T2" fmla="*/ 11 w 1330"/>
                <a:gd name="T3" fmla="*/ 20 h 261"/>
                <a:gd name="T4" fmla="*/ 20 w 1330"/>
                <a:gd name="T5" fmla="*/ 20 h 261"/>
                <a:gd name="T6" fmla="*/ 29 w 1330"/>
                <a:gd name="T7" fmla="*/ 17 h 261"/>
                <a:gd name="T8" fmla="*/ 38 w 1330"/>
                <a:gd name="T9" fmla="*/ 17 h 261"/>
                <a:gd name="T10" fmla="*/ 47 w 1330"/>
                <a:gd name="T11" fmla="*/ 17 h 261"/>
                <a:gd name="T12" fmla="*/ 59 w 1330"/>
                <a:gd name="T13" fmla="*/ 14 h 261"/>
                <a:gd name="T14" fmla="*/ 68 w 1330"/>
                <a:gd name="T15" fmla="*/ 11 h 261"/>
                <a:gd name="T16" fmla="*/ 77 w 1330"/>
                <a:gd name="T17" fmla="*/ 8 h 261"/>
                <a:gd name="T18" fmla="*/ 86 w 1330"/>
                <a:gd name="T19" fmla="*/ 5 h 261"/>
                <a:gd name="T20" fmla="*/ 95 w 1330"/>
                <a:gd name="T21" fmla="*/ 5 h 261"/>
                <a:gd name="T22" fmla="*/ 104 w 1330"/>
                <a:gd name="T23" fmla="*/ 2 h 261"/>
                <a:gd name="T24" fmla="*/ 113 w 1330"/>
                <a:gd name="T25" fmla="*/ 0 h 261"/>
                <a:gd name="T26" fmla="*/ 122 w 1330"/>
                <a:gd name="T27" fmla="*/ 0 h 261"/>
                <a:gd name="T28" fmla="*/ 131 w 1330"/>
                <a:gd name="T29" fmla="*/ 0 h 261"/>
                <a:gd name="T30" fmla="*/ 140 w 1330"/>
                <a:gd name="T31" fmla="*/ 0 h 261"/>
                <a:gd name="T32" fmla="*/ 149 w 1330"/>
                <a:gd name="T33" fmla="*/ 0 h 261"/>
                <a:gd name="T34" fmla="*/ 158 w 1330"/>
                <a:gd name="T35" fmla="*/ 0 h 261"/>
                <a:gd name="T36" fmla="*/ 167 w 1330"/>
                <a:gd name="T37" fmla="*/ 0 h 261"/>
                <a:gd name="T38" fmla="*/ 179 w 1330"/>
                <a:gd name="T39" fmla="*/ 0 h 261"/>
                <a:gd name="T40" fmla="*/ 188 w 1330"/>
                <a:gd name="T41" fmla="*/ 2 h 261"/>
                <a:gd name="T42" fmla="*/ 203 w 1330"/>
                <a:gd name="T43" fmla="*/ 2 h 261"/>
                <a:gd name="T44" fmla="*/ 212 w 1330"/>
                <a:gd name="T45" fmla="*/ 2 h 261"/>
                <a:gd name="T46" fmla="*/ 221 w 1330"/>
                <a:gd name="T47" fmla="*/ 8 h 261"/>
                <a:gd name="T48" fmla="*/ 233 w 1330"/>
                <a:gd name="T49" fmla="*/ 8 h 261"/>
                <a:gd name="T50" fmla="*/ 242 w 1330"/>
                <a:gd name="T51" fmla="*/ 11 h 261"/>
                <a:gd name="T52" fmla="*/ 251 w 1330"/>
                <a:gd name="T53" fmla="*/ 14 h 261"/>
                <a:gd name="T54" fmla="*/ 448 w 1330"/>
                <a:gd name="T55" fmla="*/ 59 h 261"/>
                <a:gd name="T56" fmla="*/ 733 w 1330"/>
                <a:gd name="T57" fmla="*/ 128 h 261"/>
                <a:gd name="T58" fmla="*/ 1056 w 1330"/>
                <a:gd name="T59" fmla="*/ 218 h 261"/>
                <a:gd name="T60" fmla="*/ 1161 w 1330"/>
                <a:gd name="T61" fmla="*/ 242 h 261"/>
                <a:gd name="T62" fmla="*/ 1251 w 1330"/>
                <a:gd name="T63" fmla="*/ 257 h 261"/>
                <a:gd name="T64" fmla="*/ 1329 w 1330"/>
                <a:gd name="T65" fmla="*/ 26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30" h="261">
                  <a:moveTo>
                    <a:pt x="0" y="20"/>
                  </a:moveTo>
                  <a:lnTo>
                    <a:pt x="11" y="20"/>
                  </a:lnTo>
                  <a:lnTo>
                    <a:pt x="20" y="20"/>
                  </a:lnTo>
                  <a:lnTo>
                    <a:pt x="29" y="17"/>
                  </a:lnTo>
                  <a:lnTo>
                    <a:pt x="38" y="17"/>
                  </a:lnTo>
                  <a:lnTo>
                    <a:pt x="47" y="17"/>
                  </a:lnTo>
                  <a:lnTo>
                    <a:pt x="59" y="14"/>
                  </a:lnTo>
                  <a:lnTo>
                    <a:pt x="68" y="11"/>
                  </a:lnTo>
                  <a:lnTo>
                    <a:pt x="77" y="8"/>
                  </a:lnTo>
                  <a:lnTo>
                    <a:pt x="86" y="5"/>
                  </a:lnTo>
                  <a:lnTo>
                    <a:pt x="95" y="5"/>
                  </a:lnTo>
                  <a:lnTo>
                    <a:pt x="104" y="2"/>
                  </a:lnTo>
                  <a:lnTo>
                    <a:pt x="113" y="0"/>
                  </a:lnTo>
                  <a:lnTo>
                    <a:pt x="122" y="0"/>
                  </a:lnTo>
                  <a:lnTo>
                    <a:pt x="131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58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188" y="2"/>
                  </a:lnTo>
                  <a:lnTo>
                    <a:pt x="203" y="2"/>
                  </a:lnTo>
                  <a:lnTo>
                    <a:pt x="212" y="2"/>
                  </a:lnTo>
                  <a:lnTo>
                    <a:pt x="221" y="8"/>
                  </a:lnTo>
                  <a:lnTo>
                    <a:pt x="233" y="8"/>
                  </a:lnTo>
                  <a:lnTo>
                    <a:pt x="242" y="11"/>
                  </a:lnTo>
                  <a:lnTo>
                    <a:pt x="251" y="14"/>
                  </a:lnTo>
                  <a:lnTo>
                    <a:pt x="448" y="59"/>
                  </a:lnTo>
                  <a:lnTo>
                    <a:pt x="733" y="128"/>
                  </a:lnTo>
                  <a:lnTo>
                    <a:pt x="1056" y="218"/>
                  </a:lnTo>
                  <a:lnTo>
                    <a:pt x="1161" y="242"/>
                  </a:lnTo>
                  <a:lnTo>
                    <a:pt x="1251" y="257"/>
                  </a:lnTo>
                  <a:lnTo>
                    <a:pt x="1329" y="26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44"/>
            <p:cNvSpPr>
              <a:spLocks/>
            </p:cNvSpPr>
            <p:nvPr/>
          </p:nvSpPr>
          <p:spPr bwMode="auto">
            <a:xfrm>
              <a:off x="3861" y="2991"/>
              <a:ext cx="94" cy="46"/>
            </a:xfrm>
            <a:custGeom>
              <a:avLst/>
              <a:gdLst>
                <a:gd name="T0" fmla="*/ 0 w 94"/>
                <a:gd name="T1" fmla="*/ 42 h 46"/>
                <a:gd name="T2" fmla="*/ 39 w 94"/>
                <a:gd name="T3" fmla="*/ 0 h 46"/>
                <a:gd name="T4" fmla="*/ 93 w 94"/>
                <a:gd name="T5" fmla="*/ 0 h 46"/>
                <a:gd name="T6" fmla="*/ 54 w 94"/>
                <a:gd name="T7" fmla="*/ 45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" h="46">
                  <a:moveTo>
                    <a:pt x="0" y="42"/>
                  </a:moveTo>
                  <a:lnTo>
                    <a:pt x="39" y="0"/>
                  </a:lnTo>
                  <a:lnTo>
                    <a:pt x="93" y="0"/>
                  </a:lnTo>
                  <a:lnTo>
                    <a:pt x="54" y="45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Freeform 45"/>
            <p:cNvSpPr>
              <a:spLocks/>
            </p:cNvSpPr>
            <p:nvPr/>
          </p:nvSpPr>
          <p:spPr bwMode="auto">
            <a:xfrm>
              <a:off x="3936" y="2991"/>
              <a:ext cx="19" cy="46"/>
            </a:xfrm>
            <a:custGeom>
              <a:avLst/>
              <a:gdLst>
                <a:gd name="T0" fmla="*/ 18 w 19"/>
                <a:gd name="T1" fmla="*/ 0 h 46"/>
                <a:gd name="T2" fmla="*/ 18 w 19"/>
                <a:gd name="T3" fmla="*/ 21 h 46"/>
                <a:gd name="T4" fmla="*/ 0 w 19"/>
                <a:gd name="T5" fmla="*/ 45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46">
                  <a:moveTo>
                    <a:pt x="18" y="0"/>
                  </a:moveTo>
                  <a:lnTo>
                    <a:pt x="18" y="21"/>
                  </a:lnTo>
                  <a:lnTo>
                    <a:pt x="0" y="45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46"/>
            <p:cNvSpPr>
              <a:spLocks noChangeShapeType="1"/>
            </p:cNvSpPr>
            <p:nvPr/>
          </p:nvSpPr>
          <p:spPr bwMode="auto">
            <a:xfrm flipV="1">
              <a:off x="3922" y="2490"/>
              <a:ext cx="365" cy="50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Line 47"/>
            <p:cNvSpPr>
              <a:spLocks noChangeShapeType="1"/>
            </p:cNvSpPr>
            <p:nvPr/>
          </p:nvSpPr>
          <p:spPr bwMode="auto">
            <a:xfrm flipV="1">
              <a:off x="2346" y="2368"/>
              <a:ext cx="480" cy="46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Rectangle 48"/>
            <p:cNvSpPr>
              <a:spLocks noChangeArrowheads="1"/>
            </p:cNvSpPr>
            <p:nvPr/>
          </p:nvSpPr>
          <p:spPr bwMode="auto">
            <a:xfrm>
              <a:off x="3362" y="2223"/>
              <a:ext cx="595" cy="19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600" b="1">
                  <a:solidFill>
                    <a:schemeClr val="bg2"/>
                  </a:solidFill>
                  <a:latin typeface="Arial" panose="020B0604020202020204" pitchFamily="34" charset="0"/>
                </a:rPr>
                <a:t>Ethernet</a:t>
              </a:r>
            </a:p>
          </p:txBody>
        </p:sp>
        <p:sp>
          <p:nvSpPr>
            <p:cNvPr id="8236" name="Rectangle 49"/>
            <p:cNvSpPr>
              <a:spLocks noChangeArrowheads="1"/>
            </p:cNvSpPr>
            <p:nvPr/>
          </p:nvSpPr>
          <p:spPr bwMode="auto">
            <a:xfrm>
              <a:off x="2792" y="2718"/>
              <a:ext cx="515" cy="19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600" b="1">
                  <a:solidFill>
                    <a:schemeClr val="bg2"/>
                  </a:solidFill>
                  <a:latin typeface="Arial" panose="020B0604020202020204" pitchFamily="34" charset="0"/>
                </a:rPr>
                <a:t>RS-232</a:t>
              </a:r>
            </a:p>
          </p:txBody>
        </p:sp>
        <p:sp>
          <p:nvSpPr>
            <p:cNvPr id="8237" name="Rectangle 50"/>
            <p:cNvSpPr>
              <a:spLocks noChangeArrowheads="1"/>
            </p:cNvSpPr>
            <p:nvPr/>
          </p:nvSpPr>
          <p:spPr bwMode="auto">
            <a:xfrm>
              <a:off x="1232" y="3472"/>
              <a:ext cx="1155" cy="19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600" b="1">
                  <a:solidFill>
                    <a:schemeClr val="bg2"/>
                  </a:solidFill>
                  <a:latin typeface="Arial" panose="020B0604020202020204" pitchFamily="34" charset="0"/>
                </a:rPr>
                <a:t>Development Host</a:t>
              </a:r>
            </a:p>
          </p:txBody>
        </p:sp>
        <p:sp>
          <p:nvSpPr>
            <p:cNvPr id="8238" name="Rectangle 51"/>
            <p:cNvSpPr>
              <a:spLocks noChangeArrowheads="1"/>
            </p:cNvSpPr>
            <p:nvPr/>
          </p:nvSpPr>
          <p:spPr bwMode="auto">
            <a:xfrm>
              <a:off x="3237" y="3472"/>
              <a:ext cx="476" cy="19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600" b="1">
                  <a:solidFill>
                    <a:schemeClr val="bg2"/>
                  </a:solidFill>
                  <a:latin typeface="Arial" panose="020B0604020202020204" pitchFamily="34" charset="0"/>
                </a:rPr>
                <a:t>Target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等待邮箱中的消息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void *OSMboxPend(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OS_EVENT *pevent, 	/* </a:t>
            </a:r>
            <a:r>
              <a:rPr lang="zh-CN" altLang="en-US" sz="2000" smtClean="0"/>
              <a:t>邮箱指针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INT16U timeout,    	/* </a:t>
            </a:r>
            <a:r>
              <a:rPr lang="zh-CN" altLang="en-US" sz="2000" smtClean="0"/>
              <a:t>等待时间</a:t>
            </a:r>
            <a:r>
              <a:rPr lang="en-US" altLang="zh-CN" sz="2000" smtClean="0"/>
              <a:t>(Tick</a:t>
            </a:r>
            <a:r>
              <a:rPr lang="zh-CN" altLang="en-US" sz="2000" smtClean="0"/>
              <a:t>数</a:t>
            </a:r>
            <a:r>
              <a:rPr lang="en-US" altLang="zh-CN" sz="2000" smtClean="0"/>
              <a:t>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INT8U *err            	/* </a:t>
            </a:r>
            <a:r>
              <a:rPr lang="zh-CN" altLang="en-US" sz="2000" smtClean="0"/>
              <a:t>错误码缓冲指针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ISR</a:t>
            </a:r>
            <a:r>
              <a:rPr lang="zh-CN" altLang="en-US" sz="2000" smtClean="0"/>
              <a:t>不能使用，否则返回</a:t>
            </a:r>
            <a:r>
              <a:rPr lang="en-US" altLang="zh-CN" sz="2000" smtClean="0"/>
              <a:t>OS_ERR_PEND_ISR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如果得到消息：*</a:t>
            </a:r>
            <a:r>
              <a:rPr lang="en-US" altLang="zh-CN" sz="2000" smtClean="0"/>
              <a:t>err = OS_NO_ERR</a:t>
            </a:r>
            <a:r>
              <a:rPr lang="zh-CN" altLang="en-US" sz="2000" smtClean="0"/>
              <a:t>，返回消息指针，否则进</a:t>
            </a:r>
            <a:r>
              <a:rPr lang="en-US" altLang="zh-CN" sz="2000" smtClean="0"/>
              <a:t>Pend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timeout</a:t>
            </a:r>
            <a:r>
              <a:rPr lang="zh-CN" altLang="en-US" sz="2000" smtClean="0"/>
              <a:t>：	</a:t>
            </a:r>
            <a:r>
              <a:rPr lang="en-US" altLang="zh-CN" sz="2000" smtClean="0"/>
              <a:t>&gt;0 -&gt; </a:t>
            </a:r>
            <a:r>
              <a:rPr lang="zh-CN" altLang="en-US" sz="2000" smtClean="0"/>
              <a:t>最长等待时间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		</a:t>
            </a:r>
            <a:r>
              <a:rPr lang="en-US" altLang="zh-CN" sz="2000" smtClean="0"/>
              <a:t>=0 -&gt; </a:t>
            </a:r>
            <a:r>
              <a:rPr lang="zh-CN" altLang="en-US" sz="2000" smtClean="0"/>
              <a:t>永远等待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如果</a:t>
            </a:r>
            <a:r>
              <a:rPr lang="en-US" altLang="zh-CN" sz="2000" smtClean="0"/>
              <a:t>timeout</a:t>
            </a:r>
            <a:r>
              <a:rPr lang="zh-CN" altLang="en-US" sz="2000" smtClean="0"/>
              <a:t>后仍未得到消息， *</a:t>
            </a:r>
            <a:r>
              <a:rPr lang="en-US" altLang="zh-CN" sz="2000" smtClean="0"/>
              <a:t>err = OS_TIMEOUT</a:t>
            </a:r>
            <a:r>
              <a:rPr lang="zh-CN" altLang="en-US" sz="2000" smtClean="0"/>
              <a:t>，返回空指针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可能产生任务切换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向邮箱发送一则消息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INT8U OSMboxPost(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OS_EVENT *pevent,	/* </a:t>
            </a:r>
            <a:r>
              <a:rPr lang="zh-CN" altLang="en-US" sz="2400" smtClean="0"/>
              <a:t>邮箱指针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void *msg 			/* </a:t>
            </a:r>
            <a:r>
              <a:rPr lang="zh-CN" altLang="en-US" sz="2400" smtClean="0"/>
              <a:t>消息指针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操作成功，返回</a:t>
            </a:r>
            <a:r>
              <a:rPr lang="en-US" altLang="zh-CN" sz="2400" smtClean="0"/>
              <a:t>OS_NO_ERR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pevent</a:t>
            </a:r>
            <a:r>
              <a:rPr lang="zh-CN" altLang="en-US" sz="2400" smtClean="0"/>
              <a:t>要求为非空指针，否则返回</a:t>
            </a:r>
            <a:r>
              <a:rPr lang="en-US" altLang="zh-CN" sz="2400" smtClean="0"/>
              <a:t>OS_ERR_PEVENT_NULL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msg</a:t>
            </a:r>
            <a:r>
              <a:rPr lang="zh-CN" altLang="en-US" sz="2400" smtClean="0"/>
              <a:t>要求为非空指针，否则返回</a:t>
            </a:r>
            <a:r>
              <a:rPr lang="en-US" altLang="zh-CN" sz="2400" smtClean="0"/>
              <a:t>OS_ERR_POST_NULL_PTR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u="sng" smtClean="0"/>
              <a:t>若邮箱已有消息未被取走，返回</a:t>
            </a:r>
            <a:r>
              <a:rPr lang="en-US" altLang="zh-CN" sz="2400" u="sng" smtClean="0"/>
              <a:t>OS_MBOX_FULL</a:t>
            </a:r>
            <a:r>
              <a:rPr lang="zh-CN" altLang="en-US" sz="2400" u="sng" smtClean="0"/>
              <a:t>，新消息发送失败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可能产生任务切换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向邮箱发送一则消息（扩展）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INT8U OSMboxPostOpt(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OS_EVENT *pevent,	/* </a:t>
            </a:r>
            <a:r>
              <a:rPr lang="zh-CN" altLang="en-US" sz="2000" smtClean="0"/>
              <a:t>邮箱指针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void *msg,		/* </a:t>
            </a:r>
            <a:r>
              <a:rPr lang="zh-CN" altLang="en-US" sz="2000" smtClean="0"/>
              <a:t>消息指针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INT8U opt 		/* </a:t>
            </a:r>
            <a:r>
              <a:rPr lang="zh-CN" altLang="en-US" sz="2000" smtClean="0"/>
              <a:t>发送选项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操作成功，返回</a:t>
            </a:r>
            <a:r>
              <a:rPr lang="en-US" altLang="zh-CN" sz="2000" smtClean="0"/>
              <a:t>OS_NO_ERR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pevent</a:t>
            </a:r>
            <a:r>
              <a:rPr lang="zh-CN" altLang="en-US" sz="2000" smtClean="0"/>
              <a:t>要求为非空指针，否则返回</a:t>
            </a:r>
            <a:r>
              <a:rPr lang="en-US" altLang="zh-CN" sz="2000" smtClean="0"/>
              <a:t>OS_ERR_PEVENT_NULL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msg</a:t>
            </a:r>
            <a:r>
              <a:rPr lang="zh-CN" altLang="en-US" sz="2000" smtClean="0"/>
              <a:t>要求为非空指针，否则返回</a:t>
            </a:r>
            <a:r>
              <a:rPr lang="en-US" altLang="zh-CN" sz="2000" smtClean="0"/>
              <a:t>OS_ERR_POST_NULL_PTR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u="sng" smtClean="0"/>
              <a:t>若邮箱已有消息未被取走，返回</a:t>
            </a:r>
            <a:r>
              <a:rPr lang="en-US" altLang="zh-CN" sz="2000" u="sng" smtClean="0"/>
              <a:t>OS_MBOX_FULL</a:t>
            </a:r>
            <a:r>
              <a:rPr lang="zh-CN" altLang="en-US" sz="2000" u="sng" smtClean="0"/>
              <a:t>，新消息发送失败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smtClean="0"/>
              <a:t>可以向所有在该邮箱等待消息的</a:t>
            </a:r>
            <a:r>
              <a:rPr lang="en-US" altLang="zh-CN" sz="2000" b="1" smtClean="0"/>
              <a:t>Task</a:t>
            </a:r>
            <a:r>
              <a:rPr lang="zh-CN" altLang="en-US" sz="2000" b="1" smtClean="0"/>
              <a:t>广播消息，</a:t>
            </a:r>
            <a:r>
              <a:rPr lang="en-US" altLang="zh-CN" sz="2000" b="1" smtClean="0"/>
              <a:t>opt=OS_POST_OPT_BOARDCAST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可能产生任务切换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无等待地从邮箱得到消息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Void *OSMboxAccept(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OS_EVENT *pevent 	/* </a:t>
            </a:r>
            <a:r>
              <a:rPr lang="zh-CN" altLang="en-US" smtClean="0"/>
              <a:t>邮箱指针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若得到消息，返回消息指针，否则返回空指针</a:t>
            </a:r>
          </a:p>
          <a:p>
            <a:pPr eaLnBrk="1" hangingPunct="1"/>
            <a:r>
              <a:rPr lang="en-US" altLang="zh-CN" smtClean="0"/>
              <a:t>ISR</a:t>
            </a:r>
            <a:r>
              <a:rPr lang="zh-CN" altLang="en-US" smtClean="0"/>
              <a:t>可以使用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查询邮箱状态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INT8U OSMboxQuery(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OS_EVENT *pevent, /* </a:t>
            </a:r>
            <a:r>
              <a:rPr lang="zh-CN" altLang="en-US" smtClean="0"/>
              <a:t>邮箱指针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OS_MBOX_DATA *pdata,    /*</a:t>
            </a:r>
            <a:r>
              <a:rPr lang="zh-CN" altLang="en-US" smtClean="0"/>
              <a:t>邮箱数据结构指针*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成功返回</a:t>
            </a:r>
            <a:r>
              <a:rPr lang="en-US" altLang="zh-CN" smtClean="0"/>
              <a:t>OS_NO_ERR</a:t>
            </a:r>
            <a:r>
              <a:rPr lang="zh-CN" altLang="en-US" smtClean="0"/>
              <a:t>，同时拷贝相应内容到*</a:t>
            </a:r>
            <a:r>
              <a:rPr lang="en-US" altLang="zh-CN" smtClean="0"/>
              <a:t>pdata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用邮箱作为二值信号量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600" smtClean="0"/>
              <a:t>对于互斥方式，初始化邮箱为非空指针</a:t>
            </a:r>
            <a:r>
              <a:rPr lang="en-US" altLang="zh-CN" sz="1600" smtClean="0"/>
              <a:t>(</a:t>
            </a:r>
            <a:r>
              <a:rPr lang="zh-CN" altLang="en-US" sz="1600" smtClean="0"/>
              <a:t>如</a:t>
            </a:r>
            <a:r>
              <a:rPr lang="en-US" altLang="zh-CN" sz="1600" smtClean="0"/>
              <a:t>void *1)</a:t>
            </a:r>
            <a:r>
              <a:rPr lang="zh-CN" altLang="en-US" sz="1600" smtClean="0"/>
              <a:t>，使</a:t>
            </a:r>
            <a:r>
              <a:rPr lang="zh-CN" altLang="en-US" sz="1600" smtClean="0">
                <a:latin typeface="Times New Roman" panose="02020603050405020304" pitchFamily="18" charset="0"/>
              </a:rPr>
              <a:t>“</a:t>
            </a:r>
            <a:r>
              <a:rPr lang="zh-CN" altLang="en-US" sz="1600" smtClean="0"/>
              <a:t>信号量</a:t>
            </a:r>
            <a:r>
              <a:rPr lang="zh-CN" altLang="en-US" sz="1600" smtClean="0">
                <a:latin typeface="Times New Roman" panose="02020603050405020304" pitchFamily="18" charset="0"/>
              </a:rPr>
              <a:t>”</a:t>
            </a:r>
            <a:r>
              <a:rPr lang="zh-CN" altLang="en-US" sz="1600" smtClean="0"/>
              <a:t>有效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600" smtClean="0"/>
              <a:t>使用者先利用</a:t>
            </a:r>
            <a:r>
              <a:rPr lang="en-US" altLang="zh-CN" sz="1600" smtClean="0"/>
              <a:t>OSMboxPend()</a:t>
            </a:r>
            <a:r>
              <a:rPr lang="zh-CN" altLang="en-US" sz="1600" smtClean="0"/>
              <a:t>请求该</a:t>
            </a:r>
            <a:r>
              <a:rPr lang="zh-CN" altLang="en-US" sz="1600" smtClean="0">
                <a:latin typeface="Times New Roman" panose="02020603050405020304" pitchFamily="18" charset="0"/>
              </a:rPr>
              <a:t>“</a:t>
            </a:r>
            <a:r>
              <a:rPr lang="zh-CN" altLang="en-US" sz="1600" smtClean="0"/>
              <a:t>信号量</a:t>
            </a:r>
            <a:r>
              <a:rPr lang="zh-CN" altLang="en-US" sz="1600" smtClean="0">
                <a:latin typeface="Times New Roman" panose="02020603050405020304" pitchFamily="18" charset="0"/>
              </a:rPr>
              <a:t>”</a:t>
            </a:r>
            <a:r>
              <a:rPr lang="zh-CN" altLang="en-US" sz="1600" smtClean="0"/>
              <a:t>，操作完临界资源后再利用</a:t>
            </a:r>
            <a:r>
              <a:rPr lang="en-US" altLang="zh-CN" sz="1600" smtClean="0"/>
              <a:t>OSMboxPost() </a:t>
            </a:r>
            <a:r>
              <a:rPr lang="zh-CN" altLang="en-US" sz="1600" smtClean="0"/>
              <a:t>释放该</a:t>
            </a:r>
            <a:r>
              <a:rPr lang="zh-CN" altLang="en-US" sz="1600" smtClean="0">
                <a:latin typeface="Times New Roman" panose="02020603050405020304" pitchFamily="18" charset="0"/>
              </a:rPr>
              <a:t>“</a:t>
            </a:r>
            <a:r>
              <a:rPr lang="zh-CN" altLang="en-US" sz="1600" smtClean="0"/>
              <a:t>信号量</a:t>
            </a:r>
            <a:r>
              <a:rPr lang="zh-CN" altLang="en-US" sz="1600" smtClean="0">
                <a:latin typeface="Times New Roman" panose="02020603050405020304" pitchFamily="18" charset="0"/>
              </a:rPr>
              <a:t>”</a:t>
            </a:r>
            <a:endParaRPr lang="zh-CN" altLang="en-US" sz="1600" smtClean="0"/>
          </a:p>
          <a:p>
            <a:pPr eaLnBrk="1" hangingPunct="1">
              <a:lnSpc>
                <a:spcPct val="80000"/>
              </a:lnSpc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OS_EVENT *MboxSem;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OS_ENENT *Mboxsem_init(void){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MboxSem = OSMboxCreate((void*)1);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return(MboxSem);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void Mybufput(char ch){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INT8U err;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OSMboxPend(MboxSem, 0, &amp;err);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. /* </a:t>
            </a:r>
            <a:r>
              <a:rPr lang="zh-CN" altLang="en-US" sz="1600" smtClean="0"/>
              <a:t>对临界资源的访问 *</a:t>
            </a:r>
            <a:r>
              <a:rPr lang="en-US" altLang="zh-CN" sz="16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OSMboxPost(MboxSem, (void*)1);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用邮箱实现延时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OS_EVENT *MboxTimeDly;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void Task1(void *pdata){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INT8U err;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while(1){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OSMBoxPend(MboxTimeDly, TIMEOUT, &amp;err); /* </a:t>
            </a:r>
            <a:r>
              <a:rPr lang="zh-CN" altLang="en-US" sz="1400" smtClean="0"/>
              <a:t>延时 *</a:t>
            </a:r>
            <a:r>
              <a:rPr lang="en-US" altLang="zh-CN" sz="1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.  /* </a:t>
            </a:r>
            <a:r>
              <a:rPr lang="zh-CN" altLang="en-US" sz="1400" smtClean="0"/>
              <a:t>延时后执行的代码 *</a:t>
            </a:r>
            <a:r>
              <a:rPr lang="en-US" altLang="zh-CN" sz="1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void Task2(void *pdata){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INT8U err;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for(;;){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OSMboxPost(MboxTimeDly, (void *)1);  /* </a:t>
            </a:r>
            <a:r>
              <a:rPr lang="zh-CN" altLang="en-US" sz="1400" smtClean="0"/>
              <a:t>取消</a:t>
            </a:r>
            <a:r>
              <a:rPr lang="en-US" altLang="zh-CN" sz="1400" smtClean="0"/>
              <a:t>Task1</a:t>
            </a:r>
            <a:r>
              <a:rPr lang="zh-CN" altLang="en-US" sz="1400" smtClean="0"/>
              <a:t>的延时 *</a:t>
            </a:r>
            <a:r>
              <a:rPr lang="en-US" altLang="zh-CN" sz="1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利用消息邮箱实现多</a:t>
            </a:r>
            <a:r>
              <a:rPr lang="en-US" altLang="zh-CN" sz="3200" smtClean="0"/>
              <a:t>Task</a:t>
            </a:r>
            <a:r>
              <a:rPr lang="zh-CN" altLang="en-US" sz="3200" smtClean="0"/>
              <a:t>启动同步</a:t>
            </a:r>
          </a:p>
        </p:txBody>
      </p:sp>
      <p:graphicFrame>
        <p:nvGraphicFramePr>
          <p:cNvPr id="7065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71550" y="1049338"/>
          <a:ext cx="7488238" cy="5664200"/>
        </p:xfrm>
        <a:graphic>
          <a:graphicData uri="http://schemas.openxmlformats.org/presentationml/2006/ole">
            <p:oleObj spid="_x0000_s70663" name="Visio" r:id="rId3" imgW="3497885" imgH="2644750" progId="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消息队列相关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消息队列创建：</a:t>
            </a:r>
            <a:r>
              <a:rPr lang="en-US" altLang="zh-CN" sz="2800" smtClean="0"/>
              <a:t>OSQCreate()</a:t>
            </a:r>
          </a:p>
          <a:p>
            <a:pPr eaLnBrk="1" hangingPunct="1"/>
            <a:r>
              <a:rPr lang="zh-CN" altLang="en-US" sz="2800" smtClean="0"/>
              <a:t>消息队列删除：</a:t>
            </a:r>
            <a:r>
              <a:rPr lang="en-US" altLang="zh-CN" sz="2800" smtClean="0"/>
              <a:t>OSQDel()</a:t>
            </a:r>
          </a:p>
          <a:p>
            <a:pPr eaLnBrk="1" hangingPunct="1"/>
            <a:r>
              <a:rPr lang="zh-CN" altLang="en-US" sz="2800" smtClean="0"/>
              <a:t>消息队列等待：</a:t>
            </a:r>
            <a:r>
              <a:rPr lang="en-US" altLang="zh-CN" sz="2800" smtClean="0"/>
              <a:t>OSQPend()</a:t>
            </a:r>
          </a:p>
          <a:p>
            <a:pPr eaLnBrk="1" hangingPunct="1"/>
            <a:r>
              <a:rPr lang="zh-CN" altLang="en-US" sz="2800" smtClean="0"/>
              <a:t>消息队列发送：</a:t>
            </a:r>
            <a:r>
              <a:rPr lang="en-US" altLang="zh-CN" sz="2800" smtClean="0"/>
              <a:t>OSQPost()</a:t>
            </a:r>
          </a:p>
          <a:p>
            <a:pPr eaLnBrk="1" hangingPunct="1"/>
            <a:r>
              <a:rPr lang="zh-CN" altLang="en-US" sz="2800" smtClean="0"/>
              <a:t>消息队列发送：</a:t>
            </a:r>
            <a:r>
              <a:rPr lang="en-US" altLang="zh-CN" sz="2800" smtClean="0"/>
              <a:t>OSQPostFront()</a:t>
            </a:r>
          </a:p>
          <a:p>
            <a:pPr eaLnBrk="1" hangingPunct="1"/>
            <a:r>
              <a:rPr lang="zh-CN" altLang="en-US" sz="2800" smtClean="0"/>
              <a:t>消息队列发送（扩展）：</a:t>
            </a:r>
            <a:r>
              <a:rPr lang="en-US" altLang="zh-CN" sz="2800" smtClean="0"/>
              <a:t>OSQPostOpt()</a:t>
            </a:r>
          </a:p>
          <a:p>
            <a:pPr eaLnBrk="1" hangingPunct="1"/>
            <a:r>
              <a:rPr lang="zh-CN" altLang="en-US" sz="2800" smtClean="0"/>
              <a:t>从消息队列取消息（无等待）：</a:t>
            </a:r>
            <a:r>
              <a:rPr lang="en-US" altLang="zh-CN" sz="2800" smtClean="0"/>
              <a:t>OSQAccept()</a:t>
            </a:r>
          </a:p>
          <a:p>
            <a:pPr eaLnBrk="1" hangingPunct="1"/>
            <a:r>
              <a:rPr lang="zh-CN" altLang="en-US" sz="2800" smtClean="0"/>
              <a:t>消息队列清空：</a:t>
            </a:r>
            <a:r>
              <a:rPr lang="en-US" altLang="zh-CN" sz="2800" smtClean="0"/>
              <a:t>OSQFlush()</a:t>
            </a:r>
          </a:p>
          <a:p>
            <a:pPr eaLnBrk="1" hangingPunct="1"/>
            <a:r>
              <a:rPr lang="zh-CN" altLang="en-US" sz="2800" smtClean="0"/>
              <a:t>消息队列状态查询： </a:t>
            </a:r>
            <a:r>
              <a:rPr lang="en-US" altLang="zh-CN" sz="2800" smtClean="0"/>
              <a:t>OSQQuery()</a:t>
            </a:r>
          </a:p>
          <a:p>
            <a:pPr eaLnBrk="1" hangingPunct="1"/>
            <a:endParaRPr lang="en-US" altLang="zh-CN" sz="280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消息队列使用</a:t>
            </a:r>
          </a:p>
        </p:txBody>
      </p:sp>
      <p:pic>
        <p:nvPicPr>
          <p:cNvPr id="72707" name="Picture 4" descr="MCj02346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925763"/>
            <a:ext cx="147637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Oval 5"/>
          <p:cNvSpPr>
            <a:spLocks noChangeArrowheads="1"/>
          </p:cNvSpPr>
          <p:nvPr/>
        </p:nvSpPr>
        <p:spPr bwMode="auto">
          <a:xfrm>
            <a:off x="6659563" y="2276475"/>
            <a:ext cx="1655762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</a:t>
            </a:r>
          </a:p>
        </p:txBody>
      </p:sp>
      <p:sp>
        <p:nvSpPr>
          <p:cNvPr id="72709" name="Oval 6"/>
          <p:cNvSpPr>
            <a:spLocks noChangeArrowheads="1"/>
          </p:cNvSpPr>
          <p:nvPr/>
        </p:nvSpPr>
        <p:spPr bwMode="auto">
          <a:xfrm>
            <a:off x="684213" y="2205038"/>
            <a:ext cx="1655762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</a:t>
            </a:r>
          </a:p>
        </p:txBody>
      </p:sp>
      <p:sp>
        <p:nvSpPr>
          <p:cNvPr id="72710" name="AutoShape 7"/>
          <p:cNvSpPr>
            <a:spLocks noChangeArrowheads="1"/>
          </p:cNvSpPr>
          <p:nvPr/>
        </p:nvSpPr>
        <p:spPr bwMode="auto">
          <a:xfrm>
            <a:off x="755650" y="4005263"/>
            <a:ext cx="143986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ISR</a:t>
            </a:r>
          </a:p>
        </p:txBody>
      </p:sp>
      <p:sp>
        <p:nvSpPr>
          <p:cNvPr id="72711" name="Line 8"/>
          <p:cNvSpPr>
            <a:spLocks noChangeShapeType="1"/>
          </p:cNvSpPr>
          <p:nvPr/>
        </p:nvSpPr>
        <p:spPr bwMode="auto">
          <a:xfrm>
            <a:off x="2339975" y="2708275"/>
            <a:ext cx="1368425" cy="5778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2" name="Line 9"/>
          <p:cNvSpPr>
            <a:spLocks noChangeShapeType="1"/>
          </p:cNvSpPr>
          <p:nvPr/>
        </p:nvSpPr>
        <p:spPr bwMode="auto">
          <a:xfrm flipV="1">
            <a:off x="2195513" y="3789363"/>
            <a:ext cx="1512887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3" name="Line 10"/>
          <p:cNvSpPr>
            <a:spLocks noChangeShapeType="1"/>
          </p:cNvSpPr>
          <p:nvPr/>
        </p:nvSpPr>
        <p:spPr bwMode="auto">
          <a:xfrm flipV="1">
            <a:off x="5148263" y="2852738"/>
            <a:ext cx="1511300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4" name="Line 12"/>
          <p:cNvSpPr>
            <a:spLocks noChangeShapeType="1"/>
          </p:cNvSpPr>
          <p:nvPr/>
        </p:nvSpPr>
        <p:spPr bwMode="auto">
          <a:xfrm>
            <a:off x="4284663" y="3789363"/>
            <a:ext cx="431800" cy="10795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5" name="Text Box 13"/>
          <p:cNvSpPr txBox="1">
            <a:spLocks noChangeArrowheads="1"/>
          </p:cNvSpPr>
          <p:nvPr/>
        </p:nvSpPr>
        <p:spPr bwMode="auto">
          <a:xfrm>
            <a:off x="2339975" y="1136650"/>
            <a:ext cx="2160588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OSQCreate()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OSQDel()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OSQFlush()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OSQPost()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OSQPostFront()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OSQPostOpt()</a:t>
            </a:r>
          </a:p>
        </p:txBody>
      </p:sp>
      <p:sp>
        <p:nvSpPr>
          <p:cNvPr id="72716" name="AutoShape 14"/>
          <p:cNvSpPr>
            <a:spLocks noChangeArrowheads="1"/>
          </p:cNvSpPr>
          <p:nvPr/>
        </p:nvSpPr>
        <p:spPr bwMode="auto">
          <a:xfrm>
            <a:off x="6804025" y="4076700"/>
            <a:ext cx="1439863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ISR</a:t>
            </a:r>
          </a:p>
        </p:txBody>
      </p:sp>
      <p:sp>
        <p:nvSpPr>
          <p:cNvPr id="72717" name="Line 15"/>
          <p:cNvSpPr>
            <a:spLocks noChangeShapeType="1"/>
          </p:cNvSpPr>
          <p:nvPr/>
        </p:nvSpPr>
        <p:spPr bwMode="auto">
          <a:xfrm>
            <a:off x="5148263" y="3860800"/>
            <a:ext cx="1655762" cy="647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8" name="Text Box 16"/>
          <p:cNvSpPr txBox="1">
            <a:spLocks noChangeArrowheads="1"/>
          </p:cNvSpPr>
          <p:nvPr/>
        </p:nvSpPr>
        <p:spPr bwMode="auto">
          <a:xfrm>
            <a:off x="4787900" y="1916113"/>
            <a:ext cx="208756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OSQAccept()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OSQPend()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/>
              <a:t>OSQQuery()</a:t>
            </a:r>
          </a:p>
        </p:txBody>
      </p:sp>
      <p:sp>
        <p:nvSpPr>
          <p:cNvPr id="72719" name="Text Box 17"/>
          <p:cNvSpPr txBox="1">
            <a:spLocks noChangeArrowheads="1"/>
          </p:cNvSpPr>
          <p:nvPr/>
        </p:nvSpPr>
        <p:spPr bwMode="auto">
          <a:xfrm>
            <a:off x="2124075" y="4365625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OSQFlush()</a:t>
            </a:r>
          </a:p>
          <a:p>
            <a:pPr eaLnBrk="1" hangingPunct="1"/>
            <a:r>
              <a:rPr lang="en-US" altLang="zh-CN"/>
              <a:t>OSQPost()</a:t>
            </a:r>
          </a:p>
          <a:p>
            <a:pPr eaLnBrk="1" hangingPunct="1"/>
            <a:r>
              <a:rPr lang="en-US" altLang="zh-CN"/>
              <a:t>OSQPostFront()</a:t>
            </a:r>
          </a:p>
          <a:p>
            <a:pPr eaLnBrk="1" hangingPunct="1"/>
            <a:r>
              <a:rPr lang="en-US" altLang="zh-CN"/>
              <a:t>OSQPostOpt()</a:t>
            </a:r>
          </a:p>
        </p:txBody>
      </p:sp>
      <p:sp>
        <p:nvSpPr>
          <p:cNvPr id="72720" name="Text Box 18"/>
          <p:cNvSpPr txBox="1">
            <a:spLocks noChangeArrowheads="1"/>
          </p:cNvSpPr>
          <p:nvPr/>
        </p:nvSpPr>
        <p:spPr bwMode="auto">
          <a:xfrm>
            <a:off x="4859338" y="4518025"/>
            <a:ext cx="20875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OSQAccept()</a:t>
            </a:r>
          </a:p>
        </p:txBody>
      </p:sp>
      <p:sp>
        <p:nvSpPr>
          <p:cNvPr id="72721" name="AutoShape 19"/>
          <p:cNvSpPr>
            <a:spLocks noChangeArrowheads="1"/>
          </p:cNvSpPr>
          <p:nvPr/>
        </p:nvSpPr>
        <p:spPr bwMode="auto">
          <a:xfrm>
            <a:off x="4067175" y="4868863"/>
            <a:ext cx="1295400" cy="936625"/>
          </a:xfrm>
          <a:prstGeom prst="flowChartMulti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msgs</a:t>
            </a:r>
          </a:p>
        </p:txBody>
      </p:sp>
      <p:sp>
        <p:nvSpPr>
          <p:cNvPr id="72722" name="Line 20"/>
          <p:cNvSpPr>
            <a:spLocks noChangeShapeType="1"/>
          </p:cNvSpPr>
          <p:nvPr/>
        </p:nvSpPr>
        <p:spPr bwMode="auto">
          <a:xfrm>
            <a:off x="4140200" y="3860800"/>
            <a:ext cx="431800" cy="10810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3" name="Line 21"/>
          <p:cNvSpPr>
            <a:spLocks noChangeShapeType="1"/>
          </p:cNvSpPr>
          <p:nvPr/>
        </p:nvSpPr>
        <p:spPr bwMode="auto">
          <a:xfrm>
            <a:off x="3995738" y="3933825"/>
            <a:ext cx="431800" cy="115093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Multi-Tasking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5038"/>
            <a:ext cx="8077200" cy="3095625"/>
          </a:xfrm>
        </p:spPr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是代码运行的一个映像，从系统的角度看，</a:t>
            </a:r>
            <a:r>
              <a:rPr lang="en-US" altLang="zh-CN" smtClean="0"/>
              <a:t>Task</a:t>
            </a:r>
            <a:r>
              <a:rPr lang="zh-CN" altLang="en-US" smtClean="0"/>
              <a:t>是竞争系统资源的最小运行单元。</a:t>
            </a:r>
            <a:r>
              <a:rPr lang="en-US" altLang="zh-CN" smtClean="0"/>
              <a:t>Task</a:t>
            </a:r>
            <a:r>
              <a:rPr lang="zh-CN" altLang="en-US" smtClean="0"/>
              <a:t>可以使用或者等待</a:t>
            </a:r>
            <a:r>
              <a:rPr lang="en-US" altLang="zh-CN" smtClean="0"/>
              <a:t>CPU</a:t>
            </a:r>
            <a:r>
              <a:rPr lang="zh-CN" altLang="en-US" smtClean="0"/>
              <a:t>、</a:t>
            </a:r>
            <a:r>
              <a:rPr lang="en-US" altLang="zh-CN" smtClean="0"/>
              <a:t>I/O</a:t>
            </a:r>
            <a:r>
              <a:rPr lang="zh-CN" altLang="en-US" smtClean="0"/>
              <a:t>设备及内存空间等系统资源，并独立于其它的</a:t>
            </a:r>
            <a:r>
              <a:rPr lang="en-US" altLang="zh-CN" smtClean="0"/>
              <a:t>Task</a:t>
            </a:r>
            <a:r>
              <a:rPr lang="zh-CN" altLang="en-US" smtClean="0"/>
              <a:t>，与它们一起并发运行。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消息队列创建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OS_EVENT *OSQCreate(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void **start,		/* </a:t>
            </a:r>
            <a:r>
              <a:rPr lang="zh-CN" altLang="en-US" smtClean="0"/>
              <a:t>消息数组指针 *</a:t>
            </a:r>
            <a:r>
              <a:rPr lang="en-US" altLang="zh-CN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INT16U size		/* </a:t>
            </a:r>
            <a:r>
              <a:rPr lang="zh-CN" altLang="en-US" smtClean="0"/>
              <a:t>消息数组大小 *</a:t>
            </a:r>
            <a:r>
              <a:rPr lang="en-US" altLang="zh-CN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事先准备一个消息指针数组</a:t>
            </a:r>
            <a:r>
              <a:rPr lang="en-US" altLang="zh-CN" smtClean="0"/>
              <a:t>(void</a:t>
            </a:r>
            <a:r>
              <a:rPr lang="zh-CN" altLang="en-US" smtClean="0"/>
              <a:t>类型</a:t>
            </a:r>
            <a:r>
              <a:rPr lang="en-US" altLang="zh-CN" smtClean="0"/>
              <a:t>)</a:t>
            </a:r>
            <a:r>
              <a:rPr lang="zh-CN" altLang="en-US" smtClean="0"/>
              <a:t>，如：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/>
              <a:t>void *MyArrayofMsg[SIZE];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创建成功返回非空指针（句柄）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消息队列删除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OS_EVENT *OSQDel(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OS_EVENT * pevent, 	/* </a:t>
            </a:r>
            <a:r>
              <a:rPr lang="zh-CN" altLang="en-US" sz="2400" smtClean="0"/>
              <a:t>消息队列指针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INT8U opt, 		/* </a:t>
            </a:r>
            <a:r>
              <a:rPr lang="zh-CN" altLang="en-US" sz="2400" smtClean="0"/>
              <a:t>删除方式选项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INT8U *err 		/* </a:t>
            </a:r>
            <a:r>
              <a:rPr lang="zh-CN" altLang="en-US" sz="2400" smtClean="0"/>
              <a:t>错误码缓冲指针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ISR</a:t>
            </a:r>
            <a:r>
              <a:rPr lang="zh-CN" altLang="en-US" sz="2400" smtClean="0"/>
              <a:t>不能使用，否则返回</a:t>
            </a:r>
            <a:r>
              <a:rPr lang="en-US" altLang="zh-CN" sz="2400" smtClean="0"/>
              <a:t>OS_ERR_DEL_ISR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Opt</a:t>
            </a:r>
            <a:r>
              <a:rPr lang="zh-CN" altLang="en-US" sz="2400" smtClean="0"/>
              <a:t>：</a:t>
            </a:r>
            <a:r>
              <a:rPr lang="en-US" altLang="zh-CN" sz="2400" smtClean="0"/>
              <a:t>OS_DEL_NO_PEND -&gt; </a:t>
            </a:r>
            <a:r>
              <a:rPr lang="zh-CN" altLang="en-US" sz="2400" smtClean="0"/>
              <a:t>没有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因等待该消息队列被挂起时删除，否则返回</a:t>
            </a:r>
            <a:r>
              <a:rPr lang="en-US" altLang="zh-CN" sz="2400" smtClean="0"/>
              <a:t>OS_ERR_TASK_WAITING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  OS_DEL_ALWAYS -&gt; </a:t>
            </a:r>
            <a:r>
              <a:rPr lang="zh-CN" altLang="en-US" sz="2400" smtClean="0"/>
              <a:t>强制删除，所有正在等待该消息队列的</a:t>
            </a:r>
            <a:r>
              <a:rPr lang="en-US" altLang="zh-CN" sz="2400" smtClean="0"/>
              <a:t>Task</a:t>
            </a:r>
            <a:r>
              <a:rPr lang="zh-CN" altLang="en-US" sz="2400" smtClean="0"/>
              <a:t>进入就绪态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成功返回空指针，*</a:t>
            </a:r>
            <a:r>
              <a:rPr lang="en-US" altLang="zh-CN" sz="2400" smtClean="0"/>
              <a:t>err = OS_NO_ERR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在消息队列等待消息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void *OSQPend(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OS_EVENT *pevent, 	/* </a:t>
            </a:r>
            <a:r>
              <a:rPr lang="zh-CN" altLang="en-US" sz="2000" smtClean="0"/>
              <a:t>消息队列指针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INT16U timeout,    	/* </a:t>
            </a:r>
            <a:r>
              <a:rPr lang="zh-CN" altLang="en-US" sz="2000" smtClean="0"/>
              <a:t>等待时间</a:t>
            </a:r>
            <a:r>
              <a:rPr lang="en-US" altLang="zh-CN" sz="2000" smtClean="0"/>
              <a:t>(Tick</a:t>
            </a:r>
            <a:r>
              <a:rPr lang="zh-CN" altLang="en-US" sz="2000" smtClean="0"/>
              <a:t>数</a:t>
            </a:r>
            <a:r>
              <a:rPr lang="en-US" altLang="zh-CN" sz="2000" smtClean="0"/>
              <a:t>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INT8U *err            	/* </a:t>
            </a:r>
            <a:r>
              <a:rPr lang="zh-CN" altLang="en-US" sz="2000" smtClean="0"/>
              <a:t>错误码缓冲指针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ISR</a:t>
            </a:r>
            <a:r>
              <a:rPr lang="zh-CN" altLang="en-US" sz="2000" smtClean="0"/>
              <a:t>不能使用，否则返回</a:t>
            </a:r>
            <a:r>
              <a:rPr lang="en-US" altLang="zh-CN" sz="2000" smtClean="0"/>
              <a:t>OS_ERR_PEND_ISR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如果得到消息：*</a:t>
            </a:r>
            <a:r>
              <a:rPr lang="en-US" altLang="zh-CN" sz="2000" smtClean="0"/>
              <a:t>err = OS_NO_ERR</a:t>
            </a:r>
            <a:r>
              <a:rPr lang="zh-CN" altLang="en-US" sz="2000" smtClean="0"/>
              <a:t>，返回消息指针，否则进</a:t>
            </a:r>
            <a:r>
              <a:rPr lang="en-US" altLang="zh-CN" sz="2000" smtClean="0"/>
              <a:t>Pend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timeout</a:t>
            </a:r>
            <a:r>
              <a:rPr lang="zh-CN" altLang="en-US" sz="2000" smtClean="0"/>
              <a:t>：	</a:t>
            </a:r>
            <a:r>
              <a:rPr lang="en-US" altLang="zh-CN" sz="2000" smtClean="0"/>
              <a:t>&gt;0 -&gt; </a:t>
            </a:r>
            <a:r>
              <a:rPr lang="zh-CN" altLang="en-US" sz="2000" smtClean="0"/>
              <a:t>最长等待时间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		</a:t>
            </a:r>
            <a:r>
              <a:rPr lang="en-US" altLang="zh-CN" sz="2000" smtClean="0"/>
              <a:t>=0 -&gt; </a:t>
            </a:r>
            <a:r>
              <a:rPr lang="zh-CN" altLang="en-US" sz="2000" smtClean="0"/>
              <a:t>永远等待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如果</a:t>
            </a:r>
            <a:r>
              <a:rPr lang="en-US" altLang="zh-CN" sz="2000" smtClean="0"/>
              <a:t>timeout</a:t>
            </a:r>
            <a:r>
              <a:rPr lang="zh-CN" altLang="en-US" sz="2000" smtClean="0"/>
              <a:t>后仍未得到消息， *</a:t>
            </a:r>
            <a:r>
              <a:rPr lang="en-US" altLang="zh-CN" sz="2000" smtClean="0"/>
              <a:t>err = OS_TIMEOUT</a:t>
            </a:r>
            <a:r>
              <a:rPr lang="zh-CN" altLang="en-US" sz="2000" smtClean="0"/>
              <a:t>，返回空指针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可能产生任务切换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向消息队列发送消息</a:t>
            </a:r>
            <a:r>
              <a:rPr lang="en-US" altLang="zh-CN" smtClean="0"/>
              <a:t>(FIFO)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INT8U OSQPost(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OS_EVENT *pevent,	/* </a:t>
            </a:r>
            <a:r>
              <a:rPr lang="zh-CN" altLang="en-US" sz="2400" smtClean="0"/>
              <a:t>消息队列指针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void *msg 			/* </a:t>
            </a:r>
            <a:r>
              <a:rPr lang="zh-CN" altLang="en-US" sz="2400" smtClean="0"/>
              <a:t>消息指针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以</a:t>
            </a:r>
            <a:r>
              <a:rPr lang="en-US" altLang="zh-CN" sz="2400" smtClean="0"/>
              <a:t>FIFO</a:t>
            </a:r>
            <a:r>
              <a:rPr lang="zh-CN" altLang="en-US" sz="2400" smtClean="0"/>
              <a:t>方式发送消息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操作成功，返回</a:t>
            </a:r>
            <a:r>
              <a:rPr lang="en-US" altLang="zh-CN" sz="2400" smtClean="0"/>
              <a:t>OS_NO_ERR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pevent</a:t>
            </a:r>
            <a:r>
              <a:rPr lang="zh-CN" altLang="en-US" sz="2400" smtClean="0"/>
              <a:t>要求为非空指针，否则返回</a:t>
            </a:r>
            <a:r>
              <a:rPr lang="en-US" altLang="zh-CN" sz="2400" smtClean="0"/>
              <a:t>OS_ERR_PEVENT_NULL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msg</a:t>
            </a:r>
            <a:r>
              <a:rPr lang="zh-CN" altLang="en-US" sz="2400" smtClean="0"/>
              <a:t>要求为非空指针，否则返回</a:t>
            </a:r>
            <a:r>
              <a:rPr lang="en-US" altLang="zh-CN" sz="2400" smtClean="0"/>
              <a:t>OS_ERR_POST_NULL_PTR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u="sng" smtClean="0"/>
              <a:t>若消息队列满，返回</a:t>
            </a:r>
            <a:r>
              <a:rPr lang="en-US" altLang="zh-CN" sz="2400" u="sng" smtClean="0"/>
              <a:t>OS_Q_FULL</a:t>
            </a:r>
            <a:r>
              <a:rPr lang="zh-CN" altLang="en-US" sz="2400" u="sng" smtClean="0"/>
              <a:t>，新消息发送失败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可能产生任务切换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向消息队列发送消息</a:t>
            </a:r>
            <a:r>
              <a:rPr lang="en-US" altLang="zh-CN" smtClean="0"/>
              <a:t>(LIFO)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INT8U OSQPostFront(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OS_EVENT *pevent,	/* </a:t>
            </a:r>
            <a:r>
              <a:rPr lang="zh-CN" altLang="en-US" sz="2400" smtClean="0"/>
              <a:t>消息队列指针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void *msg 			/* </a:t>
            </a:r>
            <a:r>
              <a:rPr lang="zh-CN" altLang="en-US" sz="2400" smtClean="0"/>
              <a:t>消息指针 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以</a:t>
            </a:r>
            <a:r>
              <a:rPr lang="en-US" altLang="zh-CN" sz="2400" smtClean="0"/>
              <a:t>LIFO</a:t>
            </a:r>
            <a:r>
              <a:rPr lang="zh-CN" altLang="en-US" sz="2400" smtClean="0"/>
              <a:t>方式发送消息，将消息插在最前面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操作成功，返回</a:t>
            </a:r>
            <a:r>
              <a:rPr lang="en-US" altLang="zh-CN" sz="2400" smtClean="0"/>
              <a:t>OS_NO_ERR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pevent</a:t>
            </a:r>
            <a:r>
              <a:rPr lang="zh-CN" altLang="en-US" sz="2400" smtClean="0"/>
              <a:t>要求为非空指针，否则返回</a:t>
            </a:r>
            <a:r>
              <a:rPr lang="en-US" altLang="zh-CN" sz="2400" smtClean="0"/>
              <a:t>OS_ERR_PEVENT_NULL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msg</a:t>
            </a:r>
            <a:r>
              <a:rPr lang="zh-CN" altLang="en-US" sz="2400" smtClean="0"/>
              <a:t>要求为非空指针，否则返回</a:t>
            </a:r>
            <a:r>
              <a:rPr lang="en-US" altLang="zh-CN" sz="2400" smtClean="0"/>
              <a:t>OS_ERR_POST_NULL_PTR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u="sng" smtClean="0"/>
              <a:t>若消息队列满，返回</a:t>
            </a:r>
            <a:r>
              <a:rPr lang="en-US" altLang="zh-CN" sz="2400" u="sng" smtClean="0"/>
              <a:t>OS_Q_FULL</a:t>
            </a:r>
            <a:r>
              <a:rPr lang="zh-CN" altLang="en-US" sz="2400" u="sng" smtClean="0"/>
              <a:t>，新消息发送失败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可能产生任务切换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向消息队列发送消息</a:t>
            </a:r>
            <a:r>
              <a:rPr lang="en-US" altLang="zh-CN" smtClean="0"/>
              <a:t>(</a:t>
            </a:r>
            <a:r>
              <a:rPr lang="zh-CN" altLang="en-US" smtClean="0"/>
              <a:t>扩展</a:t>
            </a:r>
            <a:r>
              <a:rPr lang="en-US" altLang="zh-CN" smtClean="0"/>
              <a:t>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INT8U OSQPostOpt(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OS_EVENT *pevent,	/* </a:t>
            </a:r>
            <a:r>
              <a:rPr lang="zh-CN" altLang="en-US" sz="2000" smtClean="0"/>
              <a:t>消息队列指针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void *msg,		/* </a:t>
            </a:r>
            <a:r>
              <a:rPr lang="zh-CN" altLang="en-US" sz="2000" smtClean="0"/>
              <a:t>消息指针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INT8U opt 		/* </a:t>
            </a:r>
            <a:r>
              <a:rPr lang="zh-CN" altLang="en-US" sz="2000" smtClean="0"/>
              <a:t>发送选项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操作成功，返回</a:t>
            </a:r>
            <a:r>
              <a:rPr lang="en-US" altLang="zh-CN" sz="2000" smtClean="0"/>
              <a:t>OS_NO_ERR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pevent</a:t>
            </a:r>
            <a:r>
              <a:rPr lang="zh-CN" altLang="en-US" sz="2000" smtClean="0"/>
              <a:t>要求为非空指针，否则返回</a:t>
            </a:r>
            <a:r>
              <a:rPr lang="en-US" altLang="zh-CN" sz="2000" smtClean="0"/>
              <a:t>OS_ERR_PEVENT_NULL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msg</a:t>
            </a:r>
            <a:r>
              <a:rPr lang="zh-CN" altLang="en-US" sz="2000" smtClean="0"/>
              <a:t>要求为非空指针，否则返回</a:t>
            </a:r>
            <a:r>
              <a:rPr lang="en-US" altLang="zh-CN" sz="2000" smtClean="0"/>
              <a:t>OS_ERR_POST_NULL_PTR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若消息队列满，返回</a:t>
            </a:r>
            <a:r>
              <a:rPr lang="en-US" altLang="zh-CN" sz="2000" smtClean="0"/>
              <a:t>OS_Q_FULL</a:t>
            </a:r>
            <a:r>
              <a:rPr lang="zh-CN" altLang="en-US" sz="2000" smtClean="0"/>
              <a:t>，新消息发送失败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smtClean="0"/>
              <a:t>可选的</a:t>
            </a:r>
            <a:r>
              <a:rPr lang="en-US" altLang="zh-CN" sz="2000" b="1" smtClean="0"/>
              <a:t>opt</a:t>
            </a:r>
            <a:r>
              <a:rPr lang="zh-CN" altLang="en-US" sz="2000" b="1" smtClean="0"/>
              <a:t>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smtClean="0"/>
              <a:t>OS_POST_OPT_BOARDCAST	</a:t>
            </a:r>
            <a:r>
              <a:rPr lang="zh-CN" altLang="en-US" sz="1800" b="1" smtClean="0"/>
              <a:t>广播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smtClean="0"/>
              <a:t>OS_POST_OPT_FRONT		LIFO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‘</a:t>
            </a:r>
            <a:r>
              <a:rPr lang="en-US" altLang="zh-CN" sz="1800" b="1" smtClean="0"/>
              <a:t>0</a:t>
            </a:r>
            <a:r>
              <a:rPr lang="en-US" altLang="zh-CN" sz="1800" b="1" smtClean="0">
                <a:latin typeface="Times New Roman" panose="02020603050405020304" pitchFamily="18" charset="0"/>
              </a:rPr>
              <a:t>’</a:t>
            </a:r>
            <a:r>
              <a:rPr lang="zh-CN" altLang="en-US" sz="1800" b="1" smtClean="0"/>
              <a:t>或其它值			</a:t>
            </a:r>
            <a:r>
              <a:rPr lang="en-US" altLang="zh-CN" sz="1800" b="1" smtClean="0"/>
              <a:t>FIFO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可能产生任务切换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从消息队列取消息（无等待）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Void *OSQAccept(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OS_EVENT *pevent /* </a:t>
            </a:r>
            <a:r>
              <a:rPr lang="zh-CN" altLang="en-US" smtClean="0"/>
              <a:t>消息队列指针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若得到消息，返回消息指针，否则返回空指针</a:t>
            </a:r>
          </a:p>
          <a:p>
            <a:pPr eaLnBrk="1" hangingPunct="1"/>
            <a:r>
              <a:rPr lang="en-US" altLang="zh-CN" smtClean="0"/>
              <a:t>ISR</a:t>
            </a:r>
            <a:r>
              <a:rPr lang="zh-CN" altLang="en-US" smtClean="0"/>
              <a:t>可以使用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清空消息队列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INT8U OSQFlush(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OS_EVENT *pevent /* </a:t>
            </a:r>
            <a:r>
              <a:rPr lang="zh-CN" altLang="en-US" smtClean="0"/>
              <a:t>消息队列指针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清空给定消息队列的所有消息。成功返回</a:t>
            </a:r>
            <a:r>
              <a:rPr lang="en-US" altLang="zh-CN" smtClean="0"/>
              <a:t>OS_NO_ERR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消息队列信息获取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INT8U OSQQuery(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OS_EVENT *pevent, /* </a:t>
            </a:r>
            <a:r>
              <a:rPr lang="zh-CN" altLang="en-US" smtClean="0"/>
              <a:t>消息队列指针 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OS_Q_DATA *pdata,    /*</a:t>
            </a:r>
            <a:r>
              <a:rPr lang="zh-CN" altLang="en-US" smtClean="0"/>
              <a:t>消息队列数据结构指针*</a:t>
            </a:r>
            <a:r>
              <a:rPr lang="en-US" altLang="zh-CN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成功返回</a:t>
            </a:r>
            <a:r>
              <a:rPr lang="en-US" altLang="zh-CN" smtClean="0"/>
              <a:t>OS_NO_ERR</a:t>
            </a:r>
            <a:r>
              <a:rPr lang="zh-CN" altLang="en-US" smtClean="0"/>
              <a:t>，同时拷贝相应内容到*</a:t>
            </a:r>
            <a:r>
              <a:rPr lang="en-US" altLang="zh-CN" smtClean="0"/>
              <a:t>pdata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用消息队列做计数信号量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229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600" smtClean="0"/>
              <a:t>初始化消息队列数组的多个指针为非</a:t>
            </a:r>
            <a:r>
              <a:rPr lang="en-US" altLang="zh-CN" sz="1600" smtClean="0"/>
              <a:t>NULL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600" smtClean="0"/>
              <a:t>使用者先利用</a:t>
            </a:r>
            <a:r>
              <a:rPr lang="en-US" altLang="zh-CN" sz="1600" smtClean="0"/>
              <a:t>OSQPend()</a:t>
            </a:r>
            <a:r>
              <a:rPr lang="zh-CN" altLang="en-US" sz="1600" smtClean="0"/>
              <a:t>请求该</a:t>
            </a:r>
            <a:r>
              <a:rPr lang="zh-CN" altLang="en-US" sz="1600" smtClean="0">
                <a:latin typeface="Times New Roman" panose="02020603050405020304" pitchFamily="18" charset="0"/>
              </a:rPr>
              <a:t>“</a:t>
            </a:r>
            <a:r>
              <a:rPr lang="zh-CN" altLang="en-US" sz="1600" smtClean="0"/>
              <a:t>信号量</a:t>
            </a:r>
            <a:r>
              <a:rPr lang="zh-CN" altLang="en-US" sz="1600" smtClean="0">
                <a:latin typeface="Times New Roman" panose="02020603050405020304" pitchFamily="18" charset="0"/>
              </a:rPr>
              <a:t>”</a:t>
            </a:r>
            <a:r>
              <a:rPr lang="zh-CN" altLang="en-US" sz="1600" smtClean="0"/>
              <a:t>，操作完临界资源后再利用</a:t>
            </a:r>
            <a:r>
              <a:rPr lang="en-US" altLang="zh-CN" sz="1600" smtClean="0"/>
              <a:t>OSQPost() </a:t>
            </a:r>
            <a:r>
              <a:rPr lang="zh-CN" altLang="en-US" sz="1600" smtClean="0"/>
              <a:t>释放该</a:t>
            </a:r>
            <a:r>
              <a:rPr lang="zh-CN" altLang="en-US" sz="1600" smtClean="0">
                <a:latin typeface="Times New Roman" panose="02020603050405020304" pitchFamily="18" charset="0"/>
              </a:rPr>
              <a:t>“</a:t>
            </a:r>
            <a:r>
              <a:rPr lang="zh-CN" altLang="en-US" sz="1600" smtClean="0"/>
              <a:t>信号量</a:t>
            </a:r>
            <a:r>
              <a:rPr lang="zh-CN" altLang="en-US" sz="1600" smtClean="0">
                <a:latin typeface="Times New Roman" panose="02020603050405020304" pitchFamily="18" charset="0"/>
              </a:rPr>
              <a:t>”</a:t>
            </a: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OS_EVENT *QSem;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void *QMsgTbl[N_RESOURCES];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void main(void){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int 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OSInit();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QSem = OSQCreate(&amp;QMsgTbl[0], N_RESOURCES);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for(i = 0; i&lt;N_RESOURCES;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	OSQPost(QSem, (void *)1);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OSTaskCreate(Task1, ..,</a:t>
            </a:r>
            <a:r>
              <a:rPr lang="en-US" altLang="zh-CN" sz="1600" smtClean="0">
                <a:latin typeface="Times New Roman" panose="02020603050405020304" pitchFamily="18" charset="0"/>
              </a:rPr>
              <a:t>…</a:t>
            </a:r>
            <a:r>
              <a:rPr lang="en-US" altLang="zh-CN" sz="160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OSStart();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 Operation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1196975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Priority-base preemptive scheduling</a:t>
            </a:r>
            <a:r>
              <a:rPr lang="zh-CN" altLang="en-US" smtClean="0"/>
              <a:t>（基于优先级的抢占式调度）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684213" y="2565400"/>
          <a:ext cx="7559675" cy="2951163"/>
        </p:xfrm>
        <a:graphic>
          <a:graphicData uri="http://schemas.openxmlformats.org/presentationml/2006/ole">
            <p:oleObj spid="_x0000_s10250" name="Visio" r:id="rId3" imgW="4515673" imgH="1662745" progId="">
              <p:embed/>
            </p:oleObj>
          </a:graphicData>
        </a:graphic>
      </p:graphicFrame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用消息队列做计数信号量（续）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void Task1(void *pdata){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INT8U err;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for(;;){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	OSQPend(QSem, 0, &amp;err);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	. /* </a:t>
            </a:r>
            <a:r>
              <a:rPr lang="zh-CN" altLang="en-US" sz="2800" smtClean="0"/>
              <a:t>操作资源 *</a:t>
            </a:r>
            <a:r>
              <a:rPr lang="en-US" altLang="zh-CN" sz="28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	OSQPost(QSem, (void *)1);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 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的</a:t>
            </a:r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/>
              <a:t>私有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/>
              <a:t>消息队列模式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142288" cy="4953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为每一个</a:t>
            </a:r>
            <a:r>
              <a:rPr lang="en-US" altLang="zh-CN" sz="2800" smtClean="0"/>
              <a:t>Task</a:t>
            </a:r>
            <a:r>
              <a:rPr lang="zh-CN" altLang="en-US" sz="2800" smtClean="0"/>
              <a:t>创建专用消息队列</a:t>
            </a:r>
          </a:p>
          <a:p>
            <a:pPr eaLnBrk="1" hangingPunct="1"/>
            <a:r>
              <a:rPr lang="zh-CN" altLang="en-US" sz="2800" smtClean="0"/>
              <a:t>所有需发给该</a:t>
            </a:r>
            <a:r>
              <a:rPr lang="en-US" altLang="zh-CN" sz="2800" smtClean="0"/>
              <a:t>Task</a:t>
            </a:r>
            <a:r>
              <a:rPr lang="zh-CN" altLang="en-US" sz="2800" smtClean="0"/>
              <a:t>的消息都送到唯一消息队列</a:t>
            </a:r>
          </a:p>
          <a:p>
            <a:pPr eaLnBrk="1" hangingPunct="1"/>
            <a:endParaRPr lang="en-US" altLang="zh-CN" sz="2800" smtClean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79463" y="2517775"/>
          <a:ext cx="7586662" cy="3287713"/>
        </p:xfrm>
        <a:graphic>
          <a:graphicData uri="http://schemas.openxmlformats.org/presentationml/2006/ole">
            <p:oleObj spid="_x0000_s85000" name="Visio" r:id="rId3" imgW="5183429" imgH="2246986" progId="">
              <p:embed/>
            </p:oleObj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Client-Server</a:t>
            </a:r>
            <a:r>
              <a:rPr lang="zh-CN" altLang="en-US" smtClean="0"/>
              <a:t>模式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 </a:t>
            </a:r>
            <a:r>
              <a:rPr lang="zh-CN" altLang="en-US" smtClean="0"/>
              <a:t>与消息邮箱</a:t>
            </a:r>
            <a:r>
              <a:rPr lang="en-US" altLang="zh-CN" smtClean="0"/>
              <a:t>/</a:t>
            </a:r>
            <a:r>
              <a:rPr lang="zh-CN" altLang="en-US" smtClean="0"/>
              <a:t>消息队列练习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1187450" y="1557338"/>
            <a:ext cx="2374900" cy="1295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tSender</a:t>
            </a: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5580063" y="1557338"/>
            <a:ext cx="2303462" cy="1368425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tReceiver</a:t>
            </a: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563938" y="2206625"/>
            <a:ext cx="2016125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065588" y="15573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消息</a:t>
            </a:r>
          </a:p>
        </p:txBody>
      </p:sp>
      <p:sp>
        <p:nvSpPr>
          <p:cNvPr id="87048" name="AutoShape 8"/>
          <p:cNvSpPr>
            <a:spLocks/>
          </p:cNvSpPr>
          <p:nvPr/>
        </p:nvSpPr>
        <p:spPr bwMode="auto">
          <a:xfrm>
            <a:off x="468313" y="3575050"/>
            <a:ext cx="2225675" cy="609600"/>
          </a:xfrm>
          <a:prstGeom prst="borderCallout2">
            <a:avLst>
              <a:gd name="adj1" fmla="val 18750"/>
              <a:gd name="adj2" fmla="val 103426"/>
              <a:gd name="adj3" fmla="val 18750"/>
              <a:gd name="adj4" fmla="val 108060"/>
              <a:gd name="adj5" fmla="val -130991"/>
              <a:gd name="adj6" fmla="val 112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Acive by Delay</a:t>
            </a:r>
          </a:p>
        </p:txBody>
      </p:sp>
      <p:sp>
        <p:nvSpPr>
          <p:cNvPr id="87049" name="AutoShape 9"/>
          <p:cNvSpPr>
            <a:spLocks/>
          </p:cNvSpPr>
          <p:nvPr/>
        </p:nvSpPr>
        <p:spPr bwMode="auto">
          <a:xfrm>
            <a:off x="4572000" y="3575050"/>
            <a:ext cx="2225675" cy="574675"/>
          </a:xfrm>
          <a:prstGeom prst="borderCallout2">
            <a:avLst>
              <a:gd name="adj1" fmla="val 19889"/>
              <a:gd name="adj2" fmla="val 103426"/>
              <a:gd name="adj3" fmla="val 19889"/>
              <a:gd name="adj4" fmla="val 115833"/>
              <a:gd name="adj5" fmla="val -136741"/>
              <a:gd name="adj6" fmla="val 128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Wait messaeg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内存管理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内存碎片</a:t>
            </a:r>
          </a:p>
          <a:p>
            <a:pPr lvl="1" eaLnBrk="1" hangingPunct="1"/>
            <a:r>
              <a:rPr lang="en-US" altLang="zh-CN" sz="2400" smtClean="0"/>
              <a:t>C</a:t>
            </a:r>
            <a:r>
              <a:rPr lang="zh-CN" altLang="en-US" sz="2400" smtClean="0"/>
              <a:t>语言中使用</a:t>
            </a:r>
            <a:r>
              <a:rPr lang="en-US" altLang="zh-CN" sz="2400" smtClean="0"/>
              <a:t>malloc()/free()</a:t>
            </a:r>
            <a:r>
              <a:rPr lang="zh-CN" altLang="en-US" sz="2400" smtClean="0"/>
              <a:t>申请</a:t>
            </a:r>
            <a:r>
              <a:rPr lang="en-US" altLang="zh-CN" sz="2400" smtClean="0"/>
              <a:t>/</a:t>
            </a:r>
            <a:r>
              <a:rPr lang="zh-CN" altLang="en-US" sz="2400" smtClean="0"/>
              <a:t>释放内存堆</a:t>
            </a:r>
            <a:r>
              <a:rPr lang="en-US" altLang="zh-CN" sz="2400" smtClean="0"/>
              <a:t>(Heap)</a:t>
            </a:r>
            <a:r>
              <a:rPr lang="zh-CN" altLang="en-US" sz="2400" smtClean="0"/>
              <a:t>中的内存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当堆中所有的空闲内存块都小于请求的内存大小时，这些内存块称为</a:t>
            </a:r>
            <a:r>
              <a:rPr lang="en-US" altLang="zh-CN" sz="2400" b="1" smtClean="0">
                <a:solidFill>
                  <a:schemeClr val="folHlink"/>
                </a:solidFill>
              </a:rPr>
              <a:t>(</a:t>
            </a:r>
            <a:r>
              <a:rPr lang="zh-CN" altLang="en-US" sz="2400" b="1" smtClean="0">
                <a:solidFill>
                  <a:schemeClr val="folHlink"/>
                </a:solidFill>
              </a:rPr>
              <a:t>外部</a:t>
            </a:r>
            <a:r>
              <a:rPr lang="en-US" altLang="zh-CN" sz="2400" b="1" smtClean="0">
                <a:solidFill>
                  <a:schemeClr val="folHlink"/>
                </a:solidFill>
              </a:rPr>
              <a:t>)</a:t>
            </a:r>
            <a:r>
              <a:rPr lang="zh-CN" altLang="en-US" sz="2400" b="1" smtClean="0">
                <a:solidFill>
                  <a:schemeClr val="folHlink"/>
                </a:solidFill>
              </a:rPr>
              <a:t>碎片</a:t>
            </a:r>
          </a:p>
          <a:p>
            <a:pPr lvl="1" eaLnBrk="1" hangingPunct="1"/>
            <a:r>
              <a:rPr lang="en-US" altLang="zh-CN" sz="2400" smtClean="0"/>
              <a:t>malloc()/free()</a:t>
            </a:r>
            <a:r>
              <a:rPr lang="zh-CN" altLang="en-US" sz="2400" smtClean="0"/>
              <a:t>的执行时间不确定，不利于实时系统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979613" y="2781300"/>
            <a:ext cx="863600" cy="180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284663" y="2781300"/>
            <a:ext cx="792162" cy="43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284663" y="3213100"/>
            <a:ext cx="792162" cy="360363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4284663" y="3573463"/>
            <a:ext cx="792162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4284663" y="4076700"/>
            <a:ext cx="792162" cy="503238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6443663" y="2781300"/>
            <a:ext cx="792162" cy="43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6443663" y="3213100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6443663" y="3573463"/>
            <a:ext cx="792162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6443663" y="4076700"/>
            <a:ext cx="792162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88077" name="AutoShape 13"/>
          <p:cNvSpPr>
            <a:spLocks noChangeArrowheads="1"/>
          </p:cNvSpPr>
          <p:nvPr/>
        </p:nvSpPr>
        <p:spPr bwMode="auto">
          <a:xfrm>
            <a:off x="3060700" y="3429000"/>
            <a:ext cx="1008063" cy="431800"/>
          </a:xfrm>
          <a:prstGeom prst="rightArrow">
            <a:avLst>
              <a:gd name="adj1" fmla="val 50000"/>
              <a:gd name="adj2" fmla="val 583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8" name="AutoShape 14"/>
          <p:cNvSpPr>
            <a:spLocks noChangeArrowheads="1"/>
          </p:cNvSpPr>
          <p:nvPr/>
        </p:nvSpPr>
        <p:spPr bwMode="auto">
          <a:xfrm>
            <a:off x="5292725" y="3429000"/>
            <a:ext cx="1008063" cy="431800"/>
          </a:xfrm>
          <a:prstGeom prst="rightArrow">
            <a:avLst>
              <a:gd name="adj1" fmla="val 50000"/>
              <a:gd name="adj2" fmla="val 583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内存管理要点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μC/OS-II </a:t>
            </a:r>
            <a:r>
              <a:rPr lang="zh-CN" altLang="en-US" smtClean="0"/>
              <a:t>中，操作系统把连续的大块内存按分区来管理。每个分区中包含有整数个大小相同的内存块。</a:t>
            </a:r>
          </a:p>
          <a:p>
            <a:pPr eaLnBrk="1" hangingPunct="1"/>
            <a:r>
              <a:rPr lang="zh-CN" altLang="en-US" smtClean="0"/>
              <a:t>利用这种机制，</a:t>
            </a:r>
            <a:r>
              <a:rPr lang="en-US" altLang="zh-CN" smtClean="0"/>
              <a:t>μC/OS-II </a:t>
            </a:r>
            <a:r>
              <a:rPr lang="zh-CN" altLang="en-US" smtClean="0"/>
              <a:t>对</a:t>
            </a:r>
            <a:r>
              <a:rPr lang="en-US" altLang="zh-CN" smtClean="0"/>
              <a:t>malloc()</a:t>
            </a:r>
            <a:r>
              <a:rPr lang="zh-CN" altLang="en-US" smtClean="0"/>
              <a:t>和</a:t>
            </a:r>
            <a:r>
              <a:rPr lang="en-US" altLang="zh-CN" smtClean="0"/>
              <a:t>free()</a:t>
            </a:r>
            <a:r>
              <a:rPr lang="zh-CN" altLang="en-US" smtClean="0"/>
              <a:t>函数进行了改进，使得它们可以分配和释放固定大小的内存块。这样一来，函数的执行时间也是固定的了。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内存管理要点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在一个系统中可以有多个内存分区。这样，用户的应用程序就可以从不同的内存分区中得到不同大小的内存块。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339975" y="3357563"/>
            <a:ext cx="7921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339975" y="3644900"/>
            <a:ext cx="7921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339975" y="3933825"/>
            <a:ext cx="7921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2339975" y="4221163"/>
            <a:ext cx="7921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2339975" y="4510088"/>
            <a:ext cx="7921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2339975" y="4797425"/>
            <a:ext cx="7921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2339975" y="5086350"/>
            <a:ext cx="7921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2339975" y="5878513"/>
            <a:ext cx="7921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4140200" y="3357563"/>
            <a:ext cx="79216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4140200" y="3789363"/>
            <a:ext cx="79216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140200" y="4222750"/>
            <a:ext cx="79216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4140200" y="5302250"/>
            <a:ext cx="79216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6011863" y="3357563"/>
            <a:ext cx="792162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6011863" y="4294188"/>
            <a:ext cx="792162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6011863" y="5732463"/>
            <a:ext cx="792162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268538" y="29972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分区</a:t>
            </a:r>
            <a:r>
              <a:rPr lang="en-US" altLang="zh-CN"/>
              <a:t>1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4067175" y="30321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分区</a:t>
            </a:r>
            <a:r>
              <a:rPr lang="en-US" altLang="zh-CN"/>
              <a:t>2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5940425" y="29972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分区</a:t>
            </a:r>
            <a:r>
              <a:rPr lang="en-US" altLang="zh-CN"/>
              <a:t>3</a:t>
            </a:r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2700338" y="5445125"/>
            <a:ext cx="0" cy="3603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4500563" y="4797425"/>
            <a:ext cx="0" cy="3603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6372225" y="5300663"/>
            <a:ext cx="0" cy="360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内存管理相关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建立内存分区：</a:t>
            </a:r>
            <a:r>
              <a:rPr lang="en-US" altLang="zh-CN" smtClean="0"/>
              <a:t>OSMemCreate()</a:t>
            </a:r>
          </a:p>
          <a:p>
            <a:pPr eaLnBrk="1" hangingPunct="1"/>
            <a:r>
              <a:rPr lang="zh-CN" altLang="en-US" smtClean="0"/>
              <a:t>分配内存块：</a:t>
            </a:r>
            <a:r>
              <a:rPr lang="en-US" altLang="zh-CN" smtClean="0"/>
              <a:t>OSMemGet()</a:t>
            </a:r>
          </a:p>
          <a:p>
            <a:pPr eaLnBrk="1" hangingPunct="1"/>
            <a:r>
              <a:rPr lang="zh-CN" altLang="en-US" smtClean="0"/>
              <a:t>释放内存块：</a:t>
            </a:r>
            <a:r>
              <a:rPr lang="en-US" altLang="zh-CN" smtClean="0"/>
              <a:t>OSMemPut()</a:t>
            </a:r>
          </a:p>
          <a:p>
            <a:pPr eaLnBrk="1" hangingPunct="1"/>
            <a:r>
              <a:rPr lang="zh-CN" altLang="en-US" smtClean="0"/>
              <a:t>查询内存分区状态：</a:t>
            </a:r>
            <a:r>
              <a:rPr lang="en-US" altLang="zh-CN" smtClean="0"/>
              <a:t>OSMemQuery()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建立内存分区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OS_MEM *OSMemCreate(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void *addr,  /* </a:t>
            </a:r>
            <a:r>
              <a:rPr lang="zh-CN" altLang="en-US" sz="2800" smtClean="0"/>
              <a:t>分区基址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INT32U nblks, /* </a:t>
            </a:r>
            <a:r>
              <a:rPr lang="zh-CN" altLang="en-US" sz="2800" smtClean="0"/>
              <a:t>分区内内存块数量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INT32U blksize, /* </a:t>
            </a:r>
            <a:r>
              <a:rPr lang="zh-CN" altLang="en-US" sz="2800" smtClean="0"/>
              <a:t>内存块大小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INT8U *err  /* </a:t>
            </a:r>
            <a:r>
              <a:rPr lang="zh-CN" altLang="en-US" sz="2800" smtClean="0"/>
              <a:t>错误码缓冲指针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eaLnBrk="1" hangingPunct="1"/>
            <a:r>
              <a:rPr lang="zh-CN" altLang="en-US" sz="2800" smtClean="0"/>
              <a:t>成功返回分区指针（句柄），否则返回空指针</a:t>
            </a:r>
          </a:p>
          <a:p>
            <a:pPr eaLnBrk="1" hangingPunct="1"/>
            <a:r>
              <a:rPr lang="zh-CN" altLang="en-US" sz="2800" smtClean="0"/>
              <a:t>要预先定义内存分区数组（二维）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建立内存分区（例）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folHlink"/>
                </a:solidFill>
              </a:rPr>
              <a:t>OS_MEM *CommTxBuf;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folHlink"/>
                </a:solidFill>
              </a:rPr>
              <a:t>INT8U CommTxPart[100][32];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void main 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INT8U err;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OSInit();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chemeClr val="folHlink"/>
                </a:solidFill>
              </a:rPr>
              <a:t>CommTxBuf = OSMemCreate(CommTxPart, 100, 32, &amp;err);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OSStart();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调度器上锁和开锁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给调度器上锁函数</a:t>
            </a:r>
            <a:r>
              <a:rPr lang="en-US" altLang="zh-CN" smtClean="0"/>
              <a:t>OSSchedlock() </a:t>
            </a:r>
            <a:r>
              <a:rPr lang="zh-CN" altLang="en-US" smtClean="0"/>
              <a:t>用于临时禁止任务调度，直到任务完成后调用给调度器开锁函数</a:t>
            </a:r>
            <a:r>
              <a:rPr lang="en-US" altLang="zh-CN" smtClean="0"/>
              <a:t>OSSchedUnlock()</a:t>
            </a:r>
            <a:r>
              <a:rPr lang="zh-CN" altLang="en-US" smtClean="0"/>
              <a:t>为止。</a:t>
            </a:r>
          </a:p>
          <a:p>
            <a:pPr lvl="1" eaLnBrk="1" hangingPunct="1"/>
            <a:r>
              <a:rPr lang="zh-CN" altLang="en-US" smtClean="0"/>
              <a:t>须成对执行</a:t>
            </a:r>
          </a:p>
          <a:p>
            <a:pPr lvl="1" eaLnBrk="1" hangingPunct="1"/>
            <a:r>
              <a:rPr lang="zh-CN" altLang="en-US" smtClean="0"/>
              <a:t>时间尽量短</a:t>
            </a:r>
          </a:p>
          <a:p>
            <a:pPr lvl="1" eaLnBrk="1" hangingPunct="1"/>
            <a:r>
              <a:rPr lang="zh-CN" altLang="en-US" smtClean="0"/>
              <a:t>不会关闭中断</a:t>
            </a:r>
          </a:p>
          <a:p>
            <a:pPr lvl="1" eaLnBrk="1" hangingPunct="1"/>
            <a:r>
              <a:rPr lang="zh-CN" altLang="en-US" smtClean="0"/>
              <a:t>什么时候用：希望期间不被打扰</a:t>
            </a:r>
          </a:p>
          <a:p>
            <a:pPr lvl="1" eaLnBrk="1" hangingPunct="1"/>
            <a:r>
              <a:rPr lang="zh-CN" altLang="en-US" smtClean="0"/>
              <a:t>但</a:t>
            </a:r>
            <a:r>
              <a:rPr lang="en-US" altLang="zh-CN" smtClean="0">
                <a:latin typeface="Times New Roman" panose="02020603050405020304" pitchFamily="18" charset="0"/>
              </a:rPr>
              <a:t>…</a:t>
            </a:r>
            <a:endParaRPr lang="en-US" altLang="zh-CN" smtClean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OSMemCreate()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85693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分配内存块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void *OSMemGet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OS_MEM *pmem,  /* </a:t>
            </a:r>
            <a:r>
              <a:rPr lang="zh-CN" altLang="en-US" smtClean="0"/>
              <a:t>分区指针</a:t>
            </a:r>
            <a:r>
              <a:rPr lang="en-US" altLang="zh-CN" smtClean="0"/>
              <a:t>(</a:t>
            </a:r>
            <a:r>
              <a:rPr lang="zh-CN" altLang="en-US" smtClean="0"/>
              <a:t>句柄</a:t>
            </a:r>
            <a:r>
              <a:rPr lang="en-US" altLang="zh-CN" smtClean="0"/>
              <a:t>)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INT8U *err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成功返回内存块指针，否则返回空指针</a:t>
            </a:r>
          </a:p>
          <a:p>
            <a:pPr eaLnBrk="1" hangingPunct="1"/>
            <a:r>
              <a:rPr lang="zh-CN" altLang="en-US" smtClean="0"/>
              <a:t>内存块大小固定（不同分区可能不同），可能存在</a:t>
            </a:r>
            <a:r>
              <a:rPr lang="zh-CN" altLang="en-US" b="1" smtClean="0">
                <a:solidFill>
                  <a:schemeClr val="folHlink"/>
                </a:solidFill>
              </a:rPr>
              <a:t>内部碎片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释放内存块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INT8U OSMemPut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OS_MEM *pmem,  /* </a:t>
            </a:r>
            <a:r>
              <a:rPr lang="zh-CN" altLang="en-US" sz="2800" smtClean="0"/>
              <a:t>分区指针</a:t>
            </a:r>
            <a:r>
              <a:rPr lang="en-US" altLang="zh-CN" sz="2800" smtClean="0"/>
              <a:t>(</a:t>
            </a:r>
            <a:r>
              <a:rPr lang="zh-CN" altLang="en-US" sz="2800" smtClean="0"/>
              <a:t>句柄</a:t>
            </a:r>
            <a:r>
              <a:rPr lang="en-US" altLang="zh-CN" sz="2800" smtClean="0"/>
              <a:t>)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void *pblk  /* </a:t>
            </a:r>
            <a:r>
              <a:rPr lang="zh-CN" altLang="en-US" sz="2800" smtClean="0"/>
              <a:t>内存块指针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)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smtClean="0"/>
              <a:t>成功返回</a:t>
            </a:r>
            <a:r>
              <a:rPr lang="en-US" altLang="zh-CN" sz="2800" smtClean="0"/>
              <a:t>OS_NO_ERR</a:t>
            </a:r>
          </a:p>
          <a:p>
            <a:pPr eaLnBrk="1" hangingPunct="1"/>
            <a:r>
              <a:rPr lang="zh-CN" altLang="en-US" sz="2800" smtClean="0"/>
              <a:t>失败原因：</a:t>
            </a:r>
          </a:p>
          <a:p>
            <a:pPr lvl="1" eaLnBrk="1" hangingPunct="1"/>
            <a:r>
              <a:rPr lang="en-US" altLang="zh-CN" sz="2400" smtClean="0"/>
              <a:t>OS_MEM_INVALID_PMEM</a:t>
            </a:r>
          </a:p>
          <a:p>
            <a:pPr lvl="1" eaLnBrk="1" hangingPunct="1"/>
            <a:r>
              <a:rPr lang="en-US" altLang="zh-CN" sz="2400" smtClean="0"/>
              <a:t>OS_MEM_INVALID_PBLK</a:t>
            </a:r>
          </a:p>
          <a:p>
            <a:pPr lvl="1" eaLnBrk="1" hangingPunct="1"/>
            <a:r>
              <a:rPr lang="en-US" altLang="zh-CN" sz="2400" smtClean="0"/>
              <a:t>OS_MEM_FULL</a:t>
            </a:r>
          </a:p>
          <a:p>
            <a:pPr eaLnBrk="1" hangingPunct="1"/>
            <a:endParaRPr lang="en-US" altLang="zh-CN" sz="2800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查询内存分区状态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INT8U OSMemQuery 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OS_MEM *pmem,  /*</a:t>
            </a:r>
            <a:r>
              <a:rPr lang="zh-CN" altLang="en-US" sz="2400" smtClean="0"/>
              <a:t>分区指针</a:t>
            </a:r>
            <a:r>
              <a:rPr lang="en-US" altLang="zh-CN" sz="2400" smtClean="0"/>
              <a:t>(</a:t>
            </a:r>
            <a:r>
              <a:rPr lang="zh-CN" altLang="en-US" sz="2400" smtClean="0"/>
              <a:t>句柄</a:t>
            </a:r>
            <a:r>
              <a:rPr lang="en-US" altLang="zh-CN" sz="2400" smtClean="0"/>
              <a:t>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OS_MEM_DATA *pdata  /* </a:t>
            </a:r>
            <a:r>
              <a:rPr lang="zh-CN" altLang="en-US" sz="2400" smtClean="0"/>
              <a:t>分区数据结构指针*</a:t>
            </a:r>
            <a:r>
              <a:rPr lang="en-US" altLang="zh-CN" sz="24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成功返回</a:t>
            </a:r>
            <a:r>
              <a:rPr lang="en-US" altLang="zh-CN" sz="2400" smtClean="0"/>
              <a:t>OS_NO_ERR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OS_MEM_DATA</a:t>
            </a:r>
            <a:r>
              <a:rPr lang="zh-CN" altLang="en-US" sz="2400" smtClean="0"/>
              <a:t>数据结构：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typedef struct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void *OSAddr; /* </a:t>
            </a:r>
            <a:r>
              <a:rPr lang="zh-CN" altLang="en-US" sz="1800" smtClean="0"/>
              <a:t>指向内存分区首地址的指针 *</a:t>
            </a:r>
            <a:r>
              <a:rPr lang="en-US" altLang="zh-CN" sz="1800" smtClean="0"/>
              <a:t>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void *OSFreeList; /* </a:t>
            </a:r>
            <a:r>
              <a:rPr lang="zh-CN" altLang="en-US" sz="1800" smtClean="0"/>
              <a:t>指向空闲内存块链表首地址的指针 *</a:t>
            </a:r>
            <a:r>
              <a:rPr lang="en-US" altLang="zh-CN" sz="1800" smtClean="0"/>
              <a:t>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INT32U OSBlkSize; /* </a:t>
            </a:r>
            <a:r>
              <a:rPr lang="zh-CN" altLang="en-US" sz="1800" smtClean="0"/>
              <a:t>每个内存块所含的字节数 *</a:t>
            </a:r>
            <a:r>
              <a:rPr lang="en-US" altLang="zh-CN" sz="1800" smtClean="0"/>
              <a:t>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INT32U OSNBlks; /* </a:t>
            </a:r>
            <a:r>
              <a:rPr lang="zh-CN" altLang="en-US" sz="1800" smtClean="0"/>
              <a:t>内存分区总的内存块数 *</a:t>
            </a:r>
            <a:r>
              <a:rPr lang="en-US" altLang="zh-CN" sz="1800" smtClean="0"/>
              <a:t>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INT32U OSNFree; /* </a:t>
            </a:r>
            <a:r>
              <a:rPr lang="zh-CN" altLang="en-US" sz="1800" smtClean="0"/>
              <a:t>空闲内存块总数 *</a:t>
            </a:r>
            <a:r>
              <a:rPr lang="en-US" altLang="zh-CN" sz="1800" smtClean="0"/>
              <a:t>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INT32U OSNUsed; /* </a:t>
            </a:r>
            <a:r>
              <a:rPr lang="zh-CN" altLang="en-US" sz="1800" smtClean="0"/>
              <a:t>正在使用的内存块总数 *</a:t>
            </a:r>
            <a:r>
              <a:rPr lang="en-US" altLang="zh-CN" sz="1800" smtClean="0"/>
              <a:t>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} OS_MEM_DATA;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使用内存分区（例）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8413"/>
            <a:ext cx="8077200" cy="49530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7058025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等待内存分区的内存块</a:t>
            </a:r>
            <a:r>
              <a:rPr lang="en-US" altLang="zh-CN" smtClean="0"/>
              <a:t>(1/2)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400" b="1" smtClean="0"/>
              <a:t>在内存分区暂时没有可用的空闲内存块的情况下，让一个申请内存块的任务等待 －</a:t>
            </a:r>
            <a:r>
              <a:rPr lang="zh-CN" altLang="en-US" sz="1400" b="1" smtClean="0">
                <a:solidFill>
                  <a:schemeClr val="folHlink"/>
                </a:solidFill>
              </a:rPr>
              <a:t>为特定内存分区加信号量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OS_EVENT *SemaphorePtr;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OS_MEM *PartitionPtr;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INT8U Partition[100][32];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OS_STK TaskStk[1000];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void main 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INT8U err;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OSInit();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SemaphorePtr = OSSemCreate(100);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PartitionPtr = OSMemCreate(Partition, 100, 32, &amp;err);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OSTaskCreate(Task, (void *)0, &amp;TaskStk[999], &amp;err);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OSStart();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等待内存分区的内存块</a:t>
            </a:r>
            <a:r>
              <a:rPr lang="en-US" altLang="zh-CN" smtClean="0"/>
              <a:t>(2/2)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void Task (void *pdata)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INT8U err;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INT8U *pblock;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for (;;)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OSSemPend(SemaphorePtr, 0, &amp;err); (7)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pblock = OSMemGet(PartitionPtr, &amp;err); (8)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. /* </a:t>
            </a:r>
            <a:r>
              <a:rPr lang="zh-CN" altLang="en-US" sz="2000" smtClean="0"/>
              <a:t>使用内存块 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OSMemPut(PartitionPtr, pblock); (9)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OSSemPost(SemaphorePtr); (10)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设计实现自己的</a:t>
            </a:r>
            <a:r>
              <a:rPr lang="en-US" altLang="zh-CN" smtClean="0"/>
              <a:t>malloc()/free()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创建多个内存分区。根据系统需求，每个分区有不同的块大小和数量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建立多分区统一管理接口函数，根据申请内存大小到</a:t>
            </a:r>
            <a:r>
              <a:rPr lang="zh-CN" altLang="en-US" sz="2800" b="1" smtClean="0">
                <a:solidFill>
                  <a:schemeClr val="folHlink"/>
                </a:solidFill>
              </a:rPr>
              <a:t>适合分区</a:t>
            </a:r>
            <a:r>
              <a:rPr lang="zh-CN" altLang="en-US" sz="2800" smtClean="0"/>
              <a:t>取内存块。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主要接口函数包括：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memInit()</a:t>
            </a:r>
            <a:r>
              <a:rPr lang="zh-CN" altLang="en-US" sz="2400" smtClean="0"/>
              <a:t>：多分区初始化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memMalloc()</a:t>
            </a:r>
            <a:r>
              <a:rPr lang="zh-CN" altLang="en-US" sz="2400" smtClean="0"/>
              <a:t>：根据申请内存大小到适合的分区申请内存块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memFree()</a:t>
            </a:r>
            <a:r>
              <a:rPr lang="zh-CN" altLang="en-US" sz="2400" smtClean="0"/>
              <a:t>：根据内存块指针释放到原有分区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memQuery()</a:t>
            </a:r>
            <a:r>
              <a:rPr lang="zh-CN" altLang="en-US" sz="2400" smtClean="0"/>
              <a:t>：取各分区状态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保护机制（互斥？）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等待机制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</a:t>
            </a:r>
            <a:r>
              <a:rPr lang="en-US" altLang="zh-CN" smtClean="0"/>
              <a:t>(event flag)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/>
              <a:t>事件标志组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/>
              <a:t>是由</a:t>
            </a:r>
            <a:r>
              <a:rPr lang="en-US" altLang="zh-CN" smtClean="0"/>
              <a:t>2</a:t>
            </a:r>
            <a:r>
              <a:rPr lang="zh-CN" altLang="en-US" smtClean="0"/>
              <a:t>进制比特组</a:t>
            </a:r>
            <a:r>
              <a:rPr lang="en-US" altLang="zh-CN" smtClean="0"/>
              <a:t>(</a:t>
            </a:r>
            <a:r>
              <a:rPr lang="zh-CN" altLang="en-US" smtClean="0"/>
              <a:t>数量：</a:t>
            </a:r>
            <a:r>
              <a:rPr lang="en-US" altLang="zh-CN" smtClean="0"/>
              <a:t>8/16/32)</a:t>
            </a:r>
            <a:r>
              <a:rPr lang="zh-CN" altLang="en-US" smtClean="0"/>
              <a:t>标识的</a:t>
            </a:r>
            <a:r>
              <a:rPr lang="en-US" altLang="zh-CN" smtClean="0"/>
              <a:t>0/1</a:t>
            </a:r>
            <a:r>
              <a:rPr lang="zh-CN" altLang="en-US" smtClean="0"/>
              <a:t>组合，每个比特表示一个事件</a:t>
            </a:r>
          </a:p>
          <a:p>
            <a:pPr eaLnBrk="1" hangingPunct="1"/>
            <a:r>
              <a:rPr lang="zh-CN" altLang="en-US" smtClean="0"/>
              <a:t>被创建后，组合中的比特可被置</a:t>
            </a:r>
            <a:r>
              <a:rPr lang="en-US" altLang="zh-CN" smtClean="0"/>
              <a:t>1</a:t>
            </a:r>
            <a:r>
              <a:rPr lang="zh-CN" altLang="en-US" smtClean="0"/>
              <a:t>或清</a:t>
            </a:r>
            <a:r>
              <a:rPr lang="en-US" altLang="zh-CN" smtClean="0"/>
              <a:t>0</a:t>
            </a:r>
          </a:p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可以等待某种事件组合条件的发生（</a:t>
            </a:r>
            <a:r>
              <a:rPr lang="en-US" altLang="zh-CN" smtClean="0"/>
              <a:t>ISR</a:t>
            </a:r>
            <a:r>
              <a:rPr lang="zh-CN" altLang="en-US" smtClean="0"/>
              <a:t>只能以无等待方式操作）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事件标志组相关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事件标志组创建：</a:t>
            </a:r>
            <a:r>
              <a:rPr lang="en-US" altLang="zh-CN" smtClean="0"/>
              <a:t>OSFlagCreate()</a:t>
            </a:r>
          </a:p>
          <a:p>
            <a:pPr eaLnBrk="1" hangingPunct="1"/>
            <a:r>
              <a:rPr lang="zh-CN" altLang="en-US" smtClean="0"/>
              <a:t>事件标志组删除：</a:t>
            </a:r>
            <a:r>
              <a:rPr lang="en-US" altLang="zh-CN" smtClean="0"/>
              <a:t>OSFlagDel()</a:t>
            </a:r>
          </a:p>
          <a:p>
            <a:pPr eaLnBrk="1" hangingPunct="1"/>
            <a:r>
              <a:rPr lang="zh-CN" altLang="en-US" smtClean="0"/>
              <a:t>事件标志组等待：</a:t>
            </a:r>
            <a:r>
              <a:rPr lang="en-US" altLang="zh-CN" smtClean="0"/>
              <a:t>OSFlagPend()</a:t>
            </a:r>
          </a:p>
          <a:p>
            <a:pPr eaLnBrk="1" hangingPunct="1"/>
            <a:r>
              <a:rPr lang="zh-CN" altLang="en-US" smtClean="0"/>
              <a:t>事件标志组标志置</a:t>
            </a:r>
            <a:r>
              <a:rPr lang="en-US" altLang="zh-CN" smtClean="0"/>
              <a:t>1</a:t>
            </a:r>
            <a:r>
              <a:rPr lang="zh-CN" altLang="en-US" smtClean="0"/>
              <a:t>或清</a:t>
            </a:r>
            <a:r>
              <a:rPr lang="en-US" altLang="zh-CN" smtClean="0"/>
              <a:t>0</a:t>
            </a:r>
            <a:r>
              <a:rPr lang="zh-CN" altLang="en-US" smtClean="0"/>
              <a:t>：</a:t>
            </a:r>
            <a:r>
              <a:rPr lang="en-US" altLang="zh-CN" smtClean="0"/>
              <a:t>OSFlagPost()</a:t>
            </a:r>
          </a:p>
          <a:p>
            <a:pPr eaLnBrk="1" hangingPunct="1"/>
            <a:r>
              <a:rPr lang="zh-CN" altLang="en-US" smtClean="0"/>
              <a:t>无等待获取事件标志组标志：</a:t>
            </a:r>
            <a:r>
              <a:rPr lang="en-US" altLang="zh-CN" smtClean="0"/>
              <a:t>OSFlagAccept()</a:t>
            </a:r>
          </a:p>
          <a:p>
            <a:pPr eaLnBrk="1" hangingPunct="1"/>
            <a:r>
              <a:rPr lang="zh-CN" altLang="en-US" smtClean="0"/>
              <a:t>事件标志组状态查询： </a:t>
            </a:r>
            <a:r>
              <a:rPr lang="en-US" altLang="zh-CN" smtClean="0"/>
              <a:t>OSFlagQuery()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楷体_GB2312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3494</TotalTime>
  <Words>4352</Words>
  <Application>Microsoft Office PowerPoint</Application>
  <PresentationFormat>全屏显示(4:3)</PresentationFormat>
  <Paragraphs>1025</Paragraphs>
  <Slides>115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17" baseType="lpstr">
      <vt:lpstr>Blends</vt:lpstr>
      <vt:lpstr>Visio</vt:lpstr>
      <vt:lpstr> uC/OS-II</vt:lpstr>
      <vt:lpstr>教材及参考文献</vt:lpstr>
      <vt:lpstr>uC/OS-II的主要特点</vt:lpstr>
      <vt:lpstr>系统功能</vt:lpstr>
      <vt:lpstr>Targets</vt:lpstr>
      <vt:lpstr>Typical development configuration</vt:lpstr>
      <vt:lpstr>Multi-Tasking</vt:lpstr>
      <vt:lpstr>Task Operation</vt:lpstr>
      <vt:lpstr>Task调度器上锁和开锁</vt:lpstr>
      <vt:lpstr>States of Task</vt:lpstr>
      <vt:lpstr>States of Task</vt:lpstr>
      <vt:lpstr>OS_TCB – 任务控制块 </vt:lpstr>
      <vt:lpstr>空闲任务(Idle Task)</vt:lpstr>
      <vt:lpstr>统计任务</vt:lpstr>
      <vt:lpstr>Task 相关</vt:lpstr>
      <vt:lpstr>Task形态</vt:lpstr>
      <vt:lpstr>Task形态（demo1）</vt:lpstr>
      <vt:lpstr>Task形态（demo2）</vt:lpstr>
      <vt:lpstr>Task创建</vt:lpstr>
      <vt:lpstr>Task创建（扩展）</vt:lpstr>
      <vt:lpstr>Task堆栈</vt:lpstr>
      <vt:lpstr>Task删除</vt:lpstr>
      <vt:lpstr>请求删除Task</vt:lpstr>
      <vt:lpstr>改变Task优先级</vt:lpstr>
      <vt:lpstr>Task挂起和恢复</vt:lpstr>
      <vt:lpstr>Task信息获取</vt:lpstr>
      <vt:lpstr>时间管理</vt:lpstr>
      <vt:lpstr>时间管理相关</vt:lpstr>
      <vt:lpstr>Task延时</vt:lpstr>
      <vt:lpstr>按时、分、秒延时</vt:lpstr>
      <vt:lpstr>恢复被延时的Task</vt:lpstr>
      <vt:lpstr>系统时间管理</vt:lpstr>
      <vt:lpstr>Intertask Communication</vt:lpstr>
      <vt:lpstr>Communication Methods</vt:lpstr>
      <vt:lpstr>信号量相关</vt:lpstr>
      <vt:lpstr>信号量创建</vt:lpstr>
      <vt:lpstr>信号量删除</vt:lpstr>
      <vt:lpstr>等待信号量</vt:lpstr>
      <vt:lpstr>发出信号量</vt:lpstr>
      <vt:lpstr>信号量请求（无等待）</vt:lpstr>
      <vt:lpstr>信号量状态查询</vt:lpstr>
      <vt:lpstr>Task同步</vt:lpstr>
      <vt:lpstr>互斥－临界资源的操作</vt:lpstr>
      <vt:lpstr>互斥信号量</vt:lpstr>
      <vt:lpstr>优先级反转(1/2)</vt:lpstr>
      <vt:lpstr>优先级反转(2/2)</vt:lpstr>
      <vt:lpstr>互斥信号量相关</vt:lpstr>
      <vt:lpstr>互斥信号量创建</vt:lpstr>
      <vt:lpstr>互斥信号量删除</vt:lpstr>
      <vt:lpstr>互斥信号量等待</vt:lpstr>
      <vt:lpstr>互斥信号量释放</vt:lpstr>
      <vt:lpstr>互斥信号量无等待获取</vt:lpstr>
      <vt:lpstr>获取互斥信号量状态</vt:lpstr>
      <vt:lpstr>Task 与信号量练习</vt:lpstr>
      <vt:lpstr>消息邮箱</vt:lpstr>
      <vt:lpstr>消息邮箱相关</vt:lpstr>
      <vt:lpstr>消息邮箱使用</vt:lpstr>
      <vt:lpstr>消息邮箱创建</vt:lpstr>
      <vt:lpstr>消息邮箱删除</vt:lpstr>
      <vt:lpstr>等待邮箱中的消息</vt:lpstr>
      <vt:lpstr>向邮箱发送一则消息</vt:lpstr>
      <vt:lpstr>向邮箱发送一则消息（扩展）</vt:lpstr>
      <vt:lpstr>无等待地从邮箱得到消息</vt:lpstr>
      <vt:lpstr>查询邮箱状态</vt:lpstr>
      <vt:lpstr>用邮箱作为二值信号量</vt:lpstr>
      <vt:lpstr>用邮箱实现延时</vt:lpstr>
      <vt:lpstr>利用消息邮箱实现多Task启动同步</vt:lpstr>
      <vt:lpstr>消息队列相关</vt:lpstr>
      <vt:lpstr>消息队列使用</vt:lpstr>
      <vt:lpstr>消息队列创建</vt:lpstr>
      <vt:lpstr>消息队列删除</vt:lpstr>
      <vt:lpstr>在消息队列等待消息</vt:lpstr>
      <vt:lpstr>向消息队列发送消息(FIFO)</vt:lpstr>
      <vt:lpstr>向消息队列发送消息(LIFO)</vt:lpstr>
      <vt:lpstr>向消息队列发送消息(扩展)</vt:lpstr>
      <vt:lpstr>从消息队列取消息（无等待）</vt:lpstr>
      <vt:lpstr>清空消息队列</vt:lpstr>
      <vt:lpstr>消息队列信息获取</vt:lpstr>
      <vt:lpstr>用消息队列做计数信号量</vt:lpstr>
      <vt:lpstr>用消息队列做计数信号量（续）</vt:lpstr>
      <vt:lpstr>Task的“私有”消息队列模式</vt:lpstr>
      <vt:lpstr>Client-Server模式</vt:lpstr>
      <vt:lpstr>Task 与消息邮箱/消息队列练习</vt:lpstr>
      <vt:lpstr>内存管理</vt:lpstr>
      <vt:lpstr>内存管理要点</vt:lpstr>
      <vt:lpstr>内存管理要点</vt:lpstr>
      <vt:lpstr>内存管理相关</vt:lpstr>
      <vt:lpstr>建立内存分区</vt:lpstr>
      <vt:lpstr>建立内存分区（例）</vt:lpstr>
      <vt:lpstr>OSMemCreate()</vt:lpstr>
      <vt:lpstr>分配内存块</vt:lpstr>
      <vt:lpstr>释放内存块</vt:lpstr>
      <vt:lpstr>查询内存分区状态</vt:lpstr>
      <vt:lpstr>使用内存分区（例）</vt:lpstr>
      <vt:lpstr>等待内存分区的内存块(1/2)</vt:lpstr>
      <vt:lpstr>等待内存分区的内存块(2/2)</vt:lpstr>
      <vt:lpstr>设计实现自己的malloc()/free()</vt:lpstr>
      <vt:lpstr>事件标志组(event flag)</vt:lpstr>
      <vt:lpstr>事件标志组相关</vt:lpstr>
      <vt:lpstr>事件标志组操作</vt:lpstr>
      <vt:lpstr>事件标志组的事件等待条件组合</vt:lpstr>
      <vt:lpstr>事件标志组创建</vt:lpstr>
      <vt:lpstr>事件标志组删除</vt:lpstr>
      <vt:lpstr>事件标志组等待（1/2）</vt:lpstr>
      <vt:lpstr>事件标志组等待（2/2）</vt:lpstr>
      <vt:lpstr>事件标志组标志置1或清0</vt:lpstr>
      <vt:lpstr>无等待获取事件标志组标志</vt:lpstr>
      <vt:lpstr>事件标志组状态查询</vt:lpstr>
      <vt:lpstr>事件标志组内部结构</vt:lpstr>
      <vt:lpstr>系统启动</vt:lpstr>
      <vt:lpstr>中断相关</vt:lpstr>
      <vt:lpstr>临界资源的极端保护</vt:lpstr>
      <vt:lpstr>其他API</vt:lpstr>
      <vt:lpstr>系统启动示例</vt:lpstr>
      <vt:lpstr>demo</vt:lpstr>
    </vt:vector>
  </TitlesOfParts>
  <Company>Taicom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jkuang</dc:creator>
  <cp:lastModifiedBy>雨林木风</cp:lastModifiedBy>
  <cp:revision>841</cp:revision>
  <dcterms:created xsi:type="dcterms:W3CDTF">2001-10-16T02:27:44Z</dcterms:created>
  <dcterms:modified xsi:type="dcterms:W3CDTF">2016-05-29T23:56:57Z</dcterms:modified>
</cp:coreProperties>
</file>