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8" r:id="rId2"/>
    <p:sldId id="402" r:id="rId3"/>
    <p:sldId id="401" r:id="rId4"/>
    <p:sldId id="403" r:id="rId5"/>
    <p:sldId id="404" r:id="rId6"/>
    <p:sldId id="383" r:id="rId7"/>
    <p:sldId id="389" r:id="rId8"/>
    <p:sldId id="387" r:id="rId9"/>
    <p:sldId id="388" r:id="rId10"/>
    <p:sldId id="394" r:id="rId11"/>
    <p:sldId id="395" r:id="rId12"/>
    <p:sldId id="396" r:id="rId13"/>
    <p:sldId id="398" r:id="rId14"/>
    <p:sldId id="397" r:id="rId15"/>
    <p:sldId id="393" r:id="rId16"/>
    <p:sldId id="390" r:id="rId17"/>
    <p:sldId id="391" r:id="rId18"/>
    <p:sldId id="392" r:id="rId19"/>
    <p:sldId id="399" r:id="rId20"/>
    <p:sldId id="400" r:id="rId21"/>
    <p:sldId id="363" r:id="rId2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383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044"/>
    <a:srgbClr val="FFFF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014" y="144"/>
      </p:cViewPr>
      <p:guideLst>
        <p:guide orient="horz" pos="2160"/>
        <p:guide pos="2880"/>
        <p:guide pos="1383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8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15D5B75-0591-47F5-A09C-C2BE18C7DE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652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1E79F-7160-4C7D-ADBF-A2A1FEA6701E}" type="datetimeFigureOut">
              <a:rPr lang="zh-CN" altLang="en-US" smtClean="0"/>
              <a:pPr/>
              <a:t>2015/4/26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788E5-4CF7-41BC-ACA7-3E9BBD002F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6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20DE4DB-69E8-44A1-ADF3-D5FEF06E5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A92B6-84A8-4468-9133-D37C05E035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4325" y="304800"/>
            <a:ext cx="2043113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785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B1189-EEC6-419B-B2AB-B7B897E1A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6F2EB-BED3-4774-8E6C-8B33AFA9C5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BEC4B-FB39-4C17-B95D-DF49C8F52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73CC3-C62F-45E6-9FD0-4382C3890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5D7D6-1DC1-407E-B896-68C3DEE343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30155-956F-46B0-A9ED-968B982BA9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DDF26-2B8A-470D-BA99-DAD99CD0E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5DAE9-7E6A-4BFB-9CA3-45B9E3D35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468A6-7187-4F0F-9DD8-79BAA98521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1066800" y="990600"/>
            <a:ext cx="7693025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04800"/>
            <a:ext cx="7664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208A2EC6-BA23-4800-81B4-24A521F9F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7450" y="4292600"/>
            <a:ext cx="7010400" cy="1512888"/>
          </a:xfrm>
          <a:noFill/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刘 健 培    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嵌入式系统与网络通信研究中心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北京邮电大学 计算机学院</a:t>
            </a: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755650" y="1341438"/>
            <a:ext cx="77724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6000" b="1" dirty="0">
                <a:solidFill>
                  <a:schemeClr val="tx2"/>
                </a:solidFill>
                <a:ea typeface="楷体_GB2312" pitchFamily="49" charset="-122"/>
              </a:rPr>
              <a:t>嵌入式</a:t>
            </a:r>
            <a:r>
              <a:rPr lang="en-US" altLang="zh-CN" sz="6000" b="1" dirty="0">
                <a:solidFill>
                  <a:schemeClr val="tx2"/>
                </a:solidFill>
                <a:ea typeface="楷体_GB2312" pitchFamily="49" charset="-122"/>
              </a:rPr>
              <a:t>OS</a:t>
            </a:r>
            <a:r>
              <a:rPr lang="zh-CN" altLang="en-US" sz="6000" b="1" dirty="0">
                <a:solidFill>
                  <a:schemeClr val="tx2"/>
                </a:solidFill>
                <a:ea typeface="楷体_GB2312" pitchFamily="49" charset="-122"/>
              </a:rPr>
              <a:t>与通信软件</a:t>
            </a:r>
            <a:br>
              <a:rPr lang="zh-CN" altLang="en-US" sz="6000" b="1" dirty="0">
                <a:solidFill>
                  <a:schemeClr val="tx2"/>
                </a:solidFill>
                <a:ea typeface="楷体_GB2312" pitchFamily="49" charset="-122"/>
              </a:rPr>
            </a:br>
            <a:r>
              <a:rPr lang="zh-CN" altLang="en-US" sz="60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6000" b="1" dirty="0" err="1" smtClean="0">
                <a:solidFill>
                  <a:schemeClr val="tx2"/>
                </a:solidFill>
                <a:ea typeface="楷体_GB2312" pitchFamily="49" charset="-122"/>
              </a:rPr>
              <a:t>uC</a:t>
            </a:r>
            <a:r>
              <a:rPr lang="en-US" altLang="zh-CN" sz="6000" b="1" dirty="0" smtClean="0">
                <a:solidFill>
                  <a:schemeClr val="tx2"/>
                </a:solidFill>
                <a:ea typeface="楷体_GB2312" pitchFamily="49" charset="-122"/>
              </a:rPr>
              <a:t>/OS-II</a:t>
            </a:r>
            <a:r>
              <a:rPr lang="zh-CN" altLang="en-US" sz="3200" b="1" dirty="0" smtClean="0">
                <a:solidFill>
                  <a:schemeClr val="tx2"/>
                </a:solidFill>
                <a:ea typeface="楷体_GB2312" pitchFamily="49" charset="-122"/>
              </a:rPr>
              <a:t>（补）</a:t>
            </a:r>
            <a:endParaRPr lang="en-US" altLang="zh-CN" sz="3200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 of free OS_TCBs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403648" y="2780928"/>
          <a:ext cx="59817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3" imgW="6047232" imgH="1752600" progId="Unknown">
                  <p:embed/>
                </p:oleObj>
              </mc:Choice>
              <mc:Fallback>
                <p:oleObj r:id="rId3" imgW="6047232" imgH="1752600" progId="Unknown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80928"/>
                        <a:ext cx="5981700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µC/OS-II’s Ready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547664" y="1052736"/>
          <a:ext cx="5857875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3" imgW="8028432" imgH="7110984" progId="Unknown">
                  <p:embed/>
                </p:oleObj>
              </mc:Choice>
              <mc:Fallback>
                <p:oleObj r:id="rId3" imgW="8028432" imgH="7110984" progId="Unknown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052736"/>
                        <a:ext cx="5857875" cy="519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Ready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Making a task ready-to-run</a:t>
            </a:r>
          </a:p>
          <a:p>
            <a:pPr lvl="1"/>
            <a:r>
              <a:rPr lang="en-US" altLang="zh-CN" dirty="0" err="1" smtClean="0"/>
              <a:t>OSRdyGrp</a:t>
            </a:r>
            <a:r>
              <a:rPr lang="en-US" altLang="zh-CN" dirty="0" smtClean="0"/>
              <a:t>            |= </a:t>
            </a:r>
            <a:r>
              <a:rPr lang="en-US" altLang="zh-CN" dirty="0" err="1" smtClean="0"/>
              <a:t>OSMapTbl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prio</a:t>
            </a:r>
            <a:r>
              <a:rPr lang="en-US" altLang="zh-CN" dirty="0" smtClean="0"/>
              <a:t> &gt;&gt; 3]; 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OSRdyTbl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prio</a:t>
            </a:r>
            <a:r>
              <a:rPr lang="en-US" altLang="zh-CN" dirty="0" smtClean="0"/>
              <a:t> &gt;&gt; 3] |= </a:t>
            </a:r>
            <a:r>
              <a:rPr lang="en-US" altLang="zh-CN" dirty="0" err="1" smtClean="0"/>
              <a:t>OSMapTbl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prio</a:t>
            </a:r>
            <a:r>
              <a:rPr lang="en-US" altLang="zh-CN" dirty="0" smtClean="0"/>
              <a:t> &amp; 0x07]; </a:t>
            </a:r>
            <a:endParaRPr lang="zh-CN" altLang="zh-CN" dirty="0" smtClean="0"/>
          </a:p>
          <a:p>
            <a:r>
              <a:rPr lang="en-US" altLang="zh-CN" dirty="0" smtClean="0"/>
              <a:t>Removing a task from the ready list.</a:t>
            </a:r>
          </a:p>
          <a:p>
            <a:pPr lvl="1"/>
            <a:r>
              <a:rPr lang="en-US" altLang="zh-CN" dirty="0" smtClean="0"/>
              <a:t>if ((</a:t>
            </a:r>
            <a:r>
              <a:rPr lang="en-US" altLang="zh-CN" dirty="0" err="1" smtClean="0"/>
              <a:t>OSRdyTbl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prio</a:t>
            </a:r>
            <a:r>
              <a:rPr lang="en-US" altLang="zh-CN" dirty="0" smtClean="0"/>
              <a:t> &gt;&gt; 3] &amp;= ~</a:t>
            </a:r>
            <a:r>
              <a:rPr lang="en-US" altLang="zh-CN" dirty="0" err="1" smtClean="0"/>
              <a:t>OSMapTbl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prio</a:t>
            </a:r>
            <a:r>
              <a:rPr lang="en-US" altLang="zh-CN" dirty="0" smtClean="0"/>
              <a:t> &amp; 0x07]) == 0) 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    </a:t>
            </a:r>
            <a:r>
              <a:rPr lang="en-US" altLang="zh-CN" dirty="0" err="1" smtClean="0"/>
              <a:t>OSRdyGrp</a:t>
            </a:r>
            <a:r>
              <a:rPr lang="en-US" altLang="zh-CN" dirty="0" smtClean="0"/>
              <a:t> &amp;= ~</a:t>
            </a:r>
            <a:r>
              <a:rPr lang="en-US" altLang="zh-CN" dirty="0" err="1" smtClean="0"/>
              <a:t>OSMapTbl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prio</a:t>
            </a:r>
            <a:r>
              <a:rPr lang="en-US" altLang="zh-CN" dirty="0" smtClean="0"/>
              <a:t> &gt;&gt; 3]; </a:t>
            </a:r>
            <a:endParaRPr lang="zh-CN" altLang="zh-CN" dirty="0" smtClean="0"/>
          </a:p>
          <a:p>
            <a:r>
              <a:rPr lang="en-US" altLang="zh-CN" dirty="0" smtClean="0"/>
              <a:t>Finding the highest priority task ready-to-run</a:t>
            </a:r>
          </a:p>
          <a:p>
            <a:pPr lvl="1"/>
            <a:r>
              <a:rPr lang="en-US" altLang="zh-CN" dirty="0" smtClean="0"/>
              <a:t>y    = </a:t>
            </a:r>
            <a:r>
              <a:rPr lang="en-US" altLang="zh-CN" dirty="0" err="1" smtClean="0"/>
              <a:t>OSUnMapTbl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OSRdyGrp</a:t>
            </a:r>
            <a:r>
              <a:rPr lang="en-US" altLang="zh-CN" dirty="0" smtClean="0"/>
              <a:t>]; 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x    = </a:t>
            </a:r>
            <a:r>
              <a:rPr lang="en-US" altLang="zh-CN" dirty="0" err="1" smtClean="0"/>
              <a:t>OSUnMapTbl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OSRdyTbl</a:t>
            </a:r>
            <a:r>
              <a:rPr lang="en-US" altLang="zh-CN" dirty="0" smtClean="0"/>
              <a:t>[y]]; 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prio</a:t>
            </a:r>
            <a:r>
              <a:rPr lang="en-US" altLang="zh-CN" dirty="0" smtClean="0"/>
              <a:t> = (y &lt;&lt; 3) + x; </a:t>
            </a:r>
            <a:endParaRPr lang="zh-CN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Making a task ready-to-run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Removing a task from the ready list.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Finding the highest priority task ready-to-run</a:t>
            </a:r>
            <a:endParaRPr lang="zh-CN" altLang="en-US" sz="2800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755576" y="4902259"/>
            <a:ext cx="7092280" cy="830997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y    = OSUnMapTbl[OSRdyGrp]; </a:t>
            </a:r>
            <a:endParaRPr kumimoji="0" lang="en-US" altLang="zh-CN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x    = OSUnMapTbl[OSRdyTbl[y]]; </a:t>
            </a:r>
            <a:endParaRPr kumimoji="0" lang="en-US" altLang="zh-CN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prio = (y &lt;&lt; 3) + x; </a:t>
            </a:r>
            <a:endParaRPr kumimoji="0" lang="en-US" altLang="zh-CN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55576" y="3429000"/>
            <a:ext cx="7092280" cy="830997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((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OSRdyTbl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prio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&gt;&gt; 3] &amp;= ~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OSMapTbl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prio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&amp; 0x07]) == 0)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OSRdyGrp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&amp;= ~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OSMapTbl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prio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&gt;&gt; 3];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55576" y="1959804"/>
            <a:ext cx="7128792" cy="677108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OSRdyGrp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|=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OSMapTbl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prio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&gt;&gt; 3];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OSRdyTbl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prio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&gt;&gt; 3] |=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OSMapTbl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prio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&amp; 0x07];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115616" y="2096852"/>
            <a:ext cx="6444208" cy="2677656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OSSched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(void)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INT8U y;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OS_ENTER_CRITICAL();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if ((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OSLockNesting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|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OSIntNesting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== 0) {                        (1)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y             =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OSUnMapTbl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OSRdyGrp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                         (2)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OSPrioHighRdy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(INT8U)((y &lt;&lt; 3) +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OSUnMapTbl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OSRdyTbl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[y]]);  (2) 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if (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OSPrioHighRdy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!=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OSPrioCur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{                             (3)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OSTCBHighRdy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OSTCBPrioTbl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OSPrioHighRdy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];               (4)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OSCtxSwCtr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++;                                             (5)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OS_TASK_SW();                                             (6)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}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}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OS_EXIT_CRITICAL();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 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µC/OS-II Initialization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structures after calling </a:t>
            </a:r>
            <a:r>
              <a:rPr lang="en-US" altLang="zh-CN" dirty="0" err="1" smtClean="0"/>
              <a:t>OSInit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331640" y="1196752"/>
          <a:ext cx="598170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6501384" imgH="5727192" progId="Unknown">
                  <p:embed/>
                </p:oleObj>
              </mc:Choice>
              <mc:Fallback>
                <p:oleObj r:id="rId3" imgW="6501384" imgH="5727192" progId="Unknown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96752"/>
                        <a:ext cx="5981700" cy="526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 Pools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1547664" y="1124744"/>
          <a:ext cx="5934075" cy="512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3" imgW="7415784" imgH="6409944" progId="Unknown">
                  <p:embed/>
                </p:oleObj>
              </mc:Choice>
              <mc:Fallback>
                <p:oleObj r:id="rId3" imgW="7415784" imgH="6409944" progId="Unknown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124744"/>
                        <a:ext cx="5934075" cy="512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Variables and Data Structures after calling </a:t>
            </a:r>
            <a:r>
              <a:rPr lang="en-US" altLang="zh-CN" dirty="0" err="1" smtClean="0"/>
              <a:t>OSStart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691680" y="332656"/>
          <a:ext cx="5924550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r:id="rId3" imgW="7141464" imgH="7324344" progId="Unknown">
                  <p:embed/>
                </p:oleObj>
              </mc:Choice>
              <mc:Fallback>
                <p:oleObj r:id="rId3" imgW="7141464" imgH="7324344" progId="Unknown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32656"/>
                        <a:ext cx="5924550" cy="607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Servicing an interrupt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1547664" y="1124744"/>
          <a:ext cx="592455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r:id="rId3" imgW="6047232" imgH="5224272" progId="Unknown">
                  <p:embed/>
                </p:oleObj>
              </mc:Choice>
              <mc:Fallback>
                <p:oleObj r:id="rId3" imgW="6047232" imgH="5224272" progId="Unknown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124744"/>
                        <a:ext cx="5924550" cy="511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µC/OS-II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33796" name="Picture 4" descr="http://www.element14.com/community/servlet/JiveServlet/showImage/145299/uC_OS-I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323975"/>
            <a:ext cx="42862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9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Cleanup by </a:t>
            </a:r>
            <a:r>
              <a:rPr lang="en-US" altLang="zh-CN" dirty="0" err="1" smtClean="0"/>
              <a:t>OSIntCtxSw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403648" y="2132856"/>
          <a:ext cx="5953125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r:id="rId3" imgW="5952744" imgH="3989832" progId="Unknown">
                  <p:embed/>
                </p:oleObj>
              </mc:Choice>
              <mc:Fallback>
                <p:oleObj r:id="rId3" imgW="5952744" imgH="3989832" progId="Unknown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32856"/>
                        <a:ext cx="5953125" cy="399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zh-CN" altLang="zh-CN" smtClean="0"/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771775" y="2420938"/>
            <a:ext cx="323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D60093"/>
                </a:solidFill>
                <a:latin typeface="Courier New" pitchFamily="49" charset="0"/>
                <a:ea typeface="楷体_GB2312" pitchFamily="49" charset="-122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µC/OS-III</a:t>
            </a:r>
            <a:endParaRPr lang="zh-CN" altLang="en-US" dirty="0"/>
          </a:p>
        </p:txBody>
      </p:sp>
      <p:pic>
        <p:nvPicPr>
          <p:cNvPr id="32772" name="Picture 4" descr="http://micrium.com/wp-content/uploads/2013/08/Micrium_Modula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02" y="1700808"/>
            <a:ext cx="8077200" cy="465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85937"/>
            <a:ext cx="5029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204864"/>
            <a:ext cx="55054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分层看待完整的</a:t>
            </a:r>
            <a:r>
              <a:rPr lang="en-US" altLang="zh-CN" dirty="0" err="1" smtClean="0"/>
              <a:t>uC</a:t>
            </a:r>
            <a:r>
              <a:rPr lang="en-US" altLang="zh-CN" dirty="0" smtClean="0"/>
              <a:t>/OS-II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OS</a:t>
            </a:r>
            <a:endParaRPr lang="en-US" altLang="zh-CN" dirty="0"/>
          </a:p>
          <a:p>
            <a:pPr lvl="1"/>
            <a:r>
              <a:rPr lang="zh-CN" altLang="en-US" dirty="0" smtClean="0"/>
              <a:t>任务切换、临界区开关中断、定时器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开关中断、堆栈方向、字长</a:t>
            </a:r>
            <a:endParaRPr lang="en-US" altLang="zh-CN" dirty="0" smtClean="0"/>
          </a:p>
          <a:p>
            <a:r>
              <a:rPr lang="en-US" altLang="zh-CN" dirty="0" smtClean="0"/>
              <a:t>Board BSP</a:t>
            </a:r>
            <a:endParaRPr lang="en-US" altLang="zh-CN" dirty="0"/>
          </a:p>
          <a:p>
            <a:pPr lvl="1"/>
            <a:r>
              <a:rPr lang="zh-CN" altLang="en-US" dirty="0" smtClean="0"/>
              <a:t>初始化、中断与异常向量、时钟、串口、</a:t>
            </a:r>
            <a:r>
              <a:rPr lang="en-US" altLang="zh-CN" dirty="0" smtClean="0"/>
              <a:t>Led…</a:t>
            </a:r>
          </a:p>
          <a:p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配置接口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uC</a:t>
            </a:r>
            <a:r>
              <a:rPr lang="en-US" altLang="zh-CN" dirty="0" smtClean="0"/>
              <a:t>/OS-II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uC</a:t>
            </a:r>
            <a:r>
              <a:rPr lang="en-US" altLang="zh-CN" dirty="0" smtClean="0"/>
              <a:t>/OS-II</a:t>
            </a:r>
            <a:r>
              <a:rPr lang="zh-CN" altLang="en-US" dirty="0" smtClean="0"/>
              <a:t>对底层的要求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体系结构</a:t>
            </a:r>
            <a:r>
              <a:rPr lang="en-US" altLang="zh-CN" dirty="0" smtClean="0"/>
              <a:t>ISA</a:t>
            </a:r>
          </a:p>
          <a:p>
            <a:pPr lvl="1"/>
            <a:r>
              <a:rPr lang="zh-CN" altLang="en-US" dirty="0" smtClean="0"/>
              <a:t>编译器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中断、堆栈方向</a:t>
            </a:r>
            <a:endParaRPr lang="en-US" altLang="zh-CN" dirty="0" smtClean="0"/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外设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定时器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uC</a:t>
            </a:r>
            <a:r>
              <a:rPr lang="en-US" altLang="zh-CN" dirty="0" smtClean="0"/>
              <a:t>/OS-II</a:t>
            </a:r>
            <a:r>
              <a:rPr lang="zh-CN" altLang="en-US" dirty="0" smtClean="0"/>
              <a:t>多任务机制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从代码执行角度看任务的实质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</a:t>
            </a:r>
            <a:r>
              <a:rPr lang="en-US" altLang="zh-CN" dirty="0" smtClean="0"/>
              <a:t>=</a:t>
            </a:r>
            <a:r>
              <a:rPr lang="zh-CN" altLang="en-US" dirty="0" smtClean="0"/>
              <a:t>任务代码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堆栈</a:t>
            </a:r>
            <a:r>
              <a:rPr lang="en-US" altLang="zh-CN" dirty="0" smtClean="0"/>
              <a:t>+TCB</a:t>
            </a:r>
          </a:p>
          <a:p>
            <a:r>
              <a:rPr lang="zh-CN" altLang="en-US" dirty="0" smtClean="0"/>
              <a:t>从代码执行角度看任务调度的实质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</a:t>
            </a:r>
            <a:r>
              <a:rPr lang="en-US" altLang="zh-CN" dirty="0" smtClean="0"/>
              <a:t>CPU—</a:t>
            </a:r>
            <a:r>
              <a:rPr lang="zh-CN" altLang="en-US" dirty="0" smtClean="0"/>
              <a:t>运行环境切换</a:t>
            </a:r>
            <a:r>
              <a:rPr lang="en-US" altLang="zh-CN" dirty="0" smtClean="0"/>
              <a:t>—PC</a:t>
            </a:r>
            <a:r>
              <a:rPr lang="zh-CN" altLang="en-US" dirty="0" smtClean="0"/>
              <a:t>切换</a:t>
            </a:r>
            <a:r>
              <a:rPr lang="en-US" altLang="zh-CN" dirty="0" smtClean="0"/>
              <a:t>—SP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r>
              <a:rPr lang="en-US" altLang="zh-CN" dirty="0" err="1" smtClean="0"/>
              <a:t>uC</a:t>
            </a:r>
            <a:r>
              <a:rPr lang="en-US" altLang="zh-CN" dirty="0" smtClean="0"/>
              <a:t>/OS-II</a:t>
            </a:r>
            <a:r>
              <a:rPr lang="zh-CN" altLang="en-US" dirty="0" smtClean="0"/>
              <a:t>任务调度算法分析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任务链表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二维数组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二维位图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如何根据优先级快速找到位图点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如何位图点快速定位最高优先级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楷体_GB2312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5114</TotalTime>
  <Words>396</Words>
  <Application>Microsoft Office PowerPoint</Application>
  <PresentationFormat>全屏显示(4:3)</PresentationFormat>
  <Paragraphs>86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华文行楷</vt:lpstr>
      <vt:lpstr>楷体_GB2312</vt:lpstr>
      <vt:lpstr>宋体</vt:lpstr>
      <vt:lpstr>Arial</vt:lpstr>
      <vt:lpstr>Calibri</vt:lpstr>
      <vt:lpstr>Courier New</vt:lpstr>
      <vt:lpstr>Tahoma</vt:lpstr>
      <vt:lpstr>Times New Roman</vt:lpstr>
      <vt:lpstr>Wingdings</vt:lpstr>
      <vt:lpstr>Blends</vt:lpstr>
      <vt:lpstr>Unknown</vt:lpstr>
      <vt:lpstr>PowerPoint 演示文稿</vt:lpstr>
      <vt:lpstr>µC/OS-II结构</vt:lpstr>
      <vt:lpstr>µC/OS-III</vt:lpstr>
      <vt:lpstr>系统执行过程</vt:lpstr>
      <vt:lpstr>系统执行过程</vt:lpstr>
      <vt:lpstr>分层看待完整的uC/OS-II</vt:lpstr>
      <vt:lpstr>配置uC/OS-II</vt:lpstr>
      <vt:lpstr>uC/OS-II对底层的要求</vt:lpstr>
      <vt:lpstr>uC/OS-II多任务机制</vt:lpstr>
      <vt:lpstr>List of free OS_TCBs</vt:lpstr>
      <vt:lpstr>µC/OS-II’s Ready List</vt:lpstr>
      <vt:lpstr>Ready List</vt:lpstr>
      <vt:lpstr>PowerPoint 演示文稿</vt:lpstr>
      <vt:lpstr>Task Scheduler</vt:lpstr>
      <vt:lpstr>µC/OS-II Initialization</vt:lpstr>
      <vt:lpstr>Data structures after calling OSInit()</vt:lpstr>
      <vt:lpstr>Free Pools</vt:lpstr>
      <vt:lpstr>Variables and Data Structures after calling OSStart()</vt:lpstr>
      <vt:lpstr>Servicing an interrupt</vt:lpstr>
      <vt:lpstr>PowerPoint 演示文稿</vt:lpstr>
      <vt:lpstr>PowerPoint 演示文稿</vt:lpstr>
    </vt:vector>
  </TitlesOfParts>
  <Company>Taicom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jkuang</dc:creator>
  <cp:lastModifiedBy>jianpei liu</cp:lastModifiedBy>
  <cp:revision>693</cp:revision>
  <dcterms:created xsi:type="dcterms:W3CDTF">2001-10-16T02:27:44Z</dcterms:created>
  <dcterms:modified xsi:type="dcterms:W3CDTF">2015-04-26T13:34:06Z</dcterms:modified>
</cp:coreProperties>
</file>