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14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58" r:id="rId4"/>
    <p:sldId id="264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14" autoAdjust="0"/>
  </p:normalViewPr>
  <p:slideViewPr>
    <p:cSldViewPr snapToGrid="0" snapToObjects="1">
      <p:cViewPr varScale="1">
        <p:scale>
          <a:sx n="93" d="100"/>
          <a:sy n="93" d="100"/>
        </p:scale>
        <p:origin x="-2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FD8EF-A8EE-8746-8A0D-591C951A69B4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3822-E7D2-9D43-AF7A-B16EB501C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51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DBFB6-9E79-6344-8209-66CC9BD4E9B3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15B9-4E3D-804B-9FCD-0EFAA6FD1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58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15B9-4E3D-804B-9FCD-0EFAA6FD122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58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2017年3月3日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6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5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80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33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2017年3月3日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31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59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4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77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8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30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4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23" r:id="rId9"/>
    <p:sldLayoutId id="2147484524" r:id="rId10"/>
    <p:sldLayoutId id="214748452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pcap.org" TargetMode="External"/><Relationship Id="rId4" Type="http://schemas.openxmlformats.org/officeDocument/2006/relationships/hyperlink" Target="http://www.win10pcap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cpdump.org/pcap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网络工程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Route Proxy </a:t>
            </a:r>
            <a:r>
              <a:rPr kumimoji="1" lang="zh-CN" altLang="en-US" dirty="0" smtClean="0"/>
              <a:t>项目要求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0480" y="1600199"/>
            <a:ext cx="3830320" cy="5017757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2400" dirty="0" smtClean="0"/>
              <a:t>应用场景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下游节点接入</a:t>
            </a:r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访问点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通过</a:t>
            </a:r>
            <a:r>
              <a:rPr kumimoji="1" lang="en-US" altLang="zh-CN" sz="2000" dirty="0" smtClean="0"/>
              <a:t>RRP</a:t>
            </a:r>
            <a:r>
              <a:rPr kumimoji="1" lang="zh-CN" altLang="en-US" sz="2000" dirty="0" smtClean="0"/>
              <a:t>访问服务节点</a:t>
            </a:r>
            <a:endParaRPr kumimoji="1" lang="en-US" altLang="zh-CN" sz="2000" dirty="0"/>
          </a:p>
          <a:p>
            <a:pPr lvl="1"/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与</a:t>
            </a:r>
            <a:r>
              <a:rPr kumimoji="1" lang="en-US" altLang="zh-CN" sz="2000" dirty="0" smtClean="0"/>
              <a:t>RRP</a:t>
            </a:r>
            <a:r>
              <a:rPr kumimoji="1" lang="zh-CN" altLang="en-US" sz="2000" dirty="0" smtClean="0"/>
              <a:t>之间是普通的</a:t>
            </a:r>
            <a:r>
              <a:rPr kumimoji="1" lang="en-US" altLang="zh-CN" sz="2000" dirty="0" smtClean="0"/>
              <a:t>TCP</a:t>
            </a:r>
            <a:r>
              <a:rPr kumimoji="1" lang="zh-CN" altLang="en-US" sz="2000" dirty="0" smtClean="0"/>
              <a:t>流量</a:t>
            </a:r>
            <a:endParaRPr kumimoji="1" lang="en-US" altLang="zh-CN" sz="2000" dirty="0"/>
          </a:p>
          <a:p>
            <a:pPr lvl="1"/>
            <a:r>
              <a:rPr kumimoji="1" lang="zh-CN" altLang="en-US" sz="2000" dirty="0" smtClean="0"/>
              <a:t>下游节点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电脑或其他智能终端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服务节点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即任意网站或其他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NAT</a:t>
            </a:r>
          </a:p>
          <a:p>
            <a:pPr lvl="1"/>
            <a:r>
              <a:rPr kumimoji="1" lang="zh-CN" altLang="en-US" sz="2000" dirty="0" smtClean="0"/>
              <a:t>网络地址转换器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即常见的路由器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NAT</a:t>
            </a:r>
            <a:r>
              <a:rPr kumimoji="1" lang="zh-CN" altLang="en-US" sz="2000" dirty="0" smtClean="0"/>
              <a:t>无法感知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的存在</a:t>
            </a:r>
            <a:endParaRPr kumimoji="1" lang="en-US" altLang="zh-CN" sz="2000" dirty="0" smtClean="0"/>
          </a:p>
          <a:p>
            <a:r>
              <a:rPr kumimoji="1" lang="en-US" altLang="zh-CN" sz="2400" dirty="0" smtClean="0"/>
              <a:t>LRP: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Local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Route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Proxy</a:t>
            </a:r>
          </a:p>
          <a:p>
            <a:pPr lvl="1"/>
            <a:r>
              <a:rPr kumimoji="1" lang="zh-CN" altLang="en-US" sz="2000" dirty="0" smtClean="0"/>
              <a:t>支持下游节点的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接入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协议要求</a:t>
            </a:r>
            <a:endParaRPr kumimoji="1" lang="en-US" altLang="zh-CN" sz="2000" dirty="0" smtClean="0"/>
          </a:p>
          <a:p>
            <a:pPr lvl="2"/>
            <a:r>
              <a:rPr kumimoji="1" lang="zh-CN" altLang="en-US" sz="1600" dirty="0" smtClean="0"/>
              <a:t>监听</a:t>
            </a:r>
            <a:r>
              <a:rPr kumimoji="1" lang="en-US" altLang="zh-CN" sz="1600" dirty="0" smtClean="0"/>
              <a:t>TCP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1723</a:t>
            </a:r>
            <a:r>
              <a:rPr kumimoji="1" lang="zh-CN" altLang="en-US" sz="1600" dirty="0" smtClean="0"/>
              <a:t>端口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收发</a:t>
            </a:r>
            <a:r>
              <a:rPr kumimoji="1" lang="en-US" altLang="zh-CN" sz="1600" dirty="0" smtClean="0"/>
              <a:t>GRE</a:t>
            </a:r>
            <a:r>
              <a:rPr kumimoji="1" lang="zh-CN" altLang="en-US" sz="1600" dirty="0" smtClean="0"/>
              <a:t>报文</a:t>
            </a:r>
            <a:endParaRPr kumimoji="1" lang="en-US" altLang="zh-CN" sz="1600" dirty="0" smtClean="0"/>
          </a:p>
          <a:p>
            <a:r>
              <a:rPr kumimoji="1" lang="en-US" altLang="zh-CN" sz="2400" dirty="0" smtClean="0"/>
              <a:t>RRP: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Remote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Route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Proxy</a:t>
            </a:r>
          </a:p>
          <a:p>
            <a:pPr lvl="1"/>
            <a:r>
              <a:rPr kumimoji="1" lang="zh-CN" altLang="en-US" sz="2000" dirty="0" smtClean="0"/>
              <a:t>支持下游的</a:t>
            </a:r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接入</a:t>
            </a:r>
            <a:endParaRPr kumimoji="1" lang="en-US" altLang="zh-CN" sz="2000" dirty="0" smtClean="0"/>
          </a:p>
          <a:p>
            <a:pPr lvl="2"/>
            <a:r>
              <a:rPr kumimoji="1" lang="zh-CN" altLang="en-US" sz="1600" dirty="0" smtClean="0"/>
              <a:t>监听</a:t>
            </a:r>
            <a:r>
              <a:rPr kumimoji="1" lang="en-US" altLang="zh-CN" sz="1600" dirty="0" smtClean="0"/>
              <a:t>TCP</a:t>
            </a:r>
            <a:r>
              <a:rPr kumimoji="1" lang="zh-CN" altLang="en-US" sz="1600" dirty="0" smtClean="0"/>
              <a:t>指定端口</a:t>
            </a:r>
            <a:endParaRPr kumimoji="1" lang="en-US" altLang="zh-CN" sz="1600" dirty="0" smtClean="0"/>
          </a:p>
          <a:p>
            <a:pPr lvl="1"/>
            <a:r>
              <a:rPr kumimoji="1" lang="zh-CN" altLang="en-US" sz="2000" dirty="0" smtClean="0"/>
              <a:t>支持上游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服务器</a:t>
            </a:r>
            <a:endParaRPr kumimoji="1" lang="en-US" altLang="zh-CN" sz="2000" dirty="0"/>
          </a:p>
          <a:p>
            <a:pPr lvl="2"/>
            <a:r>
              <a:rPr kumimoji="1" lang="zh-CN" altLang="en-US" sz="1600" dirty="0" smtClean="0"/>
              <a:t>连接</a:t>
            </a:r>
            <a:r>
              <a:rPr kumimoji="1" lang="en-US" altLang="zh-CN" sz="1600" dirty="0" smtClean="0"/>
              <a:t>TCP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1723</a:t>
            </a:r>
            <a:r>
              <a:rPr kumimoji="1" lang="zh-CN" altLang="en-US" sz="1600" dirty="0" smtClean="0"/>
              <a:t>端口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收发</a:t>
            </a:r>
            <a:r>
              <a:rPr kumimoji="1" lang="en-US" altLang="zh-CN" sz="1600" dirty="0" smtClean="0"/>
              <a:t>GRE</a:t>
            </a:r>
            <a:r>
              <a:rPr kumimoji="1" lang="zh-CN" altLang="en-US" sz="1600" dirty="0" smtClean="0"/>
              <a:t>报文</a:t>
            </a:r>
            <a:endParaRPr kumimoji="1" lang="en-US" altLang="zh-CN" sz="1600" dirty="0" smtClean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16" y="1600200"/>
            <a:ext cx="4572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1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707728"/>
          </a:xfrm>
        </p:spPr>
        <p:txBody>
          <a:bodyPr>
            <a:noAutofit/>
          </a:bodyPr>
          <a:lstStyle/>
          <a:p>
            <a:r>
              <a:rPr kumimoji="1" lang="en-US" altLang="en-US" sz="2800" dirty="0" err="1" smtClean="0"/>
              <a:t>验证PPTP与GRE对应关系</a:t>
            </a:r>
            <a:r>
              <a:rPr kumimoji="1" lang="en-US" altLang="en-US" sz="2800" dirty="0" smtClean="0"/>
              <a:t/>
            </a:r>
            <a:br>
              <a:rPr kumimoji="1" lang="en-US" altLang="en-US" sz="2800" dirty="0" smtClean="0"/>
            </a:br>
            <a:r>
              <a:rPr kumimoji="1" lang="en-US" altLang="zh-CN" sz="2800" dirty="0" smtClean="0"/>
              <a:t>GRE</a:t>
            </a:r>
            <a:r>
              <a:rPr kumimoji="1" lang="zh-CN" altLang="en-US" sz="2800" dirty="0" smtClean="0"/>
              <a:t>消息中的</a:t>
            </a:r>
            <a:r>
              <a:rPr kumimoji="1" lang="en-US" altLang="zh-CN" sz="2800" dirty="0" smtClean="0"/>
              <a:t>Call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ID: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WinXP</a:t>
            </a:r>
            <a:r>
              <a:rPr kumimoji="1" lang="zh-CN" altLang="en-US" sz="2800" dirty="0" smtClean="0"/>
              <a:t> </a:t>
            </a:r>
            <a:r>
              <a:rPr kumimoji="1" lang="zh-CN" altLang="en-US" sz="2800" dirty="0" smtClean="0">
                <a:sym typeface="Wingdings"/>
              </a:rPr>
              <a:t></a:t>
            </a:r>
            <a:r>
              <a:rPr kumimoji="1" lang="en-US" altLang="zh-CN" sz="2800" dirty="0" smtClean="0">
                <a:sym typeface="Wingdings"/>
              </a:rPr>
              <a:t>Linux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7" y="1177558"/>
            <a:ext cx="8686800" cy="5362222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792543" y="5046765"/>
            <a:ext cx="1428820" cy="736399"/>
          </a:xfrm>
          <a:prstGeom prst="wedgeRoundRectCallout">
            <a:avLst>
              <a:gd name="adj1" fmla="val -199752"/>
              <a:gd name="adj2" fmla="val 16990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9279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707728"/>
          </a:xfrm>
        </p:spPr>
        <p:txBody>
          <a:bodyPr>
            <a:noAutofit/>
          </a:bodyPr>
          <a:lstStyle/>
          <a:p>
            <a:r>
              <a:rPr kumimoji="1" lang="en-US" altLang="en-US" sz="2800" dirty="0" err="1" smtClean="0"/>
              <a:t>验证PPTP与GRE对应关系</a:t>
            </a:r>
            <a:r>
              <a:rPr kumimoji="1" lang="en-US" altLang="en-US" sz="2800" dirty="0" smtClean="0"/>
              <a:t/>
            </a:r>
            <a:br>
              <a:rPr kumimoji="1" lang="en-US" altLang="en-US" sz="2800" dirty="0" smtClean="0"/>
            </a:br>
            <a:r>
              <a:rPr kumimoji="1" lang="en-US" altLang="zh-CN" sz="2800" dirty="0" smtClean="0"/>
              <a:t>GRE</a:t>
            </a:r>
            <a:r>
              <a:rPr kumimoji="1" lang="zh-CN" altLang="en-US" sz="2800" dirty="0" smtClean="0"/>
              <a:t>消息中的</a:t>
            </a:r>
            <a:r>
              <a:rPr kumimoji="1" lang="en-US" altLang="zh-CN" sz="2800" dirty="0" smtClean="0"/>
              <a:t>Call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ID: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Linux</a:t>
            </a:r>
            <a:r>
              <a:rPr kumimoji="1" lang="zh-CN" altLang="en-US" sz="2800" dirty="0" smtClean="0"/>
              <a:t> </a:t>
            </a:r>
            <a:r>
              <a:rPr kumimoji="1" lang="zh-CN" altLang="en-US" sz="2800" dirty="0" smtClean="0">
                <a:sym typeface="Wingdings"/>
              </a:rPr>
              <a:t></a:t>
            </a:r>
            <a:r>
              <a:rPr kumimoji="1" lang="en-US" altLang="zh-CN" sz="2800" dirty="0" err="1" smtClean="0">
                <a:sym typeface="Wingdings"/>
              </a:rPr>
              <a:t>WinXP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6" y="1149334"/>
            <a:ext cx="8775770" cy="5493224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792543" y="5046765"/>
            <a:ext cx="1428820" cy="736399"/>
          </a:xfrm>
          <a:prstGeom prst="wedgeRoundRectCallout">
            <a:avLst>
              <a:gd name="adj1" fmla="val -185554"/>
              <a:gd name="adj2" fmla="val 19385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65001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PPTP</a:t>
            </a:r>
            <a:r>
              <a:rPr kumimoji="1" lang="zh-CN" altLang="en-US" dirty="0" smtClean="0"/>
              <a:t>协议验证结论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PPTP</a:t>
            </a:r>
            <a:r>
              <a:rPr kumimoji="1" lang="zh-CN" altLang="en-US" dirty="0" smtClean="0"/>
              <a:t>控制消息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即</a:t>
            </a:r>
            <a:r>
              <a:rPr kumimoji="1" lang="en-US" altLang="zh-CN" dirty="0" smtClean="0"/>
              <a:t>TCP 1723</a:t>
            </a:r>
            <a:r>
              <a:rPr kumimoji="1" lang="zh-CN" altLang="en-US" dirty="0" smtClean="0"/>
              <a:t>收发</a:t>
            </a:r>
            <a:r>
              <a:rPr kumimoji="1" lang="en-US" altLang="en-US" dirty="0" smtClean="0"/>
              <a:t>)</a:t>
            </a:r>
          </a:p>
          <a:p>
            <a:pPr lvl="1"/>
            <a:r>
              <a:rPr kumimoji="1" lang="en-US" altLang="en-US" dirty="0" smtClean="0"/>
              <a:t>Call ID</a:t>
            </a:r>
          </a:p>
          <a:p>
            <a:pPr lvl="1"/>
            <a:r>
              <a:rPr kumimoji="1" lang="en-US" altLang="zh-CN" dirty="0" smtClean="0"/>
              <a:t>Peer Call ID</a:t>
            </a:r>
          </a:p>
          <a:p>
            <a:pPr lvl="1"/>
            <a:r>
              <a:rPr kumimoji="1" lang="zh-CN" altLang="en-US" dirty="0" smtClean="0"/>
              <a:t>两个方向上分别代表各自对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的分配</a:t>
            </a:r>
            <a:endParaRPr kumimoji="1" lang="en-US" altLang="zh-CN" dirty="0" smtClean="0"/>
          </a:p>
          <a:p>
            <a:r>
              <a:rPr kumimoji="1" lang="en-US" altLang="zh-CN" dirty="0" smtClean="0"/>
              <a:t>PPTP</a:t>
            </a:r>
            <a:r>
              <a:rPr kumimoji="1" lang="zh-CN" altLang="en-US" dirty="0" smtClean="0"/>
              <a:t>数据报文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即</a:t>
            </a:r>
            <a:r>
              <a:rPr kumimoji="1" lang="en-US" altLang="zh-CN" dirty="0" smtClean="0"/>
              <a:t>GRE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GRE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字段</a:t>
            </a:r>
            <a:endParaRPr kumimoji="1" lang="en-US" altLang="zh-CN" dirty="0" smtClean="0"/>
          </a:p>
          <a:p>
            <a:r>
              <a:rPr kumimoji="1" lang="en-US" altLang="zh-CN" dirty="0" smtClean="0"/>
              <a:t>LRP</a:t>
            </a:r>
            <a:r>
              <a:rPr kumimoji="1" lang="zh-CN" altLang="en-US" dirty="0" smtClean="0"/>
              <a:t>程序只需要处理以上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个字段的转换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理论上</a:t>
            </a:r>
            <a:r>
              <a:rPr kumimoji="1" lang="en-US" altLang="zh-CN" dirty="0" smtClean="0"/>
              <a:t>Route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是可行的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92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网络工程</a:t>
            </a:r>
            <a:r>
              <a:rPr kumimoji="1" lang="en-US" altLang="zh-CN" dirty="0" smtClean="0"/>
              <a:t>Route Proxy </a:t>
            </a:r>
            <a:r>
              <a:rPr kumimoji="1" lang="zh-CN" altLang="en-US" dirty="0" smtClean="0"/>
              <a:t>参考环境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98" y="1262771"/>
            <a:ext cx="82296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网络工程</a:t>
            </a:r>
            <a:r>
              <a:rPr kumimoji="1" lang="en-US" altLang="zh-CN" dirty="0" smtClean="0"/>
              <a:t>Route Proxy </a:t>
            </a:r>
            <a:r>
              <a:rPr kumimoji="1" lang="zh-CN" altLang="en-US" dirty="0" smtClean="0"/>
              <a:t>参考思路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5486"/>
          </a:xfrm>
        </p:spPr>
        <p:txBody>
          <a:bodyPr>
            <a:normAutofit fontScale="55000" lnSpcReduction="20000"/>
          </a:bodyPr>
          <a:lstStyle/>
          <a:p>
            <a:r>
              <a:rPr kumimoji="1" lang="zh-CN" altLang="en-US" dirty="0" smtClean="0"/>
              <a:t>协议处理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需要分析</a:t>
            </a:r>
            <a:r>
              <a:rPr kumimoji="1" lang="en-US" altLang="zh-CN" dirty="0" smtClean="0"/>
              <a:t>RFC2637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PPTP</a:t>
            </a:r>
            <a:r>
              <a:rPr kumimoji="1" lang="zh-CN" altLang="en-US" dirty="0" smtClean="0"/>
              <a:t>控制协议获取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等会话标识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GRE</a:t>
            </a:r>
            <a:r>
              <a:rPr kumimoji="1" lang="zh-CN" altLang="en-US" dirty="0" smtClean="0"/>
              <a:t>报文如何绕开</a:t>
            </a:r>
            <a:r>
              <a:rPr kumimoji="1" lang="en-US" altLang="zh-CN" dirty="0" smtClean="0"/>
              <a:t>NAT,</a:t>
            </a:r>
            <a:r>
              <a:rPr kumimoji="1" lang="zh-CN" altLang="en-US" dirty="0" smtClean="0"/>
              <a:t>一般操作系统无法调用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类型的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的收发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所以还是需要采用</a:t>
            </a:r>
            <a:r>
              <a:rPr kumimoji="1" lang="en-US" altLang="zh-CN" dirty="0" smtClean="0"/>
              <a:t>Pcap</a:t>
            </a:r>
            <a:r>
              <a:rPr kumimoji="1" lang="zh-CN" altLang="en-US" dirty="0" smtClean="0"/>
              <a:t>作为</a:t>
            </a:r>
            <a:r>
              <a:rPr kumimoji="1" lang="en-US" altLang="zh-CN" dirty="0" smtClean="0"/>
              <a:t>LRP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RRP</a:t>
            </a:r>
            <a:r>
              <a:rPr kumimoji="1" lang="zh-CN" altLang="en-US" dirty="0" smtClean="0"/>
              <a:t>之间的</a:t>
            </a:r>
            <a:r>
              <a:rPr kumimoji="1" lang="en-US" altLang="zh-CN" dirty="0" smtClean="0"/>
              <a:t>GRE</a:t>
            </a:r>
            <a:r>
              <a:rPr kumimoji="1" lang="zh-CN" altLang="en-US" dirty="0" smtClean="0"/>
              <a:t>转发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即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下游节点</a:t>
            </a:r>
            <a:r>
              <a:rPr kumimoji="1" lang="zh-CN" altLang="en-US" dirty="0" smtClean="0">
                <a:sym typeface="Wingdings"/>
              </a:rPr>
              <a:t></a:t>
            </a:r>
            <a:r>
              <a:rPr kumimoji="1" lang="en-US" altLang="zh-CN" dirty="0" smtClean="0">
                <a:sym typeface="Wingdings"/>
              </a:rPr>
              <a:t>LRPRRPpptpd</a:t>
            </a:r>
            <a:endParaRPr kumimoji="1" lang="en-US" altLang="zh-CN" dirty="0" smtClean="0"/>
          </a:p>
          <a:p>
            <a:r>
              <a:rPr kumimoji="1" lang="en-US" altLang="zh-CN" dirty="0" smtClean="0"/>
              <a:t>LRP</a:t>
            </a:r>
          </a:p>
          <a:p>
            <a:pPr lvl="1"/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采用</a:t>
            </a:r>
            <a:r>
              <a:rPr kumimoji="1" lang="en-US" altLang="zh-CN" dirty="0" smtClean="0"/>
              <a:t>Qt/QTcpSocket</a:t>
            </a:r>
          </a:p>
          <a:p>
            <a:pPr lvl="2"/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QTcpServer</a:t>
            </a:r>
            <a:r>
              <a:rPr kumimoji="1" lang="zh-CN" altLang="en-US" dirty="0" smtClean="0"/>
              <a:t>面向下游节点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客户端</a:t>
            </a:r>
            <a:r>
              <a:rPr kumimoji="1" lang="en-US" altLang="zh-CN" dirty="0" smtClean="0"/>
              <a:t>QTcpSocket</a:t>
            </a:r>
            <a:r>
              <a:rPr kumimoji="1" lang="zh-CN" altLang="en-US" dirty="0" smtClean="0"/>
              <a:t>面向</a:t>
            </a:r>
            <a:r>
              <a:rPr kumimoji="1" lang="en-US" altLang="zh-CN" dirty="0" smtClean="0"/>
              <a:t>RRP</a:t>
            </a:r>
          </a:p>
          <a:p>
            <a:pPr lvl="1"/>
            <a:r>
              <a:rPr kumimoji="1" lang="en-US" altLang="zh-CN" dirty="0" smtClean="0"/>
              <a:t>GRE</a:t>
            </a:r>
            <a:r>
              <a:rPr kumimoji="1" lang="zh-CN" altLang="en-US" dirty="0" smtClean="0"/>
              <a:t>报文收发采用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cap</a:t>
            </a:r>
          </a:p>
          <a:p>
            <a:pPr lvl="2"/>
            <a:r>
              <a:rPr kumimoji="1" lang="en-US" altLang="zh-CN" dirty="0" smtClean="0"/>
              <a:t>Linux/OSX: </a:t>
            </a:r>
            <a:r>
              <a:rPr kumimoji="1" lang="en-US" altLang="zh-CN" dirty="0" smtClean="0">
                <a:hlinkClick r:id="rId2"/>
              </a:rPr>
              <a:t>http://www.tcpdump.org/pcap.html</a:t>
            </a:r>
            <a:r>
              <a:rPr kumimoji="1" lang="en-US" altLang="zh-CN" dirty="0" smtClean="0"/>
              <a:t> </a:t>
            </a:r>
          </a:p>
          <a:p>
            <a:pPr lvl="2"/>
            <a:r>
              <a:rPr kumimoji="1" lang="en-US" altLang="zh-CN" dirty="0" smtClean="0"/>
              <a:t>Windows: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hlinkClick r:id="rId3"/>
              </a:rPr>
              <a:t>http://www.winpcap.org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Win10</a:t>
            </a:r>
            <a:r>
              <a:rPr kumimoji="1" lang="zh-CN" altLang="en-US" dirty="0" smtClean="0"/>
              <a:t>采用</a:t>
            </a:r>
            <a:r>
              <a:rPr kumimoji="1" lang="en-US" altLang="zh-CN" dirty="0" smtClean="0"/>
              <a:t>Win10Pcap: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hlinkClick r:id="rId4"/>
              </a:rPr>
              <a:t>http://www.win10pcap.org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RRP</a:t>
            </a:r>
          </a:p>
          <a:p>
            <a:pPr lvl="1"/>
            <a:r>
              <a:rPr kumimoji="1" lang="zh-CN" altLang="en-US" dirty="0" smtClean="0"/>
              <a:t>方案</a:t>
            </a:r>
            <a:r>
              <a:rPr kumimoji="1" lang="en-US" altLang="zh-CN" dirty="0" smtClean="0"/>
              <a:t>1</a:t>
            </a:r>
          </a:p>
          <a:p>
            <a:pPr lvl="2"/>
            <a:r>
              <a:rPr kumimoji="1" lang="en-US" altLang="zh-CN" dirty="0" smtClean="0"/>
              <a:t>RRP</a:t>
            </a:r>
            <a:r>
              <a:rPr kumimoji="1" lang="zh-CN" altLang="en-US" dirty="0" smtClean="0"/>
              <a:t>作为独立程序采用</a:t>
            </a:r>
            <a:r>
              <a:rPr kumimoji="1" lang="en-US" altLang="zh-CN" dirty="0" smtClean="0"/>
              <a:t>PPTP</a:t>
            </a:r>
            <a:r>
              <a:rPr kumimoji="1" lang="zh-CN" altLang="en-US" dirty="0" smtClean="0"/>
              <a:t>方式连接普通的</a:t>
            </a:r>
            <a:r>
              <a:rPr kumimoji="1" lang="en-US" altLang="zh-CN" dirty="0" smtClean="0"/>
              <a:t>pptpd</a:t>
            </a:r>
          </a:p>
          <a:p>
            <a:pPr lvl="2"/>
            <a:r>
              <a:rPr kumimoji="1" lang="zh-CN" altLang="en-US" dirty="0" smtClean="0"/>
              <a:t>同样要完成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+GRE</a:t>
            </a:r>
            <a:r>
              <a:rPr kumimoji="1" lang="zh-CN" altLang="en-US" dirty="0" smtClean="0"/>
              <a:t>报文转发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潜在问题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在同一主机上是否会影响</a:t>
            </a:r>
            <a:r>
              <a:rPr kumimoji="1" lang="en-US" altLang="zh-CN" dirty="0" smtClean="0"/>
              <a:t>pptpd</a:t>
            </a: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GRE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127.0.0.1</a:t>
            </a:r>
            <a:r>
              <a:rPr kumimoji="1" lang="zh-CN" altLang="en-US" dirty="0" smtClean="0"/>
              <a:t>地址上的收发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方案</a:t>
            </a:r>
            <a:r>
              <a:rPr kumimoji="1" lang="en-US" altLang="zh-CN" dirty="0" smtClean="0"/>
              <a:t>2</a:t>
            </a:r>
          </a:p>
          <a:p>
            <a:pPr lvl="2"/>
            <a:r>
              <a:rPr kumimoji="1" lang="en-US" altLang="zh-CN" dirty="0" smtClean="0"/>
              <a:t>RRP</a:t>
            </a:r>
            <a:r>
              <a:rPr kumimoji="1" lang="zh-CN" altLang="en-US" dirty="0" smtClean="0"/>
              <a:t>融入到</a:t>
            </a:r>
            <a:r>
              <a:rPr kumimoji="1" lang="en-US" altLang="zh-CN" dirty="0" smtClean="0"/>
              <a:t>pptpd</a:t>
            </a:r>
            <a:r>
              <a:rPr kumimoji="1" lang="zh-CN" altLang="en-US" dirty="0" smtClean="0"/>
              <a:t>程序直接支持</a:t>
            </a:r>
            <a:r>
              <a:rPr kumimoji="1" lang="en-US" altLang="en-US" dirty="0" smtClean="0"/>
              <a:t>LRP</a:t>
            </a:r>
            <a:r>
              <a:rPr kumimoji="1" lang="zh-CN" altLang="en-US" dirty="0" smtClean="0"/>
              <a:t>接入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需要修改</a:t>
            </a:r>
            <a:r>
              <a:rPr kumimoji="1" lang="en-US" altLang="zh-CN" dirty="0" smtClean="0"/>
              <a:t>Poptop</a:t>
            </a:r>
            <a:r>
              <a:rPr kumimoji="1" lang="zh-CN" altLang="en-US" dirty="0" smtClean="0"/>
              <a:t>源码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开发语言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没有限制可以采用</a:t>
            </a:r>
            <a:r>
              <a:rPr kumimoji="1" lang="en-US" altLang="zh-CN" dirty="0" smtClean="0"/>
              <a:t>C/C++/Python</a:t>
            </a:r>
            <a:r>
              <a:rPr kumimoji="1" lang="zh-CN" altLang="en-US" dirty="0" smtClean="0"/>
              <a:t>或其他任何语言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468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验证标准的</a:t>
            </a:r>
            <a:r>
              <a:rPr kumimoji="1" lang="en-US" altLang="zh-CN" dirty="0" smtClean="0"/>
              <a:t>PPTP</a:t>
            </a:r>
            <a:r>
              <a:rPr kumimoji="1" lang="zh-CN" altLang="en-US" dirty="0" smtClean="0"/>
              <a:t>环境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39" y="1617469"/>
            <a:ext cx="8229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8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err="1" smtClean="0"/>
              <a:t>pptpVerify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PPTP</a:t>
            </a:r>
            <a:r>
              <a:rPr kumimoji="1" lang="zh-CN" altLang="en-US" dirty="0" smtClean="0"/>
              <a:t>协议验证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提交邮箱：</a:t>
            </a:r>
            <a:r>
              <a:rPr kumimoji="1" lang="en-US" altLang="zh-CN" sz="2800" dirty="0" err="1" smtClean="0"/>
              <a:t>buptne@gmail.com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邮件标题：</a:t>
            </a:r>
            <a:r>
              <a:rPr kumimoji="1" lang="en-US" altLang="zh-CN" sz="2800" dirty="0" err="1" smtClean="0"/>
              <a:t>pptpVerify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班级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学号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姓名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邮件正文：报告粘贴到正文（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不要使用附件</a:t>
            </a:r>
            <a:r>
              <a:rPr kumimoji="1" lang="zh-CN" altLang="en-US" sz="2800" dirty="0" smtClean="0"/>
              <a:t>）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提交时间：</a:t>
            </a:r>
            <a:r>
              <a:rPr kumimoji="1" lang="en-US" altLang="zh-CN" sz="2800" dirty="0" smtClean="0"/>
              <a:t>2017</a:t>
            </a:r>
            <a:r>
              <a:rPr kumimoji="1" lang="zh-CN" altLang="en-US" sz="2800" dirty="0" smtClean="0"/>
              <a:t>年</a:t>
            </a:r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月</a:t>
            </a:r>
            <a:r>
              <a:rPr kumimoji="1" lang="en-US" altLang="zh-CN" sz="2800" dirty="0" smtClean="0"/>
              <a:t>16</a:t>
            </a:r>
            <a:r>
              <a:rPr kumimoji="1" lang="zh-CN" altLang="en-US" sz="2800" dirty="0" smtClean="0"/>
              <a:t>日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报告内容：描述</a:t>
            </a:r>
            <a:r>
              <a:rPr kumimoji="1" lang="en-US" altLang="zh-CN" sz="2800" dirty="0" smtClean="0"/>
              <a:t>PPTP</a:t>
            </a:r>
            <a:r>
              <a:rPr kumimoji="1" lang="zh-CN" altLang="en-US" sz="2800" smtClean="0"/>
              <a:t>协议验证的过程</a:t>
            </a:r>
            <a:endParaRPr kumimoji="1" lang="en-US" altLang="zh-CN" sz="2800" dirty="0" smtClean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772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虚拟机上安装</a:t>
            </a:r>
            <a:r>
              <a:rPr kumimoji="1" lang="en-US" altLang="zh-CN" dirty="0" smtClean="0"/>
              <a:t>PPTP</a:t>
            </a:r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5362"/>
            <a:ext cx="8229600" cy="5491766"/>
          </a:xfrm>
        </p:spPr>
        <p:txBody>
          <a:bodyPr>
            <a:noAutofit/>
          </a:bodyPr>
          <a:lstStyle/>
          <a:p>
            <a:r>
              <a:rPr kumimoji="1" lang="zh-CN" altLang="en-US" sz="1600" dirty="0" smtClean="0"/>
              <a:t>安装虚拟机软件</a:t>
            </a:r>
            <a:endParaRPr kumimoji="1" lang="en-US" altLang="zh-CN" sz="1600" dirty="0" smtClean="0"/>
          </a:p>
          <a:p>
            <a:pPr lvl="1"/>
            <a:r>
              <a:rPr kumimoji="1" lang="en-US" altLang="zh-CN" sz="1400" dirty="0" smtClean="0"/>
              <a:t>Windows/Linux: VMware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workstation</a:t>
            </a:r>
          </a:p>
          <a:p>
            <a:pPr lvl="1"/>
            <a:r>
              <a:rPr kumimoji="1" lang="en-US" altLang="zh-CN" sz="1400" dirty="0" smtClean="0"/>
              <a:t>OSX: WMware Fusion</a:t>
            </a:r>
          </a:p>
          <a:p>
            <a:r>
              <a:rPr kumimoji="1" lang="zh-CN" altLang="en-US" sz="1600" dirty="0" smtClean="0"/>
              <a:t>安装</a:t>
            </a:r>
            <a:r>
              <a:rPr kumimoji="1" lang="en-US" altLang="zh-CN" sz="1600" dirty="0" smtClean="0"/>
              <a:t>PPTP</a:t>
            </a:r>
            <a:r>
              <a:rPr kumimoji="1" lang="zh-CN" altLang="en-US" sz="1600" dirty="0" smtClean="0"/>
              <a:t>服务器</a:t>
            </a:r>
            <a:endParaRPr kumimoji="1" lang="en-US" altLang="zh-CN" sz="1600" dirty="0"/>
          </a:p>
          <a:p>
            <a:pPr lvl="1"/>
            <a:r>
              <a:rPr kumimoji="1" lang="zh-CN" altLang="en-US" sz="1400" dirty="0" smtClean="0"/>
              <a:t>在虚拟机上安装</a:t>
            </a:r>
            <a:r>
              <a:rPr kumimoji="1" lang="en-US" altLang="zh-CN" sz="1400" dirty="0" smtClean="0"/>
              <a:t>Ubuntu 14.04</a:t>
            </a:r>
          </a:p>
          <a:p>
            <a:pPr lvl="1"/>
            <a:r>
              <a:rPr kumimoji="1" lang="zh-CN" altLang="en-US" sz="1400" dirty="0" smtClean="0"/>
              <a:t>登录</a:t>
            </a:r>
            <a:r>
              <a:rPr kumimoji="1" lang="en-US" altLang="zh-CN" sz="1400" dirty="0" smtClean="0"/>
              <a:t>Ubuntu</a:t>
            </a:r>
            <a:r>
              <a:rPr kumimoji="1" lang="zh-CN" altLang="en-US" sz="1400" dirty="0" smtClean="0"/>
              <a:t>后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执行命令</a:t>
            </a:r>
            <a:r>
              <a:rPr kumimoji="1" lang="en-US" altLang="zh-CN" sz="1400" dirty="0" smtClean="0"/>
              <a:t>apt-get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install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pptpd</a:t>
            </a:r>
            <a:r>
              <a:rPr kumimoji="1" lang="zh-CN" altLang="en-US" sz="1400" dirty="0" smtClean="0"/>
              <a:t> 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安装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PPTP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服务器软件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1400" dirty="0" smtClean="0"/>
              <a:t>编辑文件</a:t>
            </a:r>
            <a:r>
              <a:rPr kumimoji="1" lang="en-US" altLang="zh-CN" sz="1400" dirty="0" smtClean="0"/>
              <a:t>/etc/pptpd.conf</a:t>
            </a:r>
            <a:r>
              <a:rPr kumimoji="1" lang="zh-CN" altLang="en-US" sz="1400" dirty="0" smtClean="0"/>
              <a:t> 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定义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PPTP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动态分配的地址池从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192.168.77.10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到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254</a:t>
            </a:r>
          </a:p>
          <a:p>
            <a:pPr lvl="2"/>
            <a:r>
              <a:rPr kumimoji="1" lang="en-US" altLang="zh-CN" sz="1200" dirty="0" smtClean="0"/>
              <a:t>localip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192.168.77.1</a:t>
            </a:r>
          </a:p>
          <a:p>
            <a:pPr lvl="2"/>
            <a:r>
              <a:rPr kumimoji="1" lang="en-US" altLang="zh-CN" sz="1200" dirty="0" smtClean="0"/>
              <a:t>remoteip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192.168.77.10-254</a:t>
            </a:r>
          </a:p>
          <a:p>
            <a:pPr lvl="1"/>
            <a:r>
              <a:rPr kumimoji="1" lang="zh-CN" altLang="en-US" sz="1400" dirty="0" smtClean="0"/>
              <a:t>编辑文件</a:t>
            </a:r>
            <a:r>
              <a:rPr kumimoji="1" lang="en-US" altLang="zh-CN" sz="1400" dirty="0" smtClean="0"/>
              <a:t>/etc/ppp/chap-secrets 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定义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PPTP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认证所用的账号和密码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如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: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账号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u1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的密码为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passwd1</a:t>
            </a:r>
          </a:p>
          <a:p>
            <a:pPr lvl="2"/>
            <a:r>
              <a:rPr kumimoji="1" lang="en-US" altLang="zh-CN" sz="1200" dirty="0" smtClean="0"/>
              <a:t>u1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pptpd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passwd1</a:t>
            </a:r>
            <a:r>
              <a:rPr kumimoji="1" lang="zh-CN" altLang="en-US" sz="1200" dirty="0" smtClean="0"/>
              <a:t> *</a:t>
            </a:r>
            <a:endParaRPr kumimoji="1" lang="en-US" altLang="zh-CN" sz="1200" dirty="0" smtClean="0"/>
          </a:p>
          <a:p>
            <a:pPr lvl="2"/>
            <a:r>
              <a:rPr kumimoji="1" lang="en-US" altLang="zh-CN" sz="1200" dirty="0" smtClean="0"/>
              <a:t>u2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pptpd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passwd2</a:t>
            </a:r>
            <a:r>
              <a:rPr kumimoji="1" lang="zh-CN" altLang="en-US" sz="1200" dirty="0" smtClean="0"/>
              <a:t> *</a:t>
            </a:r>
            <a:endParaRPr kumimoji="1" lang="en-US" altLang="zh-CN" sz="1200" dirty="0" smtClean="0"/>
          </a:p>
          <a:p>
            <a:pPr lvl="1"/>
            <a:r>
              <a:rPr kumimoji="1" lang="zh-CN" altLang="en-US" sz="1400" dirty="0" smtClean="0"/>
              <a:t>编辑文件</a:t>
            </a:r>
            <a:r>
              <a:rPr kumimoji="1" lang="en-US" altLang="zh-CN" sz="1400" dirty="0" smtClean="0"/>
              <a:t>/etc/ppp/pptpd-options</a:t>
            </a:r>
            <a:r>
              <a:rPr kumimoji="1" lang="zh-CN" altLang="en-US" sz="1400" dirty="0" smtClean="0"/>
              <a:t> 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定义给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Windows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客户端使用的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DNS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服务器地址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pPr lvl="2"/>
            <a:r>
              <a:rPr kumimoji="1" lang="en-US" altLang="zh-CN" sz="1200" dirty="0" smtClean="0"/>
              <a:t>ms-dns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10.3.9.4</a:t>
            </a:r>
          </a:p>
          <a:p>
            <a:pPr lvl="2"/>
            <a:r>
              <a:rPr kumimoji="1" lang="en-US" altLang="zh-CN" sz="1200" dirty="0" smtClean="0"/>
              <a:t>ms-dns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10.3.9.5</a:t>
            </a:r>
          </a:p>
          <a:p>
            <a:pPr lvl="1"/>
            <a:r>
              <a:rPr kumimoji="1" lang="zh-CN" altLang="en-US" sz="1400" dirty="0" smtClean="0"/>
              <a:t>执行命令</a:t>
            </a:r>
            <a:r>
              <a:rPr kumimoji="1" lang="en-US" altLang="zh-CN" sz="1400" dirty="0" smtClean="0"/>
              <a:t>service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pptpd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restart</a:t>
            </a:r>
            <a:r>
              <a:rPr kumimoji="1" lang="zh-CN" altLang="en-US" sz="1400" dirty="0" smtClean="0"/>
              <a:t> 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启动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PPTP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服务器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1400" dirty="0" smtClean="0"/>
              <a:t>编辑文件</a:t>
            </a:r>
            <a:r>
              <a:rPr kumimoji="1" lang="en-US" altLang="zh-CN" sz="1400" dirty="0" smtClean="0"/>
              <a:t>/etc/sysctl.conf</a:t>
            </a:r>
            <a:r>
              <a:rPr kumimoji="1" lang="zh-CN" altLang="en-US" sz="1400" dirty="0" smtClean="0"/>
              <a:t> 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启用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IPv4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报文转发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pPr lvl="2"/>
            <a:r>
              <a:rPr kumimoji="1" lang="en-US" altLang="zh-CN" sz="1200" dirty="0" smtClean="0"/>
              <a:t>net.ipv4.ip_forward=1</a:t>
            </a:r>
          </a:p>
          <a:p>
            <a:pPr lvl="1"/>
            <a:r>
              <a:rPr kumimoji="1" lang="zh-CN" altLang="en-US" sz="1400" dirty="0" smtClean="0"/>
              <a:t>执行命令</a:t>
            </a:r>
            <a:r>
              <a:rPr kumimoji="1" lang="en-US" altLang="zh-CN" sz="1400" dirty="0" smtClean="0"/>
              <a:t>sysctl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/>
              <a:t>-</a:t>
            </a:r>
            <a:r>
              <a:rPr kumimoji="1" lang="en-US" altLang="zh-CN" sz="1400" dirty="0" smtClean="0"/>
              <a:t>p</a:t>
            </a:r>
          </a:p>
          <a:p>
            <a:pPr lvl="1"/>
            <a:r>
              <a:rPr kumimoji="1" lang="zh-CN" altLang="en-US" sz="1400" dirty="0" smtClean="0"/>
              <a:t>执行命令</a:t>
            </a:r>
            <a:r>
              <a:rPr kumimoji="1" lang="en-US" altLang="zh-CN" sz="1400" dirty="0" smtClean="0"/>
              <a:t>iptables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/>
              <a:t>-</a:t>
            </a:r>
            <a:r>
              <a:rPr kumimoji="1" lang="en-US" altLang="zh-CN" sz="1400" dirty="0" smtClean="0"/>
              <a:t>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nat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-A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POSTROUTING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-s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192.168.77.0/24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-o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eth0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-j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MASQUERADE</a:t>
            </a:r>
            <a:r>
              <a:rPr kumimoji="1" lang="zh-CN" altLang="en-US" sz="1400" dirty="0" smtClean="0"/>
              <a:t> 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启用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NAT</a:t>
            </a:r>
            <a:endParaRPr kumimoji="1" lang="en-US" altLang="zh-CN" sz="14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1400" dirty="0" smtClean="0"/>
              <a:t>执行命令</a:t>
            </a:r>
            <a:r>
              <a:rPr kumimoji="1" lang="en-US" altLang="zh-CN" sz="1400" dirty="0" smtClean="0"/>
              <a:t>iptables-save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803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err="1" smtClean="0"/>
              <a:t>WinXP</a:t>
            </a:r>
            <a:r>
              <a:rPr kumimoji="1" lang="zh-CN" altLang="en-US" sz="3600" dirty="0" smtClean="0"/>
              <a:t>虚拟机上安装</a:t>
            </a:r>
            <a:r>
              <a:rPr kumimoji="1" lang="en-US" altLang="zh-CN" sz="3600" dirty="0" err="1" smtClean="0"/>
              <a:t>WinPcap</a:t>
            </a:r>
            <a:r>
              <a:rPr kumimoji="1" lang="zh-CN" altLang="en-US" sz="3600" dirty="0" smtClean="0"/>
              <a:t>和</a:t>
            </a:r>
            <a:r>
              <a:rPr kumimoji="1" lang="en-US" altLang="zh-CN" sz="3600" dirty="0" err="1" smtClean="0"/>
              <a:t>Wireshar</a:t>
            </a:r>
            <a:endParaRPr kumimoji="1"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2" y="1555377"/>
            <a:ext cx="8546863" cy="4759142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4162978" y="2753783"/>
            <a:ext cx="1058385" cy="736399"/>
          </a:xfrm>
          <a:prstGeom prst="wedgeRoundRectCallout">
            <a:avLst>
              <a:gd name="adj1" fmla="val -198332"/>
              <a:gd name="adj2" fmla="val 60104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抓包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过滤器</a:t>
            </a:r>
            <a:endParaRPr kumimoji="1"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2657243" y="1187177"/>
            <a:ext cx="1058385" cy="736399"/>
          </a:xfrm>
          <a:prstGeom prst="wedgeRoundRectCallout">
            <a:avLst>
              <a:gd name="adj1" fmla="val -207500"/>
              <a:gd name="adj2" fmla="val 90045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抓包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网口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566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WinXP</a:t>
            </a:r>
            <a:r>
              <a:rPr kumimoji="1" lang="zh-CN" altLang="en-US" dirty="0" smtClean="0"/>
              <a:t>虚拟机上测试</a:t>
            </a:r>
            <a:r>
              <a:rPr kumimoji="1" lang="en-US" altLang="zh-CN" dirty="0" smtClean="0"/>
              <a:t>PPTP</a:t>
            </a:r>
            <a:r>
              <a:rPr kumimoji="1" lang="zh-CN" altLang="en-US" dirty="0" smtClean="0"/>
              <a:t>拨号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" y="1600200"/>
            <a:ext cx="4833288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右侧是</a:t>
            </a:r>
            <a:r>
              <a:rPr kumimoji="1" lang="en-US" altLang="zh-CN" sz="1600" dirty="0" smtClean="0"/>
              <a:t>Win10</a:t>
            </a:r>
            <a:r>
              <a:rPr kumimoji="1" lang="zh-CN" altLang="en-US" sz="1600" dirty="0" smtClean="0"/>
              <a:t>举例</a:t>
            </a:r>
            <a:endParaRPr kumimoji="1" lang="en-US" altLang="zh-CN" sz="1600" dirty="0" smtClean="0"/>
          </a:p>
          <a:p>
            <a:r>
              <a:rPr kumimoji="1" lang="en-US" altLang="zh-CN" sz="1800" dirty="0" smtClean="0"/>
              <a:t>Connection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Name</a:t>
            </a:r>
            <a:r>
              <a:rPr kumimoji="1" lang="zh-CN" altLang="en-US" sz="1800" dirty="0"/>
              <a:t> 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随意取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r>
              <a:rPr kumimoji="1" lang="en-US" altLang="zh-CN" sz="1800" dirty="0" smtClean="0"/>
              <a:t>Server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name</a:t>
            </a:r>
            <a:r>
              <a:rPr kumimoji="1" lang="zh-CN" altLang="en-US" sz="1800" dirty="0" smtClean="0"/>
              <a:t>:</a:t>
            </a:r>
            <a:r>
              <a:rPr kumimoji="1" lang="en-US" altLang="zh-CN" sz="1800" dirty="0" smtClean="0"/>
              <a:t>172.16.97.129</a:t>
            </a:r>
            <a:r>
              <a:rPr kumimoji="1" lang="en-US" altLang="zh-CN" sz="1800" dirty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Linux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虚拟机地址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r>
              <a:rPr kumimoji="1" lang="en-US" altLang="zh-CN" sz="1800" dirty="0"/>
              <a:t>VPN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/>
              <a:t>type</a:t>
            </a:r>
            <a:r>
              <a:rPr kumimoji="1" lang="zh-CN" altLang="en-US" sz="1800" dirty="0" smtClean="0"/>
              <a:t>：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PPTP</a:t>
            </a:r>
            <a:endParaRPr kumimoji="1" lang="en-US" altLang="zh-CN" sz="1800" dirty="0">
              <a:solidFill>
                <a:srgbClr val="FF0000"/>
              </a:solidFill>
            </a:endParaRPr>
          </a:p>
          <a:p>
            <a:r>
              <a:rPr kumimoji="1" lang="en-US" altLang="zh-CN" sz="1800" dirty="0" smtClean="0"/>
              <a:t>User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name</a:t>
            </a:r>
            <a:r>
              <a:rPr kumimoji="1" lang="zh-CN" altLang="en-US" sz="1800" dirty="0" smtClean="0"/>
              <a:t>：</a:t>
            </a:r>
            <a:r>
              <a:rPr kumimoji="1" lang="en-US" altLang="zh-CN" sz="1800" dirty="0" smtClean="0"/>
              <a:t>u1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/>
            </a:r>
            <a:br>
              <a:rPr kumimoji="1" lang="en-US" altLang="zh-CN" sz="1800" dirty="0" smtClean="0"/>
            </a:br>
            <a:r>
              <a:rPr kumimoji="1" lang="zh-CN" altLang="en-US" sz="1800" dirty="0" smtClean="0">
                <a:solidFill>
                  <a:srgbClr val="FF0000"/>
                </a:solidFill>
              </a:rPr>
              <a:t>对应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Linux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虚拟机中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/etc/ppp/chap-</a:t>
            </a:r>
            <a:r>
              <a:rPr kumimoji="1" lang="en-US" altLang="zh-CN" sz="1800" dirty="0" err="1" smtClean="0">
                <a:solidFill>
                  <a:srgbClr val="FF0000"/>
                </a:solidFill>
              </a:rPr>
              <a:t>secrects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r>
              <a:rPr kumimoji="1" lang="en-US" altLang="zh-CN" sz="1800" dirty="0" smtClean="0"/>
              <a:t>Password</a:t>
            </a:r>
            <a:r>
              <a:rPr kumimoji="1" lang="zh-CN" altLang="en-US" sz="1800" dirty="0" smtClean="0"/>
              <a:t>：</a:t>
            </a:r>
            <a:r>
              <a:rPr kumimoji="1" lang="en-US" altLang="zh-CN" sz="1800" dirty="0" smtClean="0"/>
              <a:t>passwd1</a:t>
            </a:r>
            <a:br>
              <a:rPr kumimoji="1" lang="en-US" altLang="zh-CN" sz="1800" dirty="0" smtClean="0"/>
            </a:br>
            <a:r>
              <a:rPr kumimoji="1" lang="zh-CN" altLang="en-US" sz="1800" dirty="0">
                <a:solidFill>
                  <a:srgbClr val="FF0000"/>
                </a:solidFill>
              </a:rPr>
              <a:t>对应</a:t>
            </a:r>
            <a:r>
              <a:rPr kumimoji="1" lang="en-US" altLang="zh-CN" sz="1800" dirty="0">
                <a:solidFill>
                  <a:srgbClr val="FF0000"/>
                </a:solidFill>
              </a:rPr>
              <a:t>Linux</a:t>
            </a:r>
            <a:r>
              <a:rPr kumimoji="1" lang="zh-CN" altLang="en-US" sz="1800" dirty="0">
                <a:solidFill>
                  <a:srgbClr val="FF0000"/>
                </a:solidFill>
              </a:rPr>
              <a:t>虚拟机中</a:t>
            </a:r>
            <a:r>
              <a:rPr kumimoji="1" lang="en-US" altLang="zh-CN" sz="1800" dirty="0">
                <a:solidFill>
                  <a:srgbClr val="FF0000"/>
                </a:solidFill>
              </a:rPr>
              <a:t>/etc/ppp/chap-</a:t>
            </a:r>
            <a:r>
              <a:rPr kumimoji="1" lang="en-US" altLang="zh-CN" sz="1800" dirty="0" err="1">
                <a:solidFill>
                  <a:srgbClr val="FF0000"/>
                </a:solidFill>
              </a:rPr>
              <a:t>secrects</a:t>
            </a:r>
            <a:endParaRPr kumimoji="1" lang="en-US" altLang="zh-CN" sz="1800" dirty="0">
              <a:solidFill>
                <a:srgbClr val="FF0000"/>
              </a:solidFill>
            </a:endParaRPr>
          </a:p>
          <a:p>
            <a:endParaRPr kumimoji="1" lang="en-US" altLang="zh-CN" sz="1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17" y="1278779"/>
            <a:ext cx="3340376" cy="52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707728"/>
          </a:xfrm>
        </p:spPr>
        <p:txBody>
          <a:bodyPr>
            <a:noAutofit/>
          </a:bodyPr>
          <a:lstStyle/>
          <a:p>
            <a:r>
              <a:rPr kumimoji="1" lang="en-US" altLang="en-US" sz="2800" dirty="0" err="1" smtClean="0"/>
              <a:t>验证PPTP与GRE对应关系</a:t>
            </a:r>
            <a:r>
              <a:rPr kumimoji="1" lang="en-US" altLang="en-US" sz="2800" dirty="0" smtClean="0"/>
              <a:t/>
            </a:r>
            <a:br>
              <a:rPr kumimoji="1" lang="en-US" altLang="en-US" sz="2800" dirty="0" smtClean="0"/>
            </a:br>
            <a:r>
              <a:rPr kumimoji="1" lang="en-US" altLang="zh-CN" sz="2800" dirty="0" smtClean="0"/>
              <a:t>PPTP</a:t>
            </a:r>
            <a:r>
              <a:rPr kumimoji="1" lang="zh-CN" altLang="en-US" sz="2800" dirty="0" smtClean="0"/>
              <a:t>消息中的</a:t>
            </a:r>
            <a:r>
              <a:rPr kumimoji="1" lang="en-US" altLang="zh-CN" sz="2800" dirty="0" smtClean="0"/>
              <a:t>Call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ID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Peer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Call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ID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6" y="1001755"/>
            <a:ext cx="8617013" cy="5590828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792543" y="5046765"/>
            <a:ext cx="1428820" cy="736399"/>
          </a:xfrm>
          <a:prstGeom prst="wedgeRoundRectCallout">
            <a:avLst>
              <a:gd name="adj1" fmla="val -178147"/>
              <a:gd name="adj2" fmla="val -41693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  <a:p>
            <a:pPr algn="ctr"/>
            <a:r>
              <a:rPr kumimoji="1" lang="en-US" altLang="zh-CN" dirty="0" smtClean="0"/>
              <a:t>Peer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997499" y="140137"/>
            <a:ext cx="963463" cy="736399"/>
          </a:xfrm>
          <a:prstGeom prst="wedgeRoundRectCallout">
            <a:avLst>
              <a:gd name="adj1" fmla="val -60104"/>
              <a:gd name="adj2" fmla="val 73693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显示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过滤器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709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6623</TotalTime>
  <Words>596</Words>
  <Application>Microsoft Macintosh PowerPoint</Application>
  <PresentationFormat>全屏显示(4:3)</PresentationFormat>
  <Paragraphs>104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网络工程 Route Proxy 项目要求</vt:lpstr>
      <vt:lpstr>网络工程Route Proxy 参考环境</vt:lpstr>
      <vt:lpstr>网络工程Route Proxy 参考思路</vt:lpstr>
      <vt:lpstr>验证标准的PPTP环境</vt:lpstr>
      <vt:lpstr>实验pptpVerify：PPTP协议验证</vt:lpstr>
      <vt:lpstr>在Linux虚拟机上安装PPTP服务器</vt:lpstr>
      <vt:lpstr>WinXP虚拟机上安装WinPcap和Wireshar</vt:lpstr>
      <vt:lpstr>在WinXP虚拟机上测试PPTP拨号</vt:lpstr>
      <vt:lpstr>验证PPTP与GRE对应关系 PPTP消息中的Call ID和Peer Call ID</vt:lpstr>
      <vt:lpstr>验证PPTP与GRE对应关系 GRE消息中的Call ID: WinXP Linux</vt:lpstr>
      <vt:lpstr>验证PPTP与GRE对应关系 GRE消息中的Call ID: Linux WinXP</vt:lpstr>
      <vt:lpstr>PPTP协议验证结论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网络工程2016</dc:title>
  <dc:creator>pirenjie</dc:creator>
  <cp:lastModifiedBy>pirenjie</cp:lastModifiedBy>
  <cp:revision>103</cp:revision>
  <dcterms:created xsi:type="dcterms:W3CDTF">2016-03-16T01:11:33Z</dcterms:created>
  <dcterms:modified xsi:type="dcterms:W3CDTF">2017-03-03T00:53:31Z</dcterms:modified>
</cp:coreProperties>
</file>