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sldIdLst>
    <p:sldId id="257" r:id="rId2"/>
    <p:sldId id="258" r:id="rId3"/>
    <p:sldId id="259" r:id="rId4"/>
    <p:sldId id="260" r:id="rId5"/>
    <p:sldId id="261" r:id="rId6"/>
    <p:sldId id="262" r:id="rId7"/>
    <p:sldId id="263" r:id="rId8"/>
    <p:sldId id="264" r:id="rId9"/>
    <p:sldId id="28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7" r:id="rId30"/>
    <p:sldId id="288"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280"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9" r:id="rId60"/>
    <p:sldId id="320" r:id="rId61"/>
    <p:sldId id="321" r:id="rId62"/>
    <p:sldId id="322" r:id="rId63"/>
    <p:sldId id="323" r:id="rId64"/>
    <p:sldId id="324" r:id="rId65"/>
    <p:sldId id="325" r:id="rId66"/>
    <p:sldId id="326" r:id="rId67"/>
    <p:sldId id="327" r:id="rId68"/>
    <p:sldId id="390" r:id="rId69"/>
    <p:sldId id="391" r:id="rId70"/>
    <p:sldId id="328" r:id="rId71"/>
    <p:sldId id="329" r:id="rId72"/>
    <p:sldId id="330" r:id="rId73"/>
    <p:sldId id="331" r:id="rId74"/>
    <p:sldId id="392"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93" r:id="rId95"/>
    <p:sldId id="394" r:id="rId96"/>
    <p:sldId id="395" r:id="rId97"/>
    <p:sldId id="396" r:id="rId98"/>
    <p:sldId id="397" r:id="rId99"/>
    <p:sldId id="351" r:id="rId100"/>
    <p:sldId id="352" r:id="rId101"/>
    <p:sldId id="354" r:id="rId102"/>
    <p:sldId id="355" r:id="rId103"/>
    <p:sldId id="356" r:id="rId104"/>
    <p:sldId id="357" r:id="rId105"/>
    <p:sldId id="398" r:id="rId106"/>
    <p:sldId id="399" r:id="rId107"/>
    <p:sldId id="400" r:id="rId108"/>
    <p:sldId id="358" r:id="rId109"/>
    <p:sldId id="359" r:id="rId110"/>
    <p:sldId id="360" r:id="rId111"/>
    <p:sldId id="361" r:id="rId112"/>
    <p:sldId id="362" r:id="rId113"/>
    <p:sldId id="363" r:id="rId114"/>
    <p:sldId id="364" r:id="rId115"/>
    <p:sldId id="365" r:id="rId116"/>
    <p:sldId id="366" r:id="rId117"/>
    <p:sldId id="368" r:id="rId118"/>
    <p:sldId id="369" r:id="rId119"/>
    <p:sldId id="370" r:id="rId120"/>
    <p:sldId id="371" r:id="rId121"/>
    <p:sldId id="372" r:id="rId122"/>
    <p:sldId id="373" r:id="rId123"/>
    <p:sldId id="374" r:id="rId124"/>
    <p:sldId id="375" r:id="rId125"/>
    <p:sldId id="376" r:id="rId126"/>
    <p:sldId id="377" r:id="rId127"/>
    <p:sldId id="378" r:id="rId128"/>
    <p:sldId id="389" r:id="rId129"/>
    <p:sldId id="379" r:id="rId130"/>
    <p:sldId id="380" r:id="rId131"/>
    <p:sldId id="381" r:id="rId132"/>
    <p:sldId id="382" r:id="rId133"/>
    <p:sldId id="383" r:id="rId134"/>
    <p:sldId id="384" r:id="rId135"/>
    <p:sldId id="385" r:id="rId136"/>
    <p:sldId id="386" r:id="rId137"/>
    <p:sldId id="387" r:id="rId138"/>
    <p:sldId id="388" r:id="rId1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788998-0F64-4CF6-9908-CAB03CB22F38}" type="datetimeFigureOut">
              <a:rPr lang="zh-CN" altLang="en-US" smtClean="0"/>
              <a:pPr/>
              <a:t>2017/3/13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14E34-04A6-49FB-A252-33761F9EE7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CF14E34-04A6-49FB-A252-33761F9EE7BB}"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E41512-1BBC-4CC9-9FA0-FFF430D6160A}" type="datetimeFigureOut">
              <a:rPr lang="zh-CN" altLang="en-US" smtClean="0"/>
              <a:pPr/>
              <a:t>2017/3/13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B78C5-E009-4F83-B3A8-61368637AA4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41512-1BBC-4CC9-9FA0-FFF430D6160A}" type="datetimeFigureOut">
              <a:rPr lang="zh-CN" altLang="en-US" smtClean="0"/>
              <a:pPr/>
              <a:t>2017/3/13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78C5-E009-4F83-B3A8-61368637AA4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5.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7.v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28.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E://&#35745;&#31639;&#26426;&#20307;&#31995;&#32467;&#26500;%20(F)/Chap02/Images/&#22270;2.13.swf" TargetMode="Externa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17.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26.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7.xml.rels><?xml version="1.0" encoding="UTF-8" standalone="yes"?>
<Relationships xmlns="http://schemas.openxmlformats.org/package/2006/relationships"><Relationship Id="rId3" Type="http://schemas.openxmlformats.org/officeDocument/2006/relationships/hyperlink" Target="player/Play.exe%20nta/arch3106.nta%200%200%200%20800%20600%200%200%200%20314"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8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8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hyperlink" Target="new-wmv/3-3-5.WMV"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3.vml"/></Relationships>
</file>

<file path=ppt/slides/_rels/slide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new-wmv/3-3-10.WMV"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5" Type="http://schemas.openxmlformats.org/officeDocument/2006/relationships/image" Target="../media/image88.png"/><Relationship Id="rId4" Type="http://schemas.openxmlformats.org/officeDocument/2006/relationships/image" Target="../media/image87.png"/></Relationships>
</file>

<file path=ppt/slides/_rels/slide9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142976" y="1785926"/>
            <a:ext cx="6000792" cy="4573560"/>
          </a:xfrm>
          <a:prstGeom prst="rect">
            <a:avLst/>
          </a:prstGeom>
          <a:noFill/>
          <a:ln w="9525">
            <a:noFill/>
            <a:miter lim="800000"/>
            <a:headEnd/>
            <a:tailEnd/>
          </a:ln>
        </p:spPr>
        <p:txBody>
          <a:bodyPr wrap="square">
            <a:spAutoFit/>
          </a:bodyPr>
          <a:lstStyle/>
          <a:p>
            <a:pPr>
              <a:lnSpc>
                <a:spcPct val="130000"/>
              </a:lnSpc>
            </a:pPr>
            <a:r>
              <a:rPr lang="en-US" altLang="zh-CN" sz="3200" dirty="0">
                <a:latin typeface="黑体" pitchFamily="2" charset="-122"/>
              </a:rPr>
              <a:t>3.1	</a:t>
            </a:r>
            <a:r>
              <a:rPr lang="zh-CN" altLang="en-US" sz="3200" dirty="0">
                <a:latin typeface="黑体" pitchFamily="2" charset="-122"/>
                <a:hlinkClick r:id="" action="ppaction://noaction"/>
              </a:rPr>
              <a:t>流水线的基本概念</a:t>
            </a:r>
            <a:endParaRPr lang="zh-CN" altLang="en-US" sz="3200" dirty="0">
              <a:latin typeface="黑体" pitchFamily="2" charset="-122"/>
            </a:endParaRPr>
          </a:p>
          <a:p>
            <a:pPr>
              <a:lnSpc>
                <a:spcPct val="130000"/>
              </a:lnSpc>
            </a:pPr>
            <a:r>
              <a:rPr lang="en-US" altLang="zh-CN" sz="3200" dirty="0">
                <a:latin typeface="黑体" pitchFamily="2" charset="-122"/>
              </a:rPr>
              <a:t>3.2	</a:t>
            </a:r>
            <a:r>
              <a:rPr lang="zh-CN" altLang="en-US" sz="3200" dirty="0">
                <a:latin typeface="黑体" pitchFamily="2" charset="-122"/>
                <a:hlinkClick r:id="rId2" action="ppaction://hlinksldjump"/>
              </a:rPr>
              <a:t>流水线的性能指标</a:t>
            </a:r>
            <a:endParaRPr lang="zh-CN" altLang="en-US" sz="3200" dirty="0">
              <a:latin typeface="黑体" pitchFamily="2" charset="-122"/>
            </a:endParaRPr>
          </a:p>
          <a:p>
            <a:pPr>
              <a:lnSpc>
                <a:spcPct val="130000"/>
              </a:lnSpc>
            </a:pPr>
            <a:r>
              <a:rPr lang="en-US" altLang="zh-CN" sz="3200" dirty="0">
                <a:latin typeface="黑体" pitchFamily="2" charset="-122"/>
              </a:rPr>
              <a:t>3.3 </a:t>
            </a:r>
            <a:r>
              <a:rPr lang="en-US" altLang="zh-CN" sz="3200" dirty="0" smtClean="0">
                <a:latin typeface="黑体" pitchFamily="2" charset="-122"/>
              </a:rPr>
              <a:t> </a:t>
            </a:r>
            <a:r>
              <a:rPr lang="zh-CN" altLang="en-US" sz="3200" dirty="0" smtClean="0">
                <a:hlinkClick r:id="" action="ppaction://noaction"/>
              </a:rPr>
              <a:t>非线性流水线</a:t>
            </a:r>
            <a:r>
              <a:rPr lang="zh-CN" altLang="en-US" sz="3200" dirty="0">
                <a:hlinkClick r:id="" action="ppaction://noaction"/>
              </a:rPr>
              <a:t>的调度</a:t>
            </a:r>
            <a:endParaRPr lang="zh-CN" altLang="en-US" sz="3200" dirty="0">
              <a:latin typeface="黑体" pitchFamily="2" charset="-122"/>
            </a:endParaRPr>
          </a:p>
          <a:p>
            <a:pPr>
              <a:lnSpc>
                <a:spcPct val="130000"/>
              </a:lnSpc>
            </a:pPr>
            <a:r>
              <a:rPr lang="en-US" altLang="zh-CN" sz="3200" dirty="0">
                <a:latin typeface="黑体" pitchFamily="2" charset="-122"/>
              </a:rPr>
              <a:t>3.4	</a:t>
            </a:r>
            <a:r>
              <a:rPr lang="zh-CN" altLang="en-US" sz="3200" dirty="0">
                <a:latin typeface="黑体" pitchFamily="2" charset="-122"/>
                <a:hlinkClick r:id="" action="ppaction://noaction"/>
              </a:rPr>
              <a:t>流水线的相关与冲突 </a:t>
            </a:r>
            <a:endParaRPr lang="zh-CN" altLang="en-US" sz="3200" dirty="0">
              <a:latin typeface="黑体" pitchFamily="2" charset="-122"/>
            </a:endParaRPr>
          </a:p>
          <a:p>
            <a:pPr>
              <a:lnSpc>
                <a:spcPct val="130000"/>
              </a:lnSpc>
            </a:pPr>
            <a:r>
              <a:rPr lang="en-US" altLang="zh-CN" sz="3200" dirty="0">
                <a:latin typeface="黑体" pitchFamily="2" charset="-122"/>
              </a:rPr>
              <a:t>3.5	</a:t>
            </a:r>
            <a:r>
              <a:rPr lang="zh-CN" altLang="en-US" sz="3200" dirty="0">
                <a:latin typeface="黑体" pitchFamily="2" charset="-122"/>
                <a:hlinkClick r:id="" action="ppaction://noaction"/>
              </a:rPr>
              <a:t>流水线的实现</a:t>
            </a:r>
            <a:endParaRPr lang="zh-CN" altLang="en-US" sz="3200" dirty="0">
              <a:latin typeface="黑体" pitchFamily="2" charset="-122"/>
            </a:endParaRPr>
          </a:p>
          <a:p>
            <a:pPr>
              <a:lnSpc>
                <a:spcPct val="130000"/>
              </a:lnSpc>
            </a:pPr>
            <a:endParaRPr lang="zh-CN" altLang="en-US" sz="3200" dirty="0">
              <a:latin typeface="黑体" pitchFamily="2" charset="-122"/>
            </a:endParaRPr>
          </a:p>
          <a:p>
            <a:pPr>
              <a:lnSpc>
                <a:spcPct val="130000"/>
              </a:lnSpc>
            </a:pPr>
            <a:endParaRPr lang="en-US" altLang="zh-CN" sz="3200" dirty="0">
              <a:latin typeface="黑体" pitchFamily="2" charset="-122"/>
            </a:endParaRPr>
          </a:p>
        </p:txBody>
      </p:sp>
      <p:sp>
        <p:nvSpPr>
          <p:cNvPr id="3" name="矩形 2"/>
          <p:cNvSpPr/>
          <p:nvPr/>
        </p:nvSpPr>
        <p:spPr>
          <a:xfrm>
            <a:off x="2214546" y="714356"/>
            <a:ext cx="3467616" cy="584775"/>
          </a:xfrm>
          <a:prstGeom prst="rect">
            <a:avLst/>
          </a:prstGeom>
        </p:spPr>
        <p:txBody>
          <a:bodyPr wrap="none">
            <a:spAutoFit/>
          </a:bodyPr>
          <a:lstStyle/>
          <a:p>
            <a:r>
              <a:rPr lang="zh-CN" altLang="en-US" sz="3200" dirty="0" smtClean="0">
                <a:solidFill>
                  <a:srgbClr val="D60093"/>
                </a:solidFill>
                <a:latin typeface="黑体" pitchFamily="2" charset="-122"/>
              </a:rPr>
              <a:t>第</a:t>
            </a:r>
            <a:r>
              <a:rPr lang="en-US" altLang="zh-CN" sz="3200" dirty="0" smtClean="0">
                <a:solidFill>
                  <a:srgbClr val="D60093"/>
                </a:solidFill>
                <a:latin typeface="黑体" pitchFamily="2" charset="-122"/>
              </a:rPr>
              <a:t>3</a:t>
            </a:r>
            <a:r>
              <a:rPr lang="zh-CN" altLang="en-US" sz="3200" dirty="0" smtClean="0">
                <a:solidFill>
                  <a:srgbClr val="D60093"/>
                </a:solidFill>
                <a:latin typeface="黑体" pitchFamily="2" charset="-122"/>
              </a:rPr>
              <a:t>章 流水线技术</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500034" y="285728"/>
            <a:ext cx="7847013" cy="2497137"/>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时空图</a:t>
            </a:r>
            <a:r>
              <a:rPr lang="zh-CN" altLang="en-US" sz="3200" dirty="0" smtClean="0">
                <a:solidFill>
                  <a:srgbClr val="FF0000"/>
                </a:solidFill>
              </a:rPr>
              <a:t>表示</a:t>
            </a:r>
            <a:endParaRPr kumimoji="0" lang="zh-CN" altLang="en-US" sz="3200" b="0" i="0" u="none" strike="noStrike" kern="1200" cap="none" spc="0" normalizeH="0" baseline="0" noProof="0" dirty="0" smtClean="0">
              <a:ln>
                <a:noFill/>
              </a:ln>
              <a:solidFill>
                <a:srgbClr val="FF0000"/>
              </a:solidFill>
              <a:effectLst/>
              <a:uLnTx/>
              <a:uFillTx/>
              <a:latin typeface="+mn-lt"/>
              <a:ea typeface="+mn-ea"/>
              <a:cs typeface="+mn-cs"/>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时－空图从</a:t>
            </a:r>
            <a:r>
              <a:rPr kumimoji="0" lang="zh-CN" altLang="en-US" sz="2800" b="0" i="0" u="none" strike="noStrike" kern="1200" cap="none" spc="0" normalizeH="0" baseline="0" noProof="0" dirty="0" smtClean="0">
                <a:ln>
                  <a:noFill/>
                </a:ln>
                <a:solidFill>
                  <a:srgbClr val="D60093"/>
                </a:solidFill>
                <a:effectLst/>
                <a:uLnTx/>
                <a:uFillTx/>
                <a:latin typeface="+mn-lt"/>
                <a:ea typeface="+mn-ea"/>
                <a:cs typeface="+mn-cs"/>
              </a:rPr>
              <a:t>时间</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和</a:t>
            </a:r>
            <a:r>
              <a:rPr kumimoji="0" lang="zh-CN" altLang="en-US" sz="2800" b="0" i="0" u="none" strike="noStrike" kern="1200" cap="none" spc="0" normalizeH="0" baseline="0" noProof="0" dirty="0" smtClean="0">
                <a:ln>
                  <a:noFill/>
                </a:ln>
                <a:solidFill>
                  <a:srgbClr val="D60093"/>
                </a:solidFill>
                <a:effectLst/>
                <a:uLnTx/>
                <a:uFillTx/>
                <a:latin typeface="+mn-lt"/>
                <a:ea typeface="+mn-ea"/>
                <a:cs typeface="+mn-cs"/>
              </a:rPr>
              <a:t>空间</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两个方面描述了流水线的工作过程。时－空图中，</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横坐标代表时间</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纵坐标代表流水线各段</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空间</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mn-ea"/>
                <a:cs typeface="+mn-cs"/>
              </a:rPr>
              <a:t>浮点加法流水线的时空图</a:t>
            </a:r>
          </a:p>
        </p:txBody>
      </p:sp>
      <p:graphicFrame>
        <p:nvGraphicFramePr>
          <p:cNvPr id="3" name="Object 8"/>
          <p:cNvGraphicFramePr>
            <a:graphicFrameLocks noChangeAspect="1"/>
          </p:cNvGraphicFramePr>
          <p:nvPr/>
        </p:nvGraphicFramePr>
        <p:xfrm>
          <a:off x="0" y="2714620"/>
          <a:ext cx="7956550" cy="2995612"/>
        </p:xfrm>
        <a:graphic>
          <a:graphicData uri="http://schemas.openxmlformats.org/presentationml/2006/ole">
            <p:oleObj spid="_x0000_s3074" name="图片" r:id="rId3" imgW="5009040" imgH="1883880" progId="Word.Picture.8">
              <p:embed/>
            </p:oleObj>
          </a:graphicData>
        </a:graphic>
      </p:graphicFrame>
      <p:sp>
        <p:nvSpPr>
          <p:cNvPr id="4" name="Rectangle 5"/>
          <p:cNvSpPr>
            <a:spLocks noChangeArrowheads="1"/>
          </p:cNvSpPr>
          <p:nvPr/>
        </p:nvSpPr>
        <p:spPr bwMode="auto">
          <a:xfrm>
            <a:off x="282575" y="5715016"/>
            <a:ext cx="8861425" cy="579438"/>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None/>
              <a:defRPr/>
            </a:pPr>
            <a:r>
              <a:rPr lang="zh-CN" altLang="zh-CN" sz="2400" b="1" dirty="0">
                <a:solidFill>
                  <a:srgbClr val="FF3300"/>
                </a:solidFill>
                <a:effectLst>
                  <a:outerShdw blurRad="38100" dist="38100" dir="2700000" algn="tl">
                    <a:srgbClr val="C0C0C0"/>
                  </a:outerShdw>
                </a:effectLst>
                <a:ea typeface="宋体" pitchFamily="2" charset="-122"/>
              </a:rPr>
              <a:t> </a:t>
            </a:r>
            <a:r>
              <a:rPr lang="zh-CN" sz="2400" b="1" dirty="0">
                <a:solidFill>
                  <a:srgbClr val="FF3300"/>
                </a:solidFill>
                <a:effectLst>
                  <a:outerShdw blurRad="38100" dist="38100" dir="2700000" algn="tl">
                    <a:srgbClr val="C0C0C0"/>
                  </a:outerShdw>
                </a:effectLst>
                <a:ea typeface="宋体" pitchFamily="2" charset="-122"/>
              </a:rPr>
              <a:t>时空图</a:t>
            </a:r>
            <a:r>
              <a:rPr lang="zh-CN" sz="2400" dirty="0">
                <a:solidFill>
                  <a:srgbClr val="000099"/>
                </a:solidFill>
                <a:effectLst>
                  <a:outerShdw blurRad="38100" dist="38100" dir="2700000" algn="tl">
                    <a:srgbClr val="C0C0C0"/>
                  </a:outerShdw>
                </a:effectLst>
                <a:ea typeface="宋体" pitchFamily="2" charset="-122"/>
              </a:rPr>
              <a:t>能反映任意时刻、空间流水部件的执行情况</a:t>
            </a:r>
          </a:p>
          <a:p>
            <a:pPr marL="342900" indent="-342900">
              <a:spcBef>
                <a:spcPct val="20000"/>
              </a:spcBef>
              <a:buClr>
                <a:schemeClr val="hlink"/>
              </a:buClr>
              <a:buSzPct val="70000"/>
              <a:buFont typeface="Wingdings" pitchFamily="2" charset="2"/>
              <a:buNone/>
              <a:defRPr/>
            </a:pPr>
            <a:r>
              <a:rPr lang="zh-CN" sz="2400" dirty="0" smtClean="0">
                <a:solidFill>
                  <a:srgbClr val="000099"/>
                </a:solidFill>
                <a:effectLst>
                  <a:outerShdw blurRad="38100" dist="38100" dir="2700000" algn="tl">
                    <a:srgbClr val="C0C0C0"/>
                  </a:outerShdw>
                </a:effectLst>
                <a:ea typeface="宋体" pitchFamily="2" charset="-122"/>
              </a:rPr>
              <a:t>想一想</a:t>
            </a:r>
            <a:r>
              <a:rPr lang="zh-CN" sz="2400" dirty="0">
                <a:solidFill>
                  <a:srgbClr val="000099"/>
                </a:solidFill>
                <a:effectLst>
                  <a:outerShdw blurRad="38100" dist="38100" dir="2700000" algn="tl">
                    <a:srgbClr val="C0C0C0"/>
                  </a:outerShdw>
                </a:effectLst>
                <a:ea typeface="宋体" pitchFamily="2" charset="-122"/>
              </a:rPr>
              <a:t>：时空图的空白区是什么含意？</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642910" y="214290"/>
            <a:ext cx="7772400" cy="4889500"/>
          </a:xfrm>
          <a:prstGeom prst="rect">
            <a:avLst/>
          </a:prstGeom>
        </p:spPr>
        <p:txBody>
          <a:bodyPr/>
          <a:lstStyle/>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把由分支指令引起的延迟称为</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分支延迟。</a:t>
            </a: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分支指令在目标代码中出现的频度</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每</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3</a:t>
            </a:r>
            <a:r>
              <a:rPr kumimoji="0" lang="zh-CN" altLang="en-US" sz="2400" b="0" i="0" u="none" strike="noStrike" kern="1200" cap="none" spc="0" normalizeH="0" baseline="0" noProof="0" dirty="0" smtClean="0">
                <a:ln>
                  <a:noFill/>
                </a:ln>
                <a:solidFill>
                  <a:srgbClr val="9933FF"/>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4</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条指令就有一条是分支指令。</a:t>
            </a:r>
          </a:p>
          <a:p>
            <a:pPr marL="1143000" marR="0" lvl="2" indent="-2286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E24C05"/>
                </a:solidFill>
                <a:effectLst/>
                <a:uLnTx/>
                <a:uFillTx/>
                <a:latin typeface="+mn-lt"/>
                <a:ea typeface="宋体" charset="-122"/>
                <a:cs typeface="+mn-cs"/>
              </a:rPr>
              <a:t>      假设：</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分支指令出现的频度是</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30</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a:t>
            </a:r>
          </a:p>
          <a:p>
            <a:pPr marL="1143000" marR="0" lvl="2" indent="-2286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zh-CN" altLang="en-US" sz="10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流水线理想 </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CPI</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1</a:t>
            </a:r>
          </a:p>
          <a:p>
            <a:pPr marL="1143000" marR="0" lvl="2" indent="-2286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rgbClr val="E24C05"/>
                </a:solidFill>
                <a:effectLst/>
                <a:uLnTx/>
                <a:uFillTx/>
                <a:latin typeface="宋体" charset="-122"/>
                <a:ea typeface="宋体" charset="-122"/>
                <a:cs typeface="+mn-cs"/>
              </a:rPr>
              <a:t>   </a:t>
            </a:r>
            <a:r>
              <a:rPr kumimoji="0" lang="en-US" altLang="zh-CN" sz="800" b="0" i="0" u="none" strike="noStrike" kern="1200" cap="none" spc="0" normalizeH="0" baseline="0" noProof="0" dirty="0" smtClean="0">
                <a:ln>
                  <a:noFill/>
                </a:ln>
                <a:solidFill>
                  <a:srgbClr val="E24C05"/>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rgbClr val="E24C05"/>
                </a:solidFill>
                <a:effectLst/>
                <a:uLnTx/>
                <a:uFillTx/>
                <a:latin typeface="宋体" charset="-122"/>
                <a:ea typeface="宋体" charset="-122"/>
                <a:cs typeface="+mn-cs"/>
              </a:rPr>
              <a:t>那么：</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流水线的实际 </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CPI </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 </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1.9</a:t>
            </a: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可采取两种措施来减少分支延迟。</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在流水线中尽早判断出分支转移是否成功；</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尽早计算出分支目标地址。</a:t>
            </a:r>
            <a:endParaRPr lang="en-US" altLang="zh-CN" sz="2400" dirty="0" smtClean="0">
              <a:ea typeface="宋体" charset="-122"/>
            </a:endParaRP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lang="zh-CN" altLang="en-US" sz="2400" dirty="0" smtClean="0"/>
              <a:t>假设</a:t>
            </a:r>
            <a:r>
              <a:rPr lang="zh-CN" altLang="en-US" sz="2400" dirty="0" smtClean="0">
                <a:latin typeface="黑体" pitchFamily="49" charset="-122"/>
              </a:rPr>
              <a:t>这两步工作被提前到</a:t>
            </a:r>
            <a:r>
              <a:rPr lang="en-US" altLang="zh-CN" sz="2400" dirty="0" smtClean="0">
                <a:solidFill>
                  <a:srgbClr val="9933FF"/>
                </a:solidFill>
                <a:latin typeface="黑体" pitchFamily="49" charset="-122"/>
              </a:rPr>
              <a:t>ID</a:t>
            </a:r>
            <a:r>
              <a:rPr lang="zh-CN" altLang="en-US" sz="2400" dirty="0" smtClean="0">
                <a:latin typeface="黑体" pitchFamily="49" charset="-122"/>
              </a:rPr>
              <a:t>段完成，即分支指令是在</a:t>
            </a:r>
            <a:r>
              <a:rPr lang="en-US" altLang="zh-CN" sz="2400" dirty="0" smtClean="0">
                <a:solidFill>
                  <a:srgbClr val="9933FF"/>
                </a:solidFill>
                <a:latin typeface="黑体" pitchFamily="49" charset="-122"/>
              </a:rPr>
              <a:t>ID</a:t>
            </a:r>
            <a:r>
              <a:rPr lang="zh-CN" altLang="en-US" sz="2400" dirty="0" smtClean="0">
                <a:latin typeface="黑体" pitchFamily="49" charset="-122"/>
              </a:rPr>
              <a:t>段末尾执行完成，所带来的</a:t>
            </a:r>
            <a:r>
              <a:rPr lang="zh-CN" altLang="en-US" sz="2400" dirty="0" smtClean="0">
                <a:solidFill>
                  <a:srgbClr val="D60093"/>
                </a:solidFill>
                <a:latin typeface="黑体" pitchFamily="49" charset="-122"/>
              </a:rPr>
              <a:t>分支延迟</a:t>
            </a:r>
            <a:r>
              <a:rPr lang="zh-CN" altLang="en-US" sz="2400" dirty="0" smtClean="0">
                <a:solidFill>
                  <a:srgbClr val="002060"/>
                </a:solidFill>
                <a:latin typeface="黑体" pitchFamily="49" charset="-122"/>
              </a:rPr>
              <a:t>将 为一个时钟周期</a:t>
            </a:r>
            <a:r>
              <a:rPr lang="zh-CN" altLang="en-US" sz="2400" dirty="0" smtClean="0">
                <a:solidFill>
                  <a:srgbClr val="D60093"/>
                </a:solidFill>
                <a:latin typeface="黑体" pitchFamily="49" charset="-122"/>
              </a:rPr>
              <a:t>。 </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endParaRP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0" y="214290"/>
            <a:ext cx="9144064" cy="4514850"/>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tabLst/>
              <a:defRPr/>
            </a:pPr>
            <a:r>
              <a:rPr kumimoji="0" lang="en-US" altLang="zh-CN" sz="2800" b="0" i="0" u="none" strike="noStrike" kern="1200" cap="none" spc="0" normalizeH="0" baseline="0" noProof="0" dirty="0" smtClean="0">
                <a:ln>
                  <a:noFill/>
                </a:ln>
                <a:solidFill>
                  <a:srgbClr val="002060"/>
                </a:solidFill>
                <a:effectLst/>
                <a:uLnTx/>
                <a:uFillTx/>
                <a:latin typeface="宋体" charset="-122"/>
                <a:ea typeface="宋体" charset="-122"/>
                <a:cs typeface="+mn-cs"/>
              </a:rPr>
              <a:t>3</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种通过软件（编译器）来减少分支延迟的方法</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085850" lvl="1" indent="-457200">
              <a:spcBef>
                <a:spcPct val="20000"/>
              </a:spcBef>
              <a:buFont typeface="Arial" pitchFamily="34" charset="0"/>
              <a:buChar char="–"/>
              <a:defRPr/>
            </a:pPr>
            <a:r>
              <a:rPr lang="zh-CN" altLang="en-US" sz="2800" dirty="0" smtClean="0">
                <a:solidFill>
                  <a:srgbClr val="FF0000"/>
                </a:solidFill>
                <a:ea typeface="宋体" charset="-122"/>
              </a:rPr>
              <a:t>预测分支失败</a:t>
            </a:r>
            <a:r>
              <a:rPr lang="zh-CN" altLang="en-US" sz="2800" dirty="0" smtClean="0">
                <a:ea typeface="宋体" charset="-122"/>
              </a:rPr>
              <a:t> </a:t>
            </a:r>
            <a:endParaRPr lang="en-US" altLang="zh-CN" sz="2800" dirty="0" smtClean="0">
              <a:ea typeface="宋体" charset="-122"/>
            </a:endParaRPr>
          </a:p>
          <a:p>
            <a:pPr marL="1085850" lvl="1" indent="-457200">
              <a:spcBef>
                <a:spcPct val="20000"/>
              </a:spcBef>
              <a:buFont typeface="Arial" pitchFamily="34" charset="0"/>
              <a:buChar char="–"/>
              <a:defRPr/>
            </a:pPr>
            <a:r>
              <a:rPr lang="zh-CN" altLang="en-US" sz="2800" dirty="0" smtClean="0">
                <a:solidFill>
                  <a:srgbClr val="FF0000"/>
                </a:solidFill>
                <a:ea typeface="宋体" charset="-122"/>
              </a:rPr>
              <a:t>预测分支成功 </a:t>
            </a:r>
          </a:p>
          <a:p>
            <a:pPr marL="1085850" lvl="1" indent="-457200">
              <a:spcBef>
                <a:spcPct val="20000"/>
              </a:spcBef>
              <a:buFont typeface="Arial" pitchFamily="34" charset="0"/>
              <a:buChar char="–"/>
              <a:defRPr/>
            </a:pPr>
            <a:r>
              <a:rPr lang="zh-CN" altLang="en-US" sz="2800" dirty="0" smtClean="0">
                <a:solidFill>
                  <a:srgbClr val="FF0000"/>
                </a:solidFill>
                <a:ea typeface="宋体" charset="-122"/>
              </a:rPr>
              <a:t>延迟分支</a:t>
            </a:r>
            <a:endParaRPr lang="zh-CN" altLang="en-US" sz="2800" dirty="0" smtClean="0">
              <a:ea typeface="宋体" charset="-122"/>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预测分支失败</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允许分支指令后的指令继续在流水线中流动，就</a:t>
            </a:r>
          </a:p>
          <a:p>
            <a:pPr marL="1600200" marR="0" lvl="3"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     好象什么都没发生似的；</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若确定分支失败，将分支指令看作是一条普通指</a:t>
            </a:r>
          </a:p>
          <a:p>
            <a:pPr marL="1600200" marR="0" lvl="3"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     令，流水线正常流动；</a:t>
            </a:r>
          </a:p>
        </p:txBody>
      </p:sp>
      <p:sp>
        <p:nvSpPr>
          <p:cNvPr id="3" name="Rectangle 3" descr="Rectangle: Click to edit Master text styles&#10;Second level&#10;Third level&#10;Fourth level&#10;Fifth level"/>
          <p:cNvSpPr txBox="1">
            <a:spLocks noChangeArrowheads="1"/>
          </p:cNvSpPr>
          <p:nvPr/>
        </p:nvSpPr>
        <p:spPr>
          <a:xfrm>
            <a:off x="0" y="4286256"/>
            <a:ext cx="8572560" cy="3184525"/>
          </a:xfrm>
          <a:prstGeom prst="rect">
            <a:avLst/>
          </a:prstGeom>
        </p:spPr>
        <p:txBody>
          <a:bodyPr/>
          <a:lstStyle/>
          <a:p>
            <a:pPr marL="1600200" marR="0" lvl="3" indent="-228600" algn="l" defTabSz="914400" rtl="0" eaLnBrk="1" fontAlgn="auto" latinLnBrk="0" hangingPunct="1">
              <a:lnSpc>
                <a:spcPct val="14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若确定分支成功，流水线就把在分支指令之后取出的所有指令转化为空操作，并按分支目地重新取指令执行。</a:t>
            </a:r>
          </a:p>
          <a:p>
            <a:pPr marL="1143000" marR="0" lvl="2" indent="-2286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E24C05"/>
                </a:solidFill>
                <a:effectLst/>
                <a:uLnTx/>
                <a:uFillTx/>
                <a:latin typeface="宋体" charset="-122"/>
                <a:ea typeface="宋体" charset="-122"/>
                <a:cs typeface="+mn-cs"/>
              </a:rPr>
              <a:t>要保证：</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分支结果出来之前不能改变处理机的状态，以  </a:t>
            </a:r>
          </a:p>
          <a:p>
            <a:pPr marL="1143000" marR="0" lvl="2" indent="-2286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便一旦猜错时，处理机能够回退到原先的状态。</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rch71"/>
          <p:cNvPicPr>
            <a:picLocks noChangeAspect="1" noChangeArrowheads="1"/>
          </p:cNvPicPr>
          <p:nvPr/>
        </p:nvPicPr>
        <p:blipFill>
          <a:blip r:embed="rId2"/>
          <a:srcRect/>
          <a:stretch>
            <a:fillRect/>
          </a:stretch>
        </p:blipFill>
        <p:spPr bwMode="auto">
          <a:xfrm>
            <a:off x="1258888" y="765175"/>
            <a:ext cx="6858000" cy="5440363"/>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500034" y="357166"/>
            <a:ext cx="8215370" cy="4953000"/>
          </a:xfrm>
          <a:prstGeom prst="rect">
            <a:avLst/>
          </a:prstGeom>
        </p:spPr>
        <p:txBody>
          <a:bodyPr/>
          <a:lstStyle/>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预测分支成功 </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假设分支转移成功，并从分支目标地址处取指令执行。</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起作用的前题：</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先知道分支目标地址，后知道分支是否成功。</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前述</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5</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段流水线中，这种方法没有任何好处。</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延迟分支</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主要思想：</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从逻辑上</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延长</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分支指令的执行时间</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。把延迟分支看成是由原来的分支指令和若干个延迟槽构成，不管分支是否成功，都要按顺序执行延迟槽中的指令。</a:t>
            </a:r>
            <a:endPar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endParaRPr>
          </a:p>
          <a:p>
            <a:pPr marL="1085850" lvl="1" indent="-457200">
              <a:spcBef>
                <a:spcPct val="20000"/>
              </a:spcBef>
              <a:defRPr/>
            </a:pPr>
            <a:r>
              <a:rPr lang="zh-CN" altLang="en-US" sz="2800" dirty="0" smtClean="0">
                <a:solidFill>
                  <a:srgbClr val="D60093"/>
                </a:solidFill>
              </a:rPr>
              <a:t>共同点：</a:t>
            </a:r>
          </a:p>
          <a:p>
            <a:pPr marL="1600200" lvl="3" indent="-228600">
              <a:spcBef>
                <a:spcPct val="20000"/>
              </a:spcBef>
              <a:buFont typeface="Arial" pitchFamily="34" charset="0"/>
              <a:buChar char="–"/>
              <a:defRPr/>
            </a:pPr>
            <a:r>
              <a:rPr lang="zh-CN" altLang="en-US" sz="2000" dirty="0" smtClean="0">
                <a:ea typeface="宋体" charset="-122"/>
              </a:rPr>
              <a:t>对分支的处理方法在程序的执行过程中始终是</a:t>
            </a:r>
          </a:p>
          <a:p>
            <a:pPr marL="1600200" lvl="3" indent="-228600">
              <a:spcBef>
                <a:spcPct val="20000"/>
              </a:spcBef>
              <a:defRPr/>
            </a:pPr>
            <a:r>
              <a:rPr lang="zh-CN" altLang="en-US" sz="2000" dirty="0" smtClean="0">
                <a:ea typeface="宋体" charset="-122"/>
              </a:rPr>
              <a:t>     不变的，是静态的。</a:t>
            </a:r>
          </a:p>
          <a:p>
            <a:pPr marL="1600200" lvl="3" indent="-228600">
              <a:spcBef>
                <a:spcPct val="20000"/>
              </a:spcBef>
              <a:buFont typeface="Arial" pitchFamily="34" charset="0"/>
              <a:buChar char="–"/>
              <a:defRPr/>
            </a:pPr>
            <a:r>
              <a:rPr lang="zh-CN" altLang="en-US" sz="2000" dirty="0" smtClean="0">
                <a:ea typeface="宋体" charset="-122"/>
              </a:rPr>
              <a:t>要么总是预测分支成功，要么总是预测分支失败。</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65"/>
          <p:cNvSpPr>
            <a:spLocks noChangeArrowheads="1"/>
          </p:cNvSpPr>
          <p:nvPr/>
        </p:nvSpPr>
        <p:spPr bwMode="auto">
          <a:xfrm>
            <a:off x="1054100" y="4025900"/>
            <a:ext cx="7759700" cy="457200"/>
          </a:xfrm>
          <a:prstGeom prst="rect">
            <a:avLst/>
          </a:prstGeom>
          <a:solidFill>
            <a:srgbClr val="F5EABB"/>
          </a:solidFill>
          <a:ln w="9525">
            <a:noFill/>
            <a:miter lim="800000"/>
            <a:headEnd/>
            <a:tailEnd/>
          </a:ln>
        </p:spPr>
        <p:txBody>
          <a:bodyPr wrap="none" anchor="ctr"/>
          <a:lstStyle/>
          <a:p>
            <a:endParaRPr lang="zh-CN" altLang="en-US"/>
          </a:p>
        </p:txBody>
      </p:sp>
      <p:sp>
        <p:nvSpPr>
          <p:cNvPr id="3" name="Rectangle 963"/>
          <p:cNvSpPr>
            <a:spLocks noChangeArrowheads="1"/>
          </p:cNvSpPr>
          <p:nvPr/>
        </p:nvSpPr>
        <p:spPr bwMode="auto">
          <a:xfrm>
            <a:off x="1054100" y="1689100"/>
            <a:ext cx="7747000" cy="419100"/>
          </a:xfrm>
          <a:prstGeom prst="rect">
            <a:avLst/>
          </a:prstGeom>
          <a:solidFill>
            <a:srgbClr val="F5EABB"/>
          </a:solidFill>
          <a:ln w="9525">
            <a:noFill/>
            <a:miter lim="800000"/>
            <a:headEnd/>
            <a:tailEnd/>
          </a:ln>
        </p:spPr>
        <p:txBody>
          <a:bodyPr wrap="none" anchor="ctr"/>
          <a:lstStyle/>
          <a:p>
            <a:endParaRPr lang="zh-CN" altLang="en-US"/>
          </a:p>
        </p:txBody>
      </p:sp>
      <p:sp>
        <p:nvSpPr>
          <p:cNvPr id="4" name="Rectangle 718"/>
          <p:cNvSpPr>
            <a:spLocks noChangeArrowheads="1"/>
          </p:cNvSpPr>
          <p:nvPr/>
        </p:nvSpPr>
        <p:spPr bwMode="auto">
          <a:xfrm>
            <a:off x="1187450" y="188913"/>
            <a:ext cx="7200900" cy="1079500"/>
          </a:xfrm>
          <a:prstGeom prst="rect">
            <a:avLst/>
          </a:prstGeom>
          <a:solidFill>
            <a:schemeClr val="bg1"/>
          </a:solidFill>
          <a:ln w="9525">
            <a:noFill/>
            <a:miter lim="800000"/>
            <a:headEnd/>
            <a:tailEnd/>
          </a:ln>
        </p:spPr>
        <p:txBody>
          <a:bodyPr wrap="none" anchor="ctr"/>
          <a:lstStyle/>
          <a:p>
            <a:endParaRPr lang="zh-CN" altLang="en-US"/>
          </a:p>
        </p:txBody>
      </p:sp>
      <p:sp>
        <p:nvSpPr>
          <p:cNvPr id="5" name="Rectangle 3" descr="Rectangle: Click to edit Master text styles&#10;Second level&#10;Third level&#10;Fourth level&#10;Fifth level"/>
          <p:cNvSpPr txBox="1">
            <a:spLocks noChangeArrowheads="1"/>
          </p:cNvSpPr>
          <p:nvPr/>
        </p:nvSpPr>
        <p:spPr>
          <a:xfrm>
            <a:off x="900113" y="692150"/>
            <a:ext cx="7989887" cy="265113"/>
          </a:xfrm>
          <a:prstGeom prst="rect">
            <a:avLst/>
          </a:prstGeom>
        </p:spPr>
        <p:txBody>
          <a:bodyPr/>
          <a:lstStyle/>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1800" b="0" i="0" u="none" strike="noStrike" kern="1200" cap="none" spc="0" normalizeH="0" baseline="0" noProof="0" smtClean="0">
                <a:ln>
                  <a:noFill/>
                </a:ln>
                <a:solidFill>
                  <a:srgbClr val="E24C05"/>
                </a:solidFill>
                <a:effectLst/>
                <a:uLnTx/>
                <a:uFillTx/>
                <a:latin typeface="宋体" charset="-122"/>
                <a:ea typeface="宋体" charset="-122"/>
                <a:cs typeface="+mn-cs"/>
              </a:rPr>
              <a:t>具有一个分支延迟槽的流水线的执行过程</a:t>
            </a:r>
            <a:endParaRPr kumimoji="0" lang="zh-CN" altLang="en-US" sz="1800" b="0" i="0" u="none" strike="noStrike" kern="1200" cap="none" spc="0" normalizeH="0" baseline="0" noProof="0" smtClean="0">
              <a:ln>
                <a:noFill/>
              </a:ln>
              <a:solidFill>
                <a:srgbClr val="FF0000"/>
              </a:solidFill>
              <a:effectLst/>
              <a:uLnTx/>
              <a:uFillTx/>
              <a:latin typeface="黑体" pitchFamily="49" charset="-122"/>
              <a:ea typeface="黑体" pitchFamily="49" charset="-122"/>
              <a:cs typeface="+mn-cs"/>
            </a:endParaRPr>
          </a:p>
        </p:txBody>
      </p:sp>
      <p:graphicFrame>
        <p:nvGraphicFramePr>
          <p:cNvPr id="6" name="Group 961"/>
          <p:cNvGraphicFramePr>
            <a:graphicFrameLocks/>
          </p:cNvGraphicFramePr>
          <p:nvPr/>
        </p:nvGraphicFramePr>
        <p:xfrm>
          <a:off x="468313" y="1268413"/>
          <a:ext cx="8353425" cy="2133600"/>
        </p:xfrm>
        <a:graphic>
          <a:graphicData uri="http://schemas.openxmlformats.org/drawingml/2006/table">
            <a:tbl>
              <a:tblPr/>
              <a:tblGrid>
                <a:gridCol w="595312"/>
                <a:gridCol w="2386013"/>
                <a:gridCol w="600075"/>
                <a:gridCol w="596900"/>
                <a:gridCol w="593725"/>
                <a:gridCol w="600075"/>
                <a:gridCol w="595312"/>
                <a:gridCol w="595313"/>
                <a:gridCol w="595312"/>
                <a:gridCol w="600075"/>
                <a:gridCol w="595313"/>
              </a:tblGrid>
              <a:tr h="398463">
                <a:tc rowSpan="5">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2000" b="1" i="0" u="none" strike="noStrike" cap="none" normalizeH="0" baseline="0" smtClean="0">
                        <a:ln>
                          <a:noFill/>
                        </a:ln>
                        <a:solidFill>
                          <a:srgbClr val="E24C05"/>
                        </a:solidFill>
                        <a:effectLst/>
                        <a:latin typeface="宋体" pitchFamily="2" charset="-122"/>
                        <a:ea typeface="宋体" pitchFamily="2" charset="-122"/>
                      </a:endParaRPr>
                    </a:p>
                    <a:p>
                      <a:pPr marL="0" marR="0" lvl="0" indent="0" algn="l" defTabSz="914400" rtl="0" eaLnBrk="1" fontAlgn="base" latinLnBrk="0" hangingPunct="1">
                        <a:lnSpc>
                          <a:spcPct val="6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分</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支</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失</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败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D60093"/>
                          </a:solidFill>
                          <a:effectLst/>
                          <a:latin typeface="宋体" pitchFamily="2" charset="-122"/>
                          <a:ea typeface="宋体" pitchFamily="2" charset="-122"/>
                        </a:rPr>
                        <a:t>延迟槽指令 </a:t>
                      </a:r>
                      <a:r>
                        <a:rPr kumimoji="1" lang="en-US" altLang="zh-CN" sz="2000" b="1" i="0" u="none" strike="noStrike" cap="none" normalizeH="0" baseline="0" smtClean="0">
                          <a:ln>
                            <a:noFill/>
                          </a:ln>
                          <a:solidFill>
                            <a:srgbClr val="D60093"/>
                          </a:solidFill>
                          <a:effectLst/>
                          <a:latin typeface="宋体" pitchFamily="2" charset="-122"/>
                          <a:ea typeface="宋体" pitchFamily="2" charset="-122"/>
                        </a:rPr>
                        <a:t>i+1</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59"/>
          <p:cNvSpPr>
            <a:spLocks noChangeArrowheads="1"/>
          </p:cNvSpPr>
          <p:nvPr/>
        </p:nvSpPr>
        <p:spPr bwMode="auto">
          <a:xfrm>
            <a:off x="0" y="3429000"/>
            <a:ext cx="9144000" cy="0"/>
          </a:xfrm>
          <a:prstGeom prst="rect">
            <a:avLst/>
          </a:prstGeom>
          <a:noFill/>
          <a:ln w="9525">
            <a:noFill/>
            <a:miter lim="800000"/>
            <a:headEnd/>
            <a:tailEnd/>
          </a:ln>
        </p:spPr>
        <p:txBody>
          <a:bodyPr wrap="none" anchor="ctr">
            <a:spAutoFit/>
          </a:bodyPr>
          <a:lstStyle/>
          <a:p>
            <a:endParaRPr lang="zh-CN" altLang="zh-CN">
              <a:latin typeface="Times New Roman" pitchFamily="18" charset="0"/>
              <a:ea typeface="宋体" charset="-122"/>
            </a:endParaRPr>
          </a:p>
        </p:txBody>
      </p:sp>
      <p:sp>
        <p:nvSpPr>
          <p:cNvPr id="8" name="Text Box 719"/>
          <p:cNvSpPr txBox="1">
            <a:spLocks noChangeArrowheads="1"/>
          </p:cNvSpPr>
          <p:nvPr/>
        </p:nvSpPr>
        <p:spPr bwMode="auto">
          <a:xfrm>
            <a:off x="971550" y="6056313"/>
            <a:ext cx="8064500"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分支延迟槽中的指令</a:t>
            </a:r>
            <a:r>
              <a:rPr lang="zh-CN" altLang="en-US" sz="2000" b="1">
                <a:solidFill>
                  <a:srgbClr val="080808"/>
                </a:solidFill>
                <a:latin typeface="宋体" charset="-122"/>
                <a:ea typeface="宋体" charset="-122"/>
              </a:rPr>
              <a:t>“</a:t>
            </a:r>
            <a:r>
              <a:rPr lang="zh-CN" altLang="en-US" sz="2000" b="1">
                <a:solidFill>
                  <a:srgbClr val="080808"/>
                </a:solidFill>
                <a:ea typeface="宋体" charset="-122"/>
              </a:rPr>
              <a:t>掩盖</a:t>
            </a:r>
            <a:r>
              <a:rPr lang="zh-CN" altLang="en-US" sz="2000" b="1">
                <a:solidFill>
                  <a:srgbClr val="080808"/>
                </a:solidFill>
                <a:latin typeface="宋体" charset="-122"/>
                <a:ea typeface="宋体" charset="-122"/>
              </a:rPr>
              <a:t>”</a:t>
            </a:r>
            <a:r>
              <a:rPr lang="zh-CN" altLang="en-US" sz="2000" b="1">
                <a:solidFill>
                  <a:srgbClr val="080808"/>
                </a:solidFill>
                <a:ea typeface="宋体" charset="-122"/>
              </a:rPr>
              <a:t>了流水线原来必需插入的暂停周期。</a:t>
            </a:r>
          </a:p>
        </p:txBody>
      </p:sp>
      <p:graphicFrame>
        <p:nvGraphicFramePr>
          <p:cNvPr id="9" name="Group 962"/>
          <p:cNvGraphicFramePr>
            <a:graphicFrameLocks/>
          </p:cNvGraphicFramePr>
          <p:nvPr/>
        </p:nvGraphicFramePr>
        <p:xfrm>
          <a:off x="468313" y="3589338"/>
          <a:ext cx="8351837" cy="2217420"/>
        </p:xfrm>
        <a:graphic>
          <a:graphicData uri="http://schemas.openxmlformats.org/drawingml/2006/table">
            <a:tbl>
              <a:tblPr/>
              <a:tblGrid>
                <a:gridCol w="595312"/>
                <a:gridCol w="2386013"/>
                <a:gridCol w="598487"/>
                <a:gridCol w="596900"/>
                <a:gridCol w="595313"/>
                <a:gridCol w="598487"/>
                <a:gridCol w="595313"/>
                <a:gridCol w="595312"/>
                <a:gridCol w="596900"/>
                <a:gridCol w="598488"/>
                <a:gridCol w="595312"/>
              </a:tblGrid>
              <a:tr h="447675">
                <a:tc rowSpan="5">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2000" b="1" i="0" u="none" strike="noStrike" cap="none" normalizeH="0" baseline="0" smtClean="0">
                        <a:ln>
                          <a:noFill/>
                        </a:ln>
                        <a:solidFill>
                          <a:srgbClr val="E24C05"/>
                        </a:solidFill>
                        <a:effectLst/>
                        <a:latin typeface="宋体" pitchFamily="2" charset="-122"/>
                        <a:ea typeface="宋体" pitchFamily="2" charset="-122"/>
                      </a:endParaRPr>
                    </a:p>
                    <a:p>
                      <a:pPr marL="0" marR="0" lvl="0" indent="0" algn="l" defTabSz="914400" rtl="0" eaLnBrk="1" fontAlgn="base" latinLnBrk="0" hangingPunct="1">
                        <a:lnSpc>
                          <a:spcPct val="7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分</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支</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成</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功</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D60093"/>
                          </a:solidFill>
                          <a:effectLst/>
                          <a:latin typeface="宋体" pitchFamily="2" charset="-122"/>
                          <a:ea typeface="宋体" pitchFamily="2" charset="-122"/>
                        </a:rPr>
                        <a:t>延迟槽指令 </a:t>
                      </a:r>
                      <a:r>
                        <a:rPr kumimoji="1" lang="en-US" altLang="zh-CN" sz="2000" b="1" i="0" u="none" strike="noStrike" cap="none" normalizeH="0" baseline="0" smtClean="0">
                          <a:ln>
                            <a:noFill/>
                          </a:ln>
                          <a:solidFill>
                            <a:srgbClr val="D60093"/>
                          </a:solidFill>
                          <a:effectLst/>
                          <a:latin typeface="宋体" pitchFamily="2" charset="-122"/>
                          <a:ea typeface="宋体" pitchFamily="2" charset="-122"/>
                        </a:rPr>
                        <a:t>i+1</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j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j+1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j+2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214290"/>
            <a:ext cx="9144000" cy="6840537"/>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例题： 在一台单流水线处理机上执行下面程序。指令经过</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取指</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译码</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执行</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写结果</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四个流水段，每个流水段延迟时间5ns 。但</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LS</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和</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ALU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部件的</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执行段</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只能一个工作，</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LS</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部件完成 </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LOAD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和</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STORE</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操作，</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ALU</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部件完成其它操作。两个操作部件的输出端和输入端有直接输出通路相互切换连接， </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ALU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部件产生的条件码能直接送入控制器。假定采用静态分支预测技术，每次都</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预测转移不成功</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画出指令流水线的时空图.</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   </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I1      SUB    R0， R0        ；R0 ← 0</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   I2      </a:t>
            </a: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LOAD</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   R1， #8       ；R1 ← 向量长度 8</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   I3  LOOP</a:t>
            </a: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：LOAD   </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R2， A（R1） ； A：向量的一个元素</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   I4   MUL  R2，R1     ;R2 ←（R2）×（R1）</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   I5     ADD    R0， R2           ；R0 ← （R0）＋（R2）</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FF0000"/>
                </a:solidFill>
                <a:effectLst/>
                <a:uLnTx/>
                <a:uFillTx/>
                <a:latin typeface="+mn-lt"/>
                <a:ea typeface="+mn-ea"/>
                <a:cs typeface="+mn-cs"/>
              </a:rPr>
              <a:t>   I6    DNE    R1， LOOP    ；R1 ← R1 - 1，若（R1）≠0</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转向 LOOP</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   I7      </a:t>
            </a: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STORE </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 R0， S            ；保存结果</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549275"/>
            <a:ext cx="7931150" cy="45307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1  </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每次都预测转移不成功时，指令流水线时空图如下</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Rectangle 3"/>
          <p:cNvSpPr>
            <a:spLocks noChangeArrowheads="1"/>
          </p:cNvSpPr>
          <p:nvPr/>
        </p:nvSpPr>
        <p:spPr bwMode="auto">
          <a:xfrm>
            <a:off x="3752850" y="2967038"/>
            <a:ext cx="920750" cy="244475"/>
          </a:xfrm>
          <a:prstGeom prst="rect">
            <a:avLst/>
          </a:prstGeom>
          <a:noFill/>
          <a:ln w="9525">
            <a:noFill/>
            <a:miter lim="800000"/>
            <a:headEnd/>
            <a:tailEnd/>
          </a:ln>
        </p:spPr>
        <p:txBody>
          <a:bodyPr wrap="none" anchor="ctr">
            <a:spAutoFit/>
          </a:bodyPr>
          <a:lstStyle/>
          <a:p>
            <a:r>
              <a:rPr lang="zh-CN" sz="1000">
                <a:effectLst/>
                <a:latin typeface="Arial" charset="0"/>
                <a:cs typeface="Times New Roman" pitchFamily="18" charset="0"/>
              </a:rPr>
              <a:t>吞吐率：</a:t>
            </a:r>
            <a:r>
              <a:rPr lang="zh-CN" altLang="zh-CN" sz="1000">
                <a:effectLst/>
                <a:latin typeface="Arial" charset="0"/>
                <a:cs typeface="Times New Roman" pitchFamily="18" charset="0"/>
              </a:rPr>
              <a:t>P = </a:t>
            </a:r>
            <a:endParaRPr lang="zh-CN" altLang="zh-CN" sz="1800">
              <a:effectLst/>
              <a:latin typeface="Arial" charset="0"/>
            </a:endParaRPr>
          </a:p>
        </p:txBody>
      </p:sp>
      <p:sp>
        <p:nvSpPr>
          <p:cNvPr id="4" name="Rectangle 4"/>
          <p:cNvSpPr>
            <a:spLocks noChangeArrowheads="1"/>
          </p:cNvSpPr>
          <p:nvPr/>
        </p:nvSpPr>
        <p:spPr bwMode="auto">
          <a:xfrm>
            <a:off x="3752850" y="3630613"/>
            <a:ext cx="1174750" cy="260350"/>
          </a:xfrm>
          <a:prstGeom prst="rect">
            <a:avLst/>
          </a:prstGeom>
          <a:noFill/>
          <a:ln w="9525">
            <a:noFill/>
            <a:miter lim="800000"/>
            <a:headEnd/>
            <a:tailEnd/>
          </a:ln>
        </p:spPr>
        <p:txBody>
          <a:bodyPr wrap="none" anchor="ctr">
            <a:spAutoFit/>
          </a:bodyPr>
          <a:lstStyle/>
          <a:p>
            <a:r>
              <a:rPr lang="zh-CN" altLang="zh-CN" sz="1000">
                <a:effectLst/>
                <a:latin typeface="Arial" charset="0"/>
                <a:cs typeface="Times New Roman" pitchFamily="18" charset="0"/>
              </a:rPr>
              <a:t> = 135 </a:t>
            </a:r>
            <a:r>
              <a:rPr lang="zh-CN" sz="1000">
                <a:effectLst/>
                <a:latin typeface="Arial" charset="0"/>
                <a:cs typeface="Times New Roman" pitchFamily="18" charset="0"/>
              </a:rPr>
              <a:t>（</a:t>
            </a:r>
            <a:r>
              <a:rPr lang="zh-CN" altLang="zh-CN" sz="1000">
                <a:effectLst/>
                <a:latin typeface="Arial" charset="0"/>
                <a:cs typeface="Times New Roman" pitchFamily="18" charset="0"/>
              </a:rPr>
              <a:t>MIPS</a:t>
            </a:r>
            <a:r>
              <a:rPr lang="zh-CN" sz="1000">
                <a:effectLst/>
                <a:latin typeface="Arial" charset="0"/>
                <a:cs typeface="Times New Roman" pitchFamily="18" charset="0"/>
              </a:rPr>
              <a:t>）</a:t>
            </a:r>
            <a:r>
              <a:rPr lang="zh-CN" sz="1100">
                <a:effectLst/>
                <a:latin typeface="Arial" charset="0"/>
              </a:rPr>
              <a:t> </a:t>
            </a:r>
            <a:endParaRPr lang="zh-CN" sz="1800">
              <a:effectLst/>
              <a:latin typeface="Arial" charset="0"/>
            </a:endParaRPr>
          </a:p>
        </p:txBody>
      </p:sp>
      <p:pic>
        <p:nvPicPr>
          <p:cNvPr id="5" name="Picture 5"/>
          <p:cNvPicPr>
            <a:picLocks noChangeAspect="1" noChangeArrowheads="1"/>
          </p:cNvPicPr>
          <p:nvPr/>
        </p:nvPicPr>
        <p:blipFill>
          <a:blip r:embed="rId2"/>
          <a:srcRect/>
          <a:stretch>
            <a:fillRect/>
          </a:stretch>
        </p:blipFill>
        <p:spPr bwMode="auto">
          <a:xfrm>
            <a:off x="612775" y="5930924"/>
            <a:ext cx="7702550" cy="998538"/>
          </a:xfrm>
          <a:prstGeom prst="rect">
            <a:avLst/>
          </a:prstGeom>
          <a:noFill/>
          <a:ln w="9525">
            <a:noFill/>
            <a:miter lim="800000"/>
            <a:headEnd/>
            <a:tailEnd/>
          </a:ln>
        </p:spPr>
      </p:pic>
      <p:sp>
        <p:nvSpPr>
          <p:cNvPr id="6" name="Text Box 6"/>
          <p:cNvSpPr txBox="1">
            <a:spLocks noChangeArrowheads="1"/>
          </p:cNvSpPr>
          <p:nvPr/>
        </p:nvSpPr>
        <p:spPr bwMode="auto">
          <a:xfrm>
            <a:off x="2143108" y="4929198"/>
            <a:ext cx="5446735" cy="708025"/>
          </a:xfrm>
          <a:prstGeom prst="rect">
            <a:avLst/>
          </a:prstGeom>
          <a:noFill/>
          <a:ln w="9525">
            <a:noFill/>
            <a:miter lim="800000"/>
            <a:headEnd/>
            <a:tailEnd/>
          </a:ln>
        </p:spPr>
        <p:txBody>
          <a:bodyPr wrap="square">
            <a:spAutoFit/>
          </a:bodyPr>
          <a:lstStyle/>
          <a:p>
            <a:pPr>
              <a:defRPr/>
            </a:pPr>
            <a:r>
              <a:rPr lang="zh-CN" altLang="en-US" sz="1800" b="1" dirty="0">
                <a:solidFill>
                  <a:srgbClr val="FF0000"/>
                </a:solidFill>
                <a:effectLst/>
                <a:latin typeface="Arial" pitchFamily="34" charset="0"/>
                <a:ea typeface="宋体" pitchFamily="2" charset="-122"/>
              </a:rPr>
              <a:t>ALU </a:t>
            </a:r>
            <a:r>
              <a:rPr lang="zh-CN" altLang="en-US" sz="2000" b="1" dirty="0">
                <a:effectLst/>
                <a:latin typeface="Arial" pitchFamily="34" charset="0"/>
                <a:ea typeface="宋体" pitchFamily="2" charset="-122"/>
              </a:rPr>
              <a:t>部件产生的条件码能直接送入控制器。</a:t>
            </a:r>
          </a:p>
          <a:p>
            <a:pPr>
              <a:defRPr/>
            </a:pPr>
            <a:r>
              <a:rPr lang="zh-CN" altLang="en-US" sz="2000" b="1" dirty="0">
                <a:solidFill>
                  <a:srgbClr val="000099"/>
                </a:solidFill>
                <a:effectLst>
                  <a:outerShdw blurRad="38100" dist="38100" dir="2700000" algn="tl">
                    <a:srgbClr val="C0C0C0"/>
                  </a:outerShdw>
                </a:effectLst>
                <a:ea typeface="宋体" pitchFamily="2" charset="-122"/>
              </a:rPr>
              <a:t>除最后一次， 每次预测为错</a:t>
            </a:r>
          </a:p>
        </p:txBody>
      </p:sp>
      <p:pic>
        <p:nvPicPr>
          <p:cNvPr id="121859" name="Picture 3"/>
          <p:cNvPicPr>
            <a:picLocks noChangeAspect="1" noChangeArrowheads="1"/>
          </p:cNvPicPr>
          <p:nvPr/>
        </p:nvPicPr>
        <p:blipFill>
          <a:blip r:embed="rId3"/>
          <a:srcRect/>
          <a:stretch>
            <a:fillRect/>
          </a:stretch>
        </p:blipFill>
        <p:spPr bwMode="auto">
          <a:xfrm>
            <a:off x="1000100" y="1500174"/>
            <a:ext cx="7210425" cy="2809875"/>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549275"/>
            <a:ext cx="7931150" cy="4530725"/>
          </a:xfrm>
          <a:prstGeom prst="rect">
            <a:avLst/>
          </a:prstGeom>
        </p:spPr>
        <p:txBody>
          <a:bodyPr/>
          <a:lstStyle/>
          <a:p>
            <a:pPr marL="342900" lvl="0" indent="-342900">
              <a:spcBef>
                <a:spcPct val="20000"/>
              </a:spcBef>
              <a:defRPr/>
            </a:pPr>
            <a:r>
              <a:rPr lang="zh-CN" altLang="en-US" sz="2800" dirty="0" smtClean="0">
                <a:solidFill>
                  <a:srgbClr val="000099"/>
                </a:solidFill>
              </a:rPr>
              <a:t>课堂练习： 本例中， 假设</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每次都预测转移成功，</a:t>
            </a:r>
            <a:r>
              <a:rPr lang="zh-CN" altLang="en-US" sz="2800" b="1" dirty="0" smtClean="0">
                <a:solidFill>
                  <a:srgbClr val="000099"/>
                </a:solidFill>
              </a:rPr>
              <a:t>每次都</a:t>
            </a:r>
            <a:r>
              <a:rPr lang="zh-CN" altLang="en-US" sz="2800" b="1" dirty="0" smtClean="0">
                <a:solidFill>
                  <a:srgbClr val="FF0000"/>
                </a:solidFill>
              </a:rPr>
              <a:t>预测转移不成功</a:t>
            </a:r>
            <a:r>
              <a:rPr lang="zh-CN" altLang="en-US" sz="2800" b="1" dirty="0" smtClean="0"/>
              <a:t>。</a:t>
            </a:r>
            <a:r>
              <a:rPr lang="zh-CN" altLang="en-US" sz="2800" b="1" dirty="0" smtClean="0">
                <a:solidFill>
                  <a:srgbClr val="000099"/>
                </a:solidFill>
              </a:rPr>
              <a:t>画出指令流水线的时空图.计算流水线吞吐率、效率和加速比 </a:t>
            </a:r>
            <a:endParaRPr lang="en-US" altLang="zh-CN" sz="2800" b="1" dirty="0" smtClean="0">
              <a:solidFill>
                <a:srgbClr val="000099"/>
              </a:solidFill>
            </a:endParaRPr>
          </a:p>
          <a:p>
            <a:pPr marL="342900" lvl="0" indent="-342900">
              <a:spcBef>
                <a:spcPct val="20000"/>
              </a:spcBef>
              <a:defRPr/>
            </a:pPr>
            <a:endParaRPr kumimoji="0" lang="en-US" altLang="zh-CN" sz="2800" b="1" i="0" u="none" strike="noStrike" kern="1200" cap="none" spc="0" normalizeH="0" baseline="0" noProof="0" dirty="0" smtClean="0">
              <a:ln>
                <a:noFill/>
              </a:ln>
              <a:solidFill>
                <a:srgbClr val="000099"/>
              </a:solidFill>
              <a:effectLst/>
              <a:uLnTx/>
              <a:uFillTx/>
              <a:latin typeface="+mn-lt"/>
              <a:ea typeface="+mn-ea"/>
              <a:cs typeface="+mn-cs"/>
            </a:endParaRPr>
          </a:p>
          <a:p>
            <a:pPr marL="342900" lvl="0" indent="-342900">
              <a:spcBef>
                <a:spcPct val="20000"/>
              </a:spcBef>
              <a:defRPr/>
            </a:pPr>
            <a:r>
              <a:rPr lang="zh-CN" altLang="en-US" sz="2800" b="1" dirty="0" smtClean="0">
                <a:solidFill>
                  <a:srgbClr val="000099"/>
                </a:solidFill>
                <a:effectLst>
                  <a:outerShdw blurRad="38100" dist="38100" dir="2700000" algn="tl">
                    <a:srgbClr val="C0C0C0"/>
                  </a:outerShdw>
                </a:effectLst>
                <a:ea typeface="宋体" pitchFamily="2" charset="-122"/>
              </a:rPr>
              <a:t>提示：除最后一次， 每次预测为对 </a:t>
            </a:r>
            <a:endParaRPr kumimoji="0" lang="zh-CN" sz="2800" b="0" i="0" u="none" strike="noStrike" kern="120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22883" name="Picture 3"/>
          <p:cNvPicPr>
            <a:picLocks noChangeAspect="1" noChangeArrowheads="1"/>
          </p:cNvPicPr>
          <p:nvPr/>
        </p:nvPicPr>
        <p:blipFill>
          <a:blip r:embed="rId2"/>
          <a:srcRect/>
          <a:stretch>
            <a:fillRect/>
          </a:stretch>
        </p:blipFill>
        <p:spPr bwMode="auto">
          <a:xfrm>
            <a:off x="928662" y="2928934"/>
            <a:ext cx="7210425" cy="2809875"/>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500034" y="357166"/>
            <a:ext cx="7772400" cy="3649663"/>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分支延迟指令的调度</a:t>
            </a:r>
          </a:p>
          <a:p>
            <a:pPr marL="1276350" marR="0" lvl="2" indent="-190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任务：</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在延迟槽中放入有用的指令</a:t>
            </a:r>
          </a:p>
          <a:p>
            <a:pPr marL="1276350" marR="0" lvl="2" indent="-190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由编译器完成。能否带来好处取决于编译器能否把有用</a:t>
            </a:r>
          </a:p>
          <a:p>
            <a:pPr marL="1276350" marR="0" lvl="2" indent="-190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的指令调度到延迟槽中。</a:t>
            </a:r>
          </a:p>
          <a:p>
            <a:pPr marL="1276350" marR="0" lvl="2" indent="-190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三种调度方法： </a:t>
            </a:r>
            <a:endPar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从前调度</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从目标处调度</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从失败处调度</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971550" y="1196975"/>
            <a:ext cx="7345363" cy="5040313"/>
          </a:xfrm>
          <a:prstGeom prst="rect">
            <a:avLst/>
          </a:prstGeom>
          <a:solidFill>
            <a:srgbClr val="F6ECC2"/>
          </a:solidFill>
          <a:ln w="9525">
            <a:noFill/>
            <a:miter lim="800000"/>
            <a:headEnd/>
            <a:tailEnd/>
          </a:ln>
        </p:spPr>
        <p:txBody>
          <a:bodyPr wrap="none" anchor="ctr"/>
          <a:lstStyle/>
          <a:p>
            <a:endParaRPr lang="zh-CN" altLang="en-US"/>
          </a:p>
        </p:txBody>
      </p:sp>
      <p:sp>
        <p:nvSpPr>
          <p:cNvPr id="3" name="Text Box 4"/>
          <p:cNvSpPr txBox="1">
            <a:spLocks noChangeArrowheads="1"/>
          </p:cNvSpPr>
          <p:nvPr/>
        </p:nvSpPr>
        <p:spPr bwMode="auto">
          <a:xfrm>
            <a:off x="2843213" y="620713"/>
            <a:ext cx="3671887" cy="457200"/>
          </a:xfrm>
          <a:prstGeom prst="rect">
            <a:avLst/>
          </a:prstGeom>
          <a:noFill/>
          <a:ln w="9525">
            <a:noFill/>
            <a:miter lim="800000"/>
            <a:headEnd/>
            <a:tailEnd/>
          </a:ln>
        </p:spPr>
        <p:txBody>
          <a:bodyPr>
            <a:spAutoFit/>
          </a:bodyPr>
          <a:lstStyle/>
          <a:p>
            <a:pPr>
              <a:spcBef>
                <a:spcPct val="50000"/>
              </a:spcBef>
            </a:pPr>
            <a:r>
              <a:rPr lang="zh-CN" altLang="en-US"/>
              <a:t>调度前和调度后的代码</a:t>
            </a:r>
          </a:p>
        </p:txBody>
      </p:sp>
      <p:graphicFrame>
        <p:nvGraphicFramePr>
          <p:cNvPr id="4" name="Object 2"/>
          <p:cNvGraphicFramePr>
            <a:graphicFrameLocks noChangeAspect="1"/>
          </p:cNvGraphicFramePr>
          <p:nvPr/>
        </p:nvGraphicFramePr>
        <p:xfrm>
          <a:off x="1187450" y="1341438"/>
          <a:ext cx="6985000" cy="4876800"/>
        </p:xfrm>
        <a:graphic>
          <a:graphicData uri="http://schemas.openxmlformats.org/presentationml/2006/ole">
            <p:oleObj spid="_x0000_s92162" name="图片" r:id="rId3" imgW="4454640" imgH="3109680" progId="Word.Picture.8">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0" y="357166"/>
            <a:ext cx="9144000" cy="4953000"/>
          </a:xfrm>
          <a:prstGeom prst="rect">
            <a:avLst/>
          </a:prstGeom>
        </p:spPr>
        <p:txBody>
          <a:bodyPr/>
          <a:lstStyle/>
          <a:p>
            <a:pPr marL="457200" marR="0" lvl="0" indent="-457200" algn="l" defTabSz="914400" rtl="0" eaLnBrk="1" fontAlgn="auto" latinLnBrk="0" hangingPunct="1">
              <a:lnSpc>
                <a:spcPct val="120000"/>
              </a:lnSpc>
              <a:spcBef>
                <a:spcPct val="20000"/>
              </a:spcBef>
              <a:spcAft>
                <a:spcPts val="0"/>
              </a:spcAft>
              <a:buClrTx/>
              <a:buSzTx/>
              <a:buFont typeface="Wingdings" pitchFamily="2" charset="2"/>
              <a:buAutoNum type="arabicPeriod" startAt="7"/>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流水技术的特点</a:t>
            </a: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流水线把一个处理过程分解为若干个子过程（段），每个子过程由一个</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专门的功能部件</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来实现。</a:t>
            </a: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流水线中各段的时间尽可能相等，否则将引起流水线</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堵塞、断流</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1085850" lvl="1" indent="-457200">
              <a:lnSpc>
                <a:spcPct val="120000"/>
              </a:lnSpc>
              <a:spcBef>
                <a:spcPct val="20000"/>
              </a:spcBef>
              <a:buFont typeface="Arial"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时间最长的段将成为</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流水线的瓶颈。</a:t>
            </a:r>
            <a:r>
              <a:rPr lang="zh-CN" altLang="en-US" sz="2800" b="1" dirty="0" smtClean="0">
                <a:solidFill>
                  <a:srgbClr val="FF3300"/>
                </a:solidFill>
              </a:rPr>
              <a:t>瓶颈</a:t>
            </a:r>
            <a:r>
              <a:rPr lang="zh-CN" altLang="en-US" sz="2800" dirty="0" smtClean="0">
                <a:solidFill>
                  <a:srgbClr val="000099"/>
                </a:solidFill>
              </a:rPr>
              <a:t>是流水线设计中主要问题。</a:t>
            </a:r>
            <a:endParaRPr kumimoji="0" lang="zh-CN" altLang="en-US" sz="2800" b="0" i="0" u="none" strike="noStrike" kern="1200" cap="none" spc="0" normalizeH="0" baseline="0" noProof="0" dirty="0" smtClean="0">
              <a:ln>
                <a:noFill/>
              </a:ln>
              <a:solidFill>
                <a:srgbClr val="FF0000"/>
              </a:solidFill>
              <a:effectLst/>
              <a:uLnTx/>
              <a:uFillTx/>
              <a:latin typeface="+mn-lt"/>
              <a:ea typeface="+mn-ea"/>
              <a:cs typeface="+mn-cs"/>
            </a:endParaRP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流水线每一个段的后面都要有一个</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缓冲寄存器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（锁存器），称为</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流水寄存器。</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D60093"/>
                </a:solidFill>
                <a:effectLst/>
                <a:uLnTx/>
                <a:uFillTx/>
                <a:latin typeface="+mn-lt"/>
                <a:ea typeface="+mn-ea"/>
                <a:cs typeface="+mn-cs"/>
              </a:rPr>
              <a:t>作用：</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在相邻的两段之间传送数据，以保证提供后</a:t>
            </a:r>
          </a:p>
          <a:p>
            <a:pPr marL="1143000" marR="0" lvl="2" indent="-2286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面要用到的信息，并把各段的处理工作相互隔离。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03250" y="1790700"/>
            <a:ext cx="8001000" cy="4152900"/>
          </a:xfrm>
          <a:prstGeom prst="rect">
            <a:avLst/>
          </a:prstGeom>
          <a:solidFill>
            <a:srgbClr val="F6ECC2"/>
          </a:solidFill>
          <a:ln w="9525">
            <a:solidFill>
              <a:srgbClr val="000000"/>
            </a:solidFill>
            <a:miter lim="800000"/>
            <a:headEnd/>
            <a:tailEnd/>
          </a:ln>
        </p:spPr>
        <p:txBody>
          <a:bodyPr wrap="none" anchor="ctr"/>
          <a:lstStyle/>
          <a:p>
            <a:pPr algn="ctr"/>
            <a:endParaRPr lang="zh-CN" altLang="zh-CN" sz="2800" b="1">
              <a:latin typeface="Times New Roman" pitchFamily="18" charset="0"/>
              <a:ea typeface="宋体" charset="-122"/>
            </a:endParaRPr>
          </a:p>
        </p:txBody>
      </p:sp>
      <p:sp>
        <p:nvSpPr>
          <p:cNvPr id="4" name="Rectangle 3" descr="Rectangle: Click to edit Master text styles&#10;Second level&#10;Third level&#10;Fourth level&#10;Fifth level"/>
          <p:cNvSpPr txBox="1">
            <a:spLocks noChangeArrowheads="1"/>
          </p:cNvSpPr>
          <p:nvPr/>
        </p:nvSpPr>
        <p:spPr>
          <a:xfrm>
            <a:off x="2428860" y="857232"/>
            <a:ext cx="4729182" cy="554038"/>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三种方法的要求及效果</a:t>
            </a:r>
          </a:p>
        </p:txBody>
      </p:sp>
      <p:sp>
        <p:nvSpPr>
          <p:cNvPr id="5" name="Text Box 5"/>
          <p:cNvSpPr txBox="1">
            <a:spLocks noChangeArrowheads="1"/>
          </p:cNvSpPr>
          <p:nvPr/>
        </p:nvSpPr>
        <p:spPr bwMode="auto">
          <a:xfrm>
            <a:off x="723900" y="1905000"/>
            <a:ext cx="1703388" cy="396875"/>
          </a:xfrm>
          <a:prstGeom prst="rect">
            <a:avLst/>
          </a:prstGeom>
          <a:solidFill>
            <a:srgbClr val="F6ECC2"/>
          </a:solidFill>
          <a:ln w="9525">
            <a:noFill/>
            <a:miter lim="800000"/>
            <a:headEnd/>
            <a:tailEnd/>
          </a:ln>
        </p:spPr>
        <p:txBody>
          <a:bodyPr>
            <a:spAutoFit/>
          </a:bodyPr>
          <a:lstStyle/>
          <a:p>
            <a:pPr>
              <a:spcBef>
                <a:spcPct val="50000"/>
              </a:spcBef>
            </a:pPr>
            <a:r>
              <a:rPr lang="zh-CN" altLang="en-US" sz="2000">
                <a:solidFill>
                  <a:srgbClr val="E24C05"/>
                </a:solidFill>
                <a:latin typeface="黑体" pitchFamily="49" charset="-122"/>
              </a:rPr>
              <a:t>调 度 策 略</a:t>
            </a:r>
          </a:p>
        </p:txBody>
      </p:sp>
      <p:sp>
        <p:nvSpPr>
          <p:cNvPr id="6" name="Text Box 6"/>
          <p:cNvSpPr txBox="1">
            <a:spLocks noChangeArrowheads="1"/>
          </p:cNvSpPr>
          <p:nvPr/>
        </p:nvSpPr>
        <p:spPr bwMode="auto">
          <a:xfrm>
            <a:off x="3505200" y="1905000"/>
            <a:ext cx="1866900" cy="396875"/>
          </a:xfrm>
          <a:prstGeom prst="rect">
            <a:avLst/>
          </a:prstGeom>
          <a:solidFill>
            <a:srgbClr val="F6ECC2"/>
          </a:solidFill>
          <a:ln w="9525">
            <a:noFill/>
            <a:miter lim="800000"/>
            <a:headEnd/>
            <a:tailEnd/>
          </a:ln>
        </p:spPr>
        <p:txBody>
          <a:bodyPr>
            <a:spAutoFit/>
          </a:bodyPr>
          <a:lstStyle/>
          <a:p>
            <a:pPr>
              <a:spcBef>
                <a:spcPct val="50000"/>
              </a:spcBef>
            </a:pPr>
            <a:r>
              <a:rPr lang="zh-CN" altLang="en-US" sz="2000">
                <a:solidFill>
                  <a:srgbClr val="E24C05"/>
                </a:solidFill>
                <a:latin typeface="黑体" pitchFamily="49" charset="-122"/>
              </a:rPr>
              <a:t>对调度的要求</a:t>
            </a:r>
          </a:p>
        </p:txBody>
      </p:sp>
      <p:sp>
        <p:nvSpPr>
          <p:cNvPr id="7" name="Rectangle 7"/>
          <p:cNvSpPr>
            <a:spLocks noChangeArrowheads="1"/>
          </p:cNvSpPr>
          <p:nvPr/>
        </p:nvSpPr>
        <p:spPr bwMode="auto">
          <a:xfrm>
            <a:off x="6202363" y="1879600"/>
            <a:ext cx="2444750" cy="396875"/>
          </a:xfrm>
          <a:prstGeom prst="rect">
            <a:avLst/>
          </a:prstGeom>
          <a:noFill/>
          <a:ln w="9525">
            <a:noFill/>
            <a:miter lim="800000"/>
            <a:headEnd/>
            <a:tailEnd/>
          </a:ln>
        </p:spPr>
        <p:txBody>
          <a:bodyPr wrap="none">
            <a:spAutoFit/>
          </a:bodyPr>
          <a:lstStyle/>
          <a:p>
            <a:r>
              <a:rPr lang="zh-CN" altLang="en-US" sz="2000">
                <a:solidFill>
                  <a:srgbClr val="E24C05"/>
                </a:solidFill>
                <a:latin typeface="黑体" pitchFamily="49" charset="-122"/>
              </a:rPr>
              <a:t>什么情况下起作用</a:t>
            </a:r>
            <a:r>
              <a:rPr lang="zh-CN" altLang="en-US" sz="1800">
                <a:solidFill>
                  <a:srgbClr val="E24C05"/>
                </a:solidFill>
                <a:latin typeface="黑体" pitchFamily="49" charset="-122"/>
              </a:rPr>
              <a:t>？</a:t>
            </a:r>
          </a:p>
        </p:txBody>
      </p:sp>
      <p:sp>
        <p:nvSpPr>
          <p:cNvPr id="8" name="Text Box 10"/>
          <p:cNvSpPr txBox="1">
            <a:spLocks noChangeArrowheads="1"/>
          </p:cNvSpPr>
          <p:nvPr/>
        </p:nvSpPr>
        <p:spPr bwMode="auto">
          <a:xfrm>
            <a:off x="781050" y="2647950"/>
            <a:ext cx="1524000" cy="366713"/>
          </a:xfrm>
          <a:prstGeom prst="rect">
            <a:avLst/>
          </a:prstGeom>
          <a:solidFill>
            <a:srgbClr val="F6ECC2"/>
          </a:solidFill>
          <a:ln w="9525">
            <a:noFill/>
            <a:miter lim="800000"/>
            <a:headEnd/>
            <a:tailEnd/>
          </a:ln>
        </p:spPr>
        <p:txBody>
          <a:bodyPr>
            <a:spAutoFit/>
          </a:bodyPr>
          <a:lstStyle/>
          <a:p>
            <a:pPr>
              <a:spcBef>
                <a:spcPct val="50000"/>
              </a:spcBef>
            </a:pPr>
            <a:r>
              <a:rPr lang="zh-CN" altLang="en-US" sz="1800" b="1">
                <a:latin typeface="宋体" charset="-122"/>
                <a:ea typeface="宋体" charset="-122"/>
              </a:rPr>
              <a:t>从 前 调 度</a:t>
            </a:r>
          </a:p>
        </p:txBody>
      </p:sp>
      <p:sp>
        <p:nvSpPr>
          <p:cNvPr id="9" name="Rectangle 11"/>
          <p:cNvSpPr>
            <a:spLocks noChangeArrowheads="1"/>
          </p:cNvSpPr>
          <p:nvPr/>
        </p:nvSpPr>
        <p:spPr bwMode="auto">
          <a:xfrm>
            <a:off x="739775" y="3786188"/>
            <a:ext cx="1565275" cy="366712"/>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从目标处调度</a:t>
            </a:r>
          </a:p>
        </p:txBody>
      </p:sp>
      <p:sp>
        <p:nvSpPr>
          <p:cNvPr id="10" name="Rectangle 12"/>
          <p:cNvSpPr>
            <a:spLocks noChangeArrowheads="1"/>
          </p:cNvSpPr>
          <p:nvPr/>
        </p:nvSpPr>
        <p:spPr bwMode="auto">
          <a:xfrm>
            <a:off x="739775" y="5067300"/>
            <a:ext cx="1565275" cy="366713"/>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从失败处调度</a:t>
            </a:r>
          </a:p>
        </p:txBody>
      </p:sp>
      <p:sp>
        <p:nvSpPr>
          <p:cNvPr id="11" name="Rectangle 13"/>
          <p:cNvSpPr>
            <a:spLocks noChangeArrowheads="1"/>
          </p:cNvSpPr>
          <p:nvPr/>
        </p:nvSpPr>
        <p:spPr bwMode="auto">
          <a:xfrm>
            <a:off x="2438400" y="3371850"/>
            <a:ext cx="3636963" cy="1163638"/>
          </a:xfrm>
          <a:prstGeom prst="rect">
            <a:avLst/>
          </a:prstGeom>
          <a:solidFill>
            <a:srgbClr val="F6ECC2"/>
          </a:solidFill>
          <a:ln w="9525">
            <a:noFill/>
            <a:miter lim="800000"/>
            <a:headEnd/>
            <a:tailEnd/>
          </a:ln>
        </p:spPr>
        <p:txBody>
          <a:bodyPr wrap="none">
            <a:spAutoFit/>
          </a:bodyPr>
          <a:lstStyle/>
          <a:p>
            <a:pPr>
              <a:lnSpc>
                <a:spcPct val="130000"/>
              </a:lnSpc>
            </a:pPr>
            <a:r>
              <a:rPr lang="zh-CN" altLang="en-US" sz="1800" b="1">
                <a:latin typeface="宋体" charset="-122"/>
                <a:ea typeface="宋体" charset="-122"/>
              </a:rPr>
              <a:t>必须保证在分支失败时执行被调度</a:t>
            </a:r>
            <a:br>
              <a:rPr lang="zh-CN" altLang="en-US" sz="1800" b="1">
                <a:latin typeface="宋体" charset="-122"/>
                <a:ea typeface="宋体" charset="-122"/>
              </a:rPr>
            </a:br>
            <a:r>
              <a:rPr lang="zh-CN" altLang="en-US" sz="1800" b="1">
                <a:latin typeface="宋体" charset="-122"/>
                <a:ea typeface="宋体" charset="-122"/>
              </a:rPr>
              <a:t>的指令不会导致错误。有可能需要</a:t>
            </a:r>
            <a:br>
              <a:rPr lang="zh-CN" altLang="en-US" sz="1800" b="1">
                <a:latin typeface="宋体" charset="-122"/>
                <a:ea typeface="宋体" charset="-122"/>
              </a:rPr>
            </a:br>
            <a:r>
              <a:rPr lang="zh-CN" altLang="en-US" sz="1800" b="1">
                <a:latin typeface="宋体" charset="-122"/>
                <a:ea typeface="宋体" charset="-122"/>
              </a:rPr>
              <a:t>复制指令。</a:t>
            </a:r>
          </a:p>
        </p:txBody>
      </p:sp>
      <p:sp>
        <p:nvSpPr>
          <p:cNvPr id="12" name="Rectangle 14"/>
          <p:cNvSpPr>
            <a:spLocks noChangeArrowheads="1"/>
          </p:cNvSpPr>
          <p:nvPr/>
        </p:nvSpPr>
        <p:spPr bwMode="auto">
          <a:xfrm>
            <a:off x="2667000" y="2647950"/>
            <a:ext cx="3176588" cy="366713"/>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被调度的指令必须与分支无关</a:t>
            </a:r>
          </a:p>
        </p:txBody>
      </p:sp>
      <p:sp>
        <p:nvSpPr>
          <p:cNvPr id="13" name="Rectangle 15"/>
          <p:cNvSpPr>
            <a:spLocks noChangeArrowheads="1"/>
          </p:cNvSpPr>
          <p:nvPr/>
        </p:nvSpPr>
        <p:spPr bwMode="auto">
          <a:xfrm>
            <a:off x="2438400" y="4805363"/>
            <a:ext cx="3636963" cy="806450"/>
          </a:xfrm>
          <a:prstGeom prst="rect">
            <a:avLst/>
          </a:prstGeom>
          <a:solidFill>
            <a:srgbClr val="F6ECC2"/>
          </a:solidFill>
          <a:ln w="9525">
            <a:noFill/>
            <a:miter lim="800000"/>
            <a:headEnd/>
            <a:tailEnd/>
          </a:ln>
        </p:spPr>
        <p:txBody>
          <a:bodyPr wrap="none">
            <a:spAutoFit/>
          </a:bodyPr>
          <a:lstStyle/>
          <a:p>
            <a:pPr>
              <a:lnSpc>
                <a:spcPct val="130000"/>
              </a:lnSpc>
            </a:pPr>
            <a:r>
              <a:rPr lang="zh-CN" altLang="en-US" sz="1800" b="1">
                <a:latin typeface="宋体" charset="-122"/>
                <a:ea typeface="宋体" charset="-122"/>
              </a:rPr>
              <a:t>必须保证在分支成功时执行被调度</a:t>
            </a:r>
            <a:br>
              <a:rPr lang="zh-CN" altLang="en-US" sz="1800" b="1">
                <a:latin typeface="宋体" charset="-122"/>
                <a:ea typeface="宋体" charset="-122"/>
              </a:rPr>
            </a:br>
            <a:r>
              <a:rPr lang="zh-CN" altLang="en-US" sz="1800" b="1">
                <a:latin typeface="宋体" charset="-122"/>
                <a:ea typeface="宋体" charset="-122"/>
              </a:rPr>
              <a:t>的指令不会导致错误。</a:t>
            </a:r>
          </a:p>
        </p:txBody>
      </p:sp>
      <p:sp>
        <p:nvSpPr>
          <p:cNvPr id="14" name="Rectangle 16"/>
          <p:cNvSpPr>
            <a:spLocks noChangeArrowheads="1"/>
          </p:cNvSpPr>
          <p:nvPr/>
        </p:nvSpPr>
        <p:spPr bwMode="auto">
          <a:xfrm>
            <a:off x="6705600" y="2667000"/>
            <a:ext cx="1104900" cy="366713"/>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任何情况</a:t>
            </a:r>
          </a:p>
        </p:txBody>
      </p:sp>
      <p:sp>
        <p:nvSpPr>
          <p:cNvPr id="15" name="Rectangle 17"/>
          <p:cNvSpPr>
            <a:spLocks noChangeArrowheads="1"/>
          </p:cNvSpPr>
          <p:nvPr/>
        </p:nvSpPr>
        <p:spPr bwMode="auto">
          <a:xfrm>
            <a:off x="6096000" y="3398838"/>
            <a:ext cx="2508250" cy="1412875"/>
          </a:xfrm>
          <a:prstGeom prst="rect">
            <a:avLst/>
          </a:prstGeom>
          <a:noFill/>
          <a:ln w="9525">
            <a:noFill/>
            <a:miter lim="800000"/>
            <a:headEnd/>
            <a:tailEnd/>
          </a:ln>
        </p:spPr>
        <p:txBody>
          <a:bodyPr>
            <a:spAutoFit/>
          </a:bodyPr>
          <a:lstStyle/>
          <a:p>
            <a:pPr>
              <a:lnSpc>
                <a:spcPct val="120000"/>
              </a:lnSpc>
            </a:pPr>
            <a:r>
              <a:rPr lang="en-US" altLang="zh-CN" sz="1800" b="1">
                <a:latin typeface="宋体" charset="-122"/>
                <a:ea typeface="宋体" charset="-122"/>
              </a:rPr>
              <a:t>    </a:t>
            </a:r>
            <a:r>
              <a:rPr lang="zh-CN" altLang="en-US" sz="1800" b="1">
                <a:latin typeface="宋体" charset="-122"/>
                <a:ea typeface="宋体" charset="-122"/>
              </a:rPr>
              <a:t>分支成功时</a:t>
            </a:r>
          </a:p>
          <a:p>
            <a:pPr>
              <a:lnSpc>
                <a:spcPct val="120000"/>
              </a:lnSpc>
            </a:pPr>
            <a:r>
              <a:rPr lang="en-US" altLang="zh-CN" sz="1800" b="1">
                <a:latin typeface="宋体" charset="-122"/>
                <a:ea typeface="宋体" charset="-122"/>
              </a:rPr>
              <a:t>(</a:t>
            </a:r>
            <a:r>
              <a:rPr lang="zh-CN" altLang="en-US" sz="1800" b="1">
                <a:latin typeface="宋体" charset="-122"/>
                <a:ea typeface="宋体" charset="-122"/>
              </a:rPr>
              <a:t>但由于复制指令，有</a:t>
            </a:r>
            <a:br>
              <a:rPr lang="zh-CN" altLang="en-US" sz="1800" b="1">
                <a:latin typeface="宋体" charset="-122"/>
                <a:ea typeface="宋体" charset="-122"/>
              </a:rPr>
            </a:br>
            <a:r>
              <a:rPr lang="zh-CN" altLang="en-US" sz="1800" b="1">
                <a:latin typeface="宋体" charset="-122"/>
                <a:ea typeface="宋体" charset="-122"/>
              </a:rPr>
              <a:t>可能会增大程序空间</a:t>
            </a:r>
            <a:r>
              <a:rPr lang="en-US" altLang="zh-CN" sz="1800" b="1">
                <a:latin typeface="宋体" charset="-122"/>
                <a:ea typeface="宋体" charset="-122"/>
              </a:rPr>
              <a:t>)	</a:t>
            </a:r>
          </a:p>
        </p:txBody>
      </p:sp>
      <p:sp>
        <p:nvSpPr>
          <p:cNvPr id="16" name="Rectangle 18"/>
          <p:cNvSpPr>
            <a:spLocks noChangeArrowheads="1"/>
          </p:cNvSpPr>
          <p:nvPr/>
        </p:nvSpPr>
        <p:spPr bwMode="auto">
          <a:xfrm>
            <a:off x="6629400" y="5081588"/>
            <a:ext cx="1335088" cy="366712"/>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分支失败时</a:t>
            </a:r>
          </a:p>
        </p:txBody>
      </p:sp>
      <p:sp>
        <p:nvSpPr>
          <p:cNvPr id="17" name="Line 21"/>
          <p:cNvSpPr>
            <a:spLocks noChangeShapeType="1"/>
          </p:cNvSpPr>
          <p:nvPr/>
        </p:nvSpPr>
        <p:spPr bwMode="auto">
          <a:xfrm>
            <a:off x="571500" y="5930900"/>
            <a:ext cx="8020050" cy="0"/>
          </a:xfrm>
          <a:prstGeom prst="line">
            <a:avLst/>
          </a:prstGeom>
          <a:noFill/>
          <a:ln w="9525">
            <a:solidFill>
              <a:srgbClr val="000000"/>
            </a:solidFill>
            <a:round/>
            <a:headEnd/>
            <a:tailEnd/>
          </a:ln>
        </p:spPr>
        <p:txBody>
          <a:bodyPr wrap="none" anchor="ctr"/>
          <a:lstStyle/>
          <a:p>
            <a:endParaRPr lang="zh-CN" altLang="en-US"/>
          </a:p>
        </p:txBody>
      </p:sp>
      <p:sp>
        <p:nvSpPr>
          <p:cNvPr id="18" name="Line 22"/>
          <p:cNvSpPr>
            <a:spLocks noChangeShapeType="1"/>
          </p:cNvSpPr>
          <p:nvPr/>
        </p:nvSpPr>
        <p:spPr bwMode="auto">
          <a:xfrm>
            <a:off x="2362200" y="1816100"/>
            <a:ext cx="0" cy="4114800"/>
          </a:xfrm>
          <a:prstGeom prst="line">
            <a:avLst/>
          </a:prstGeom>
          <a:noFill/>
          <a:ln w="9525">
            <a:solidFill>
              <a:srgbClr val="000000"/>
            </a:solidFill>
            <a:round/>
            <a:headEnd/>
            <a:tailEnd/>
          </a:ln>
        </p:spPr>
        <p:txBody>
          <a:bodyPr wrap="none" anchor="ctr"/>
          <a:lstStyle/>
          <a:p>
            <a:endParaRPr lang="zh-CN" altLang="en-US"/>
          </a:p>
        </p:txBody>
      </p:sp>
      <p:sp>
        <p:nvSpPr>
          <p:cNvPr id="19" name="Line 23"/>
          <p:cNvSpPr>
            <a:spLocks noChangeShapeType="1"/>
          </p:cNvSpPr>
          <p:nvPr/>
        </p:nvSpPr>
        <p:spPr bwMode="auto">
          <a:xfrm>
            <a:off x="6096000" y="1828800"/>
            <a:ext cx="0" cy="4114800"/>
          </a:xfrm>
          <a:prstGeom prst="line">
            <a:avLst/>
          </a:prstGeom>
          <a:noFill/>
          <a:ln w="9525">
            <a:solidFill>
              <a:srgbClr val="000000"/>
            </a:solidFill>
            <a:round/>
            <a:headEnd/>
            <a:tailEnd/>
          </a:ln>
        </p:spPr>
        <p:txBody>
          <a:bodyPr wrap="none" anchor="ctr"/>
          <a:lstStyle/>
          <a:p>
            <a:endParaRPr lang="zh-CN" altLang="en-US"/>
          </a:p>
        </p:txBody>
      </p:sp>
      <p:sp>
        <p:nvSpPr>
          <p:cNvPr id="20" name="Line 9"/>
          <p:cNvSpPr>
            <a:spLocks noChangeShapeType="1"/>
          </p:cNvSpPr>
          <p:nvPr/>
        </p:nvSpPr>
        <p:spPr bwMode="auto">
          <a:xfrm>
            <a:off x="600075" y="4610100"/>
            <a:ext cx="7991475" cy="0"/>
          </a:xfrm>
          <a:prstGeom prst="line">
            <a:avLst/>
          </a:prstGeom>
          <a:noFill/>
          <a:ln w="9525">
            <a:solidFill>
              <a:srgbClr val="000000"/>
            </a:solidFill>
            <a:round/>
            <a:headEnd/>
            <a:tailEnd/>
          </a:ln>
        </p:spPr>
        <p:txBody>
          <a:bodyPr wrap="none" anchor="ctr"/>
          <a:lstStyle/>
          <a:p>
            <a:endParaRPr lang="zh-CN" altLang="en-US"/>
          </a:p>
        </p:txBody>
      </p:sp>
      <p:sp>
        <p:nvSpPr>
          <p:cNvPr id="21" name="Line 24"/>
          <p:cNvSpPr>
            <a:spLocks noChangeShapeType="1"/>
          </p:cNvSpPr>
          <p:nvPr/>
        </p:nvSpPr>
        <p:spPr bwMode="auto">
          <a:xfrm>
            <a:off x="611188" y="2343150"/>
            <a:ext cx="7993062" cy="0"/>
          </a:xfrm>
          <a:prstGeom prst="line">
            <a:avLst/>
          </a:prstGeom>
          <a:noFill/>
          <a:ln w="9525">
            <a:solidFill>
              <a:srgbClr val="000000"/>
            </a:solidFill>
            <a:round/>
            <a:headEnd/>
            <a:tailEnd/>
          </a:ln>
        </p:spPr>
        <p:txBody>
          <a:bodyPr wrap="none"/>
          <a:lstStyle/>
          <a:p>
            <a:endParaRPr lang="zh-CN" altLang="en-US"/>
          </a:p>
        </p:txBody>
      </p:sp>
      <p:sp>
        <p:nvSpPr>
          <p:cNvPr id="22" name="Line 25"/>
          <p:cNvSpPr>
            <a:spLocks noChangeShapeType="1"/>
          </p:cNvSpPr>
          <p:nvPr/>
        </p:nvSpPr>
        <p:spPr bwMode="auto">
          <a:xfrm>
            <a:off x="611188" y="3206750"/>
            <a:ext cx="7993062" cy="0"/>
          </a:xfrm>
          <a:prstGeom prst="line">
            <a:avLst/>
          </a:prstGeom>
          <a:noFill/>
          <a:ln w="9525">
            <a:solidFill>
              <a:srgbClr val="000000"/>
            </a:solidFill>
            <a:round/>
            <a:headEnd/>
            <a:tailEnd/>
          </a:ln>
        </p:spPr>
        <p:txBody>
          <a:bodyPr wrap="none"/>
          <a:lstStyle/>
          <a:p>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428596" y="285728"/>
            <a:ext cx="7772400" cy="5351462"/>
          </a:xfrm>
          <a:prstGeom prst="rect">
            <a:avLst/>
          </a:prstGeom>
          <a:noFill/>
        </p:spPr>
        <p:txBody>
          <a:bodyPr/>
          <a:lstStyle/>
          <a:p>
            <a:pPr marL="1085850" marR="0" lvl="1" indent="-4572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rgbClr val="E24C05"/>
                </a:solidFill>
                <a:effectLst/>
                <a:uLnTx/>
                <a:uFillTx/>
                <a:latin typeface="+mn-lt"/>
                <a:ea typeface="+mn-ea"/>
                <a:cs typeface="+mn-cs"/>
              </a:rPr>
              <a:t>分支延迟受到两个方面的限制：</a:t>
            </a: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可以被放入延迟槽中的指令要满足一定的条件；</a:t>
            </a: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编译器预测分支转移方向的能力。</a:t>
            </a:r>
          </a:p>
          <a:p>
            <a:pPr marL="1085850" marR="0" lvl="1" indent="-4572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rgbClr val="E24C05"/>
                </a:solidFill>
                <a:effectLst/>
                <a:uLnTx/>
                <a:uFillTx/>
                <a:latin typeface="+mn-lt"/>
                <a:ea typeface="+mn-ea"/>
                <a:cs typeface="+mn-cs"/>
              </a:rPr>
              <a:t>进一步改进：分支取消机制</a:t>
            </a:r>
            <a:endParaRPr kumimoji="0" lang="zh-CN" altLang="en-US" sz="2800" b="1" i="0" u="none" strike="noStrike" kern="1200" cap="none" spc="0" normalizeH="0" baseline="0" noProof="0" dirty="0" smtClean="0">
              <a:ln>
                <a:noFill/>
              </a:ln>
              <a:solidFill>
                <a:srgbClr val="FF0000"/>
              </a:solidFill>
              <a:effectLst/>
              <a:uLnTx/>
              <a:uFillTx/>
              <a:latin typeface="宋体" charset="-122"/>
              <a:ea typeface="宋体" charset="-122"/>
              <a:cs typeface="+mn-cs"/>
            </a:endParaRP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当分支的实际执行方向和事先所预测的一样时，</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执行分支延迟槽中的指令，否则就将分支延迟槽中的指令转化成一个空操作。</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预测成功</a:t>
            </a: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取消</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分支的执行过程</a:t>
            </a:r>
            <a:endPar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endParaRPr kumimoji="0" lang="en-US" altLang="zh-CN" sz="2400" b="0" i="0" u="none" strike="noStrike" kern="1200" cap="none" spc="0" normalizeH="0" baseline="0" noProof="0" dirty="0" smtClean="0">
              <a:ln>
                <a:noFill/>
              </a:ln>
              <a:solidFill>
                <a:srgbClr val="FFFF66"/>
              </a:solidFill>
              <a:effectLst/>
              <a:uLnTx/>
              <a:uFillTx/>
              <a:latin typeface="+mn-lt"/>
              <a:ea typeface="宋体" charset="-122"/>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54100" y="4025900"/>
            <a:ext cx="7759700" cy="457200"/>
          </a:xfrm>
          <a:prstGeom prst="rect">
            <a:avLst/>
          </a:prstGeom>
          <a:solidFill>
            <a:srgbClr val="F5EABB"/>
          </a:solidFill>
          <a:ln w="9525">
            <a:noFill/>
            <a:miter lim="800000"/>
            <a:headEnd/>
            <a:tailEnd/>
          </a:ln>
        </p:spPr>
        <p:txBody>
          <a:bodyPr wrap="none" anchor="ctr"/>
          <a:lstStyle/>
          <a:p>
            <a:endParaRPr lang="zh-CN" altLang="en-US"/>
          </a:p>
        </p:txBody>
      </p:sp>
      <p:sp>
        <p:nvSpPr>
          <p:cNvPr id="3" name="Rectangle 5"/>
          <p:cNvSpPr>
            <a:spLocks noChangeArrowheads="1"/>
          </p:cNvSpPr>
          <p:nvPr/>
        </p:nvSpPr>
        <p:spPr bwMode="auto">
          <a:xfrm>
            <a:off x="1054100" y="1689100"/>
            <a:ext cx="7747000" cy="419100"/>
          </a:xfrm>
          <a:prstGeom prst="rect">
            <a:avLst/>
          </a:prstGeom>
          <a:solidFill>
            <a:srgbClr val="F5EABB"/>
          </a:solidFill>
          <a:ln w="9525">
            <a:noFill/>
            <a:miter lim="800000"/>
            <a:headEnd/>
            <a:tailEnd/>
          </a:ln>
        </p:spPr>
        <p:txBody>
          <a:bodyPr wrap="none" anchor="ctr"/>
          <a:lstStyle/>
          <a:p>
            <a:endParaRPr lang="zh-CN" altLang="en-US"/>
          </a:p>
        </p:txBody>
      </p:sp>
      <p:graphicFrame>
        <p:nvGraphicFramePr>
          <p:cNvPr id="4" name="Group 178"/>
          <p:cNvGraphicFramePr>
            <a:graphicFrameLocks noGrp="1"/>
          </p:cNvGraphicFramePr>
          <p:nvPr/>
        </p:nvGraphicFramePr>
        <p:xfrm>
          <a:off x="468313" y="1268413"/>
          <a:ext cx="8353425" cy="2133600"/>
        </p:xfrm>
        <a:graphic>
          <a:graphicData uri="http://schemas.openxmlformats.org/drawingml/2006/table">
            <a:tbl>
              <a:tblPr/>
              <a:tblGrid>
                <a:gridCol w="595312"/>
                <a:gridCol w="2212975"/>
                <a:gridCol w="503238"/>
                <a:gridCol w="504825"/>
                <a:gridCol w="719137"/>
                <a:gridCol w="720725"/>
                <a:gridCol w="719138"/>
                <a:gridCol w="720725"/>
                <a:gridCol w="576262"/>
                <a:gridCol w="576263"/>
                <a:gridCol w="504825"/>
              </a:tblGrid>
              <a:tr h="420688">
                <a:tc rowSpan="5">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2000" b="1" i="0" u="none" strike="noStrike" cap="none" normalizeH="0" baseline="0" smtClean="0">
                        <a:ln>
                          <a:noFill/>
                        </a:ln>
                        <a:solidFill>
                          <a:srgbClr val="E24C05"/>
                        </a:solidFill>
                        <a:effectLst/>
                        <a:latin typeface="宋体" pitchFamily="2" charset="-122"/>
                        <a:ea typeface="宋体" pitchFamily="2" charset="-122"/>
                      </a:endParaRPr>
                    </a:p>
                    <a:p>
                      <a:pPr marL="0" marR="0" lvl="0" indent="0" algn="l" defTabSz="914400" rtl="0" eaLnBrk="1" fontAlgn="base" latinLnBrk="0" hangingPunct="1">
                        <a:lnSpc>
                          <a:spcPct val="6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分</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支</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失</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败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D60093"/>
                          </a:solidFill>
                          <a:effectLst/>
                          <a:latin typeface="宋体" pitchFamily="2" charset="-122"/>
                          <a:ea typeface="宋体" pitchFamily="2" charset="-122"/>
                        </a:rPr>
                        <a:t>延迟槽指令 </a:t>
                      </a:r>
                      <a:r>
                        <a:rPr kumimoji="1" lang="en-US" altLang="zh-CN" sz="2000" b="1" i="0" u="none" strike="noStrike" cap="none" normalizeH="0" baseline="0" smtClean="0">
                          <a:ln>
                            <a:noFill/>
                          </a:ln>
                          <a:solidFill>
                            <a:srgbClr val="D60093"/>
                          </a:solidFill>
                          <a:effectLst/>
                          <a:latin typeface="宋体" pitchFamily="2" charset="-122"/>
                          <a:ea typeface="宋体" pitchFamily="2" charset="-122"/>
                        </a:rPr>
                        <a:t>i+1</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FF3300"/>
                          </a:solidFill>
                          <a:effectLst/>
                          <a:latin typeface="宋体" pitchFamily="2" charset="-122"/>
                          <a:ea typeface="宋体" pitchFamily="2" charset="-122"/>
                        </a:rPr>
                        <a:t>idle</a:t>
                      </a:r>
                      <a:r>
                        <a:rPr kumimoji="1" lang="en-US" altLang="zh-CN" sz="2000" b="0" i="0" u="none" strike="noStrike" cap="none" normalizeH="0" baseline="0" smtClean="0">
                          <a:ln>
                            <a:noFill/>
                          </a:ln>
                          <a:solidFill>
                            <a:srgbClr val="E24C05"/>
                          </a:solidFill>
                          <a:effectLst/>
                          <a:latin typeface="Tahoma" pitchFamily="34" charset="0"/>
                          <a:ea typeface="黑体" pitchFamily="2" charset="-122"/>
                        </a:rPr>
                        <a: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FF3300"/>
                          </a:solidFill>
                          <a:effectLst/>
                          <a:latin typeface="宋体" pitchFamily="2" charset="-122"/>
                          <a:ea typeface="宋体" pitchFamily="2" charset="-122"/>
                        </a:rPr>
                        <a:t>idle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FF3300"/>
                          </a:solidFill>
                          <a:effectLst/>
                          <a:latin typeface="宋体" pitchFamily="2" charset="-122"/>
                          <a:ea typeface="宋体" pitchFamily="2" charset="-122"/>
                        </a:rPr>
                        <a:t>idle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FF3300"/>
                          </a:solidFill>
                          <a:effectLst/>
                          <a:latin typeface="宋体" pitchFamily="2" charset="-122"/>
                          <a:ea typeface="宋体" pitchFamily="2" charset="-122"/>
                        </a:rPr>
                        <a:t>idle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76"/>
          <p:cNvGraphicFramePr>
            <a:graphicFrameLocks noGrp="1"/>
          </p:cNvGraphicFramePr>
          <p:nvPr/>
        </p:nvGraphicFramePr>
        <p:xfrm>
          <a:off x="468313" y="3589338"/>
          <a:ext cx="8351837" cy="2217420"/>
        </p:xfrm>
        <a:graphic>
          <a:graphicData uri="http://schemas.openxmlformats.org/drawingml/2006/table">
            <a:tbl>
              <a:tblPr/>
              <a:tblGrid>
                <a:gridCol w="595312"/>
                <a:gridCol w="2386013"/>
                <a:gridCol w="598487"/>
                <a:gridCol w="596900"/>
                <a:gridCol w="595313"/>
                <a:gridCol w="598487"/>
                <a:gridCol w="595313"/>
                <a:gridCol w="595312"/>
                <a:gridCol w="596900"/>
                <a:gridCol w="598488"/>
                <a:gridCol w="595312"/>
              </a:tblGrid>
              <a:tr h="447675">
                <a:tc rowSpan="5">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2000" b="1" i="0" u="none" strike="noStrike" cap="none" normalizeH="0" baseline="0" smtClean="0">
                        <a:ln>
                          <a:noFill/>
                        </a:ln>
                        <a:solidFill>
                          <a:srgbClr val="E24C05"/>
                        </a:solidFill>
                        <a:effectLst/>
                        <a:latin typeface="宋体" pitchFamily="2" charset="-122"/>
                        <a:ea typeface="宋体" pitchFamily="2" charset="-122"/>
                      </a:endParaRPr>
                    </a:p>
                    <a:p>
                      <a:pPr marL="0" marR="0" lvl="0" indent="0" algn="l" defTabSz="914400" rtl="0" eaLnBrk="1" fontAlgn="base" latinLnBrk="0" hangingPunct="1">
                        <a:lnSpc>
                          <a:spcPct val="7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分</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支</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成</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功</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D60093"/>
                          </a:solidFill>
                          <a:effectLst/>
                          <a:latin typeface="宋体" pitchFamily="2" charset="-122"/>
                          <a:ea typeface="宋体" pitchFamily="2" charset="-122"/>
                        </a:rPr>
                        <a:t>延迟槽指令 </a:t>
                      </a:r>
                      <a:r>
                        <a:rPr kumimoji="1" lang="en-US" altLang="zh-CN" sz="2000" b="1" i="0" u="none" strike="noStrike" cap="none" normalizeH="0" baseline="0" smtClean="0">
                          <a:ln>
                            <a:noFill/>
                          </a:ln>
                          <a:solidFill>
                            <a:srgbClr val="D60093"/>
                          </a:solidFill>
                          <a:effectLst/>
                          <a:latin typeface="宋体" pitchFamily="2" charset="-122"/>
                          <a:ea typeface="宋体" pitchFamily="2" charset="-122"/>
                        </a:rPr>
                        <a:t>i+1</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j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j+1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j+2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146"/>
          <p:cNvSpPr txBox="1">
            <a:spLocks noChangeArrowheads="1"/>
          </p:cNvSpPr>
          <p:nvPr/>
        </p:nvSpPr>
        <p:spPr bwMode="auto">
          <a:xfrm>
            <a:off x="1979613" y="5840413"/>
            <a:ext cx="6769100"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latin typeface="宋体" charset="-122"/>
                <a:ea typeface="宋体" charset="-122"/>
              </a:rPr>
              <a:t>预测分支成功的情况下，分支取消机制的执行情况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685800" y="1511277"/>
            <a:ext cx="7989888" cy="403225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实现</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MIPS</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指令子集的一种简单数据通路。</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该数据通路的操作分成</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5</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个时钟周期</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取指令</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指令译码</a:t>
            </a:r>
            <a:r>
              <a:rPr kumimoji="0" lang="en-US" altLang="zh-CN" sz="2400" b="0" i="0" u="none" strike="noStrike" kern="1200" cap="none" spc="0" normalizeH="0" baseline="0" noProof="0" dirty="0" smtClean="0">
                <a:ln>
                  <a:noFill/>
                </a:ln>
                <a:solidFill>
                  <a:srgbClr val="FF0000"/>
                </a:solidFill>
                <a:effectLst/>
                <a:uLnTx/>
                <a:uFillTx/>
                <a:latin typeface="+mn-lt"/>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读寄存器</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执行</a:t>
            </a:r>
            <a:r>
              <a:rPr kumimoji="0" lang="en-US" altLang="zh-CN" sz="2400" b="0" i="0" u="none" strike="noStrike" kern="1200" cap="none" spc="0" normalizeH="0" baseline="0" noProof="0" dirty="0" smtClean="0">
                <a:ln>
                  <a:noFill/>
                </a:ln>
                <a:solidFill>
                  <a:srgbClr val="FF0000"/>
                </a:solidFill>
                <a:effectLst/>
                <a:uLnTx/>
                <a:uFillTx/>
                <a:latin typeface="+mn-lt"/>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有效地址计算</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存储器访问</a:t>
            </a:r>
            <a:r>
              <a:rPr kumimoji="0" lang="en-US" altLang="zh-CN" sz="2400" b="0" i="0" u="none" strike="noStrike" kern="1200" cap="none" spc="0" normalizeH="0" baseline="0" noProof="0" dirty="0" smtClean="0">
                <a:ln>
                  <a:noFill/>
                </a:ln>
                <a:solidFill>
                  <a:srgbClr val="FF0000"/>
                </a:solidFill>
                <a:effectLst/>
                <a:uLnTx/>
                <a:uFillTx/>
                <a:latin typeface="+mn-lt"/>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分支完成</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写回 </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只讨论整数指令的实现</a:t>
            </a:r>
            <a:r>
              <a:rPr kumimoji="0" lang="zh-CN" altLang="en-US" sz="2000" b="1" i="0" u="none" strike="noStrike" kern="1200" cap="none" spc="0" normalizeH="0" baseline="0" noProof="0" dirty="0" smtClean="0">
                <a:ln>
                  <a:noFill/>
                </a:ln>
                <a:solidFill>
                  <a:srgbClr val="000000"/>
                </a:solidFill>
                <a:effectLst/>
                <a:uLnTx/>
                <a:uFillTx/>
                <a:latin typeface="宋体" charset="-122"/>
                <a:ea typeface="宋体" charset="-122"/>
                <a:cs typeface="+mn-cs"/>
              </a:rPr>
              <a:t>（包括：</a:t>
            </a:r>
            <a:r>
              <a:rPr kumimoji="0" lang="en-US" altLang="zh-CN" sz="2000" b="1" i="0" u="none" strike="noStrike" kern="1200" cap="none" spc="0" normalizeH="0" baseline="0" noProof="0" dirty="0" smtClean="0">
                <a:ln>
                  <a:noFill/>
                </a:ln>
                <a:solidFill>
                  <a:srgbClr val="9933FF"/>
                </a:solidFill>
                <a:effectLst/>
                <a:uLnTx/>
                <a:uFillTx/>
                <a:latin typeface="宋体" charset="-122"/>
                <a:ea typeface="宋体" charset="-122"/>
                <a:cs typeface="+mn-cs"/>
              </a:rPr>
              <a:t>load</a:t>
            </a:r>
            <a:r>
              <a:rPr kumimoji="0" lang="zh-CN" altLang="en-US" sz="2000" b="1" i="0" u="none" strike="noStrike" kern="1200" cap="none" spc="0" normalizeH="0" baseline="0" noProof="0" dirty="0" smtClean="0">
                <a:ln>
                  <a:noFill/>
                </a:ln>
                <a:solidFill>
                  <a:srgbClr val="000000"/>
                </a:solidFill>
                <a:effectLst/>
                <a:uLnTx/>
                <a:uFillTx/>
                <a:latin typeface="宋体" charset="-122"/>
                <a:ea typeface="宋体" charset="-122"/>
                <a:cs typeface="+mn-cs"/>
              </a:rPr>
              <a:t>和</a:t>
            </a:r>
            <a:r>
              <a:rPr kumimoji="0" lang="en-US" altLang="zh-CN" sz="2000" b="1" i="0" u="none" strike="noStrike" kern="1200" cap="none" spc="0" normalizeH="0" baseline="0" noProof="0" dirty="0" smtClean="0">
                <a:ln>
                  <a:noFill/>
                </a:ln>
                <a:solidFill>
                  <a:srgbClr val="9933FF"/>
                </a:solidFill>
                <a:effectLst/>
                <a:uLnTx/>
                <a:uFillTx/>
                <a:latin typeface="宋体" charset="-122"/>
                <a:ea typeface="宋体" charset="-122"/>
                <a:cs typeface="+mn-cs"/>
              </a:rPr>
              <a:t>store</a:t>
            </a:r>
            <a:r>
              <a:rPr kumimoji="0" lang="zh-CN" altLang="en-US" sz="2000" b="1" i="0" u="none" strike="noStrike" kern="1200" cap="none" spc="0" normalizeH="0" baseline="0" noProof="0" dirty="0" smtClean="0">
                <a:ln>
                  <a:noFill/>
                </a:ln>
                <a:solidFill>
                  <a:srgbClr val="000000"/>
                </a:solidFill>
                <a:effectLst/>
                <a:uLnTx/>
                <a:uFillTx/>
                <a:latin typeface="宋体" charset="-122"/>
                <a:ea typeface="宋体" charset="-122"/>
                <a:cs typeface="+mn-cs"/>
              </a:rPr>
              <a:t>，等于</a:t>
            </a:r>
            <a:r>
              <a:rPr kumimoji="0" lang="en-US" altLang="zh-CN" sz="2000" b="1" i="0" u="none" strike="noStrike" kern="1200" cap="none" spc="0" normalizeH="0" baseline="0" noProof="0" dirty="0" smtClean="0">
                <a:ln>
                  <a:noFill/>
                </a:ln>
                <a:solidFill>
                  <a:srgbClr val="9933FF"/>
                </a:solidFill>
                <a:effectLst/>
                <a:uLnTx/>
                <a:uFillTx/>
                <a:latin typeface="宋体" charset="-122"/>
                <a:ea typeface="宋体" charset="-122"/>
                <a:cs typeface="+mn-cs"/>
              </a:rPr>
              <a:t>0</a:t>
            </a:r>
            <a:r>
              <a:rPr kumimoji="0" lang="zh-CN" altLang="en-US" sz="2000" b="1" i="0" u="none" strike="noStrike" kern="1200" cap="none" spc="0" normalizeH="0" baseline="0" noProof="0" dirty="0" smtClean="0">
                <a:ln>
                  <a:noFill/>
                </a:ln>
                <a:solidFill>
                  <a:srgbClr val="000000"/>
                </a:solidFill>
                <a:effectLst/>
                <a:uLnTx/>
                <a:uFillTx/>
                <a:latin typeface="宋体" charset="-122"/>
                <a:ea typeface="宋体" charset="-122"/>
                <a:cs typeface="+mn-cs"/>
              </a:rPr>
              <a:t>转移，整数</a:t>
            </a:r>
            <a:r>
              <a:rPr kumimoji="0" lang="en-US" altLang="zh-CN" sz="2000" b="1" i="0" u="none" strike="noStrike" kern="1200" cap="none" spc="0" normalizeH="0" baseline="0" noProof="0" dirty="0" smtClean="0">
                <a:ln>
                  <a:noFill/>
                </a:ln>
                <a:solidFill>
                  <a:srgbClr val="9933FF"/>
                </a:solidFill>
                <a:effectLst/>
                <a:uLnTx/>
                <a:uFillTx/>
                <a:latin typeface="宋体" charset="-122"/>
                <a:ea typeface="宋体" charset="-122"/>
                <a:cs typeface="+mn-cs"/>
              </a:rPr>
              <a:t>ALU</a:t>
            </a:r>
            <a:r>
              <a:rPr kumimoji="0" lang="zh-CN" altLang="en-US" sz="2000" b="1" i="0" u="none" strike="noStrike" kern="1200" cap="none" spc="0" normalizeH="0" baseline="0" noProof="0" dirty="0" smtClean="0">
                <a:ln>
                  <a:noFill/>
                </a:ln>
                <a:solidFill>
                  <a:srgbClr val="000000"/>
                </a:solidFill>
                <a:effectLst/>
                <a:uLnTx/>
                <a:uFillTx/>
                <a:latin typeface="宋体" charset="-122"/>
                <a:ea typeface="宋体" charset="-122"/>
                <a:cs typeface="+mn-cs"/>
              </a:rPr>
              <a:t>指令等。）</a:t>
            </a:r>
            <a:r>
              <a:rPr kumimoji="0" lang="zh-CN" altLang="en-US" sz="2800" b="0" i="0" u="none" strike="noStrike" kern="1200" cap="none" spc="0" normalizeH="0" baseline="0" noProof="0" dirty="0" smtClean="0">
                <a:ln>
                  <a:noFill/>
                </a:ln>
                <a:solidFill>
                  <a:srgbClr val="000000"/>
                </a:solidFill>
                <a:effectLst/>
                <a:uLnTx/>
                <a:uFillTx/>
                <a:latin typeface="宋体" charset="-122"/>
                <a:ea typeface="+mn-ea"/>
                <a:cs typeface="+mn-cs"/>
              </a:rPr>
              <a:t> </a:t>
            </a:r>
          </a:p>
        </p:txBody>
      </p:sp>
      <p:sp>
        <p:nvSpPr>
          <p:cNvPr id="3" name="Text Box 4"/>
          <p:cNvSpPr txBox="1">
            <a:spLocks noChangeArrowheads="1"/>
          </p:cNvSpPr>
          <p:nvPr/>
        </p:nvSpPr>
        <p:spPr bwMode="auto">
          <a:xfrm>
            <a:off x="0" y="214290"/>
            <a:ext cx="9144000" cy="519112"/>
          </a:xfrm>
          <a:prstGeom prst="rect">
            <a:avLst/>
          </a:prstGeom>
          <a:noFill/>
          <a:ln w="9525">
            <a:noFill/>
            <a:miter lim="800000"/>
            <a:headEnd/>
            <a:tailEnd/>
          </a:ln>
        </p:spPr>
        <p:txBody>
          <a:bodyPr>
            <a:spAutoFit/>
          </a:bodyPr>
          <a:lstStyle/>
          <a:p>
            <a:pPr algn="ctr">
              <a:spcBef>
                <a:spcPct val="50000"/>
              </a:spcBef>
            </a:pPr>
            <a:r>
              <a:rPr lang="en-US" altLang="zh-CN" sz="2800">
                <a:solidFill>
                  <a:srgbClr val="000000"/>
                </a:solidFill>
                <a:latin typeface="黑体" pitchFamily="49" charset="-122"/>
              </a:rPr>
              <a:t>3.5 </a:t>
            </a:r>
            <a:r>
              <a:rPr lang="zh-CN" altLang="en-US" sz="2800">
                <a:solidFill>
                  <a:srgbClr val="000000"/>
                </a:solidFill>
                <a:latin typeface="黑体" pitchFamily="49" charset="-122"/>
              </a:rPr>
              <a:t>流水线的实现</a:t>
            </a:r>
          </a:p>
        </p:txBody>
      </p:sp>
      <p:sp>
        <p:nvSpPr>
          <p:cNvPr id="4" name="Text Box 5"/>
          <p:cNvSpPr txBox="1">
            <a:spLocks noChangeArrowheads="1"/>
          </p:cNvSpPr>
          <p:nvPr/>
        </p:nvSpPr>
        <p:spPr bwMode="auto">
          <a:xfrm>
            <a:off x="684213" y="935015"/>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49" charset="-122"/>
              </a:rPr>
              <a:t>3.5.1 MIPS</a:t>
            </a:r>
            <a:r>
              <a:rPr lang="zh-CN" altLang="en-US" sz="2600">
                <a:solidFill>
                  <a:srgbClr val="0000CC"/>
                </a:solidFill>
                <a:latin typeface="黑体" pitchFamily="49" charset="-122"/>
              </a:rPr>
              <a:t>的一种简单实现</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arch13"/>
          <p:cNvPicPr>
            <a:picLocks noChangeAspect="1" noChangeArrowheads="1"/>
          </p:cNvPicPr>
          <p:nvPr/>
        </p:nvPicPr>
        <p:blipFill>
          <a:blip r:embed="rId2"/>
          <a:srcRect/>
          <a:stretch>
            <a:fillRect/>
          </a:stretch>
        </p:blipFill>
        <p:spPr bwMode="auto">
          <a:xfrm>
            <a:off x="900113" y="188913"/>
            <a:ext cx="7543800" cy="5634037"/>
          </a:xfrm>
          <a:prstGeom prst="rect">
            <a:avLst/>
          </a:prstGeom>
          <a:noFill/>
          <a:ln w="9525">
            <a:noFill/>
            <a:miter lim="800000"/>
            <a:headEnd/>
            <a:tailEnd/>
          </a:ln>
        </p:spPr>
      </p:pic>
      <p:sp>
        <p:nvSpPr>
          <p:cNvPr id="3" name="Rectangle 10"/>
          <p:cNvSpPr>
            <a:spLocks noChangeArrowheads="1"/>
          </p:cNvSpPr>
          <p:nvPr/>
        </p:nvSpPr>
        <p:spPr bwMode="auto">
          <a:xfrm>
            <a:off x="684213" y="188913"/>
            <a:ext cx="7920037" cy="1079500"/>
          </a:xfrm>
          <a:prstGeom prst="rect">
            <a:avLst/>
          </a:prstGeom>
          <a:solidFill>
            <a:schemeClr val="bg1"/>
          </a:solidFill>
          <a:ln w="9525">
            <a:noFill/>
            <a:miter lim="800000"/>
            <a:headEnd/>
            <a:tailEnd/>
          </a:ln>
        </p:spPr>
        <p:txBody>
          <a:bodyPr wrap="none" anchor="ctr"/>
          <a:lstStyle/>
          <a:p>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038600" y="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547688" y="971550"/>
            <a:ext cx="7921625" cy="5233988"/>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设置了一些</a:t>
            </a:r>
            <a:r>
              <a:rPr kumimoji="0" lang="zh-CN" altLang="en-US" sz="2800" b="0" i="0" u="none" strike="noStrike" kern="1200" cap="none" spc="0" normalizeH="0" baseline="0" noProof="0" dirty="0" smtClean="0">
                <a:ln>
                  <a:noFill/>
                </a:ln>
                <a:solidFill>
                  <a:srgbClr val="D60093"/>
                </a:solidFill>
                <a:effectLst/>
                <a:uLnTx/>
                <a:uFillTx/>
                <a:latin typeface="+mn-lt"/>
                <a:ea typeface="+mn-ea"/>
                <a:cs typeface="+mn-cs"/>
              </a:rPr>
              <a:t>临时寄存器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。其作用如下：</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PC</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程序计数器</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，存放当前指令的地址。</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NPC</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下一条程序计数器</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，存放下一条指令的地址。</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IR</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指令寄存器</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，存放当前正在处理的指令。</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第一操作数寄存器</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，存放从通用寄存器组读出来的操作数。</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B</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第二操作数寄存器</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，存放从通用寄存器组读出来的另一个操作数。</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err="1" smtClean="0">
                <a:ln>
                  <a:noFill/>
                </a:ln>
                <a:solidFill>
                  <a:srgbClr val="9933FF"/>
                </a:solidFill>
                <a:effectLst/>
                <a:uLnTx/>
                <a:uFillTx/>
                <a:latin typeface="Times New Roman" pitchFamily="18" charset="0"/>
                <a:ea typeface="宋体" charset="-122"/>
                <a:cs typeface="+mn-cs"/>
              </a:rPr>
              <a:t>Imm</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：存放符号扩展后的</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立即数操作数</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err="1" smtClean="0">
                <a:ln>
                  <a:noFill/>
                </a:ln>
                <a:solidFill>
                  <a:srgbClr val="9933FF"/>
                </a:solidFill>
                <a:effectLst/>
                <a:uLnTx/>
                <a:uFillTx/>
                <a:latin typeface="Times New Roman" pitchFamily="18" charset="0"/>
                <a:ea typeface="宋体" charset="-122"/>
                <a:cs typeface="+mn-cs"/>
              </a:rPr>
              <a:t>Cond</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存放条件判定的结果</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。为“真”表示分支成功。</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err="1" smtClean="0">
                <a:ln>
                  <a:noFill/>
                </a:ln>
                <a:solidFill>
                  <a:srgbClr val="9933FF"/>
                </a:solidFill>
                <a:effectLst/>
                <a:uLnTx/>
                <a:uFillTx/>
                <a:latin typeface="Times New Roman" pitchFamily="18" charset="0"/>
                <a:ea typeface="宋体" charset="-122"/>
                <a:cs typeface="+mn-cs"/>
              </a:rPr>
              <a:t>ALUo</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存放</a:t>
            </a:r>
            <a:r>
              <a:rPr kumimoji="0" lang="en-US" altLang="zh-CN"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ALU</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的运算结果</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LMD</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存放</a:t>
            </a:r>
            <a:r>
              <a:rPr kumimoji="0" lang="en-US" altLang="zh-CN" sz="2400" b="0" i="0" u="none" strike="noStrike" kern="1200" cap="none" spc="0" normalizeH="0" baseline="0" noProof="0" dirty="0" smtClean="0">
                <a:ln>
                  <a:noFill/>
                </a:ln>
                <a:solidFill>
                  <a:srgbClr val="002060"/>
                </a:solidFill>
                <a:effectLst/>
                <a:uLnTx/>
                <a:uFillTx/>
                <a:latin typeface="Times New Roman" pitchFamily="18" charset="0"/>
                <a:ea typeface="宋体" charset="-122"/>
                <a:cs typeface="+mn-cs"/>
              </a:rPr>
              <a:t>load</a:t>
            </a:r>
            <a:r>
              <a:rPr kumimoji="0" lang="zh-CN" altLang="en-US" sz="2400" b="0" i="0" u="none" strike="noStrike" kern="1200" cap="none" spc="0" normalizeH="0" baseline="0" noProof="0" dirty="0" smtClean="0">
                <a:ln>
                  <a:noFill/>
                </a:ln>
                <a:solidFill>
                  <a:srgbClr val="002060"/>
                </a:solidFill>
                <a:effectLst/>
                <a:uLnTx/>
                <a:uFillTx/>
                <a:latin typeface="Times New Roman" pitchFamily="18" charset="0"/>
                <a:ea typeface="宋体" charset="-122"/>
                <a:cs typeface="+mn-cs"/>
              </a:rPr>
              <a:t>指令</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宋体" charset="-122"/>
                <a:cs typeface="+mn-cs"/>
              </a:rPr>
              <a:t>从存储器读出的数据</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928926" y="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714348" y="857232"/>
            <a:ext cx="7772400" cy="49530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2"/>
              <a:tabLst/>
              <a:defRPr/>
            </a:pPr>
            <a:r>
              <a:rPr kumimoji="0" lang="zh-CN" altLang="en-US" sz="3200" b="0" i="0" u="none" strike="noStrike" kern="1200" cap="none" spc="0" normalizeH="0" baseline="0" noProof="0" dirty="0" smtClean="0">
                <a:ln>
                  <a:noFill/>
                </a:ln>
                <a:solidFill>
                  <a:schemeClr val="tx1"/>
                </a:solidFill>
                <a:effectLst/>
                <a:uLnTx/>
                <a:uFillTx/>
                <a:latin typeface="黑体" pitchFamily="49" charset="-122"/>
                <a:ea typeface="+mn-ea"/>
                <a:cs typeface="+mn-cs"/>
              </a:rPr>
              <a:t>一条</a:t>
            </a:r>
            <a:r>
              <a:rPr kumimoji="0" lang="en-US" altLang="zh-CN" sz="3200" b="0" i="0" u="none" strike="noStrike" kern="1200" cap="none" spc="0" normalizeH="0" baseline="0" noProof="0" dirty="0" smtClean="0">
                <a:ln>
                  <a:noFill/>
                </a:ln>
                <a:solidFill>
                  <a:schemeClr val="tx1"/>
                </a:solidFill>
                <a:effectLst/>
                <a:uLnTx/>
                <a:uFillTx/>
                <a:latin typeface="黑体" pitchFamily="49" charset="-122"/>
                <a:ea typeface="+mn-ea"/>
                <a:cs typeface="+mn-cs"/>
              </a:rPr>
              <a:t>MIPS</a:t>
            </a:r>
            <a:r>
              <a:rPr kumimoji="0" lang="zh-CN" altLang="en-US" sz="3200" b="0" i="0" u="none" strike="noStrike" kern="1200" cap="none" spc="0" normalizeH="0" baseline="0" noProof="0" dirty="0" smtClean="0">
                <a:ln>
                  <a:noFill/>
                </a:ln>
                <a:solidFill>
                  <a:schemeClr val="tx1"/>
                </a:solidFill>
                <a:effectLst/>
                <a:uLnTx/>
                <a:uFillTx/>
                <a:latin typeface="黑体" pitchFamily="49" charset="-122"/>
                <a:ea typeface="+mn-ea"/>
                <a:cs typeface="+mn-cs"/>
              </a:rPr>
              <a:t>指令最多需要以下</a:t>
            </a:r>
            <a:r>
              <a:rPr kumimoji="0" lang="en-US" altLang="zh-CN" sz="3200" b="0" i="0" u="none" strike="noStrike" kern="1200" cap="none" spc="0" normalizeH="0" baseline="0" noProof="0" dirty="0" smtClean="0">
                <a:ln>
                  <a:noFill/>
                </a:ln>
                <a:solidFill>
                  <a:schemeClr val="tx1"/>
                </a:solidFill>
                <a:effectLst/>
                <a:uLnTx/>
                <a:uFillTx/>
                <a:latin typeface="黑体" pitchFamily="49" charset="-122"/>
                <a:ea typeface="+mn-ea"/>
                <a:cs typeface="+mn-cs"/>
              </a:rPr>
              <a:t>5</a:t>
            </a:r>
            <a:r>
              <a:rPr kumimoji="0" lang="zh-CN" altLang="en-US" sz="3200" b="0" i="0" u="none" strike="noStrike" kern="1200" cap="none" spc="0" normalizeH="0" baseline="0" noProof="0" dirty="0" smtClean="0">
                <a:ln>
                  <a:noFill/>
                </a:ln>
                <a:solidFill>
                  <a:schemeClr val="tx1"/>
                </a:solidFill>
                <a:effectLst/>
                <a:uLnTx/>
                <a:uFillTx/>
                <a:latin typeface="黑体" pitchFamily="49" charset="-122"/>
                <a:ea typeface="+mn-ea"/>
                <a:cs typeface="+mn-cs"/>
              </a:rPr>
              <a:t>个时钟周期：</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取指令周期</a:t>
            </a:r>
            <a:r>
              <a:rPr kumimoji="0" lang="zh-CN" altLang="en-US" sz="2800" b="0" i="0" u="none" strike="noStrike" kern="1200" cap="none" spc="0" normalizeH="0" baseline="0" noProof="0" dirty="0" smtClean="0">
                <a:ln>
                  <a:noFill/>
                </a:ln>
                <a:solidFill>
                  <a:srgbClr val="FF0000"/>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IF</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endParaRPr kumimoji="0" lang="zh-CN" altLang="en-US" sz="2800" b="0" i="0" u="none" strike="noStrike" kern="1200" cap="none" spc="0" normalizeH="0" baseline="0" noProof="0" dirty="0" smtClean="0">
              <a:ln>
                <a:noFill/>
              </a:ln>
              <a:solidFill>
                <a:srgbClr val="FF33CC"/>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Char char="p"/>
              <a:tabLst/>
              <a:defRPr/>
            </a:pP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IR</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Mem</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[PC]</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Char char="p"/>
              <a:tabLst/>
              <a:defRPr/>
            </a:pP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NPC</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PC+4</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指令译码</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读寄存器周期</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ID</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endParaRPr kumimoji="0" lang="zh-CN" altLang="en-US" sz="2800" b="0" i="0" u="none" strike="noStrike" kern="1200" cap="none" spc="0" normalizeH="0" baseline="0" noProof="0" dirty="0" smtClean="0">
              <a:ln>
                <a:noFill/>
              </a:ln>
              <a:solidFill>
                <a:srgbClr val="FF33CC"/>
              </a:solidFill>
              <a:effectLst/>
              <a:uLnTx/>
              <a:uFillTx/>
              <a:latin typeface="黑体" pitchFamily="49" charset="-122"/>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pt-PT"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 </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 </a:t>
            </a:r>
            <a:r>
              <a:rPr kumimoji="0" lang="pt-PT"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Regs[rs]</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pt-PT"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B </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 </a:t>
            </a:r>
            <a:r>
              <a:rPr kumimoji="0" lang="pt-PT"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Regs[rt]</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pt-PT"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Imm </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 </a:t>
            </a:r>
            <a:r>
              <a:rPr kumimoji="0" lang="zh-CN" altLang="pt-PT"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pt-PT"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IR</a:t>
            </a:r>
            <a:r>
              <a:rPr kumimoji="0" lang="pt-PT" altLang="zh-CN" sz="2400" b="0" i="0" u="none" strike="noStrike" kern="1200" cap="none" spc="0" normalizeH="0" baseline="-25000" noProof="0" dirty="0" smtClean="0">
                <a:ln>
                  <a:noFill/>
                </a:ln>
                <a:solidFill>
                  <a:schemeClr val="tx1"/>
                </a:solidFill>
                <a:effectLst/>
                <a:uLnTx/>
                <a:uFillTx/>
                <a:latin typeface="宋体" charset="-122"/>
                <a:ea typeface="宋体" charset="-122"/>
                <a:cs typeface="+mn-cs"/>
              </a:rPr>
              <a:t>16</a:t>
            </a:r>
            <a:r>
              <a:rPr kumimoji="0" lang="zh-CN" altLang="pt-PT"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pt-PT" altLang="zh-CN" sz="2400" b="0" i="0" u="none" strike="noStrike" kern="1200" cap="none" spc="0" normalizeH="0" baseline="30000" noProof="0" dirty="0" smtClean="0">
                <a:ln>
                  <a:noFill/>
                </a:ln>
                <a:solidFill>
                  <a:schemeClr val="tx1"/>
                </a:solidFill>
                <a:effectLst/>
                <a:uLnTx/>
                <a:uFillTx/>
                <a:latin typeface="宋体" charset="-122"/>
                <a:ea typeface="宋体" charset="-122"/>
                <a:cs typeface="+mn-cs"/>
              </a:rPr>
              <a:t>16</a:t>
            </a:r>
            <a:r>
              <a:rPr kumimoji="0" lang="pt-PT"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a:t>
            </a:r>
            <a:r>
              <a:rPr kumimoji="0" lang="pt-PT"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IR</a:t>
            </a:r>
            <a:r>
              <a:rPr kumimoji="0" lang="pt-PT" altLang="zh-CN" sz="2400" b="0" i="0" u="none" strike="noStrike" kern="1200" cap="none" spc="0" normalizeH="0" baseline="-25000" noProof="0" dirty="0" smtClean="0">
                <a:ln>
                  <a:noFill/>
                </a:ln>
                <a:solidFill>
                  <a:schemeClr val="tx1"/>
                </a:solidFill>
                <a:effectLst/>
                <a:uLnTx/>
                <a:uFillTx/>
                <a:latin typeface="宋体" charset="-122"/>
                <a:ea typeface="宋体" charset="-122"/>
                <a:cs typeface="+mn-cs"/>
              </a:rPr>
              <a:t>16..31</a:t>
            </a:r>
            <a:r>
              <a:rPr kumimoji="0" lang="zh-CN" altLang="pt-PT"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指令的译码操作和读寄存器操作是并行进行的。</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原因：在</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MIPS</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指令格式中，操作码字段以及</a:t>
            </a:r>
            <a:r>
              <a:rPr kumimoji="0" lang="en-US" altLang="zh-CN" sz="2400" b="0" i="0" u="none" strike="noStrike" kern="1200" cap="none" spc="0" normalizeH="0" baseline="0" noProof="0" dirty="0" err="1" smtClean="0">
                <a:ln>
                  <a:noFill/>
                </a:ln>
                <a:solidFill>
                  <a:srgbClr val="9933FF"/>
                </a:solidFill>
                <a:effectLst/>
                <a:uLnTx/>
                <a:uFillTx/>
                <a:latin typeface="宋体" charset="-122"/>
                <a:ea typeface="宋体" charset="-122"/>
                <a:cs typeface="+mn-cs"/>
              </a:rPr>
              <a:t>rs</a:t>
            </a:r>
            <a:r>
              <a:rPr kumimoji="0" lang="zh-CN" altLang="en-US" sz="2400" b="0" i="0" u="none" strike="noStrike" kern="1200" cap="none" spc="0" normalizeH="0" baseline="0" noProof="0" dirty="0" smtClean="0">
                <a:ln>
                  <a:noFill/>
                </a:ln>
                <a:solidFill>
                  <a:srgbClr val="9933FF"/>
                </a:solidFill>
                <a:effectLst/>
                <a:uLnTx/>
                <a:uFillTx/>
                <a:latin typeface="宋体" charset="-122"/>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字段都是在固定的位置。这种技术称为</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固定字段译码</a:t>
            </a:r>
            <a:r>
              <a:rPr kumimoji="0" lang="zh-CN" altLang="en-US" sz="2400" b="0" i="0" u="none" strike="noStrike" kern="1200" cap="none" spc="0" normalizeH="0" baseline="0" noProof="0" dirty="0" smtClean="0">
                <a:ln>
                  <a:noFill/>
                </a:ln>
                <a:solidFill>
                  <a:srgbClr val="080808"/>
                </a:solidFill>
                <a:effectLst/>
                <a:uLnTx/>
                <a:uFillTx/>
                <a:latin typeface="宋体" charset="-122"/>
                <a:ea typeface="宋体" charset="-122"/>
                <a:cs typeface="+mn-cs"/>
              </a:rPr>
              <a:t>技术</a:t>
            </a:r>
            <a:r>
              <a:rPr kumimoji="0" lang="zh-CN" altLang="en-US" sz="2400" b="0" i="0" u="none" strike="noStrike" kern="1200" cap="none" spc="0" normalizeH="0" baseline="0" noProof="0" dirty="0" smtClean="0">
                <a:ln>
                  <a:noFill/>
                </a:ln>
                <a:solidFill>
                  <a:srgbClr val="080808"/>
                </a:solidFill>
                <a:effectLst/>
                <a:uLnTx/>
                <a:uFillTx/>
                <a:latin typeface="+mn-lt"/>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5984" y="357166"/>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685800" y="1219200"/>
            <a:ext cx="7772400" cy="4953000"/>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执行</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有效地址计算周期</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EX</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rgbClr val="E24C05"/>
                </a:solidFill>
                <a:effectLst/>
                <a:uLnTx/>
                <a:uFillTx/>
                <a:latin typeface="+mn-lt"/>
                <a:ea typeface="+mn-ea"/>
                <a:cs typeface="+mn-cs"/>
              </a:rPr>
              <a:t>     不同指令所进行的操作不同：</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load</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指令和</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store</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ALUo</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Imm</a:t>
            </a: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寄存器－寄存器</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ALU</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ALUo</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funct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B</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寄存器－立即值</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ALU</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ALUo</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op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Imm</a:t>
            </a: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分支指令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ALUo</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NPC</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Imm</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&lt;&lt;2</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cond</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 = = 0</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86200" y="24765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357158" y="1285860"/>
            <a:ext cx="8458200" cy="3938587"/>
          </a:xfrm>
          <a:prstGeom prst="rect">
            <a:avLst/>
          </a:prstGeom>
        </p:spPr>
        <p:txBody>
          <a:bodyPr/>
          <a:lstStyle/>
          <a:p>
            <a:pPr marL="1143000" marR="0" lvl="2" indent="-2286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将有效地址计算周期和执行周期合并为一个时</a:t>
            </a:r>
          </a:p>
          <a:p>
            <a:pPr marL="1143000" marR="0" lvl="2" indent="-2286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钟周期，这是因为</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MIPS</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指令集采用</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load</a:t>
            </a:r>
            <a:r>
              <a:rPr kumimoji="0" lang="zh-CN" altLang="en-US" sz="2400" b="0" i="0" u="none" strike="noStrike" kern="1200" cap="none" spc="0" normalizeH="0" baseline="0" noProof="0" dirty="0" smtClean="0">
                <a:ln>
                  <a:noFill/>
                </a:ln>
                <a:solidFill>
                  <a:srgbClr val="9933FF"/>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store</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结</a:t>
            </a:r>
          </a:p>
          <a:p>
            <a:pPr marL="1143000" marR="0" lvl="2" indent="-2286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构，没有任何指令需要同时进行数据有效地址的计算、转移目标地址的计算和对数据进行运算。</a:t>
            </a: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存储器访问</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分支完成周期</a:t>
            </a:r>
            <a:r>
              <a:rPr kumimoji="0" lang="zh-CN" altLang="en-US" sz="2800" b="0" i="0" u="none" strike="noStrike" kern="1200" cap="none" spc="0" normalizeH="0" baseline="0" noProof="0" dirty="0" smtClean="0">
                <a:ln>
                  <a:noFill/>
                </a:ln>
                <a:solidFill>
                  <a:srgbClr val="FF0000"/>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MEM</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所有指令都要在该周期对</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PC</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进行更新。</a:t>
            </a:r>
          </a:p>
          <a:p>
            <a:pPr marL="1143000" marR="0" lvl="2" indent="-2286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除了分支指令，其它指令都是做：</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PC</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NPC</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在该周期内处理的</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MIPS</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指令仅仅有</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load</a:t>
            </a:r>
            <a:r>
              <a:rPr kumimoji="0" lang="zh-CN" altLang="en-US" sz="2400" b="0" i="0" u="none" strike="noStrike" kern="1200" cap="none" spc="0" normalizeH="0" baseline="0" noProof="0" dirty="0" smtClean="0">
                <a:ln>
                  <a:noFill/>
                </a:ln>
                <a:solidFill>
                  <a:srgbClr val="9933FF"/>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store</a:t>
            </a:r>
            <a:r>
              <a:rPr kumimoji="0" lang="zh-CN" altLang="en-US" sz="2400" b="0" i="0" u="none" strike="noStrike" kern="1200" cap="none" spc="0" normalizeH="0" baseline="0" noProof="0" dirty="0" smtClean="0">
                <a:ln>
                  <a:noFill/>
                </a:ln>
                <a:solidFill>
                  <a:srgbClr val="9933FF"/>
                </a:solidFill>
                <a:effectLst/>
                <a:uLnTx/>
                <a:uFillTx/>
                <a:latin typeface="宋体" charset="-122"/>
                <a:ea typeface="宋体" charset="-122"/>
                <a:cs typeface="+mn-cs"/>
              </a:rPr>
              <a:t>和分支</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三种指令。</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571736" y="21429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571472" y="1000108"/>
            <a:ext cx="7772400" cy="4953000"/>
          </a:xfrm>
          <a:prstGeom prst="rect">
            <a:avLst/>
          </a:prstGeom>
        </p:spPr>
        <p:txBody>
          <a:bodyPr/>
          <a:lstStyle/>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load</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指令和</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store</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指令</a:t>
            </a:r>
            <a:endParaRPr kumimoji="0" lang="zh-CN" altLang="pt-BR" sz="2400" b="0" i="0" u="none" strike="noStrike" kern="1200" cap="none" spc="0" normalizeH="0" baseline="0" noProof="0" dirty="0" smtClean="0">
              <a:ln>
                <a:noFill/>
              </a:ln>
              <a:solidFill>
                <a:schemeClr val="tx1"/>
              </a:solidFill>
              <a:effectLst/>
              <a:uLnTx/>
              <a:uFillTx/>
              <a:latin typeface="+mn-lt"/>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pt-BR"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LMD</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pt-BR"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Mem[ALUo] </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pt-BR" sz="2400" b="0" i="0" u="none" strike="noStrike" kern="1200" cap="none" spc="0" normalizeH="0" baseline="0" noProof="0" dirty="0" smtClean="0">
                <a:ln>
                  <a:noFill/>
                </a:ln>
                <a:solidFill>
                  <a:schemeClr val="tx1"/>
                </a:solidFill>
                <a:effectLst/>
                <a:uLnTx/>
                <a:uFillTx/>
                <a:latin typeface="宋体" charset="-122"/>
                <a:ea typeface="宋体" charset="-122"/>
                <a:cs typeface="+mn-cs"/>
              </a:rPr>
              <a:t>   或者 </a:t>
            </a:r>
            <a:r>
              <a:rPr kumimoji="0" lang="pt-BR"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Mem[ALUo]</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pt-BR"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B</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分支指令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if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cond</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PC </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ALUo</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else  PC</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NPC</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写回周期</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WB</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不同的指令在写回周期完成的工作也不一样。</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寄存器－寄存器</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ALU</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Regs</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[rd]</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ALUo</a:t>
            </a: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寄存器－立即数</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ALU</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Regs</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rt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ALUo</a:t>
            </a: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load</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Regs</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rt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sym typeface="Wingdings" pitchFamily="2" charset="2"/>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LMD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214282" y="285728"/>
            <a:ext cx="8643998" cy="3649663"/>
          </a:xfrm>
          <a:prstGeom prst="rect">
            <a:avLst/>
          </a:prstGeom>
        </p:spPr>
        <p:txBody>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流水技术适合于大量重复的时序过程，只有在输入端不断地提供任务，才能充分发挥流水线的效率。</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流水线需要有</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通过时间</a:t>
            </a:r>
            <a:r>
              <a:rPr kumimoji="0" lang="zh-CN" altLang="en-US" sz="2400" b="0" i="0" u="none" strike="noStrike" kern="1200" cap="none" spc="0" normalizeH="0" baseline="0" noProof="0" dirty="0" smtClean="0">
                <a:ln>
                  <a:noFill/>
                </a:ln>
                <a:solidFill>
                  <a:srgbClr val="4F56AD"/>
                </a:solidFill>
                <a:effectLst/>
                <a:uLnTx/>
                <a:uFillTx/>
                <a:latin typeface="+mn-lt"/>
                <a:ea typeface="+mn-ea"/>
                <a:cs typeface="+mn-cs"/>
              </a:rPr>
              <a:t>和</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排空时间</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通过时间：</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第一个任务从进入流水线到流出结果</a:t>
            </a:r>
          </a:p>
          <a:p>
            <a:pPr marL="1143000" lvl="2" indent="-228600">
              <a:spcBef>
                <a:spcPct val="20000"/>
              </a:spcBef>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所需的时间。又称</a:t>
            </a:r>
            <a:r>
              <a:rPr lang="zh-CN" altLang="en-US" sz="2400" dirty="0" smtClean="0">
                <a:solidFill>
                  <a:srgbClr val="FF3300"/>
                </a:solidFill>
              </a:rPr>
              <a:t>装入时间。</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排空时间：</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最后一个任务从进入流水线到流出结</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果所需的时间。</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Rectangle 3"/>
          <p:cNvSpPr txBox="1">
            <a:spLocks noChangeArrowheads="1"/>
          </p:cNvSpPr>
          <p:nvPr/>
        </p:nvSpPr>
        <p:spPr>
          <a:xfrm>
            <a:off x="714348" y="3286124"/>
            <a:ext cx="8075613" cy="1479569"/>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400" b="0" i="0" u="none" strike="noStrike" kern="1200" cap="none" spc="0" normalizeH="0" baseline="0" noProof="0" dirty="0" smtClean="0">
                <a:ln>
                  <a:noFill/>
                </a:ln>
                <a:solidFill>
                  <a:srgbClr val="000099"/>
                </a:solidFill>
                <a:effectLst/>
                <a:uLnTx/>
                <a:uFillTx/>
                <a:latin typeface="+mn-lt"/>
                <a:ea typeface="+mn-ea"/>
                <a:cs typeface="+mn-cs"/>
              </a:rPr>
              <a:t>在</a:t>
            </a:r>
            <a:r>
              <a:rPr kumimoji="0" lang="zh-CN" sz="2400" b="1" i="0" u="none" strike="noStrike" kern="1200" cap="none" spc="0" normalizeH="0" baseline="0" noProof="0" dirty="0" smtClean="0">
                <a:ln>
                  <a:noFill/>
                </a:ln>
                <a:solidFill>
                  <a:srgbClr val="FF3300"/>
                </a:solidFill>
                <a:effectLst/>
                <a:uLnTx/>
                <a:uFillTx/>
                <a:latin typeface="+mn-lt"/>
                <a:ea typeface="+mn-ea"/>
                <a:cs typeface="+mn-cs"/>
              </a:rPr>
              <a:t>装入时间</a:t>
            </a:r>
            <a:r>
              <a:rPr kumimoji="0" lang="zh-CN" sz="2400" b="0" i="0" u="none" strike="noStrike" kern="1200" cap="none" spc="0" normalizeH="0" baseline="0" noProof="0" dirty="0" smtClean="0">
                <a:ln>
                  <a:noFill/>
                </a:ln>
                <a:solidFill>
                  <a:srgbClr val="000099"/>
                </a:solidFill>
                <a:effectLst/>
                <a:uLnTx/>
                <a:uFillTx/>
                <a:latin typeface="+mn-lt"/>
                <a:ea typeface="+mn-ea"/>
                <a:cs typeface="+mn-cs"/>
              </a:rPr>
              <a:t>和</a:t>
            </a:r>
            <a:r>
              <a:rPr kumimoji="0" lang="zh-CN" sz="2400" b="1" i="0" u="none" strike="noStrike" kern="1200" cap="none" spc="0" normalizeH="0" baseline="0" noProof="0" dirty="0" smtClean="0">
                <a:ln>
                  <a:noFill/>
                </a:ln>
                <a:solidFill>
                  <a:srgbClr val="FF3300"/>
                </a:solidFill>
                <a:effectLst/>
                <a:uLnTx/>
                <a:uFillTx/>
                <a:latin typeface="+mn-lt"/>
                <a:ea typeface="+mn-ea"/>
                <a:cs typeface="+mn-cs"/>
              </a:rPr>
              <a:t>排空时间</a:t>
            </a:r>
            <a:r>
              <a:rPr kumimoji="0" lang="zh-CN" sz="2400" b="0" i="0" u="none" strike="noStrike" kern="1200" cap="none" spc="0" normalizeH="0" baseline="0" noProof="0" dirty="0" smtClean="0">
                <a:ln>
                  <a:noFill/>
                </a:ln>
                <a:solidFill>
                  <a:srgbClr val="000099"/>
                </a:solidFill>
                <a:effectLst/>
                <a:uLnTx/>
                <a:uFillTx/>
                <a:latin typeface="+mn-lt"/>
                <a:ea typeface="+mn-ea"/>
                <a:cs typeface="+mn-cs"/>
              </a:rPr>
              <a:t>。流水线不满载。</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400" b="0" i="0" u="none" strike="noStrike" kern="1200" cap="none" spc="0" normalizeH="0" baseline="0" noProof="0" dirty="0" smtClean="0">
                <a:ln>
                  <a:noFill/>
                </a:ln>
                <a:solidFill>
                  <a:srgbClr val="000099"/>
                </a:solidFill>
                <a:effectLst/>
                <a:uLnTx/>
                <a:uFillTx/>
                <a:latin typeface="+mn-lt"/>
                <a:ea typeface="+mn-ea"/>
                <a:cs typeface="+mn-cs"/>
              </a:rPr>
              <a:t>流水线满载时，流水线效率才能得到最大地发挥</a:t>
            </a:r>
            <a:r>
              <a:rPr kumimoji="0" lang="zh-CN" sz="2400" b="0" i="0" u="none" strike="noStrike" kern="1200" cap="none" spc="0" normalizeH="0" baseline="0" noProof="0" dirty="0" smtClean="0">
                <a:ln>
                  <a:noFill/>
                </a:ln>
                <a:solidFill>
                  <a:schemeClr val="hlink"/>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2400" b="0" i="0" u="none" strike="noStrike" kern="1200" cap="none" spc="0" normalizeH="0" baseline="0" noProof="0" dirty="0" smtClean="0">
              <a:ln>
                <a:noFill/>
              </a:ln>
              <a:solidFill>
                <a:schemeClr val="hlink"/>
              </a:solidFill>
              <a:effectLst/>
              <a:uLnTx/>
              <a:uFillTx/>
              <a:latin typeface="+mn-lt"/>
              <a:ea typeface="+mn-ea"/>
              <a:cs typeface="+mn-cs"/>
            </a:endParaRPr>
          </a:p>
        </p:txBody>
      </p:sp>
      <p:pic>
        <p:nvPicPr>
          <p:cNvPr id="4098" name="Picture 2"/>
          <p:cNvPicPr>
            <a:picLocks noChangeAspect="1" noChangeArrowheads="1"/>
          </p:cNvPicPr>
          <p:nvPr/>
        </p:nvPicPr>
        <p:blipFill>
          <a:blip r:embed="rId3"/>
          <a:srcRect/>
          <a:stretch>
            <a:fillRect/>
          </a:stretch>
        </p:blipFill>
        <p:spPr bwMode="auto">
          <a:xfrm>
            <a:off x="500034" y="4572008"/>
            <a:ext cx="8324850" cy="2071702"/>
          </a:xfrm>
          <a:prstGeom prst="rect">
            <a:avLst/>
          </a:prstGeom>
          <a:noFill/>
          <a:ln w="9525">
            <a:noFill/>
            <a:miter lim="800000"/>
            <a:headEnd/>
            <a:tailEnd/>
          </a:ln>
          <a:effec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86200" y="357166"/>
            <a:ext cx="5105400" cy="27148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685800" y="1773238"/>
            <a:ext cx="7772400" cy="4464050"/>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每一个时钟周期完成的工作看作是流水线的一段，每个时钟周期启动一条新的指令。</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流水实现的数据通路</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设置了流水寄存器</a:t>
            </a:r>
            <a:endParaRPr kumimoji="0" lang="zh-CN" altLang="en-US" sz="2800" b="0" i="0" u="none" strike="noStrike" kern="1200" cap="none" spc="0" normalizeH="0" baseline="0" noProof="0" dirty="0" smtClean="0">
              <a:ln>
                <a:noFill/>
              </a:ln>
              <a:solidFill>
                <a:srgbClr val="FF0000"/>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段与段之间设置流水寄存器</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流水寄存器的名称</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用其相邻的两个段的名称拼合而成。</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E24C05"/>
                </a:solidFill>
                <a:effectLst/>
                <a:uLnTx/>
                <a:uFillTx/>
                <a:latin typeface="+mn-lt"/>
                <a:ea typeface="宋体" charset="-122"/>
                <a:cs typeface="+mn-cs"/>
              </a:rPr>
              <a:t> 例如：</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ID</a:t>
            </a:r>
            <a:r>
              <a:rPr kumimoji="0" lang="zh-CN" altLang="en-US" sz="2400" b="0" i="0" u="none" strike="noStrike" kern="1200" cap="none" spc="0" normalizeH="0" baseline="0" noProof="0" dirty="0" smtClean="0">
                <a:ln>
                  <a:noFill/>
                </a:ln>
                <a:solidFill>
                  <a:srgbClr val="9933FF"/>
                </a:solidFill>
                <a:effectLst/>
                <a:uLnTx/>
                <a:uFillTx/>
                <a:latin typeface="宋体" charset="-122"/>
                <a:ea typeface="宋体" charset="-122"/>
                <a:cs typeface="+mn-cs"/>
              </a:rPr>
              <a:t>段</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与</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EX</a:t>
            </a:r>
            <a:r>
              <a:rPr kumimoji="0" lang="zh-CN" altLang="en-US" sz="2400" b="0" i="0" u="none" strike="noStrike" kern="1200" cap="none" spc="0" normalizeH="0" baseline="0" noProof="0" dirty="0" smtClean="0">
                <a:ln>
                  <a:noFill/>
                </a:ln>
                <a:solidFill>
                  <a:srgbClr val="9933FF"/>
                </a:solidFill>
                <a:effectLst/>
                <a:uLnTx/>
                <a:uFillTx/>
                <a:latin typeface="宋体" charset="-122"/>
                <a:ea typeface="宋体" charset="-122"/>
                <a:cs typeface="+mn-cs"/>
              </a:rPr>
              <a:t>段</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之间的流水寄存器用</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ID/EX</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表示</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每个流水寄存器是由若干个寄存器构成的</a:t>
            </a:r>
          </a:p>
        </p:txBody>
      </p:sp>
      <p:sp>
        <p:nvSpPr>
          <p:cNvPr id="4" name="Text Box 4"/>
          <p:cNvSpPr txBox="1">
            <a:spLocks noChangeArrowheads="1"/>
          </p:cNvSpPr>
          <p:nvPr/>
        </p:nvSpPr>
        <p:spPr bwMode="auto">
          <a:xfrm>
            <a:off x="684213" y="1268413"/>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49" charset="-122"/>
              </a:rPr>
              <a:t>3.5.2 </a:t>
            </a:r>
            <a:r>
              <a:rPr lang="zh-CN" altLang="en-US" sz="2600">
                <a:solidFill>
                  <a:srgbClr val="0000CC"/>
                </a:solidFill>
                <a:latin typeface="黑体" pitchFamily="49" charset="-122"/>
              </a:rPr>
              <a:t>基本的</a:t>
            </a:r>
            <a:r>
              <a:rPr lang="en-US" altLang="zh-CN" sz="2600">
                <a:solidFill>
                  <a:srgbClr val="0000CC"/>
                </a:solidFill>
                <a:latin typeface="黑体" pitchFamily="49" charset="-122"/>
              </a:rPr>
              <a:t>MIPS</a:t>
            </a:r>
            <a:r>
              <a:rPr lang="zh-CN" altLang="en-US" sz="2600">
                <a:solidFill>
                  <a:srgbClr val="0000CC"/>
                </a:solidFill>
                <a:latin typeface="黑体" pitchFamily="49" charset="-122"/>
              </a:rPr>
              <a:t>流水线</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2500298" y="357166"/>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graphicFrame>
        <p:nvGraphicFramePr>
          <p:cNvPr id="3" name="Object 2"/>
          <p:cNvGraphicFramePr>
            <a:graphicFrameLocks noChangeAspect="1"/>
          </p:cNvGraphicFramePr>
          <p:nvPr/>
        </p:nvGraphicFramePr>
        <p:xfrm>
          <a:off x="341313" y="1052513"/>
          <a:ext cx="8497887" cy="5040312"/>
        </p:xfrm>
        <a:graphic>
          <a:graphicData uri="http://schemas.openxmlformats.org/presentationml/2006/ole">
            <p:oleObj spid="_x0000_s119810" name="Picture2" r:id="rId3" imgW="5369040" imgH="3030840" progId="Word.Picture.8">
              <p:embed/>
            </p:oleObj>
          </a:graphicData>
        </a:graphic>
      </p:graphicFrame>
      <p:sp>
        <p:nvSpPr>
          <p:cNvPr id="4" name="Text Box 7"/>
          <p:cNvSpPr txBox="1">
            <a:spLocks noChangeArrowheads="1"/>
          </p:cNvSpPr>
          <p:nvPr/>
        </p:nvSpPr>
        <p:spPr bwMode="auto">
          <a:xfrm>
            <a:off x="3276600" y="5876925"/>
            <a:ext cx="3168650"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流水实现的数据通路</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429000" y="285728"/>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0" y="1257278"/>
            <a:ext cx="8686800" cy="4953000"/>
          </a:xfrm>
          <a:prstGeom prst="rect">
            <a:avLst/>
          </a:prstGeom>
        </p:spPr>
        <p:txBody>
          <a:bodyPr/>
          <a:lstStyle/>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寄存器的命名形式为：</a:t>
            </a:r>
            <a:r>
              <a:rPr kumimoji="0" lang="en-US" altLang="zh-CN" sz="2400" b="0" i="0" u="none" strike="noStrike" kern="1200" cap="none" spc="0" normalizeH="0" baseline="0" noProof="0" smtClean="0">
                <a:ln>
                  <a:noFill/>
                </a:ln>
                <a:solidFill>
                  <a:srgbClr val="D60093"/>
                </a:solidFill>
                <a:effectLst/>
                <a:uLnTx/>
                <a:uFillTx/>
                <a:latin typeface="宋体" charset="-122"/>
                <a:ea typeface="宋体" charset="-122"/>
                <a:cs typeface="+mn-cs"/>
              </a:rPr>
              <a:t>x.y</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所包含的字段的命名形式为：</a:t>
            </a:r>
            <a:r>
              <a:rPr kumimoji="0" lang="en-US" altLang="zh-CN" sz="2400" b="0" i="0" u="none" strike="noStrike" kern="1200" cap="none" spc="0" normalizeH="0" baseline="0" noProof="0" smtClean="0">
                <a:ln>
                  <a:noFill/>
                </a:ln>
                <a:solidFill>
                  <a:srgbClr val="D60093"/>
                </a:solidFill>
                <a:effectLst/>
                <a:uLnTx/>
                <a:uFillTx/>
                <a:latin typeface="宋体" charset="-122"/>
                <a:ea typeface="宋体" charset="-122"/>
                <a:cs typeface="+mn-cs"/>
              </a:rPr>
              <a:t>x.y[s]</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smtClean="0">
                <a:ln>
                  <a:noFill/>
                </a:ln>
                <a:solidFill>
                  <a:schemeClr val="tx1"/>
                </a:solidFill>
                <a:effectLst/>
                <a:uLnTx/>
                <a:uFillTx/>
                <a:latin typeface="宋体" charset="-122"/>
                <a:ea typeface="宋体" charset="-122"/>
                <a:cs typeface="+mn-cs"/>
              </a:rPr>
              <a:t>       </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其中：</a:t>
            </a:r>
            <a:r>
              <a:rPr kumimoji="0" lang="en-US" altLang="zh-CN" sz="2400" b="0" i="0" u="none" strike="noStrike" kern="1200" cap="none" spc="0" normalizeH="0" baseline="0" noProof="0" smtClean="0">
                <a:ln>
                  <a:noFill/>
                </a:ln>
                <a:solidFill>
                  <a:srgbClr val="D60093"/>
                </a:solidFill>
                <a:effectLst/>
                <a:uLnTx/>
                <a:uFillTx/>
                <a:latin typeface="宋体" charset="-122"/>
                <a:ea typeface="宋体" charset="-122"/>
                <a:cs typeface="+mn-cs"/>
              </a:rPr>
              <a:t>x</a:t>
            </a:r>
            <a:r>
              <a:rPr kumimoji="0" lang="zh-CN" altLang="en-US" sz="2400" b="0" i="0" u="none" strike="noStrike" kern="1200" cap="none" spc="0" normalizeH="0" baseline="0" noProof="0" smtClean="0">
                <a:ln>
                  <a:noFill/>
                </a:ln>
                <a:solidFill>
                  <a:srgbClr val="D60093"/>
                </a:solidFill>
                <a:effectLst/>
                <a:uLnTx/>
                <a:uFillTx/>
                <a:latin typeface="宋体" charset="-122"/>
                <a:ea typeface="宋体" charset="-122"/>
                <a:cs typeface="+mn-cs"/>
              </a:rPr>
              <a:t>：</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流水寄存器名称</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smtClean="0">
                <a:ln>
                  <a:noFill/>
                </a:ln>
                <a:solidFill>
                  <a:srgbClr val="D60093"/>
                </a:solidFill>
                <a:effectLst/>
                <a:uLnTx/>
                <a:uFillTx/>
                <a:latin typeface="宋体" charset="-122"/>
                <a:ea typeface="宋体" charset="-122"/>
                <a:cs typeface="+mn-cs"/>
              </a:rPr>
              <a:t>y</a:t>
            </a:r>
            <a:r>
              <a:rPr kumimoji="0" lang="zh-CN" altLang="en-US" sz="2400" b="0" i="0" u="none" strike="noStrike" kern="1200" cap="none" spc="0" normalizeH="0" baseline="0" noProof="0" smtClean="0">
                <a:ln>
                  <a:noFill/>
                </a:ln>
                <a:solidFill>
                  <a:srgbClr val="D60093"/>
                </a:solidFill>
                <a:effectLst/>
                <a:uLnTx/>
                <a:uFillTx/>
                <a:latin typeface="宋体" charset="-122"/>
                <a:ea typeface="宋体" charset="-122"/>
                <a:cs typeface="+mn-cs"/>
              </a:rPr>
              <a:t>：</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具体寄存器名称</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smtClean="0">
                <a:ln>
                  <a:noFill/>
                </a:ln>
                <a:solidFill>
                  <a:srgbClr val="D60093"/>
                </a:solidFill>
                <a:effectLst/>
                <a:uLnTx/>
                <a:uFillTx/>
                <a:latin typeface="宋体" charset="-122"/>
                <a:ea typeface="宋体" charset="-122"/>
                <a:cs typeface="+mn-cs"/>
              </a:rPr>
              <a:t>s</a:t>
            </a:r>
            <a:r>
              <a:rPr kumimoji="0" lang="zh-CN" altLang="en-US" sz="2400" b="0" i="0" u="none" strike="noStrike" kern="1200" cap="none" spc="0" normalizeH="0" baseline="0" noProof="0" smtClean="0">
                <a:ln>
                  <a:noFill/>
                </a:ln>
                <a:solidFill>
                  <a:srgbClr val="D60093"/>
                </a:solidFill>
                <a:effectLst/>
                <a:uLnTx/>
                <a:uFillTx/>
                <a:latin typeface="宋体" charset="-122"/>
                <a:ea typeface="宋体" charset="-122"/>
                <a:cs typeface="+mn-cs"/>
              </a:rPr>
              <a:t>：</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字段名称</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rgbClr val="E24C05"/>
                </a:solidFill>
                <a:effectLst/>
                <a:uLnTx/>
                <a:uFillTx/>
                <a:latin typeface="宋体" charset="-122"/>
                <a:ea typeface="宋体" charset="-122"/>
                <a:cs typeface="+mn-cs"/>
              </a:rPr>
              <a:t>    例如：</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rgbClr val="9933FF"/>
                </a:solidFill>
                <a:effectLst/>
                <a:uLnTx/>
                <a:uFillTx/>
                <a:latin typeface="宋体" charset="-122"/>
                <a:ea typeface="宋体" charset="-122"/>
                <a:cs typeface="+mn-cs"/>
              </a:rPr>
              <a:t>       </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ID/EX.IR</a:t>
            </a:r>
            <a:r>
              <a:rPr kumimoji="0" lang="zh-CN" altLang="en-US" sz="2400" b="0" i="0" u="none" strike="noStrike" kern="1200" cap="none" spc="0" normalizeH="0" baseline="0" noProof="0" smtClean="0">
                <a:ln>
                  <a:noFill/>
                </a:ln>
                <a:solidFill>
                  <a:srgbClr val="9933FF"/>
                </a:solidFill>
                <a:effectLst/>
                <a:uLnTx/>
                <a:uFillTx/>
                <a:latin typeface="宋体" charset="-122"/>
                <a:ea typeface="宋体" charset="-122"/>
                <a:cs typeface="+mn-cs"/>
              </a:rPr>
              <a:t>：</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流水寄存器</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ID/EX</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中的子寄存器</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IR</a:t>
            </a:r>
            <a:endParaRPr kumimoji="0" lang="en-US" altLang="zh-CN" sz="2400" b="0" i="0" u="none" strike="noStrike" kern="1200" cap="none" spc="0" normalizeH="0" baseline="0" noProof="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       IRID/EX.IR[op]</a:t>
            </a:r>
            <a:r>
              <a:rPr kumimoji="0" lang="zh-CN" altLang="en-US" sz="2400" b="0" i="0" u="none" strike="noStrike" kern="1200" cap="none" spc="0" normalizeH="0" baseline="0" noProof="0" smtClean="0">
                <a:ln>
                  <a:noFill/>
                </a:ln>
                <a:solidFill>
                  <a:srgbClr val="9933FF"/>
                </a:solidFill>
                <a:effectLst/>
                <a:uLnTx/>
                <a:uFillTx/>
                <a:latin typeface="宋体" charset="-122"/>
                <a:ea typeface="宋体" charset="-122"/>
                <a:cs typeface="+mn-cs"/>
              </a:rPr>
              <a:t>：</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该寄存器的</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op</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字段（即操作码字段）</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宋体" charset="-122"/>
                <a:cs typeface="+mn-cs"/>
              </a:rPr>
              <a:t>流水寄存器的作用</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smtClean="0">
                <a:ln>
                  <a:noFill/>
                </a:ln>
                <a:solidFill>
                  <a:schemeClr val="tx1"/>
                </a:solidFill>
                <a:effectLst/>
                <a:uLnTx/>
                <a:uFillTx/>
                <a:latin typeface="+mn-lt"/>
                <a:ea typeface="宋体" charset="-122"/>
                <a:cs typeface="+mn-cs"/>
              </a:rPr>
              <a:t>将各段的工作隔开，使得它们不会互相干扰。</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smtClean="0">
                <a:ln>
                  <a:noFill/>
                </a:ln>
                <a:solidFill>
                  <a:schemeClr val="tx1"/>
                </a:solidFill>
                <a:effectLst/>
                <a:uLnTx/>
                <a:uFillTx/>
                <a:latin typeface="+mn-lt"/>
                <a:ea typeface="宋体" charset="-122"/>
                <a:cs typeface="+mn-cs"/>
              </a:rPr>
              <a:t>保存相应段的处理结果。</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smtClean="0">
              <a:ln>
                <a:noFill/>
              </a:ln>
              <a:solidFill>
                <a:schemeClr val="tx1"/>
              </a:solidFill>
              <a:effectLst/>
              <a:uLnTx/>
              <a:uFillTx/>
              <a:latin typeface="+mn-lt"/>
              <a:ea typeface="宋体" charset="-122"/>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smtClean="0">
              <a:ln>
                <a:noFill/>
              </a:ln>
              <a:solidFill>
                <a:schemeClr val="tx1"/>
              </a:solidFill>
              <a:effectLst/>
              <a:uLnTx/>
              <a:uFillTx/>
              <a:latin typeface="+mn-lt"/>
              <a:ea typeface="宋体" charset="-122"/>
              <a:cs typeface="+mn-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57290" y="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214282" y="642918"/>
            <a:ext cx="8153400" cy="4953000"/>
          </a:xfrm>
          <a:prstGeom prst="rect">
            <a:avLst/>
          </a:prstGeom>
        </p:spPr>
        <p:txBody>
          <a:bodyPr/>
          <a:lstStyle/>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E24C05"/>
                </a:solidFill>
                <a:effectLst/>
                <a:uLnTx/>
                <a:uFillTx/>
                <a:latin typeface="宋体" charset="-122"/>
                <a:ea typeface="宋体" charset="-122"/>
                <a:cs typeface="+mn-cs"/>
              </a:rPr>
              <a:t>例如：</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EX/</a:t>
            </a:r>
            <a:r>
              <a:rPr kumimoji="0" lang="en-US" altLang="zh-CN" sz="2400" b="0" i="0" u="none" strike="noStrike" kern="1200" cap="none" spc="0" normalizeH="0" baseline="0" noProof="0" dirty="0" err="1" smtClean="0">
                <a:ln>
                  <a:noFill/>
                </a:ln>
                <a:solidFill>
                  <a:srgbClr val="9933FF"/>
                </a:solidFill>
                <a:effectLst/>
                <a:uLnTx/>
                <a:uFillTx/>
                <a:latin typeface="宋体" charset="-122"/>
                <a:ea typeface="宋体" charset="-122"/>
                <a:cs typeface="+mn-cs"/>
              </a:rPr>
              <a:t>MEM.ALUo</a:t>
            </a:r>
            <a:r>
              <a:rPr kumimoji="0" lang="zh-CN" altLang="en-US" sz="2400" b="0" i="0" u="none" strike="noStrike" kern="1200" cap="none" spc="0" normalizeH="0" baseline="0" noProof="0" dirty="0" smtClean="0">
                <a:ln>
                  <a:noFill/>
                </a:ln>
                <a:solidFill>
                  <a:srgbClr val="9933FF"/>
                </a:solidFill>
                <a:effectLst/>
                <a:uLnTx/>
                <a:uFillTx/>
                <a:latin typeface="宋体" charset="-122"/>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保存</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EX</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段</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ALU</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的运算结果</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MEM/WB.LMD</a:t>
            </a:r>
            <a:r>
              <a:rPr kumimoji="0" lang="zh-CN" altLang="en-US" sz="2400" b="0" i="0" u="none" strike="noStrike" kern="1200" cap="none" spc="0" normalizeH="0" baseline="0" noProof="0" dirty="0" smtClean="0">
                <a:ln>
                  <a:noFill/>
                </a:ln>
                <a:solidFill>
                  <a:srgbClr val="9933FF"/>
                </a:solidFill>
                <a:effectLst/>
                <a:uLnTx/>
                <a:uFillTx/>
                <a:latin typeface="宋体" charset="-122"/>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保存</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MEM</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段从数据存储器读出的数据</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向后传递后面将要用到的数据或者控制信息</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所有有用的数据和控制信息每个时钟周期会随着指令在流水线中的流动往后流动一段。</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增加了向后传递</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IR</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和从</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MEM/WB.IR</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回送到通用寄存器组的连接。</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 将对</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PC</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的修改移到了</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IF</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段</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，以便</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PC</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能及时地</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加</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4</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，为取下一条指令做好准备。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黑体" pitchFamily="49" charset="-122"/>
              <a:ea typeface="+mn-ea"/>
              <a:cs typeface="+mn-cs"/>
            </a:endParaRPr>
          </a:p>
        </p:txBody>
      </p:sp>
      <p:sp>
        <p:nvSpPr>
          <p:cNvPr id="6" name="Rectangle 3" descr="Rectangle: Click to edit Master text styles&#10;Second level&#10;Third level&#10;Fourth level&#10;Fifth level"/>
          <p:cNvSpPr txBox="1">
            <a:spLocks noChangeArrowheads="1"/>
          </p:cNvSpPr>
          <p:nvPr/>
        </p:nvSpPr>
        <p:spPr>
          <a:xfrm>
            <a:off x="1428728" y="5072074"/>
            <a:ext cx="6143668" cy="2138363"/>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2"/>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每一个流水段进行的操作</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IR[</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rs</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IR</a:t>
            </a:r>
            <a:r>
              <a:rPr kumimoji="0" lang="en-US" altLang="zh-CN" sz="2400" b="0" i="0" u="none" strike="noStrike" kern="1200" cap="none" spc="0" normalizeH="0" baseline="-25000" noProof="0" dirty="0" smtClean="0">
                <a:ln>
                  <a:noFill/>
                </a:ln>
                <a:solidFill>
                  <a:schemeClr val="tx1"/>
                </a:solidFill>
                <a:effectLst/>
                <a:uLnTx/>
                <a:uFillTx/>
                <a:latin typeface="宋体" charset="-122"/>
                <a:ea typeface="宋体" charset="-122"/>
                <a:cs typeface="+mn-cs"/>
              </a:rPr>
              <a:t>6..10</a:t>
            </a: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IR[</a:t>
            </a:r>
            <a:r>
              <a:rPr kumimoji="0" lang="en-US" altLang="zh-CN" sz="2400" b="0" i="0" u="none" strike="noStrike" kern="1200" cap="none" spc="0" normalizeH="0" baseline="0" noProof="0" dirty="0" err="1" smtClean="0">
                <a:ln>
                  <a:noFill/>
                </a:ln>
                <a:solidFill>
                  <a:schemeClr val="tx1"/>
                </a:solidFill>
                <a:effectLst/>
                <a:uLnTx/>
                <a:uFillTx/>
                <a:latin typeface="宋体" charset="-122"/>
                <a:ea typeface="宋体" charset="-122"/>
                <a:cs typeface="+mn-cs"/>
              </a:rPr>
              <a:t>rt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IR</a:t>
            </a:r>
            <a:r>
              <a:rPr kumimoji="0" lang="en-US" altLang="zh-CN" sz="2400" b="0" i="0" u="none" strike="noStrike" kern="1200" cap="none" spc="0" normalizeH="0" baseline="-25000" noProof="0" dirty="0" smtClean="0">
                <a:ln>
                  <a:noFill/>
                </a:ln>
                <a:solidFill>
                  <a:schemeClr val="tx1"/>
                </a:solidFill>
                <a:effectLst/>
                <a:uLnTx/>
                <a:uFillTx/>
                <a:latin typeface="宋体" charset="-122"/>
                <a:ea typeface="宋体" charset="-122"/>
                <a:cs typeface="+mn-cs"/>
              </a:rPr>
              <a:t>11..15</a:t>
            </a: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IR[rd]</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IR</a:t>
            </a:r>
            <a:r>
              <a:rPr kumimoji="0" lang="en-US" altLang="zh-CN" sz="2400" b="0" i="0" u="none" strike="noStrike" kern="1200" cap="none" spc="0" normalizeH="0" baseline="-25000" noProof="0" dirty="0" smtClean="0">
                <a:ln>
                  <a:noFill/>
                </a:ln>
                <a:solidFill>
                  <a:schemeClr val="tx1"/>
                </a:solidFill>
                <a:effectLst/>
                <a:uLnTx/>
                <a:uFillTx/>
                <a:latin typeface="宋体" charset="-122"/>
                <a:ea typeface="宋体" charset="-122"/>
                <a:cs typeface="+mn-cs"/>
              </a:rPr>
              <a:t>16..20</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66700" y="647700"/>
            <a:ext cx="9144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流水段</a:t>
            </a:r>
            <a:endParaRPr lang="zh-CN" altLang="en-US" b="1">
              <a:solidFill>
                <a:srgbClr val="E24C05"/>
              </a:solidFill>
              <a:latin typeface="Times New Roman" pitchFamily="18" charset="0"/>
              <a:ea typeface="宋体" charset="-122"/>
            </a:endParaRPr>
          </a:p>
        </p:txBody>
      </p:sp>
      <p:sp>
        <p:nvSpPr>
          <p:cNvPr id="3" name="Text Box 6"/>
          <p:cNvSpPr txBox="1">
            <a:spLocks noChangeArrowheads="1"/>
          </p:cNvSpPr>
          <p:nvPr/>
        </p:nvSpPr>
        <p:spPr bwMode="auto">
          <a:xfrm>
            <a:off x="3087688" y="152400"/>
            <a:ext cx="4724400" cy="396875"/>
          </a:xfrm>
          <a:prstGeom prst="rect">
            <a:avLst/>
          </a:prstGeom>
          <a:noFill/>
          <a:ln w="9525">
            <a:noFill/>
            <a:miter lim="800000"/>
            <a:headEnd/>
            <a:tailEnd/>
          </a:ln>
        </p:spPr>
        <p:txBody>
          <a:bodyPr>
            <a:spAutoFit/>
          </a:bodyPr>
          <a:lstStyle/>
          <a:p>
            <a:pPr>
              <a:spcBef>
                <a:spcPct val="50000"/>
              </a:spcBef>
            </a:pPr>
            <a:r>
              <a:rPr lang="zh-CN" altLang="en-US" sz="2000">
                <a:solidFill>
                  <a:srgbClr val="E24C05"/>
                </a:solidFill>
                <a:latin typeface="黑体" pitchFamily="49" charset="-122"/>
              </a:rPr>
              <a:t>流水线的每个流水段的操作</a:t>
            </a:r>
            <a:endParaRPr lang="zh-CN" altLang="en-US">
              <a:solidFill>
                <a:srgbClr val="E24C05"/>
              </a:solidFill>
              <a:latin typeface="黑体" pitchFamily="49" charset="-122"/>
            </a:endParaRPr>
          </a:p>
        </p:txBody>
      </p:sp>
      <p:sp>
        <p:nvSpPr>
          <p:cNvPr id="4" name="Text Box 7"/>
          <p:cNvSpPr txBox="1">
            <a:spLocks noChangeArrowheads="1"/>
          </p:cNvSpPr>
          <p:nvPr/>
        </p:nvSpPr>
        <p:spPr bwMode="auto">
          <a:xfrm>
            <a:off x="4114800" y="647700"/>
            <a:ext cx="16764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所有指令类型</a:t>
            </a:r>
            <a:endParaRPr lang="zh-CN" altLang="en-US" b="1">
              <a:solidFill>
                <a:srgbClr val="E24C05"/>
              </a:solidFill>
              <a:latin typeface="Times New Roman" pitchFamily="18" charset="0"/>
              <a:ea typeface="宋体" charset="-122"/>
            </a:endParaRPr>
          </a:p>
        </p:txBody>
      </p:sp>
      <p:sp>
        <p:nvSpPr>
          <p:cNvPr id="5" name="Line 8"/>
          <p:cNvSpPr>
            <a:spLocks noChangeShapeType="1"/>
          </p:cNvSpPr>
          <p:nvPr/>
        </p:nvSpPr>
        <p:spPr bwMode="auto">
          <a:xfrm>
            <a:off x="3810000" y="3390900"/>
            <a:ext cx="0" cy="3162300"/>
          </a:xfrm>
          <a:prstGeom prst="line">
            <a:avLst/>
          </a:prstGeom>
          <a:noFill/>
          <a:ln w="9525">
            <a:solidFill>
              <a:srgbClr val="000000"/>
            </a:solidFill>
            <a:round/>
            <a:headEnd/>
            <a:tailEnd/>
          </a:ln>
        </p:spPr>
        <p:txBody>
          <a:bodyPr wrap="none" anchor="ctr"/>
          <a:lstStyle/>
          <a:p>
            <a:endParaRPr lang="zh-CN" altLang="en-US"/>
          </a:p>
        </p:txBody>
      </p:sp>
      <p:sp>
        <p:nvSpPr>
          <p:cNvPr id="6" name="Line 9"/>
          <p:cNvSpPr>
            <a:spLocks noChangeShapeType="1"/>
          </p:cNvSpPr>
          <p:nvPr/>
        </p:nvSpPr>
        <p:spPr bwMode="auto">
          <a:xfrm>
            <a:off x="6477000" y="3390900"/>
            <a:ext cx="0" cy="3162300"/>
          </a:xfrm>
          <a:prstGeom prst="line">
            <a:avLst/>
          </a:prstGeom>
          <a:noFill/>
          <a:ln w="9525">
            <a:solidFill>
              <a:srgbClr val="000000"/>
            </a:solidFill>
            <a:round/>
            <a:headEnd/>
            <a:tailEnd/>
          </a:ln>
        </p:spPr>
        <p:txBody>
          <a:bodyPr wrap="none" anchor="ctr"/>
          <a:lstStyle/>
          <a:p>
            <a:endParaRPr lang="zh-CN" altLang="en-US"/>
          </a:p>
        </p:txBody>
      </p:sp>
      <p:sp>
        <p:nvSpPr>
          <p:cNvPr id="7" name="Text Box 10"/>
          <p:cNvSpPr txBox="1">
            <a:spLocks noChangeArrowheads="1"/>
          </p:cNvSpPr>
          <p:nvPr/>
        </p:nvSpPr>
        <p:spPr bwMode="auto">
          <a:xfrm>
            <a:off x="1828800" y="3452813"/>
            <a:ext cx="1295400" cy="366712"/>
          </a:xfrm>
          <a:prstGeom prst="rect">
            <a:avLst/>
          </a:prstGeom>
          <a:noFill/>
          <a:ln w="9525">
            <a:noFill/>
            <a:miter lim="800000"/>
            <a:headEnd/>
            <a:tailEnd/>
          </a:ln>
        </p:spPr>
        <p:txBody>
          <a:bodyPr>
            <a:spAutoFit/>
          </a:bodyPr>
          <a:lstStyle/>
          <a:p>
            <a:pPr>
              <a:spcBef>
                <a:spcPct val="50000"/>
              </a:spcBef>
            </a:pPr>
            <a:r>
              <a:rPr lang="en-US" altLang="zh-CN" sz="1800" b="1">
                <a:solidFill>
                  <a:srgbClr val="000000"/>
                </a:solidFill>
                <a:latin typeface="宋体" charset="-122"/>
                <a:ea typeface="宋体" charset="-122"/>
              </a:rPr>
              <a:t>ALU </a:t>
            </a:r>
            <a:r>
              <a:rPr lang="zh-CN" altLang="en-US" sz="1800" b="1">
                <a:solidFill>
                  <a:srgbClr val="000000"/>
                </a:solidFill>
                <a:latin typeface="宋体" charset="-122"/>
                <a:ea typeface="宋体" charset="-122"/>
              </a:rPr>
              <a:t>指令</a:t>
            </a:r>
            <a:endParaRPr lang="zh-CN" altLang="en-US" b="1">
              <a:solidFill>
                <a:srgbClr val="000000"/>
              </a:solidFill>
              <a:latin typeface="Times New Roman" pitchFamily="18" charset="0"/>
              <a:ea typeface="宋体" charset="-122"/>
            </a:endParaRPr>
          </a:p>
        </p:txBody>
      </p:sp>
      <p:sp>
        <p:nvSpPr>
          <p:cNvPr id="8" name="Text Box 11"/>
          <p:cNvSpPr txBox="1">
            <a:spLocks noChangeArrowheads="1"/>
          </p:cNvSpPr>
          <p:nvPr/>
        </p:nvSpPr>
        <p:spPr bwMode="auto">
          <a:xfrm>
            <a:off x="4152900" y="3433763"/>
            <a:ext cx="1943100" cy="366712"/>
          </a:xfrm>
          <a:prstGeom prst="rect">
            <a:avLst/>
          </a:prstGeom>
          <a:noFill/>
          <a:ln w="9525">
            <a:noFill/>
            <a:miter lim="800000"/>
            <a:headEnd/>
            <a:tailEnd/>
          </a:ln>
        </p:spPr>
        <p:txBody>
          <a:bodyPr>
            <a:spAutoFit/>
          </a:bodyPr>
          <a:lstStyle/>
          <a:p>
            <a:pPr>
              <a:spcBef>
                <a:spcPct val="50000"/>
              </a:spcBef>
            </a:pPr>
            <a:r>
              <a:rPr lang="en-US" altLang="zh-CN" sz="1800" b="1">
                <a:solidFill>
                  <a:srgbClr val="000000"/>
                </a:solidFill>
                <a:latin typeface="宋体" charset="-122"/>
                <a:ea typeface="宋体" charset="-122"/>
              </a:rPr>
              <a:t>load/store </a:t>
            </a:r>
            <a:r>
              <a:rPr lang="zh-CN" altLang="en-US" sz="1800" b="1">
                <a:solidFill>
                  <a:srgbClr val="000000"/>
                </a:solidFill>
                <a:latin typeface="宋体" charset="-122"/>
                <a:ea typeface="宋体" charset="-122"/>
              </a:rPr>
              <a:t>指令</a:t>
            </a:r>
            <a:endParaRPr lang="zh-CN" altLang="en-US" b="1">
              <a:solidFill>
                <a:srgbClr val="000000"/>
              </a:solidFill>
              <a:latin typeface="Times New Roman" pitchFamily="18" charset="0"/>
              <a:ea typeface="宋体" charset="-122"/>
            </a:endParaRPr>
          </a:p>
        </p:txBody>
      </p:sp>
      <p:sp>
        <p:nvSpPr>
          <p:cNvPr id="9" name="Text Box 12"/>
          <p:cNvSpPr txBox="1">
            <a:spLocks noChangeArrowheads="1"/>
          </p:cNvSpPr>
          <p:nvPr/>
        </p:nvSpPr>
        <p:spPr bwMode="auto">
          <a:xfrm>
            <a:off x="7067550" y="3433763"/>
            <a:ext cx="1143000" cy="366712"/>
          </a:xfrm>
          <a:prstGeom prst="rect">
            <a:avLst/>
          </a:prstGeom>
          <a:noFill/>
          <a:ln w="9525">
            <a:noFill/>
            <a:miter lim="800000"/>
            <a:headEnd/>
            <a:tailEnd/>
          </a:ln>
        </p:spPr>
        <p:txBody>
          <a:bodyPr>
            <a:spAutoFit/>
          </a:bodyPr>
          <a:lstStyle/>
          <a:p>
            <a:pPr>
              <a:spcBef>
                <a:spcPct val="50000"/>
              </a:spcBef>
            </a:pPr>
            <a:r>
              <a:rPr lang="zh-CN" altLang="en-US" sz="1800" b="1">
                <a:solidFill>
                  <a:srgbClr val="000000"/>
                </a:solidFill>
                <a:latin typeface="宋体" charset="-122"/>
                <a:ea typeface="宋体" charset="-122"/>
              </a:rPr>
              <a:t>分支指令</a:t>
            </a:r>
            <a:endParaRPr lang="zh-CN" altLang="en-US" b="1">
              <a:solidFill>
                <a:srgbClr val="000000"/>
              </a:solidFill>
              <a:latin typeface="Times New Roman" pitchFamily="18" charset="0"/>
              <a:ea typeface="宋体" charset="-122"/>
            </a:endParaRPr>
          </a:p>
        </p:txBody>
      </p:sp>
      <p:sp>
        <p:nvSpPr>
          <p:cNvPr id="10" name="Text Box 13"/>
          <p:cNvSpPr txBox="1">
            <a:spLocks noChangeArrowheads="1"/>
          </p:cNvSpPr>
          <p:nvPr/>
        </p:nvSpPr>
        <p:spPr bwMode="auto">
          <a:xfrm>
            <a:off x="438150" y="1309688"/>
            <a:ext cx="419100" cy="366712"/>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IF</a:t>
            </a:r>
            <a:endParaRPr lang="en-US" altLang="zh-CN" b="1">
              <a:solidFill>
                <a:schemeClr val="hlink"/>
              </a:solidFill>
              <a:latin typeface="Times New Roman" pitchFamily="18" charset="0"/>
              <a:ea typeface="宋体" charset="-122"/>
            </a:endParaRPr>
          </a:p>
        </p:txBody>
      </p:sp>
      <p:sp>
        <p:nvSpPr>
          <p:cNvPr id="11" name="Text Box 14"/>
          <p:cNvSpPr txBox="1">
            <a:spLocks noChangeArrowheads="1"/>
          </p:cNvSpPr>
          <p:nvPr/>
        </p:nvSpPr>
        <p:spPr bwMode="auto">
          <a:xfrm>
            <a:off x="438150" y="2452688"/>
            <a:ext cx="419100" cy="366712"/>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ID</a:t>
            </a:r>
            <a:endParaRPr lang="en-US" altLang="zh-CN" b="1">
              <a:solidFill>
                <a:schemeClr val="hlink"/>
              </a:solidFill>
              <a:latin typeface="Times New Roman" pitchFamily="18" charset="0"/>
              <a:ea typeface="宋体" charset="-122"/>
            </a:endParaRPr>
          </a:p>
        </p:txBody>
      </p:sp>
      <p:sp>
        <p:nvSpPr>
          <p:cNvPr id="12" name="Text Box 15"/>
          <p:cNvSpPr txBox="1">
            <a:spLocks noChangeArrowheads="1"/>
          </p:cNvSpPr>
          <p:nvPr/>
        </p:nvSpPr>
        <p:spPr bwMode="auto">
          <a:xfrm>
            <a:off x="438150" y="4967288"/>
            <a:ext cx="419100" cy="366712"/>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EX</a:t>
            </a:r>
            <a:endParaRPr lang="en-US" altLang="zh-CN" b="1">
              <a:solidFill>
                <a:schemeClr val="hlink"/>
              </a:solidFill>
              <a:latin typeface="Times New Roman" pitchFamily="18" charset="0"/>
              <a:ea typeface="宋体" charset="-122"/>
            </a:endParaRPr>
          </a:p>
        </p:txBody>
      </p:sp>
      <p:sp>
        <p:nvSpPr>
          <p:cNvPr id="13" name="Text Box 16"/>
          <p:cNvSpPr txBox="1">
            <a:spLocks noChangeArrowheads="1"/>
          </p:cNvSpPr>
          <p:nvPr/>
        </p:nvSpPr>
        <p:spPr bwMode="auto">
          <a:xfrm>
            <a:off x="1143000" y="1090613"/>
            <a:ext cx="2590800" cy="336550"/>
          </a:xfrm>
          <a:prstGeom prst="rect">
            <a:avLst/>
          </a:prstGeom>
          <a:noFill/>
          <a:ln w="9525">
            <a:noFill/>
            <a:miter lim="800000"/>
            <a:headEnd/>
            <a:tailEnd/>
          </a:ln>
        </p:spPr>
        <p:txBody>
          <a:bodyPr>
            <a:spAutoFit/>
          </a:bodyPr>
          <a:lstStyle/>
          <a:p>
            <a:pPr>
              <a:lnSpc>
                <a:spcPct val="80000"/>
              </a:lnSpc>
              <a:spcBef>
                <a:spcPct val="50000"/>
              </a:spcBef>
            </a:pPr>
            <a:r>
              <a:rPr lang="en-US" altLang="zh-CN" sz="1800" b="1">
                <a:latin typeface="宋体" charset="-122"/>
                <a:ea typeface="宋体" charset="-122"/>
              </a:rPr>
              <a:t>IF/ID.IR </a:t>
            </a:r>
            <a:r>
              <a:rPr lang="en-US" altLang="zh-CN" sz="2000" b="1">
                <a:latin typeface="宋体" charset="-122"/>
                <a:ea typeface="宋体" charset="-122"/>
              </a:rPr>
              <a:t>←</a:t>
            </a:r>
            <a:r>
              <a:rPr lang="en-US" altLang="zh-CN" sz="1800" b="1">
                <a:latin typeface="宋体" charset="-122"/>
                <a:ea typeface="宋体" charset="-122"/>
              </a:rPr>
              <a:t> Mem[PC]</a:t>
            </a:r>
            <a:endParaRPr lang="en-US" altLang="zh-CN" sz="1800" b="1">
              <a:latin typeface="Times New Roman" pitchFamily="18" charset="0"/>
              <a:ea typeface="宋体" charset="-122"/>
            </a:endParaRPr>
          </a:p>
        </p:txBody>
      </p:sp>
      <p:sp>
        <p:nvSpPr>
          <p:cNvPr id="14" name="Text Box 17"/>
          <p:cNvSpPr txBox="1">
            <a:spLocks noChangeArrowheads="1"/>
          </p:cNvSpPr>
          <p:nvPr/>
        </p:nvSpPr>
        <p:spPr bwMode="auto">
          <a:xfrm>
            <a:off x="1143000" y="1370013"/>
            <a:ext cx="7315200" cy="641350"/>
          </a:xfrm>
          <a:prstGeom prst="rect">
            <a:avLst/>
          </a:prstGeom>
          <a:noFill/>
          <a:ln w="9525">
            <a:noFill/>
            <a:miter lim="800000"/>
            <a:headEnd/>
            <a:tailEnd/>
          </a:ln>
        </p:spPr>
        <p:txBody>
          <a:bodyPr>
            <a:spAutoFit/>
          </a:bodyPr>
          <a:lstStyle/>
          <a:p>
            <a:r>
              <a:rPr lang="en-US" altLang="zh-CN" sz="1800" b="1">
                <a:latin typeface="宋体" charset="-122"/>
                <a:ea typeface="宋体" charset="-122"/>
              </a:rPr>
              <a:t>IF/ID.NPC, PC ← </a:t>
            </a:r>
            <a:r>
              <a:rPr lang="zh-CN" altLang="en-US" sz="1800" b="1">
                <a:latin typeface="宋体" charset="-122"/>
                <a:ea typeface="宋体" charset="-122"/>
              </a:rPr>
              <a:t>（</a:t>
            </a:r>
            <a:r>
              <a:rPr lang="en-US" altLang="zh-CN" sz="1800" b="1">
                <a:latin typeface="宋体" charset="-122"/>
                <a:ea typeface="宋体" charset="-122"/>
              </a:rPr>
              <a:t>if</a:t>
            </a:r>
            <a:r>
              <a:rPr lang="zh-CN" altLang="en-US" sz="1800" b="1">
                <a:latin typeface="宋体" charset="-122"/>
                <a:ea typeface="宋体" charset="-122"/>
              </a:rPr>
              <a:t>（（ </a:t>
            </a:r>
            <a:r>
              <a:rPr lang="en-US" altLang="zh-CN" sz="1800" b="1">
                <a:latin typeface="宋体" charset="-122"/>
                <a:ea typeface="宋体" charset="-122"/>
              </a:rPr>
              <a:t>EX/MEM.IR[op] == branch </a:t>
            </a:r>
            <a:r>
              <a:rPr lang="zh-CN" altLang="en-US" sz="1800" b="1">
                <a:latin typeface="宋体" charset="-122"/>
                <a:ea typeface="宋体" charset="-122"/>
              </a:rPr>
              <a:t>）</a:t>
            </a:r>
            <a:r>
              <a:rPr lang="en-US" altLang="zh-CN" sz="1800" b="1">
                <a:latin typeface="宋体" charset="-122"/>
                <a:ea typeface="宋体" charset="-122"/>
              </a:rPr>
              <a:t>&amp; EX/MEM.cond</a:t>
            </a:r>
            <a:r>
              <a:rPr lang="zh-CN" altLang="en-US" sz="1800" b="1">
                <a:latin typeface="宋体" charset="-122"/>
                <a:ea typeface="宋体" charset="-122"/>
              </a:rPr>
              <a:t>）</a:t>
            </a:r>
            <a:r>
              <a:rPr lang="en-US" altLang="zh-CN" sz="1800" b="1">
                <a:latin typeface="宋体" charset="-122"/>
                <a:ea typeface="宋体" charset="-122"/>
              </a:rPr>
              <a:t>{EX/MEM.ALUo} else {PC+4}</a:t>
            </a:r>
            <a:r>
              <a:rPr lang="zh-CN" altLang="en-US" sz="1800" b="1">
                <a:latin typeface="宋体" charset="-122"/>
                <a:ea typeface="宋体" charset="-122"/>
              </a:rPr>
              <a:t>）；</a:t>
            </a:r>
            <a:r>
              <a:rPr lang="zh-CN" altLang="en-US" sz="1800">
                <a:latin typeface="宋体" charset="-122"/>
                <a:ea typeface="宋体" charset="-122"/>
              </a:rPr>
              <a:t> </a:t>
            </a:r>
          </a:p>
        </p:txBody>
      </p:sp>
      <p:sp>
        <p:nvSpPr>
          <p:cNvPr id="15" name="Line 18"/>
          <p:cNvSpPr>
            <a:spLocks noChangeShapeType="1"/>
          </p:cNvSpPr>
          <p:nvPr/>
        </p:nvSpPr>
        <p:spPr bwMode="auto">
          <a:xfrm>
            <a:off x="346075" y="6553200"/>
            <a:ext cx="8470900" cy="0"/>
          </a:xfrm>
          <a:prstGeom prst="line">
            <a:avLst/>
          </a:prstGeom>
          <a:noFill/>
          <a:ln w="9525">
            <a:solidFill>
              <a:srgbClr val="000000"/>
            </a:solidFill>
            <a:round/>
            <a:headEnd/>
            <a:tailEnd/>
          </a:ln>
        </p:spPr>
        <p:txBody>
          <a:bodyPr wrap="none" anchor="ctr"/>
          <a:lstStyle/>
          <a:p>
            <a:endParaRPr lang="zh-CN" altLang="en-US"/>
          </a:p>
        </p:txBody>
      </p:sp>
      <p:sp>
        <p:nvSpPr>
          <p:cNvPr id="16" name="Line 19"/>
          <p:cNvSpPr>
            <a:spLocks noChangeShapeType="1"/>
          </p:cNvSpPr>
          <p:nvPr/>
        </p:nvSpPr>
        <p:spPr bwMode="auto">
          <a:xfrm>
            <a:off x="346075" y="1071563"/>
            <a:ext cx="8493125" cy="0"/>
          </a:xfrm>
          <a:prstGeom prst="line">
            <a:avLst/>
          </a:prstGeom>
          <a:noFill/>
          <a:ln w="9525">
            <a:solidFill>
              <a:srgbClr val="000000"/>
            </a:solidFill>
            <a:round/>
            <a:headEnd/>
            <a:tailEnd/>
          </a:ln>
        </p:spPr>
        <p:txBody>
          <a:bodyPr wrap="none" anchor="ctr"/>
          <a:lstStyle/>
          <a:p>
            <a:endParaRPr lang="zh-CN" altLang="en-US"/>
          </a:p>
        </p:txBody>
      </p:sp>
      <p:sp>
        <p:nvSpPr>
          <p:cNvPr id="17" name="Line 20"/>
          <p:cNvSpPr>
            <a:spLocks noChangeShapeType="1"/>
          </p:cNvSpPr>
          <p:nvPr/>
        </p:nvSpPr>
        <p:spPr bwMode="auto">
          <a:xfrm>
            <a:off x="346075" y="1985963"/>
            <a:ext cx="8470900" cy="0"/>
          </a:xfrm>
          <a:prstGeom prst="line">
            <a:avLst/>
          </a:prstGeom>
          <a:noFill/>
          <a:ln w="9525">
            <a:solidFill>
              <a:srgbClr val="000000"/>
            </a:solidFill>
            <a:round/>
            <a:headEnd/>
            <a:tailEnd/>
          </a:ln>
        </p:spPr>
        <p:txBody>
          <a:bodyPr wrap="none" anchor="ctr"/>
          <a:lstStyle/>
          <a:p>
            <a:endParaRPr lang="zh-CN" altLang="en-US"/>
          </a:p>
        </p:txBody>
      </p:sp>
      <p:sp>
        <p:nvSpPr>
          <p:cNvPr id="18" name="Line 21"/>
          <p:cNvSpPr>
            <a:spLocks noChangeShapeType="1"/>
          </p:cNvSpPr>
          <p:nvPr/>
        </p:nvSpPr>
        <p:spPr bwMode="auto">
          <a:xfrm>
            <a:off x="346075" y="3376613"/>
            <a:ext cx="8470900" cy="0"/>
          </a:xfrm>
          <a:prstGeom prst="line">
            <a:avLst/>
          </a:prstGeom>
          <a:noFill/>
          <a:ln w="9525">
            <a:solidFill>
              <a:srgbClr val="000000"/>
            </a:solidFill>
            <a:round/>
            <a:headEnd/>
            <a:tailEnd/>
          </a:ln>
        </p:spPr>
        <p:txBody>
          <a:bodyPr wrap="none" anchor="ctr"/>
          <a:lstStyle/>
          <a:p>
            <a:endParaRPr lang="zh-CN" altLang="en-US"/>
          </a:p>
        </p:txBody>
      </p:sp>
      <p:sp>
        <p:nvSpPr>
          <p:cNvPr id="19" name="Line 22"/>
          <p:cNvSpPr>
            <a:spLocks noChangeShapeType="1"/>
          </p:cNvSpPr>
          <p:nvPr/>
        </p:nvSpPr>
        <p:spPr bwMode="auto">
          <a:xfrm>
            <a:off x="346075" y="3886200"/>
            <a:ext cx="8470900" cy="0"/>
          </a:xfrm>
          <a:prstGeom prst="line">
            <a:avLst/>
          </a:prstGeom>
          <a:noFill/>
          <a:ln w="9525">
            <a:solidFill>
              <a:srgbClr val="000000"/>
            </a:solidFill>
            <a:round/>
            <a:headEnd/>
            <a:tailEnd/>
          </a:ln>
        </p:spPr>
        <p:txBody>
          <a:bodyPr wrap="none" anchor="ctr"/>
          <a:lstStyle/>
          <a:p>
            <a:endParaRPr lang="zh-CN" altLang="en-US"/>
          </a:p>
        </p:txBody>
      </p:sp>
      <p:sp>
        <p:nvSpPr>
          <p:cNvPr id="20" name="Line 23"/>
          <p:cNvSpPr>
            <a:spLocks noChangeShapeType="1"/>
          </p:cNvSpPr>
          <p:nvPr/>
        </p:nvSpPr>
        <p:spPr bwMode="auto">
          <a:xfrm>
            <a:off x="346075" y="614363"/>
            <a:ext cx="8493125" cy="0"/>
          </a:xfrm>
          <a:prstGeom prst="line">
            <a:avLst/>
          </a:prstGeom>
          <a:noFill/>
          <a:ln w="9525">
            <a:solidFill>
              <a:srgbClr val="000000"/>
            </a:solidFill>
            <a:round/>
            <a:headEnd/>
            <a:tailEnd/>
          </a:ln>
        </p:spPr>
        <p:txBody>
          <a:bodyPr wrap="none" anchor="ctr"/>
          <a:lstStyle/>
          <a:p>
            <a:endParaRPr lang="zh-CN" altLang="en-US"/>
          </a:p>
        </p:txBody>
      </p:sp>
      <p:sp>
        <p:nvSpPr>
          <p:cNvPr id="21" name="Text Box 24"/>
          <p:cNvSpPr txBox="1">
            <a:spLocks noChangeArrowheads="1"/>
          </p:cNvSpPr>
          <p:nvPr/>
        </p:nvSpPr>
        <p:spPr bwMode="auto">
          <a:xfrm>
            <a:off x="1143000" y="2057400"/>
            <a:ext cx="7389813" cy="311150"/>
          </a:xfrm>
          <a:prstGeom prst="rect">
            <a:avLst/>
          </a:prstGeom>
          <a:noFill/>
          <a:ln w="9525">
            <a:noFill/>
            <a:miter lim="800000"/>
            <a:headEnd/>
            <a:tailEnd/>
          </a:ln>
        </p:spPr>
        <p:txBody>
          <a:bodyPr>
            <a:spAutoFit/>
          </a:bodyPr>
          <a:lstStyle/>
          <a:p>
            <a:pPr>
              <a:lnSpc>
                <a:spcPct val="80000"/>
              </a:lnSpc>
              <a:spcBef>
                <a:spcPct val="50000"/>
              </a:spcBef>
            </a:pPr>
            <a:r>
              <a:rPr lang="en-US" altLang="zh-CN" sz="1800" b="1">
                <a:latin typeface="宋体" charset="-122"/>
                <a:ea typeface="宋体" charset="-122"/>
              </a:rPr>
              <a:t>ID/EX.A ← Regs[IF/ID.IR[rs]]</a:t>
            </a:r>
            <a:r>
              <a:rPr lang="zh-CN" altLang="en-US" sz="1800" b="1">
                <a:latin typeface="宋体" charset="-122"/>
                <a:ea typeface="宋体" charset="-122"/>
              </a:rPr>
              <a:t>；</a:t>
            </a:r>
            <a:r>
              <a:rPr lang="en-US" altLang="zh-CN" sz="1800" b="1">
                <a:latin typeface="宋体" charset="-122"/>
                <a:ea typeface="宋体" charset="-122"/>
              </a:rPr>
              <a:t>ID/EX.B ← Regs[IF/ID.IR[rt]]</a:t>
            </a:r>
            <a:r>
              <a:rPr lang="zh-CN" altLang="en-US" sz="1800" b="1">
                <a:latin typeface="宋体" charset="-122"/>
                <a:ea typeface="宋体" charset="-122"/>
              </a:rPr>
              <a:t>；</a:t>
            </a:r>
          </a:p>
        </p:txBody>
      </p:sp>
      <p:sp>
        <p:nvSpPr>
          <p:cNvPr id="22" name="Text Box 25"/>
          <p:cNvSpPr txBox="1">
            <a:spLocks noChangeArrowheads="1"/>
          </p:cNvSpPr>
          <p:nvPr/>
        </p:nvSpPr>
        <p:spPr bwMode="auto">
          <a:xfrm>
            <a:off x="1143000" y="2355850"/>
            <a:ext cx="5486400" cy="311150"/>
          </a:xfrm>
          <a:prstGeom prst="rect">
            <a:avLst/>
          </a:prstGeom>
          <a:noFill/>
          <a:ln w="9525">
            <a:noFill/>
            <a:miter lim="800000"/>
            <a:headEnd/>
            <a:tailEnd/>
          </a:ln>
        </p:spPr>
        <p:txBody>
          <a:bodyPr>
            <a:spAutoFit/>
          </a:bodyPr>
          <a:lstStyle/>
          <a:p>
            <a:pPr>
              <a:lnSpc>
                <a:spcPct val="80000"/>
              </a:lnSpc>
              <a:spcBef>
                <a:spcPct val="50000"/>
              </a:spcBef>
            </a:pPr>
            <a:r>
              <a:rPr lang="en-US" altLang="zh-CN" sz="1800" b="1">
                <a:latin typeface="宋体" charset="-122"/>
                <a:ea typeface="宋体" charset="-122"/>
              </a:rPr>
              <a:t>ID/EX.NPC ← IF/ID.NPC</a:t>
            </a:r>
            <a:r>
              <a:rPr lang="zh-CN" altLang="en-US" sz="1800" b="1">
                <a:latin typeface="宋体" charset="-122"/>
                <a:ea typeface="宋体" charset="-122"/>
              </a:rPr>
              <a:t>；</a:t>
            </a:r>
            <a:r>
              <a:rPr lang="en-US" altLang="zh-CN" sz="1800" b="1">
                <a:latin typeface="宋体" charset="-122"/>
                <a:ea typeface="宋体" charset="-122"/>
              </a:rPr>
              <a:t>ID/EX.IR ←IF/ID.IR</a:t>
            </a:r>
            <a:r>
              <a:rPr lang="zh-CN" altLang="en-US" sz="1800" b="1">
                <a:latin typeface="宋体" charset="-122"/>
                <a:ea typeface="宋体" charset="-122"/>
              </a:rPr>
              <a:t>；</a:t>
            </a:r>
          </a:p>
        </p:txBody>
      </p:sp>
      <p:sp>
        <p:nvSpPr>
          <p:cNvPr id="23" name="Text Box 26"/>
          <p:cNvSpPr txBox="1">
            <a:spLocks noChangeArrowheads="1"/>
          </p:cNvSpPr>
          <p:nvPr/>
        </p:nvSpPr>
        <p:spPr bwMode="auto">
          <a:xfrm>
            <a:off x="1143000" y="2660650"/>
            <a:ext cx="6237288" cy="311150"/>
          </a:xfrm>
          <a:prstGeom prst="rect">
            <a:avLst/>
          </a:prstGeom>
          <a:noFill/>
          <a:ln w="9525">
            <a:noFill/>
            <a:miter lim="800000"/>
            <a:headEnd/>
            <a:tailEnd/>
          </a:ln>
        </p:spPr>
        <p:txBody>
          <a:bodyPr>
            <a:spAutoFit/>
          </a:bodyPr>
          <a:lstStyle/>
          <a:p>
            <a:pPr>
              <a:lnSpc>
                <a:spcPct val="80000"/>
              </a:lnSpc>
              <a:spcBef>
                <a:spcPct val="50000"/>
              </a:spcBef>
            </a:pPr>
            <a:r>
              <a:rPr lang="en-US" altLang="zh-CN" sz="1800" b="1">
                <a:latin typeface="宋体" charset="-122"/>
                <a:ea typeface="宋体" charset="-122"/>
              </a:rPr>
              <a:t>ID/EX.Imm ← </a:t>
            </a:r>
            <a:r>
              <a:rPr lang="zh-CN" altLang="en-US" sz="1800" b="1">
                <a:latin typeface="宋体" charset="-122"/>
                <a:ea typeface="宋体" charset="-122"/>
              </a:rPr>
              <a:t>（</a:t>
            </a:r>
            <a:r>
              <a:rPr lang="en-US" altLang="zh-CN" sz="1800" b="1">
                <a:latin typeface="宋体" charset="-122"/>
                <a:ea typeface="宋体" charset="-122"/>
              </a:rPr>
              <a:t>IF/ID.IR</a:t>
            </a:r>
            <a:r>
              <a:rPr lang="en-US" altLang="zh-CN" sz="1800" b="1" baseline="-25000">
                <a:latin typeface="宋体" charset="-122"/>
                <a:ea typeface="宋体" charset="-122"/>
              </a:rPr>
              <a:t>16</a:t>
            </a:r>
            <a:r>
              <a:rPr lang="en-US" altLang="zh-CN" sz="1800" b="1">
                <a:latin typeface="宋体" charset="-122"/>
                <a:ea typeface="宋体" charset="-122"/>
              </a:rPr>
              <a:t>)</a:t>
            </a:r>
            <a:r>
              <a:rPr lang="en-US" altLang="zh-CN" sz="1800" b="1" baseline="30000">
                <a:latin typeface="宋体" charset="-122"/>
                <a:ea typeface="宋体" charset="-122"/>
              </a:rPr>
              <a:t>16</a:t>
            </a:r>
            <a:r>
              <a:rPr lang="en-US" altLang="zh-CN" sz="1800" b="1">
                <a:latin typeface="宋体" charset="-122"/>
                <a:ea typeface="宋体" charset="-122"/>
              </a:rPr>
              <a:t>##IF/ID.IR</a:t>
            </a:r>
            <a:r>
              <a:rPr lang="en-US" altLang="zh-CN" sz="1800" b="1" baseline="-25000">
                <a:latin typeface="宋体" charset="-122"/>
                <a:ea typeface="宋体" charset="-122"/>
              </a:rPr>
              <a:t>16..31</a:t>
            </a:r>
            <a:r>
              <a:rPr lang="zh-CN" altLang="en-US" sz="1800" b="1">
                <a:latin typeface="宋体" charset="-122"/>
                <a:ea typeface="宋体" charset="-122"/>
              </a:rPr>
              <a:t>；</a:t>
            </a:r>
            <a:r>
              <a:rPr lang="zh-CN" altLang="en-US" sz="1800">
                <a:latin typeface="宋体" charset="-122"/>
                <a:ea typeface="宋体" charset="-122"/>
              </a:rPr>
              <a:t> </a:t>
            </a:r>
          </a:p>
        </p:txBody>
      </p:sp>
      <p:sp>
        <p:nvSpPr>
          <p:cNvPr id="24" name="Text Box 27"/>
          <p:cNvSpPr txBox="1">
            <a:spLocks noChangeArrowheads="1"/>
          </p:cNvSpPr>
          <p:nvPr/>
        </p:nvSpPr>
        <p:spPr bwMode="auto">
          <a:xfrm>
            <a:off x="1066800" y="4038600"/>
            <a:ext cx="2876550" cy="1830388"/>
          </a:xfrm>
          <a:prstGeom prst="rect">
            <a:avLst/>
          </a:prstGeom>
          <a:noFill/>
          <a:ln w="9525">
            <a:noFill/>
            <a:miter lim="800000"/>
            <a:headEnd/>
            <a:tailEnd/>
          </a:ln>
        </p:spPr>
        <p:txBody>
          <a:bodyPr>
            <a:spAutoFit/>
          </a:bodyPr>
          <a:lstStyle/>
          <a:p>
            <a:r>
              <a:rPr lang="pt-PT" altLang="zh-CN" sz="1800" b="1">
                <a:latin typeface="宋体" charset="-122"/>
                <a:ea typeface="宋体" charset="-122"/>
              </a:rPr>
              <a:t>EX/MEM.IR ← ID/EX.IR</a:t>
            </a:r>
            <a:r>
              <a:rPr lang="zh-CN" altLang="pt-PT" sz="1800" b="1">
                <a:latin typeface="宋体" charset="-122"/>
                <a:ea typeface="宋体" charset="-122"/>
              </a:rPr>
              <a:t>；</a:t>
            </a:r>
          </a:p>
          <a:p>
            <a:r>
              <a:rPr lang="pt-PT" altLang="zh-CN" sz="1800" b="1">
                <a:latin typeface="宋体" charset="-122"/>
                <a:ea typeface="宋体" charset="-122"/>
              </a:rPr>
              <a:t>EX/MEM.ALUo ←</a:t>
            </a:r>
          </a:p>
          <a:p>
            <a:r>
              <a:rPr lang="pt-PT" altLang="zh-CN" sz="1800" b="1">
                <a:latin typeface="宋体" charset="-122"/>
                <a:ea typeface="宋体" charset="-122"/>
              </a:rPr>
              <a:t>ID/EX.A </a:t>
            </a:r>
            <a:r>
              <a:rPr lang="pt-PT" altLang="zh-CN" sz="1800" b="1" i="1">
                <a:latin typeface="宋体" charset="-122"/>
                <a:ea typeface="宋体" charset="-122"/>
              </a:rPr>
              <a:t>funct</a:t>
            </a:r>
            <a:r>
              <a:rPr lang="pt-PT" altLang="zh-CN" sz="1800" b="1">
                <a:latin typeface="宋体" charset="-122"/>
                <a:ea typeface="宋体" charset="-122"/>
              </a:rPr>
              <a:t> ID/EX.B</a:t>
            </a:r>
          </a:p>
          <a:p>
            <a:r>
              <a:rPr lang="zh-CN" altLang="pt-PT" sz="1800" b="1">
                <a:latin typeface="宋体" charset="-122"/>
                <a:ea typeface="宋体" charset="-122"/>
              </a:rPr>
              <a:t>或</a:t>
            </a:r>
          </a:p>
          <a:p>
            <a:r>
              <a:rPr lang="pt-PT" altLang="zh-CN" sz="1800" b="1">
                <a:latin typeface="宋体" charset="-122"/>
                <a:ea typeface="宋体" charset="-122"/>
              </a:rPr>
              <a:t>EX/MEM.ALUo ←</a:t>
            </a:r>
          </a:p>
          <a:p>
            <a:r>
              <a:rPr lang="pt-PT" altLang="zh-CN" sz="1800" b="1">
                <a:latin typeface="宋体" charset="-122"/>
                <a:ea typeface="宋体" charset="-122"/>
              </a:rPr>
              <a:t> ID/EX.A </a:t>
            </a:r>
            <a:r>
              <a:rPr lang="pt-PT" altLang="zh-CN" sz="1800" b="1" i="1">
                <a:latin typeface="宋体" charset="-122"/>
                <a:ea typeface="宋体" charset="-122"/>
              </a:rPr>
              <a:t>op</a:t>
            </a:r>
            <a:r>
              <a:rPr lang="pt-PT" altLang="zh-CN" sz="1800" b="1">
                <a:latin typeface="宋体" charset="-122"/>
                <a:ea typeface="宋体" charset="-122"/>
              </a:rPr>
              <a:t> ID/EX.Imm</a:t>
            </a:r>
            <a:r>
              <a:rPr lang="zh-CN" altLang="en-US" sz="1800" b="1">
                <a:latin typeface="宋体" charset="-122"/>
                <a:ea typeface="宋体" charset="-122"/>
              </a:rPr>
              <a:t>；</a:t>
            </a:r>
            <a:r>
              <a:rPr lang="zh-CN" altLang="en-US"/>
              <a:t> </a:t>
            </a:r>
          </a:p>
        </p:txBody>
      </p:sp>
      <p:sp>
        <p:nvSpPr>
          <p:cNvPr id="25" name="Text Box 28"/>
          <p:cNvSpPr txBox="1">
            <a:spLocks noChangeArrowheads="1"/>
          </p:cNvSpPr>
          <p:nvPr/>
        </p:nvSpPr>
        <p:spPr bwMode="auto">
          <a:xfrm>
            <a:off x="3810000" y="4149725"/>
            <a:ext cx="2849563" cy="1190625"/>
          </a:xfrm>
          <a:prstGeom prst="rect">
            <a:avLst/>
          </a:prstGeom>
          <a:noFill/>
          <a:ln w="9525">
            <a:noFill/>
            <a:miter lim="800000"/>
            <a:headEnd/>
            <a:tailEnd/>
          </a:ln>
        </p:spPr>
        <p:txBody>
          <a:bodyPr>
            <a:spAutoFit/>
          </a:bodyPr>
          <a:lstStyle/>
          <a:p>
            <a:r>
              <a:rPr lang="pt-PT" altLang="zh-CN" sz="1800" b="1">
                <a:latin typeface="宋体" charset="-122"/>
                <a:ea typeface="宋体" charset="-122"/>
              </a:rPr>
              <a:t>EX/MEM.IR ← ID/EX.IR</a:t>
            </a:r>
            <a:r>
              <a:rPr lang="zh-CN" altLang="pt-PT" sz="1800" b="1">
                <a:latin typeface="宋体" charset="-122"/>
                <a:ea typeface="宋体" charset="-122"/>
              </a:rPr>
              <a:t>；</a:t>
            </a:r>
          </a:p>
          <a:p>
            <a:r>
              <a:rPr lang="pt-PT" altLang="zh-CN" sz="1800" b="1">
                <a:latin typeface="宋体" charset="-122"/>
                <a:ea typeface="宋体" charset="-122"/>
              </a:rPr>
              <a:t>EX/MEM.ALUo ←</a:t>
            </a:r>
          </a:p>
          <a:p>
            <a:r>
              <a:rPr lang="pt-PT" altLang="zh-CN" sz="1800" b="1">
                <a:latin typeface="宋体" charset="-122"/>
                <a:ea typeface="宋体" charset="-122"/>
              </a:rPr>
              <a:t> ID/EX.A + ID/EX.Imm</a:t>
            </a:r>
            <a:r>
              <a:rPr lang="zh-CN" altLang="pt-PT" sz="1800" b="1">
                <a:latin typeface="宋体" charset="-122"/>
                <a:ea typeface="宋体" charset="-122"/>
              </a:rPr>
              <a:t>；</a:t>
            </a:r>
          </a:p>
          <a:p>
            <a:r>
              <a:rPr lang="pt-PT" altLang="zh-CN" sz="1800" b="1">
                <a:latin typeface="宋体" charset="-122"/>
                <a:ea typeface="宋体" charset="-122"/>
              </a:rPr>
              <a:t>EX/MEM.B←ID/EX.B</a:t>
            </a:r>
            <a:r>
              <a:rPr lang="zh-CN" altLang="en-US" sz="1800" b="1">
                <a:latin typeface="宋体" charset="-122"/>
                <a:ea typeface="宋体" charset="-122"/>
              </a:rPr>
              <a:t>；</a:t>
            </a:r>
            <a:r>
              <a:rPr lang="zh-CN" altLang="en-US" sz="1800">
                <a:latin typeface="宋体" charset="-122"/>
                <a:ea typeface="宋体" charset="-122"/>
              </a:rPr>
              <a:t> </a:t>
            </a:r>
          </a:p>
        </p:txBody>
      </p:sp>
      <p:sp>
        <p:nvSpPr>
          <p:cNvPr id="26" name="Text Box 29"/>
          <p:cNvSpPr txBox="1">
            <a:spLocks noChangeArrowheads="1"/>
          </p:cNvSpPr>
          <p:nvPr/>
        </p:nvSpPr>
        <p:spPr bwMode="auto">
          <a:xfrm>
            <a:off x="6515100" y="4065588"/>
            <a:ext cx="2952750" cy="1739900"/>
          </a:xfrm>
          <a:prstGeom prst="rect">
            <a:avLst/>
          </a:prstGeom>
          <a:noFill/>
          <a:ln w="9525">
            <a:noFill/>
            <a:miter lim="800000"/>
            <a:headEnd/>
            <a:tailEnd/>
          </a:ln>
        </p:spPr>
        <p:txBody>
          <a:bodyPr>
            <a:spAutoFit/>
          </a:bodyPr>
          <a:lstStyle/>
          <a:p>
            <a:r>
              <a:rPr lang="pt-PT" altLang="zh-CN" sz="1800" b="1">
                <a:latin typeface="宋体" charset="-122"/>
                <a:ea typeface="宋体" charset="-122"/>
              </a:rPr>
              <a:t>EX/MEM.IR ← ID/EX.IR</a:t>
            </a:r>
            <a:r>
              <a:rPr lang="zh-CN" altLang="pt-PT" sz="1800" b="1">
                <a:latin typeface="宋体" charset="-122"/>
                <a:ea typeface="宋体" charset="-122"/>
              </a:rPr>
              <a:t>；</a:t>
            </a:r>
          </a:p>
          <a:p>
            <a:r>
              <a:rPr lang="pt-PT" altLang="zh-CN" sz="1800" b="1">
                <a:latin typeface="宋体" charset="-122"/>
                <a:ea typeface="宋体" charset="-122"/>
              </a:rPr>
              <a:t>EX/MEM.ALUo ←</a:t>
            </a:r>
          </a:p>
          <a:p>
            <a:r>
              <a:rPr lang="pt-PT" altLang="zh-CN" sz="1800" b="1">
                <a:latin typeface="宋体" charset="-122"/>
                <a:ea typeface="宋体" charset="-122"/>
              </a:rPr>
              <a:t>  ID/EX.NPC +    </a:t>
            </a:r>
          </a:p>
          <a:p>
            <a:r>
              <a:rPr lang="pt-PT" altLang="zh-CN" sz="1800" b="1">
                <a:latin typeface="宋体" charset="-122"/>
                <a:ea typeface="宋体" charset="-122"/>
              </a:rPr>
              <a:t>     ID/EX.Imm</a:t>
            </a:r>
            <a:r>
              <a:rPr lang="en-US" altLang="zh-CN" sz="1800" b="1">
                <a:latin typeface="宋体" charset="-122"/>
                <a:ea typeface="宋体" charset="-122"/>
              </a:rPr>
              <a:t>&lt;&lt;</a:t>
            </a:r>
            <a:r>
              <a:rPr lang="pt-PT" altLang="zh-CN" sz="1800" b="1">
                <a:latin typeface="宋体" charset="-122"/>
                <a:ea typeface="宋体" charset="-122"/>
              </a:rPr>
              <a:t>2</a:t>
            </a:r>
            <a:r>
              <a:rPr lang="zh-CN" altLang="pt-PT" sz="1800" b="1">
                <a:latin typeface="宋体" charset="-122"/>
                <a:ea typeface="宋体" charset="-122"/>
              </a:rPr>
              <a:t>；</a:t>
            </a:r>
          </a:p>
          <a:p>
            <a:r>
              <a:rPr lang="pt-PT" altLang="zh-CN" sz="1800" b="1">
                <a:latin typeface="宋体" charset="-122"/>
                <a:ea typeface="宋体" charset="-122"/>
              </a:rPr>
              <a:t>EX/MEM.cond ← </a:t>
            </a:r>
            <a:endParaRPr lang="en-US" altLang="zh-CN" sz="1800" b="1">
              <a:latin typeface="宋体" charset="-122"/>
              <a:ea typeface="宋体" charset="-122"/>
            </a:endParaRPr>
          </a:p>
          <a:p>
            <a:r>
              <a:rPr lang="en-US" altLang="zh-CN" sz="1800" b="1">
                <a:latin typeface="宋体" charset="-122"/>
                <a:ea typeface="宋体" charset="-122"/>
              </a:rPr>
              <a:t>  </a:t>
            </a:r>
            <a:r>
              <a:rPr lang="zh-CN" altLang="en-US" sz="1800" b="1">
                <a:latin typeface="宋体" charset="-122"/>
                <a:ea typeface="宋体" charset="-122"/>
              </a:rPr>
              <a:t>（</a:t>
            </a:r>
            <a:r>
              <a:rPr lang="pt-PT" altLang="zh-CN" sz="1800" b="1">
                <a:latin typeface="宋体" charset="-122"/>
                <a:ea typeface="宋体" charset="-122"/>
              </a:rPr>
              <a:t>ID/EX.A </a:t>
            </a:r>
            <a:r>
              <a:rPr lang="pt-PT" altLang="zh-CN" sz="1800" b="1" i="1">
                <a:latin typeface="宋体" charset="-122"/>
                <a:ea typeface="宋体" charset="-122"/>
              </a:rPr>
              <a:t>==</a:t>
            </a:r>
            <a:r>
              <a:rPr lang="pt-PT" altLang="zh-CN" sz="1800" b="1">
                <a:latin typeface="宋体" charset="-122"/>
                <a:ea typeface="宋体" charset="-122"/>
              </a:rPr>
              <a:t>0</a:t>
            </a:r>
            <a:r>
              <a:rPr lang="zh-CN" altLang="en-US" sz="1800" b="1">
                <a:latin typeface="宋体" charset="-122"/>
                <a:ea typeface="宋体" charset="-122"/>
              </a:rPr>
              <a:t>）；</a:t>
            </a:r>
            <a:r>
              <a:rPr lang="zh-CN" altLang="en-US" sz="1800">
                <a:latin typeface="宋体" charset="-122"/>
                <a:ea typeface="宋体" charset="-122"/>
              </a:rPr>
              <a:t> </a:t>
            </a:r>
          </a:p>
        </p:txBody>
      </p:sp>
      <p:sp>
        <p:nvSpPr>
          <p:cNvPr id="27" name="Line 30"/>
          <p:cNvSpPr>
            <a:spLocks noChangeShapeType="1"/>
          </p:cNvSpPr>
          <p:nvPr/>
        </p:nvSpPr>
        <p:spPr bwMode="auto">
          <a:xfrm>
            <a:off x="1066800" y="609600"/>
            <a:ext cx="0" cy="5943600"/>
          </a:xfrm>
          <a:prstGeom prst="line">
            <a:avLst/>
          </a:prstGeom>
          <a:noFill/>
          <a:ln w="9525">
            <a:solidFill>
              <a:srgbClr val="000000"/>
            </a:solidFill>
            <a:round/>
            <a:headEnd/>
            <a:tailEnd/>
          </a:ln>
        </p:spPr>
        <p:txBody>
          <a:bodyPr wrap="none" anchor="ctr"/>
          <a:lstStyle/>
          <a:p>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85750" y="742950"/>
            <a:ext cx="9144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流水段</a:t>
            </a:r>
            <a:endParaRPr lang="zh-CN" altLang="en-US" b="1">
              <a:solidFill>
                <a:srgbClr val="E24C05"/>
              </a:solidFill>
              <a:latin typeface="Times New Roman" pitchFamily="18" charset="0"/>
              <a:ea typeface="宋体" charset="-122"/>
            </a:endParaRPr>
          </a:p>
        </p:txBody>
      </p:sp>
      <p:sp>
        <p:nvSpPr>
          <p:cNvPr id="3" name="Text Box 5"/>
          <p:cNvSpPr txBox="1">
            <a:spLocks noChangeArrowheads="1"/>
          </p:cNvSpPr>
          <p:nvPr/>
        </p:nvSpPr>
        <p:spPr bwMode="auto">
          <a:xfrm>
            <a:off x="4114800" y="742950"/>
            <a:ext cx="16764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任何指令类型</a:t>
            </a:r>
            <a:endParaRPr lang="zh-CN" altLang="en-US" b="1">
              <a:solidFill>
                <a:srgbClr val="E24C05"/>
              </a:solidFill>
              <a:latin typeface="Times New Roman" pitchFamily="18" charset="0"/>
              <a:ea typeface="宋体" charset="-122"/>
            </a:endParaRPr>
          </a:p>
        </p:txBody>
      </p:sp>
      <p:sp>
        <p:nvSpPr>
          <p:cNvPr id="4" name="Text Box 6"/>
          <p:cNvSpPr txBox="1">
            <a:spLocks noChangeArrowheads="1"/>
          </p:cNvSpPr>
          <p:nvPr/>
        </p:nvSpPr>
        <p:spPr bwMode="auto">
          <a:xfrm>
            <a:off x="1828800" y="1128713"/>
            <a:ext cx="1295400" cy="366712"/>
          </a:xfrm>
          <a:prstGeom prst="rect">
            <a:avLst/>
          </a:prstGeom>
          <a:noFill/>
          <a:ln w="9525">
            <a:noFill/>
            <a:miter lim="800000"/>
            <a:headEnd/>
            <a:tailEnd/>
          </a:ln>
        </p:spPr>
        <p:txBody>
          <a:bodyPr>
            <a:spAutoFit/>
          </a:bodyPr>
          <a:lstStyle/>
          <a:p>
            <a:pPr>
              <a:spcBef>
                <a:spcPct val="50000"/>
              </a:spcBef>
            </a:pPr>
            <a:r>
              <a:rPr lang="en-US" altLang="zh-CN" sz="1800" b="1">
                <a:solidFill>
                  <a:srgbClr val="000000"/>
                </a:solidFill>
                <a:latin typeface="宋体" charset="-122"/>
                <a:ea typeface="宋体" charset="-122"/>
              </a:rPr>
              <a:t>ALU </a:t>
            </a:r>
            <a:r>
              <a:rPr lang="zh-CN" altLang="en-US" sz="1800" b="1">
                <a:solidFill>
                  <a:srgbClr val="000000"/>
                </a:solidFill>
                <a:latin typeface="宋体" charset="-122"/>
                <a:ea typeface="宋体" charset="-122"/>
              </a:rPr>
              <a:t>指令</a:t>
            </a:r>
            <a:endParaRPr lang="zh-CN" altLang="en-US" b="1">
              <a:solidFill>
                <a:srgbClr val="000000"/>
              </a:solidFill>
              <a:latin typeface="Times New Roman" pitchFamily="18" charset="0"/>
              <a:ea typeface="宋体" charset="-122"/>
            </a:endParaRPr>
          </a:p>
        </p:txBody>
      </p:sp>
      <p:sp>
        <p:nvSpPr>
          <p:cNvPr id="5" name="Text Box 7"/>
          <p:cNvSpPr txBox="1">
            <a:spLocks noChangeArrowheads="1"/>
          </p:cNvSpPr>
          <p:nvPr/>
        </p:nvSpPr>
        <p:spPr bwMode="auto">
          <a:xfrm>
            <a:off x="4305300" y="1128713"/>
            <a:ext cx="1943100" cy="366712"/>
          </a:xfrm>
          <a:prstGeom prst="rect">
            <a:avLst/>
          </a:prstGeom>
          <a:noFill/>
          <a:ln w="9525">
            <a:noFill/>
            <a:miter lim="800000"/>
            <a:headEnd/>
            <a:tailEnd/>
          </a:ln>
        </p:spPr>
        <p:txBody>
          <a:bodyPr>
            <a:spAutoFit/>
          </a:bodyPr>
          <a:lstStyle/>
          <a:p>
            <a:pPr>
              <a:spcBef>
                <a:spcPct val="50000"/>
              </a:spcBef>
            </a:pPr>
            <a:r>
              <a:rPr lang="en-US" altLang="zh-CN" sz="1800" b="1">
                <a:solidFill>
                  <a:srgbClr val="000000"/>
                </a:solidFill>
                <a:latin typeface="宋体" charset="-122"/>
                <a:ea typeface="宋体" charset="-122"/>
              </a:rPr>
              <a:t>load/store </a:t>
            </a:r>
            <a:r>
              <a:rPr lang="zh-CN" altLang="en-US" sz="1800" b="1">
                <a:solidFill>
                  <a:srgbClr val="000000"/>
                </a:solidFill>
                <a:latin typeface="宋体" charset="-122"/>
                <a:ea typeface="宋体" charset="-122"/>
              </a:rPr>
              <a:t>指令</a:t>
            </a:r>
            <a:endParaRPr lang="zh-CN" altLang="en-US" b="1">
              <a:solidFill>
                <a:srgbClr val="000000"/>
              </a:solidFill>
              <a:latin typeface="Times New Roman" pitchFamily="18" charset="0"/>
              <a:ea typeface="宋体" charset="-122"/>
            </a:endParaRPr>
          </a:p>
        </p:txBody>
      </p:sp>
      <p:sp>
        <p:nvSpPr>
          <p:cNvPr id="6" name="Text Box 8"/>
          <p:cNvSpPr txBox="1">
            <a:spLocks noChangeArrowheads="1"/>
          </p:cNvSpPr>
          <p:nvPr/>
        </p:nvSpPr>
        <p:spPr bwMode="auto">
          <a:xfrm>
            <a:off x="7162800" y="1128713"/>
            <a:ext cx="1143000" cy="366712"/>
          </a:xfrm>
          <a:prstGeom prst="rect">
            <a:avLst/>
          </a:prstGeom>
          <a:noFill/>
          <a:ln w="9525">
            <a:noFill/>
            <a:miter lim="800000"/>
            <a:headEnd/>
            <a:tailEnd/>
          </a:ln>
        </p:spPr>
        <p:txBody>
          <a:bodyPr>
            <a:spAutoFit/>
          </a:bodyPr>
          <a:lstStyle/>
          <a:p>
            <a:pPr>
              <a:spcBef>
                <a:spcPct val="50000"/>
              </a:spcBef>
            </a:pPr>
            <a:r>
              <a:rPr lang="zh-CN" altLang="en-US" sz="1800" b="1">
                <a:solidFill>
                  <a:srgbClr val="000000"/>
                </a:solidFill>
                <a:latin typeface="宋体" charset="-122"/>
                <a:ea typeface="宋体" charset="-122"/>
              </a:rPr>
              <a:t>分支指令</a:t>
            </a:r>
            <a:endParaRPr lang="zh-CN" altLang="en-US" b="1">
              <a:solidFill>
                <a:srgbClr val="000000"/>
              </a:solidFill>
              <a:latin typeface="Times New Roman" pitchFamily="18" charset="0"/>
              <a:ea typeface="宋体" charset="-122"/>
            </a:endParaRPr>
          </a:p>
        </p:txBody>
      </p:sp>
      <p:sp>
        <p:nvSpPr>
          <p:cNvPr id="7" name="Text Box 9"/>
          <p:cNvSpPr txBox="1">
            <a:spLocks noChangeArrowheads="1"/>
          </p:cNvSpPr>
          <p:nvPr/>
        </p:nvSpPr>
        <p:spPr bwMode="auto">
          <a:xfrm>
            <a:off x="457200" y="2052638"/>
            <a:ext cx="533400" cy="366712"/>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MEM</a:t>
            </a:r>
            <a:endParaRPr lang="en-US" altLang="zh-CN" b="1">
              <a:solidFill>
                <a:schemeClr val="hlink"/>
              </a:solidFill>
              <a:latin typeface="Times New Roman" pitchFamily="18" charset="0"/>
              <a:ea typeface="宋体" charset="-122"/>
            </a:endParaRPr>
          </a:p>
        </p:txBody>
      </p:sp>
      <p:sp>
        <p:nvSpPr>
          <p:cNvPr id="8" name="Text Box 10"/>
          <p:cNvSpPr txBox="1">
            <a:spLocks noChangeArrowheads="1"/>
          </p:cNvSpPr>
          <p:nvPr/>
        </p:nvSpPr>
        <p:spPr bwMode="auto">
          <a:xfrm>
            <a:off x="419100" y="4476750"/>
            <a:ext cx="419100" cy="366713"/>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WB</a:t>
            </a:r>
            <a:endParaRPr lang="en-US" altLang="zh-CN" b="1">
              <a:solidFill>
                <a:schemeClr val="hlink"/>
              </a:solidFill>
              <a:latin typeface="Times New Roman" pitchFamily="18" charset="0"/>
              <a:ea typeface="宋体" charset="-122"/>
            </a:endParaRPr>
          </a:p>
        </p:txBody>
      </p:sp>
      <p:sp>
        <p:nvSpPr>
          <p:cNvPr id="9" name="Line 11"/>
          <p:cNvSpPr>
            <a:spLocks noChangeShapeType="1"/>
          </p:cNvSpPr>
          <p:nvPr/>
        </p:nvSpPr>
        <p:spPr bwMode="auto">
          <a:xfrm>
            <a:off x="346075" y="6096000"/>
            <a:ext cx="8470900" cy="0"/>
          </a:xfrm>
          <a:prstGeom prst="line">
            <a:avLst/>
          </a:prstGeom>
          <a:noFill/>
          <a:ln w="9525">
            <a:solidFill>
              <a:srgbClr val="000000"/>
            </a:solidFill>
            <a:round/>
            <a:headEnd/>
            <a:tailEnd/>
          </a:ln>
        </p:spPr>
        <p:txBody>
          <a:bodyPr wrap="none" anchor="ctr"/>
          <a:lstStyle/>
          <a:p>
            <a:endParaRPr lang="zh-CN" altLang="en-US"/>
          </a:p>
        </p:txBody>
      </p:sp>
      <p:sp>
        <p:nvSpPr>
          <p:cNvPr id="10" name="Line 12"/>
          <p:cNvSpPr>
            <a:spLocks noChangeShapeType="1"/>
          </p:cNvSpPr>
          <p:nvPr/>
        </p:nvSpPr>
        <p:spPr bwMode="auto">
          <a:xfrm>
            <a:off x="346075" y="1128713"/>
            <a:ext cx="8493125" cy="0"/>
          </a:xfrm>
          <a:prstGeom prst="line">
            <a:avLst/>
          </a:prstGeom>
          <a:noFill/>
          <a:ln w="9525">
            <a:solidFill>
              <a:srgbClr val="000000"/>
            </a:solidFill>
            <a:round/>
            <a:headEnd/>
            <a:tailEnd/>
          </a:ln>
        </p:spPr>
        <p:txBody>
          <a:bodyPr wrap="none" anchor="ctr"/>
          <a:lstStyle/>
          <a:p>
            <a:endParaRPr lang="zh-CN" altLang="en-US"/>
          </a:p>
        </p:txBody>
      </p:sp>
      <p:sp>
        <p:nvSpPr>
          <p:cNvPr id="11" name="Line 13"/>
          <p:cNvSpPr>
            <a:spLocks noChangeShapeType="1"/>
          </p:cNvSpPr>
          <p:nvPr/>
        </p:nvSpPr>
        <p:spPr bwMode="auto">
          <a:xfrm>
            <a:off x="323850" y="3709988"/>
            <a:ext cx="8472488" cy="0"/>
          </a:xfrm>
          <a:prstGeom prst="line">
            <a:avLst/>
          </a:prstGeom>
          <a:noFill/>
          <a:ln w="9525">
            <a:solidFill>
              <a:srgbClr val="000000"/>
            </a:solidFill>
            <a:round/>
            <a:headEnd/>
            <a:tailEnd/>
          </a:ln>
        </p:spPr>
        <p:txBody>
          <a:bodyPr wrap="none" anchor="ctr"/>
          <a:lstStyle/>
          <a:p>
            <a:endParaRPr lang="zh-CN" altLang="en-US"/>
          </a:p>
        </p:txBody>
      </p:sp>
      <p:sp>
        <p:nvSpPr>
          <p:cNvPr id="12" name="Line 14"/>
          <p:cNvSpPr>
            <a:spLocks noChangeShapeType="1"/>
          </p:cNvSpPr>
          <p:nvPr/>
        </p:nvSpPr>
        <p:spPr bwMode="auto">
          <a:xfrm>
            <a:off x="346075" y="1509713"/>
            <a:ext cx="8470900" cy="0"/>
          </a:xfrm>
          <a:prstGeom prst="line">
            <a:avLst/>
          </a:prstGeom>
          <a:noFill/>
          <a:ln w="9525">
            <a:solidFill>
              <a:srgbClr val="000000"/>
            </a:solidFill>
            <a:round/>
            <a:headEnd/>
            <a:tailEnd/>
          </a:ln>
        </p:spPr>
        <p:txBody>
          <a:bodyPr wrap="none" anchor="ctr"/>
          <a:lstStyle/>
          <a:p>
            <a:endParaRPr lang="zh-CN" altLang="en-US"/>
          </a:p>
        </p:txBody>
      </p:sp>
      <p:sp>
        <p:nvSpPr>
          <p:cNvPr id="13" name="Line 15"/>
          <p:cNvSpPr>
            <a:spLocks noChangeShapeType="1"/>
          </p:cNvSpPr>
          <p:nvPr/>
        </p:nvSpPr>
        <p:spPr bwMode="auto">
          <a:xfrm>
            <a:off x="346075" y="747713"/>
            <a:ext cx="8493125" cy="0"/>
          </a:xfrm>
          <a:prstGeom prst="line">
            <a:avLst/>
          </a:prstGeom>
          <a:noFill/>
          <a:ln w="9525">
            <a:solidFill>
              <a:srgbClr val="000000"/>
            </a:solidFill>
            <a:round/>
            <a:headEnd/>
            <a:tailEnd/>
          </a:ln>
        </p:spPr>
        <p:txBody>
          <a:bodyPr wrap="none" anchor="ctr"/>
          <a:lstStyle/>
          <a:p>
            <a:endParaRPr lang="zh-CN" altLang="en-US"/>
          </a:p>
        </p:txBody>
      </p:sp>
      <p:sp>
        <p:nvSpPr>
          <p:cNvPr id="14" name="Text Box 16"/>
          <p:cNvSpPr txBox="1">
            <a:spLocks noChangeArrowheads="1"/>
          </p:cNvSpPr>
          <p:nvPr/>
        </p:nvSpPr>
        <p:spPr bwMode="auto">
          <a:xfrm>
            <a:off x="1085850" y="1628775"/>
            <a:ext cx="3054350" cy="1006475"/>
          </a:xfrm>
          <a:prstGeom prst="rect">
            <a:avLst/>
          </a:prstGeom>
          <a:noFill/>
          <a:ln w="9525">
            <a:noFill/>
            <a:miter lim="800000"/>
            <a:headEnd/>
            <a:tailEnd/>
          </a:ln>
        </p:spPr>
        <p:txBody>
          <a:bodyPr>
            <a:spAutoFit/>
          </a:bodyPr>
          <a:lstStyle/>
          <a:p>
            <a:r>
              <a:rPr lang="pt-PT" altLang="zh-CN" sz="1800" b="1">
                <a:latin typeface="宋体" charset="-122"/>
                <a:ea typeface="宋体" charset="-122"/>
              </a:rPr>
              <a:t>MEM/WB.IR ←EX/MEM.IR</a:t>
            </a:r>
            <a:r>
              <a:rPr lang="zh-CN" altLang="pt-PT" sz="1800" b="1">
                <a:latin typeface="宋体" charset="-122"/>
                <a:ea typeface="宋体" charset="-122"/>
              </a:rPr>
              <a:t>；</a:t>
            </a:r>
          </a:p>
          <a:p>
            <a:r>
              <a:rPr lang="pt-PT" altLang="zh-CN" sz="1800" b="1">
                <a:latin typeface="宋体" charset="-122"/>
                <a:ea typeface="宋体" charset="-122"/>
              </a:rPr>
              <a:t>MEM/WB.ALUo ←</a:t>
            </a:r>
          </a:p>
          <a:p>
            <a:r>
              <a:rPr lang="pt-PT" altLang="zh-CN" sz="1800" b="1">
                <a:latin typeface="宋体" charset="-122"/>
                <a:ea typeface="宋体" charset="-122"/>
              </a:rPr>
              <a:t>  EX/MEM.ALUo</a:t>
            </a:r>
            <a:r>
              <a:rPr lang="zh-CN" altLang="pt-BR" sz="1800" b="1">
                <a:latin typeface="宋体" charset="-122"/>
                <a:ea typeface="宋体" charset="-122"/>
              </a:rPr>
              <a:t>；</a:t>
            </a:r>
            <a:r>
              <a:rPr lang="zh-CN" altLang="pt-BR"/>
              <a:t> </a:t>
            </a:r>
            <a:endParaRPr lang="zh-CN" altLang="en-US"/>
          </a:p>
        </p:txBody>
      </p:sp>
      <p:sp>
        <p:nvSpPr>
          <p:cNvPr id="15" name="Line 17"/>
          <p:cNvSpPr>
            <a:spLocks noChangeShapeType="1"/>
          </p:cNvSpPr>
          <p:nvPr/>
        </p:nvSpPr>
        <p:spPr bwMode="auto">
          <a:xfrm>
            <a:off x="3810000" y="1123950"/>
            <a:ext cx="0" cy="4972050"/>
          </a:xfrm>
          <a:prstGeom prst="line">
            <a:avLst/>
          </a:prstGeom>
          <a:noFill/>
          <a:ln w="9525">
            <a:solidFill>
              <a:srgbClr val="000000"/>
            </a:solidFill>
            <a:round/>
            <a:headEnd/>
            <a:tailEnd/>
          </a:ln>
        </p:spPr>
        <p:txBody>
          <a:bodyPr wrap="none" anchor="ctr"/>
          <a:lstStyle/>
          <a:p>
            <a:endParaRPr lang="zh-CN" altLang="en-US"/>
          </a:p>
        </p:txBody>
      </p:sp>
      <p:sp>
        <p:nvSpPr>
          <p:cNvPr id="16" name="Line 18"/>
          <p:cNvSpPr>
            <a:spLocks noChangeShapeType="1"/>
          </p:cNvSpPr>
          <p:nvPr/>
        </p:nvSpPr>
        <p:spPr bwMode="auto">
          <a:xfrm>
            <a:off x="6781800" y="1149350"/>
            <a:ext cx="0" cy="4946650"/>
          </a:xfrm>
          <a:prstGeom prst="line">
            <a:avLst/>
          </a:prstGeom>
          <a:noFill/>
          <a:ln w="9525">
            <a:solidFill>
              <a:srgbClr val="000000"/>
            </a:solidFill>
            <a:round/>
            <a:headEnd/>
            <a:tailEnd/>
          </a:ln>
        </p:spPr>
        <p:txBody>
          <a:bodyPr wrap="none" anchor="ctr"/>
          <a:lstStyle/>
          <a:p>
            <a:endParaRPr lang="zh-CN" altLang="en-US"/>
          </a:p>
        </p:txBody>
      </p:sp>
      <p:sp>
        <p:nvSpPr>
          <p:cNvPr id="17" name="Text Box 19"/>
          <p:cNvSpPr txBox="1">
            <a:spLocks noChangeArrowheads="1"/>
          </p:cNvSpPr>
          <p:nvPr/>
        </p:nvSpPr>
        <p:spPr bwMode="auto">
          <a:xfrm>
            <a:off x="3829050" y="1581150"/>
            <a:ext cx="3335338" cy="1739900"/>
          </a:xfrm>
          <a:prstGeom prst="rect">
            <a:avLst/>
          </a:prstGeom>
          <a:noFill/>
          <a:ln w="9525">
            <a:noFill/>
            <a:miter lim="800000"/>
            <a:headEnd/>
            <a:tailEnd/>
          </a:ln>
        </p:spPr>
        <p:txBody>
          <a:bodyPr>
            <a:spAutoFit/>
          </a:bodyPr>
          <a:lstStyle/>
          <a:p>
            <a:r>
              <a:rPr lang="pt-PT" altLang="zh-CN" sz="1800" b="1">
                <a:latin typeface="宋体" charset="-122"/>
                <a:ea typeface="宋体" charset="-122"/>
              </a:rPr>
              <a:t>MEM/WB.IR ← EX/MEM.IR</a:t>
            </a:r>
            <a:r>
              <a:rPr lang="zh-CN" altLang="pt-PT" sz="1800" b="1">
                <a:latin typeface="宋体" charset="-122"/>
                <a:ea typeface="宋体" charset="-122"/>
              </a:rPr>
              <a:t>；</a:t>
            </a:r>
          </a:p>
          <a:p>
            <a:r>
              <a:rPr lang="pt-PT" altLang="zh-CN" sz="1800" b="1">
                <a:latin typeface="宋体" charset="-122"/>
                <a:ea typeface="宋体" charset="-122"/>
              </a:rPr>
              <a:t>MEM/WB.LMD ←</a:t>
            </a:r>
          </a:p>
          <a:p>
            <a:r>
              <a:rPr lang="pt-PT" altLang="zh-CN" sz="1800" b="1">
                <a:latin typeface="宋体" charset="-122"/>
                <a:ea typeface="宋体" charset="-122"/>
              </a:rPr>
              <a:t>  Mem[EX/MEM.ALUo]</a:t>
            </a:r>
            <a:r>
              <a:rPr lang="zh-CN" altLang="pt-PT" sz="1800" b="1">
                <a:latin typeface="宋体" charset="-122"/>
                <a:ea typeface="宋体" charset="-122"/>
              </a:rPr>
              <a:t>；</a:t>
            </a:r>
          </a:p>
          <a:p>
            <a:r>
              <a:rPr lang="zh-CN" altLang="pt-PT" sz="1800" b="1">
                <a:latin typeface="宋体" charset="-122"/>
                <a:ea typeface="宋体" charset="-122"/>
              </a:rPr>
              <a:t>或</a:t>
            </a:r>
          </a:p>
          <a:p>
            <a:r>
              <a:rPr lang="pt-PT" altLang="zh-CN" sz="1800" b="1">
                <a:latin typeface="宋体" charset="-122"/>
                <a:ea typeface="宋体" charset="-122"/>
              </a:rPr>
              <a:t>Mem[EX/MEM.ALUo] ←</a:t>
            </a:r>
            <a:endParaRPr lang="en-US" altLang="zh-CN" sz="1800" b="1">
              <a:latin typeface="宋体" charset="-122"/>
              <a:ea typeface="宋体" charset="-122"/>
            </a:endParaRPr>
          </a:p>
          <a:p>
            <a:r>
              <a:rPr lang="en-US" altLang="zh-CN" sz="1800" b="1">
                <a:latin typeface="宋体" charset="-122"/>
                <a:ea typeface="宋体" charset="-122"/>
              </a:rPr>
              <a:t>  EX/MEM.B</a:t>
            </a:r>
            <a:r>
              <a:rPr lang="zh-CN" altLang="en-US" sz="1800" b="1">
                <a:latin typeface="宋体" charset="-122"/>
                <a:ea typeface="宋体" charset="-122"/>
              </a:rPr>
              <a:t>；</a:t>
            </a:r>
            <a:r>
              <a:rPr lang="zh-CN" altLang="en-US" sz="1800">
                <a:latin typeface="宋体" charset="-122"/>
                <a:ea typeface="宋体" charset="-122"/>
              </a:rPr>
              <a:t> </a:t>
            </a:r>
          </a:p>
        </p:txBody>
      </p:sp>
      <p:sp>
        <p:nvSpPr>
          <p:cNvPr id="18" name="Line 20"/>
          <p:cNvSpPr>
            <a:spLocks noChangeShapeType="1"/>
          </p:cNvSpPr>
          <p:nvPr/>
        </p:nvSpPr>
        <p:spPr bwMode="auto">
          <a:xfrm>
            <a:off x="1104900" y="762000"/>
            <a:ext cx="0" cy="5334000"/>
          </a:xfrm>
          <a:prstGeom prst="line">
            <a:avLst/>
          </a:prstGeom>
          <a:noFill/>
          <a:ln w="9525">
            <a:solidFill>
              <a:srgbClr val="000000"/>
            </a:solidFill>
            <a:round/>
            <a:headEnd/>
            <a:tailEnd/>
          </a:ln>
        </p:spPr>
        <p:txBody>
          <a:bodyPr wrap="none" anchor="ctr"/>
          <a:lstStyle/>
          <a:p>
            <a:endParaRPr lang="zh-CN" altLang="en-US"/>
          </a:p>
        </p:txBody>
      </p:sp>
      <p:sp>
        <p:nvSpPr>
          <p:cNvPr id="19" name="Text Box 21"/>
          <p:cNvSpPr txBox="1">
            <a:spLocks noChangeArrowheads="1"/>
          </p:cNvSpPr>
          <p:nvPr/>
        </p:nvSpPr>
        <p:spPr bwMode="auto">
          <a:xfrm>
            <a:off x="1143000" y="3908425"/>
            <a:ext cx="2743200" cy="1465263"/>
          </a:xfrm>
          <a:prstGeom prst="rect">
            <a:avLst/>
          </a:prstGeom>
          <a:noFill/>
          <a:ln w="9525">
            <a:noFill/>
            <a:miter lim="800000"/>
            <a:headEnd/>
            <a:tailEnd/>
          </a:ln>
        </p:spPr>
        <p:txBody>
          <a:bodyPr>
            <a:spAutoFit/>
          </a:bodyPr>
          <a:lstStyle/>
          <a:p>
            <a:r>
              <a:rPr lang="pt-BR" altLang="zh-CN" sz="1800" b="1">
                <a:latin typeface="宋体" charset="-122"/>
                <a:ea typeface="宋体" charset="-122"/>
              </a:rPr>
              <a:t>Regs[MEM/WB.IR[rd]] ←</a:t>
            </a:r>
          </a:p>
          <a:p>
            <a:r>
              <a:rPr lang="pt-BR" altLang="zh-CN" sz="1800" b="1">
                <a:latin typeface="宋体" charset="-122"/>
                <a:ea typeface="宋体" charset="-122"/>
              </a:rPr>
              <a:t>  MEM/WB.ALUo</a:t>
            </a:r>
            <a:r>
              <a:rPr lang="zh-CN" altLang="pt-BR" sz="1800" b="1">
                <a:latin typeface="宋体" charset="-122"/>
                <a:ea typeface="宋体" charset="-122"/>
              </a:rPr>
              <a:t>；</a:t>
            </a:r>
          </a:p>
          <a:p>
            <a:r>
              <a:rPr lang="zh-CN" altLang="pt-BR" sz="1800" b="1">
                <a:latin typeface="宋体" charset="-122"/>
                <a:ea typeface="宋体" charset="-122"/>
              </a:rPr>
              <a:t>或</a:t>
            </a:r>
          </a:p>
          <a:p>
            <a:r>
              <a:rPr lang="pt-BR" altLang="zh-CN" sz="1800" b="1">
                <a:latin typeface="宋体" charset="-122"/>
                <a:ea typeface="宋体" charset="-122"/>
              </a:rPr>
              <a:t>Regs[MEM/WB.IR[rt]] ←</a:t>
            </a:r>
            <a:endParaRPr lang="en-US" altLang="zh-CN" sz="1800" b="1">
              <a:latin typeface="宋体" charset="-122"/>
              <a:ea typeface="宋体" charset="-122"/>
            </a:endParaRPr>
          </a:p>
          <a:p>
            <a:r>
              <a:rPr lang="en-US" altLang="zh-CN" sz="1800" b="1">
                <a:latin typeface="宋体" charset="-122"/>
                <a:ea typeface="宋体" charset="-122"/>
              </a:rPr>
              <a:t>  MEM/WB.ALUo</a:t>
            </a:r>
            <a:r>
              <a:rPr lang="zh-CN" altLang="en-US" sz="1800" b="1">
                <a:latin typeface="宋体" charset="-122"/>
                <a:ea typeface="宋体" charset="-122"/>
              </a:rPr>
              <a:t>；</a:t>
            </a:r>
            <a:r>
              <a:rPr lang="zh-CN" altLang="en-US" sz="1800">
                <a:latin typeface="宋体" charset="-122"/>
                <a:ea typeface="宋体" charset="-122"/>
              </a:rPr>
              <a:t> </a:t>
            </a:r>
          </a:p>
        </p:txBody>
      </p:sp>
      <p:sp>
        <p:nvSpPr>
          <p:cNvPr id="20" name="Rectangle 22"/>
          <p:cNvSpPr>
            <a:spLocks noChangeArrowheads="1"/>
          </p:cNvSpPr>
          <p:nvPr/>
        </p:nvSpPr>
        <p:spPr bwMode="auto">
          <a:xfrm>
            <a:off x="3854450" y="4325938"/>
            <a:ext cx="2732088" cy="641350"/>
          </a:xfrm>
          <a:prstGeom prst="rect">
            <a:avLst/>
          </a:prstGeom>
          <a:noFill/>
          <a:ln w="9525">
            <a:noFill/>
            <a:miter lim="800000"/>
            <a:headEnd/>
            <a:tailEnd/>
          </a:ln>
        </p:spPr>
        <p:txBody>
          <a:bodyPr wrap="none">
            <a:spAutoFit/>
          </a:bodyPr>
          <a:lstStyle/>
          <a:p>
            <a:r>
              <a:rPr lang="pt-BR" altLang="zh-CN" sz="1800" b="1">
                <a:latin typeface="宋体" charset="-122"/>
                <a:ea typeface="宋体" charset="-122"/>
              </a:rPr>
              <a:t>Regs[MEM/WB.IR[rt]] ←</a:t>
            </a:r>
            <a:endParaRPr lang="en-US" altLang="zh-CN" sz="1800" b="1">
              <a:latin typeface="宋体" charset="-122"/>
              <a:ea typeface="宋体" charset="-122"/>
            </a:endParaRPr>
          </a:p>
          <a:p>
            <a:r>
              <a:rPr lang="en-US" altLang="zh-CN" sz="1800" b="1">
                <a:latin typeface="宋体" charset="-122"/>
                <a:ea typeface="宋体" charset="-122"/>
              </a:rPr>
              <a:t>  MEM/WB.LMD</a:t>
            </a:r>
            <a:r>
              <a:rPr lang="zh-CN" altLang="en-US" sz="1800" b="1">
                <a:latin typeface="宋体" charset="-122"/>
                <a:ea typeface="宋体" charset="-122"/>
              </a:rPr>
              <a:t>；</a:t>
            </a:r>
            <a:r>
              <a:rPr lang="zh-CN" altLang="en-US" sz="1800">
                <a:latin typeface="宋体" charset="-122"/>
                <a:ea typeface="宋体" charset="-122"/>
              </a:rPr>
              <a:t> </a:t>
            </a:r>
          </a:p>
        </p:txBody>
      </p:sp>
      <p:sp>
        <p:nvSpPr>
          <p:cNvPr id="21" name="Text Box 23"/>
          <p:cNvSpPr txBox="1">
            <a:spLocks noChangeArrowheads="1"/>
          </p:cNvSpPr>
          <p:nvPr/>
        </p:nvSpPr>
        <p:spPr bwMode="auto">
          <a:xfrm>
            <a:off x="2651125" y="166688"/>
            <a:ext cx="4800600" cy="396875"/>
          </a:xfrm>
          <a:prstGeom prst="rect">
            <a:avLst/>
          </a:prstGeom>
          <a:noFill/>
          <a:ln w="9525">
            <a:noFill/>
            <a:miter lim="800000"/>
            <a:headEnd/>
            <a:tailEnd/>
          </a:ln>
        </p:spPr>
        <p:txBody>
          <a:bodyPr>
            <a:spAutoFit/>
          </a:bodyPr>
          <a:lstStyle/>
          <a:p>
            <a:pPr>
              <a:spcBef>
                <a:spcPct val="50000"/>
              </a:spcBef>
            </a:pPr>
            <a:r>
              <a:rPr lang="zh-CN" altLang="en-US" sz="2000">
                <a:solidFill>
                  <a:srgbClr val="E24C05"/>
                </a:solidFill>
                <a:latin typeface="黑体" pitchFamily="49" charset="-122"/>
              </a:rPr>
              <a:t>流水线的每个流水段的操作</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71538" y="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357158" y="571480"/>
            <a:ext cx="8786842" cy="49530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3"/>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流水线的控制</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主要是如何控制四个多路选择器。</a:t>
            </a:r>
            <a:endParaRPr kumimoji="0" lang="zh-CN" altLang="en-US" sz="2800" b="0" i="0" u="none" strike="noStrike" kern="1200" cap="none" spc="0" normalizeH="0" baseline="0" noProof="0" dirty="0" smtClean="0">
              <a:ln>
                <a:noFill/>
              </a:ln>
              <a:solidFill>
                <a:srgbClr val="FF0000"/>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D60093"/>
                </a:solidFill>
                <a:effectLst/>
                <a:uLnTx/>
                <a:uFillTx/>
                <a:latin typeface="Times New Roman" pitchFamily="18" charset="0"/>
                <a:ea typeface="宋体" charset="-122"/>
                <a:cs typeface="+mn-cs"/>
              </a:rPr>
              <a:t>MUX2</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if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ID/EX.IR[op]==“</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分支指令”）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MUX2_output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ID/EX.NPC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else MUX2_output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ID/EX.A</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//MUX2_output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表示</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MUX2</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的输出</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D60093"/>
                </a:solidFill>
                <a:effectLst/>
                <a:uLnTx/>
                <a:uFillTx/>
                <a:latin typeface="Times New Roman" pitchFamily="18" charset="0"/>
                <a:ea typeface="宋体" charset="-122"/>
                <a:cs typeface="+mn-cs"/>
              </a:rPr>
              <a:t>MUX3</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if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ID/EX.IR[op]==“</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寄存器－寄存器型</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ALU</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指令”）</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MUX3_output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ID/EX.B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else MUX3_output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ID/</a:t>
            </a:r>
            <a:r>
              <a:rPr kumimoji="0" lang="en-US" altLang="zh-CN" sz="2400" b="0" i="0" u="none" strike="noStrike" kern="1200" cap="none" spc="0" normalizeH="0" baseline="0" noProof="0" dirty="0" err="1" smtClean="0">
                <a:ln>
                  <a:noFill/>
                </a:ln>
                <a:solidFill>
                  <a:schemeClr val="tx1"/>
                </a:solidFill>
                <a:effectLst/>
                <a:uLnTx/>
                <a:uFillTx/>
                <a:latin typeface="Times New Roman" pitchFamily="18" charset="0"/>
                <a:ea typeface="宋体" charset="-122"/>
                <a:cs typeface="+mn-cs"/>
              </a:rPr>
              <a:t>EX.Imm</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//MUX3_output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表示</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MUX3</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的输出</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928926" y="357166"/>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685800" y="1506538"/>
            <a:ext cx="7772400" cy="4514850"/>
          </a:xfrm>
          <a:prstGeom prst="rect">
            <a:avLst/>
          </a:prstGeom>
        </p:spPr>
        <p:txBody>
          <a:bodyPr/>
          <a:lstStyle/>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D60093"/>
                </a:solidFill>
                <a:effectLst/>
                <a:uLnTx/>
                <a:uFillTx/>
                <a:latin typeface="Times New Roman" pitchFamily="18" charset="0"/>
                <a:ea typeface="宋体" charset="-122"/>
                <a:cs typeface="+mn-cs"/>
              </a:rPr>
              <a:t>MUX1</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if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ID/EX.IR[op]==“</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分支指令”）</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&amp; EX/</a:t>
            </a:r>
            <a:r>
              <a:rPr kumimoji="0" lang="en-US" altLang="zh-CN" sz="2400" b="0" i="0" u="none" strike="noStrike" kern="1200" cap="none" spc="0" normalizeH="0" baseline="0" noProof="0" dirty="0" err="1" smtClean="0">
                <a:ln>
                  <a:noFill/>
                </a:ln>
                <a:solidFill>
                  <a:schemeClr val="tx1"/>
                </a:solidFill>
                <a:effectLst/>
                <a:uLnTx/>
                <a:uFillTx/>
                <a:latin typeface="Times New Roman" pitchFamily="18" charset="0"/>
                <a:ea typeface="宋体" charset="-122"/>
                <a:cs typeface="+mn-cs"/>
              </a:rPr>
              <a:t>MEM.cond</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MUX1_output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EX/</a:t>
            </a:r>
            <a:r>
              <a:rPr kumimoji="0" lang="en-US" altLang="zh-CN" sz="2400" b="0" i="0" u="none" strike="noStrike" kern="1200" cap="none" spc="0" normalizeH="0" baseline="0" noProof="0" dirty="0" err="1" smtClean="0">
                <a:ln>
                  <a:noFill/>
                </a:ln>
                <a:solidFill>
                  <a:schemeClr val="tx1"/>
                </a:solidFill>
                <a:effectLst/>
                <a:uLnTx/>
                <a:uFillTx/>
                <a:latin typeface="Times New Roman" pitchFamily="18" charset="0"/>
                <a:ea typeface="宋体" charset="-122"/>
                <a:cs typeface="+mn-cs"/>
              </a:rPr>
              <a:t>MEM.ALUo</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else MUX1_output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PC+4</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//MUX1_output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表示</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MUX1</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的输出</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D60093"/>
                </a:solidFill>
                <a:effectLst/>
                <a:uLnTx/>
                <a:uFillTx/>
                <a:latin typeface="Times New Roman" pitchFamily="18" charset="0"/>
                <a:ea typeface="宋体" charset="-122"/>
                <a:cs typeface="+mn-cs"/>
              </a:rPr>
              <a:t>MUX4</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if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ID/EX.IR[op]==“load”</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MUX4_output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MEM/WB.LMD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else MUX4_output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MEM/</a:t>
            </a:r>
            <a:r>
              <a:rPr kumimoji="0" lang="en-US" altLang="zh-CN" sz="2400" b="0" i="0" u="none" strike="noStrike" kern="1200" cap="none" spc="0" normalizeH="0" baseline="0" noProof="0" dirty="0" err="1" smtClean="0">
                <a:ln>
                  <a:noFill/>
                </a:ln>
                <a:solidFill>
                  <a:schemeClr val="tx1"/>
                </a:solidFill>
                <a:effectLst/>
                <a:uLnTx/>
                <a:uFillTx/>
                <a:latin typeface="Times New Roman" pitchFamily="18" charset="0"/>
                <a:ea typeface="宋体" charset="-122"/>
                <a:cs typeface="+mn-cs"/>
              </a:rPr>
              <a:t>WB.ALUo</a:t>
            </a:r>
            <a:endPar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                              //MUX4_output</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表示</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MUX4</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的输出</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857356" y="500042"/>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323850" y="1295400"/>
            <a:ext cx="8388350" cy="4953000"/>
          </a:xfrm>
          <a:prstGeom prst="rect">
            <a:avLst/>
          </a:prstGeom>
        </p:spPr>
        <p:txBody>
          <a:bodyPr/>
          <a:lstStyle/>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rgbClr val="D60093"/>
                </a:solidFill>
                <a:effectLst/>
                <a:uLnTx/>
                <a:uFillTx/>
                <a:latin typeface="宋体" charset="-122"/>
                <a:ea typeface="宋体" charset="-122"/>
                <a:cs typeface="+mn-cs"/>
              </a:rPr>
              <a:t>第</a:t>
            </a:r>
            <a:r>
              <a:rPr kumimoji="0" lang="en-US" altLang="zh-CN" sz="2400" b="0" i="0" u="none" strike="noStrike" kern="1200" cap="none" spc="0" normalizeH="0" baseline="0" noProof="0" smtClean="0">
                <a:ln>
                  <a:noFill/>
                </a:ln>
                <a:solidFill>
                  <a:srgbClr val="D60093"/>
                </a:solidFill>
                <a:effectLst/>
                <a:uLnTx/>
                <a:uFillTx/>
                <a:latin typeface="宋体" charset="-122"/>
                <a:ea typeface="宋体" charset="-122"/>
                <a:cs typeface="+mn-cs"/>
              </a:rPr>
              <a:t>5</a:t>
            </a:r>
            <a:r>
              <a:rPr kumimoji="0" lang="zh-CN" altLang="en-US" sz="2400" b="0" i="0" u="none" strike="noStrike" kern="1200" cap="none" spc="0" normalizeH="0" baseline="0" noProof="0" smtClean="0">
                <a:ln>
                  <a:noFill/>
                </a:ln>
                <a:solidFill>
                  <a:srgbClr val="D60093"/>
                </a:solidFill>
                <a:effectLst/>
                <a:uLnTx/>
                <a:uFillTx/>
                <a:latin typeface="宋体" charset="-122"/>
                <a:ea typeface="宋体" charset="-122"/>
                <a:cs typeface="+mn-cs"/>
              </a:rPr>
              <a:t>个多路器：</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从</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MEM/WB</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回传至通用寄存器组的写入</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    地址应该是从</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MEM/WB.IR[rd]</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和</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MEM/WB.IR[rt]</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中选</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    一个。</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寄存器－寄存器型</a:t>
            </a:r>
            <a:r>
              <a:rPr kumimoji="0" lang="en-US" altLang="zh-CN" sz="2000" b="0" i="0" u="none" strike="noStrike" kern="1200" cap="none" spc="0" normalizeH="0" baseline="0" noProof="0" smtClean="0">
                <a:ln>
                  <a:noFill/>
                </a:ln>
                <a:solidFill>
                  <a:srgbClr val="9933FF"/>
                </a:solidFill>
                <a:effectLst/>
                <a:uLnTx/>
                <a:uFillTx/>
                <a:latin typeface="宋体" charset="-122"/>
                <a:ea typeface="宋体" charset="-122"/>
                <a:cs typeface="+mn-cs"/>
              </a:rPr>
              <a:t>ALU</a:t>
            </a: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指令：选择</a:t>
            </a:r>
            <a:r>
              <a:rPr kumimoji="0" lang="en-US" altLang="zh-CN" sz="2000" b="0" i="0" u="none" strike="noStrike" kern="1200" cap="none" spc="0" normalizeH="0" baseline="0" noProof="0" smtClean="0">
                <a:ln>
                  <a:noFill/>
                </a:ln>
                <a:solidFill>
                  <a:srgbClr val="9933FF"/>
                </a:solidFill>
                <a:effectLst/>
                <a:uLnTx/>
                <a:uFillTx/>
                <a:latin typeface="宋体" charset="-122"/>
                <a:ea typeface="宋体" charset="-122"/>
                <a:cs typeface="+mn-cs"/>
              </a:rPr>
              <a:t>MEM/WB.IR[rd]</a:t>
            </a: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寄存器－立即数型</a:t>
            </a:r>
            <a:r>
              <a:rPr kumimoji="0" lang="en-US" altLang="zh-CN" sz="2000" b="0" i="0" u="none" strike="noStrike" kern="1200" cap="none" spc="0" normalizeH="0" baseline="0" noProof="0" smtClean="0">
                <a:ln>
                  <a:noFill/>
                </a:ln>
                <a:solidFill>
                  <a:srgbClr val="9933FF"/>
                </a:solidFill>
                <a:effectLst/>
                <a:uLnTx/>
                <a:uFillTx/>
                <a:latin typeface="宋体" charset="-122"/>
                <a:ea typeface="宋体" charset="-122"/>
                <a:cs typeface="+mn-cs"/>
              </a:rPr>
              <a:t>ALU</a:t>
            </a: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指令和</a:t>
            </a:r>
            <a:r>
              <a:rPr kumimoji="0" lang="en-US" altLang="zh-CN" sz="2000" b="0" i="0" u="none" strike="noStrike" kern="1200" cap="none" spc="0" normalizeH="0" baseline="0" noProof="0" smtClean="0">
                <a:ln>
                  <a:noFill/>
                </a:ln>
                <a:solidFill>
                  <a:srgbClr val="9933FF"/>
                </a:solidFill>
                <a:effectLst/>
                <a:uLnTx/>
                <a:uFillTx/>
                <a:latin typeface="宋体" charset="-122"/>
                <a:ea typeface="宋体" charset="-122"/>
                <a:cs typeface="+mn-cs"/>
              </a:rPr>
              <a:t>load</a:t>
            </a: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指令：选择</a:t>
            </a:r>
            <a:r>
              <a:rPr kumimoji="0" lang="en-US" altLang="zh-CN" sz="2000" b="0" i="0" u="none" strike="noStrike" kern="1200" cap="none" spc="0" normalizeH="0" baseline="0" noProof="0" smtClean="0">
                <a:ln>
                  <a:noFill/>
                </a:ln>
                <a:solidFill>
                  <a:srgbClr val="9933FF"/>
                </a:solidFill>
                <a:effectLst/>
                <a:uLnTx/>
                <a:uFillTx/>
                <a:latin typeface="宋体" charset="-122"/>
                <a:ea typeface="宋体" charset="-122"/>
                <a:cs typeface="+mn-cs"/>
              </a:rPr>
              <a:t>MEM/WB.IR[rt]</a:t>
            </a: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解决数据冲突的问题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所有的数据冲突均可以在</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ID</a:t>
            </a:r>
            <a:r>
              <a:rPr kumimoji="0" lang="zh-CN" altLang="en-US" sz="2400" b="0" i="0" u="none" strike="noStrike" kern="1200" cap="none" spc="0" normalizeH="0" baseline="0" noProof="0" smtClean="0">
                <a:ln>
                  <a:noFill/>
                </a:ln>
                <a:solidFill>
                  <a:srgbClr val="080808"/>
                </a:solidFill>
                <a:effectLst/>
                <a:uLnTx/>
                <a:uFillTx/>
                <a:latin typeface="宋体" charset="-122"/>
                <a:ea typeface="宋体" charset="-122"/>
                <a:cs typeface="+mn-cs"/>
              </a:rPr>
              <a:t>段检测到。</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    如果存在数据冲突，就在相应的指令流出</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ID</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段之</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前将之暂停。</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    完成该工作的硬件称为</a:t>
            </a:r>
            <a:r>
              <a:rPr kumimoji="0" lang="zh-CN" altLang="en-US" sz="2400" b="0" i="0" u="none" strike="noStrike" kern="1200" cap="none" spc="0" normalizeH="0" baseline="0" noProof="0" smtClean="0">
                <a:ln>
                  <a:noFill/>
                </a:ln>
                <a:solidFill>
                  <a:srgbClr val="FF0000"/>
                </a:solidFill>
                <a:effectLst/>
                <a:uLnTx/>
                <a:uFillTx/>
                <a:latin typeface="宋体" charset="-122"/>
                <a:ea typeface="宋体" charset="-122"/>
                <a:cs typeface="+mn-cs"/>
              </a:rPr>
              <a:t>流水线的互锁机制。</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9388" y="285728"/>
            <a:ext cx="8964612" cy="45307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例题</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   </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设一条指令的执行过程分为</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取指令、指令分析、指令执行</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三个子过程，且这三个子过程延迟时间相等并 </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t </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rgbClr val="000099"/>
                </a:solidFill>
                <a:effectLst/>
                <a:uLnTx/>
                <a:uFillTx/>
                <a:latin typeface="+mn-lt"/>
                <a:ea typeface="+mn-ea"/>
                <a:cs typeface="+mn-cs"/>
              </a:rPr>
              <a:t>   假设某过程共有 </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n=1000 </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条指令，写出如下三种情况下机器执行程序所需时间和加速比。</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rgbClr val="000099"/>
                </a:solidFill>
                <a:effectLst/>
                <a:uLnTx/>
                <a:uFillTx/>
                <a:latin typeface="+mn-lt"/>
                <a:ea typeface="+mn-ea"/>
                <a:cs typeface="+mn-cs"/>
              </a:rPr>
              <a:t>   （</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1</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 指令顺序执行方式；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rgbClr val="000099"/>
                </a:solidFill>
                <a:effectLst/>
                <a:uLnTx/>
                <a:uFillTx/>
                <a:latin typeface="+mn-lt"/>
                <a:ea typeface="+mn-ea"/>
                <a:cs typeface="+mn-cs"/>
              </a:rPr>
              <a:t>   （</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2</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 一次重叠执行方式；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rgbClr val="000099"/>
                </a:solidFill>
                <a:effectLst/>
                <a:uLnTx/>
                <a:uFillTx/>
                <a:latin typeface="+mn-lt"/>
                <a:ea typeface="+mn-ea"/>
                <a:cs typeface="+mn-cs"/>
              </a:rPr>
              <a:t>   （</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3</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 二次重叠执行方式。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86200" y="24765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428596" y="1214422"/>
            <a:ext cx="8389967" cy="4575175"/>
          </a:xfrm>
          <a:prstGeom prst="rect">
            <a:avLst/>
          </a:prstGeom>
        </p:spPr>
        <p:txBody>
          <a:bodyPr/>
          <a:lstStyle/>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在</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ID</a:t>
            </a:r>
            <a:r>
              <a:rPr kumimoji="0" lang="zh-CN" altLang="en-US" sz="2400" b="0" i="0" u="none" strike="noStrike" kern="1200" cap="none" spc="0" normalizeH="0" baseline="0" noProof="0" dirty="0" smtClean="0">
                <a:ln>
                  <a:noFill/>
                </a:ln>
                <a:solidFill>
                  <a:srgbClr val="080808"/>
                </a:solidFill>
                <a:effectLst/>
                <a:uLnTx/>
                <a:uFillTx/>
                <a:latin typeface="宋体" charset="-122"/>
                <a:ea typeface="宋体" charset="-122"/>
                <a:cs typeface="+mn-cs"/>
              </a:rPr>
              <a:t>段</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确定需要什么样的定向，并设置相应的控制。</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hlink"/>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降低流水线的硬件复杂度。（不必挂起已经改变了机器状态的指令）</a:t>
            </a: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也可以在</a:t>
            </a: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使用操作数的那个时钟周期</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的开始检测冲突和确定必需的定向。</a:t>
            </a: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检测冲突是通过比较寄存器地址是否相等来实现的。</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E24C05"/>
                </a:solidFill>
                <a:effectLst/>
                <a:uLnTx/>
                <a:uFillTx/>
                <a:latin typeface="宋体" charset="-122"/>
                <a:ea typeface="宋体" charset="-122"/>
                <a:cs typeface="+mn-cs"/>
              </a:rPr>
              <a:t>举例： </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load</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互锁</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由于使用</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load</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的结果而引起的流水线互锁称为</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load</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互锁。</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a:t>
            </a:r>
            <a:endPar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7"/>
          <p:cNvSpPr txBox="1">
            <a:spLocks noChangeArrowheads="1"/>
          </p:cNvSpPr>
          <p:nvPr/>
        </p:nvSpPr>
        <p:spPr>
          <a:xfrm>
            <a:off x="3886200" y="24765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smtClean="0">
                <a:ln>
                  <a:noFill/>
                </a:ln>
                <a:solidFill>
                  <a:schemeClr val="tx1"/>
                </a:solidFill>
                <a:effectLst/>
                <a:uLnTx/>
                <a:uFillTx/>
                <a:latin typeface="黑体" pitchFamily="49" charset="-122"/>
                <a:ea typeface="+mj-ea"/>
                <a:cs typeface="+mj-cs"/>
              </a:rPr>
              <a:t>流水线的实现</a:t>
            </a:r>
          </a:p>
        </p:txBody>
      </p:sp>
      <p:graphicFrame>
        <p:nvGraphicFramePr>
          <p:cNvPr id="3" name="Group 59"/>
          <p:cNvGraphicFramePr>
            <a:graphicFrameLocks/>
          </p:cNvGraphicFramePr>
          <p:nvPr/>
        </p:nvGraphicFramePr>
        <p:xfrm>
          <a:off x="469900" y="2492375"/>
          <a:ext cx="8423275" cy="3023871"/>
        </p:xfrm>
        <a:graphic>
          <a:graphicData uri="http://schemas.openxmlformats.org/drawingml/2006/table">
            <a:tbl>
              <a:tblPr/>
              <a:tblGrid>
                <a:gridCol w="2303463"/>
                <a:gridCol w="2663825"/>
                <a:gridCol w="3455987"/>
              </a:tblGrid>
              <a:tr h="682625">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ID/EX</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中的操作码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ID/EX.IR[op]</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pitchFamily="2" charset="-122"/>
                          <a:ea typeface="宋体" pitchFamily="2" charset="-122"/>
                        </a:rPr>
                        <a:t>  IF/ID</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中的操作码  </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IF/ID.IR[op]</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比较的操作数字段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load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RR ALU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ID/EX.IR[rt]=IF/ID.IR[rs]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load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RR ALU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ID/EX.IR[rt]=IF/ID.IR[rt]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7075">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load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load</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store</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ALU</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立即数或分支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ID/EX.IR[rt]=IF/ID.IR[rs]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29"/>
          <p:cNvSpPr txBox="1">
            <a:spLocks noChangeArrowheads="1"/>
          </p:cNvSpPr>
          <p:nvPr/>
        </p:nvSpPr>
        <p:spPr bwMode="auto">
          <a:xfrm>
            <a:off x="1308100" y="1371600"/>
            <a:ext cx="6769100" cy="1157288"/>
          </a:xfrm>
          <a:prstGeom prst="rect">
            <a:avLst/>
          </a:prstGeom>
          <a:noFill/>
          <a:ln w="9525">
            <a:noFill/>
            <a:miter lim="800000"/>
            <a:headEnd/>
            <a:tailEnd/>
          </a:ln>
        </p:spPr>
        <p:txBody>
          <a:bodyPr>
            <a:spAutoFit/>
          </a:bodyPr>
          <a:lstStyle/>
          <a:p>
            <a:pPr lvl="2"/>
            <a:r>
              <a:rPr lang="zh-CN" altLang="en-US" sz="2000" b="1">
                <a:solidFill>
                  <a:srgbClr val="000000"/>
                </a:solidFill>
                <a:latin typeface="宋体" charset="-122"/>
                <a:ea typeface="宋体" charset="-122"/>
              </a:rPr>
              <a:t>在</a:t>
            </a:r>
            <a:r>
              <a:rPr lang="en-US" altLang="zh-CN" sz="2000" b="1">
                <a:solidFill>
                  <a:srgbClr val="9933FF"/>
                </a:solidFill>
                <a:latin typeface="宋体" charset="-122"/>
                <a:ea typeface="宋体" charset="-122"/>
              </a:rPr>
              <a:t>ID</a:t>
            </a:r>
            <a:r>
              <a:rPr lang="zh-CN" altLang="en-US" sz="2000" b="1">
                <a:solidFill>
                  <a:srgbClr val="000000"/>
                </a:solidFill>
                <a:latin typeface="宋体" charset="-122"/>
                <a:ea typeface="宋体" charset="-122"/>
              </a:rPr>
              <a:t>段检测是否存在</a:t>
            </a:r>
            <a:r>
              <a:rPr lang="en-US" altLang="zh-CN" sz="2000" b="1">
                <a:solidFill>
                  <a:srgbClr val="9933FF"/>
                </a:solidFill>
                <a:latin typeface="宋体" charset="-122"/>
                <a:ea typeface="宋体" charset="-122"/>
              </a:rPr>
              <a:t>RAW</a:t>
            </a:r>
            <a:r>
              <a:rPr lang="zh-CN" altLang="en-US" sz="2000" b="1">
                <a:solidFill>
                  <a:srgbClr val="080808"/>
                </a:solidFill>
                <a:latin typeface="宋体" charset="-122"/>
                <a:ea typeface="宋体" charset="-122"/>
              </a:rPr>
              <a:t>冲突</a:t>
            </a:r>
            <a:r>
              <a:rPr lang="zh-CN" altLang="en-US">
                <a:solidFill>
                  <a:srgbClr val="9933FF"/>
                </a:solidFill>
                <a:latin typeface="宋体" charset="-122"/>
              </a:rPr>
              <a:t> </a:t>
            </a:r>
          </a:p>
          <a:p>
            <a:pPr lvl="2"/>
            <a:r>
              <a:rPr lang="zh-CN" altLang="en-US" sz="2000" b="1">
                <a:solidFill>
                  <a:srgbClr val="008000"/>
                </a:solidFill>
                <a:latin typeface="宋体" charset="-122"/>
                <a:ea typeface="宋体" charset="-122"/>
              </a:rPr>
              <a:t>（这时</a:t>
            </a:r>
            <a:r>
              <a:rPr lang="en-US" altLang="zh-CN" sz="2000" b="1">
                <a:solidFill>
                  <a:srgbClr val="008000"/>
                </a:solidFill>
                <a:latin typeface="宋体" charset="-122"/>
                <a:ea typeface="宋体" charset="-122"/>
              </a:rPr>
              <a:t>load</a:t>
            </a:r>
            <a:r>
              <a:rPr lang="zh-CN" altLang="en-US" sz="2000" b="1">
                <a:solidFill>
                  <a:srgbClr val="008000"/>
                </a:solidFill>
                <a:latin typeface="宋体" charset="-122"/>
                <a:ea typeface="宋体" charset="-122"/>
              </a:rPr>
              <a:t>指令在</a:t>
            </a:r>
            <a:r>
              <a:rPr lang="en-US" altLang="zh-CN" sz="2000" b="1">
                <a:solidFill>
                  <a:srgbClr val="008000"/>
                </a:solidFill>
                <a:latin typeface="宋体" charset="-122"/>
                <a:ea typeface="宋体" charset="-122"/>
              </a:rPr>
              <a:t>EX</a:t>
            </a:r>
            <a:r>
              <a:rPr lang="zh-CN" altLang="en-US" sz="2000" b="1">
                <a:solidFill>
                  <a:srgbClr val="008000"/>
                </a:solidFill>
                <a:latin typeface="宋体" charset="-122"/>
                <a:ea typeface="宋体" charset="-122"/>
              </a:rPr>
              <a:t>段）</a:t>
            </a:r>
            <a:r>
              <a:rPr lang="zh-CN" altLang="en-US" sz="2000" b="1">
                <a:latin typeface="宋体" charset="-122"/>
                <a:ea typeface="宋体" charset="-122"/>
              </a:rPr>
              <a:t> </a:t>
            </a:r>
          </a:p>
          <a:p>
            <a:pPr lvl="2">
              <a:lnSpc>
                <a:spcPct val="110000"/>
              </a:lnSpc>
              <a:spcBef>
                <a:spcPct val="20000"/>
              </a:spcBef>
              <a:buClr>
                <a:schemeClr val="hlink"/>
              </a:buClr>
              <a:buSzPct val="60000"/>
              <a:buFont typeface="Wingdings" pitchFamily="2" charset="2"/>
              <a:buNone/>
            </a:pPr>
            <a:endParaRPr lang="en-US" altLang="zh-CN" sz="2000" b="1">
              <a:solidFill>
                <a:srgbClr val="008000"/>
              </a:solidFill>
              <a:latin typeface="宋体" charset="-122"/>
              <a:ea typeface="宋体"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071670" y="428604"/>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685800" y="1219200"/>
            <a:ext cx="7772400" cy="4953000"/>
          </a:xfrm>
          <a:prstGeom prst="rect">
            <a:avLst/>
          </a:prstGeom>
        </p:spPr>
        <p:txBody>
          <a:bodyPr/>
          <a:lstStyle/>
          <a:p>
            <a:pPr marL="1620838"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若检测到</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RAW</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冲突，流水线互锁机制必须在流水线中</a:t>
            </a:r>
          </a:p>
          <a:p>
            <a:pPr marL="1620838"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插入停顿，并使当前正处于</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IF</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段和</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ID</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段的指令不再</a:t>
            </a:r>
          </a:p>
          <a:p>
            <a:pPr marL="1620838"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前进。</a:t>
            </a:r>
          </a:p>
          <a:p>
            <a:pPr marL="1600200" marR="0" lvl="3" indent="-4746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将</a:t>
            </a:r>
            <a:r>
              <a:rPr kumimoji="0" lang="en-US" altLang="zh-CN" sz="2000" b="0" i="0" u="none" strike="noStrike" kern="1200" cap="none" spc="0" normalizeH="0" baseline="0" noProof="0" dirty="0" smtClean="0">
                <a:ln>
                  <a:noFill/>
                </a:ln>
                <a:solidFill>
                  <a:srgbClr val="9933FF"/>
                </a:solidFill>
                <a:effectLst/>
                <a:uLnTx/>
                <a:uFillTx/>
                <a:latin typeface="宋体" charset="-122"/>
                <a:ea typeface="宋体" charset="-122"/>
                <a:cs typeface="+mn-cs"/>
              </a:rPr>
              <a:t>ID/EX.IR</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中的操作码改为全</a:t>
            </a:r>
            <a:r>
              <a:rPr kumimoji="0" lang="en-US" altLang="zh-CN" sz="2000" b="0" i="0" u="none" strike="noStrike" kern="1200" cap="none" spc="0" normalizeH="0" baseline="0" noProof="0" dirty="0" smtClean="0">
                <a:ln>
                  <a:noFill/>
                </a:ln>
                <a:solidFill>
                  <a:srgbClr val="9933FF"/>
                </a:solidFill>
                <a:effectLst/>
                <a:uLnTx/>
                <a:uFillTx/>
                <a:latin typeface="宋体" charset="-122"/>
                <a:ea typeface="宋体" charset="-122"/>
                <a:cs typeface="+mn-cs"/>
              </a:rPr>
              <a:t>0</a:t>
            </a:r>
          </a:p>
          <a:p>
            <a:pPr marL="1600200" marR="0" lvl="3" indent="-474663"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（全</a:t>
            </a:r>
            <a:r>
              <a:rPr kumimoji="0" lang="en-US" altLang="zh-CN" sz="2000" b="0" i="0" u="none" strike="noStrike" kern="1200" cap="none" spc="0" normalizeH="0" baseline="0" noProof="0" dirty="0" smtClean="0">
                <a:ln>
                  <a:noFill/>
                </a:ln>
                <a:solidFill>
                  <a:srgbClr val="9933FF"/>
                </a:solidFill>
                <a:effectLst/>
                <a:uLnTx/>
                <a:uFillTx/>
                <a:latin typeface="宋体" charset="-122"/>
                <a:ea typeface="宋体" charset="-122"/>
                <a:cs typeface="+mn-cs"/>
              </a:rPr>
              <a:t>0</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表示空操作）</a:t>
            </a:r>
          </a:p>
          <a:p>
            <a:pPr marL="1600200" marR="0" lvl="3" indent="-4746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9933FF"/>
                </a:solidFill>
                <a:effectLst/>
                <a:uLnTx/>
                <a:uFillTx/>
                <a:latin typeface="宋体" charset="-122"/>
                <a:ea typeface="宋体" charset="-122"/>
                <a:cs typeface="+mn-cs"/>
              </a:rPr>
              <a:t>IF/ID</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寄存器的内容回送到自己的入口</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定向逻辑</a:t>
            </a:r>
          </a:p>
          <a:p>
            <a:pPr marL="1620838"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要考虑的情况更多 </a:t>
            </a:r>
          </a:p>
          <a:p>
            <a:pPr marL="1620838"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通过比较流水寄存器中的寄存器地址来确定</a:t>
            </a:r>
            <a:endPar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71604" y="57148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827088" y="1484313"/>
            <a:ext cx="7772400" cy="4010025"/>
          </a:xfrm>
          <a:prstGeom prst="rect">
            <a:avLst/>
          </a:prstGeom>
        </p:spPr>
        <p:txBody>
          <a:bodyPr/>
          <a:lstStyle/>
          <a:p>
            <a:pPr marL="457200" marR="0" lvl="0" indent="-4572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例如： </a:t>
            </a:r>
          </a:p>
          <a:p>
            <a:pPr marL="457200" marR="0" lvl="0" indent="-457200" algn="l" defTabSz="914400" rtl="0" eaLnBrk="1" fontAlgn="auto" latinLnBrk="0" hangingPunct="1">
              <a:lnSpc>
                <a:spcPct val="140000"/>
              </a:lnSpc>
              <a:spcBef>
                <a:spcPct val="20000"/>
              </a:spcBef>
              <a:spcAft>
                <a:spcPts val="0"/>
              </a:spcAft>
              <a:buClr>
                <a:schemeClr val="hlink"/>
              </a:buClr>
              <a:buSzPct val="60000"/>
              <a:buFont typeface="Wingdings" pitchFamily="2" charset="2"/>
              <a:buChar char="p"/>
              <a:tabLst/>
              <a:defRPr/>
            </a:pPr>
            <a:r>
              <a:rPr kumimoji="0" lang="zh-CN" altLang="en-US" sz="2000" b="1" i="0" u="none" strike="noStrike" kern="1200" cap="none" spc="0" normalizeH="0" baseline="0" noProof="0" smtClean="0">
                <a:ln>
                  <a:noFill/>
                </a:ln>
                <a:solidFill>
                  <a:srgbClr val="006600"/>
                </a:solidFill>
                <a:effectLst/>
                <a:uLnTx/>
                <a:uFillTx/>
                <a:latin typeface="宋体" charset="-122"/>
                <a:ea typeface="宋体" charset="-122"/>
                <a:cs typeface="+mn-cs"/>
              </a:rPr>
              <a:t>若：</a:t>
            </a:r>
            <a:r>
              <a:rPr kumimoji="0" lang="en-US" altLang="zh-CN" sz="2000" b="1" i="0" u="none" strike="noStrike" kern="1200" cap="none" spc="0" normalizeH="0" baseline="0" noProof="0" smtClean="0">
                <a:ln>
                  <a:noFill/>
                </a:ln>
                <a:solidFill>
                  <a:srgbClr val="000000"/>
                </a:solidFill>
                <a:effectLst/>
                <a:uLnTx/>
                <a:uFillTx/>
                <a:latin typeface="宋体" charset="-122"/>
                <a:ea typeface="宋体" charset="-122"/>
                <a:cs typeface="+mn-cs"/>
              </a:rPr>
              <a:t>(ID/EX.IR.op==RR ALU)&amp;</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r>
              <a:rPr kumimoji="0" lang="en-US" altLang="zh-CN" sz="2000" b="1" i="0" u="none" strike="noStrike" kern="1200" cap="none" spc="0" normalizeH="0" baseline="0" noProof="0" smtClean="0">
                <a:ln>
                  <a:noFill/>
                </a:ln>
                <a:solidFill>
                  <a:srgbClr val="000000"/>
                </a:solidFill>
                <a:effectLst/>
                <a:uLnTx/>
                <a:uFillTx/>
                <a:latin typeface="宋体" charset="-122"/>
                <a:ea typeface="宋体" charset="-122"/>
                <a:cs typeface="+mn-cs"/>
              </a:rPr>
              <a:t>EX/MEM.IR.op==RR ALU</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r>
              <a:rPr kumimoji="0" lang="en-US" altLang="zh-CN" sz="2000" b="1" i="0" u="none" strike="noStrike" kern="1200" cap="none" spc="0" normalizeH="0" baseline="0" noProof="0" smtClean="0">
                <a:ln>
                  <a:noFill/>
                </a:ln>
                <a:solidFill>
                  <a:srgbClr val="000000"/>
                </a:solidFill>
                <a:effectLst/>
                <a:uLnTx/>
                <a:uFillTx/>
                <a:latin typeface="宋体" charset="-122"/>
                <a:ea typeface="宋体" charset="-122"/>
                <a:cs typeface="+mn-cs"/>
              </a:rPr>
              <a:t>&amp;</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r>
              <a:rPr kumimoji="0" lang="en-US" altLang="zh-CN" sz="2000" b="1" i="0" u="none" strike="noStrike" kern="1200" cap="none" spc="0" normalizeH="0" baseline="0" noProof="0" smtClean="0">
                <a:ln>
                  <a:noFill/>
                </a:ln>
                <a:solidFill>
                  <a:srgbClr val="000000"/>
                </a:solidFill>
                <a:effectLst/>
                <a:uLnTx/>
                <a:uFillTx/>
                <a:latin typeface="宋体" charset="-122"/>
                <a:ea typeface="宋体" charset="-122"/>
                <a:cs typeface="+mn-cs"/>
              </a:rPr>
              <a:t>ID/EX.IR[rt]==EX/MEM.IR[rd]</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p>
          <a:p>
            <a:pPr marL="457200" marR="0" lvl="0" indent="-4572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   </a:t>
            </a:r>
            <a:r>
              <a:rPr kumimoji="0" lang="zh-CN" altLang="en-US" sz="2000" b="1" i="0" u="none" strike="noStrike" kern="1200" cap="none" spc="0" normalizeH="0" baseline="0" noProof="0" smtClean="0">
                <a:ln>
                  <a:noFill/>
                </a:ln>
                <a:solidFill>
                  <a:srgbClr val="006600"/>
                </a:solidFill>
                <a:effectLst/>
                <a:uLnTx/>
                <a:uFillTx/>
                <a:latin typeface="宋体" charset="-122"/>
                <a:ea typeface="宋体" charset="-122"/>
                <a:cs typeface="+mn-cs"/>
              </a:rPr>
              <a:t>则：</a:t>
            </a:r>
            <a:r>
              <a:rPr kumimoji="0" lang="en-US" altLang="zh-CN" sz="2000" b="1" i="0" u="none" strike="noStrike" kern="1200" cap="none" spc="0" normalizeH="0" baseline="0" noProof="0" smtClean="0">
                <a:ln>
                  <a:noFill/>
                </a:ln>
                <a:solidFill>
                  <a:schemeClr val="tx1"/>
                </a:solidFill>
                <a:effectLst/>
                <a:uLnTx/>
                <a:uFillTx/>
                <a:latin typeface="宋体" charset="-122"/>
                <a:ea typeface="宋体" charset="-122"/>
                <a:cs typeface="+mn-cs"/>
              </a:rPr>
              <a:t>EX/MEM.ALUo</a:t>
            </a: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定向到</a:t>
            </a:r>
            <a:r>
              <a:rPr kumimoji="0" lang="en-US" altLang="zh-CN" sz="2000" b="1" i="0" u="none" strike="noStrike" kern="1200" cap="none" spc="0" normalizeH="0" baseline="0" noProof="0" smtClean="0">
                <a:ln>
                  <a:noFill/>
                </a:ln>
                <a:solidFill>
                  <a:schemeClr val="tx1"/>
                </a:solidFill>
                <a:effectLst/>
                <a:uLnTx/>
                <a:uFillTx/>
                <a:latin typeface="宋体" charset="-122"/>
                <a:ea typeface="宋体" charset="-122"/>
                <a:cs typeface="+mn-cs"/>
              </a:rPr>
              <a:t>ALU</a:t>
            </a: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的下面一个输入</a:t>
            </a:r>
          </a:p>
          <a:p>
            <a:pPr marL="457200" marR="0" lvl="0" indent="-457200" algn="l" defTabSz="914400" rtl="0" eaLnBrk="1" fontAlgn="auto" latinLnBrk="0" hangingPunct="1">
              <a:lnSpc>
                <a:spcPct val="140000"/>
              </a:lnSpc>
              <a:spcBef>
                <a:spcPct val="20000"/>
              </a:spcBef>
              <a:spcAft>
                <a:spcPts val="0"/>
              </a:spcAft>
              <a:buClr>
                <a:schemeClr val="hlink"/>
              </a:buClr>
              <a:buSzPct val="60000"/>
              <a:buFont typeface="Wingdings" pitchFamily="2" charset="2"/>
              <a:buChar char="p"/>
              <a:tabLst/>
              <a:defRPr/>
            </a:pPr>
            <a:r>
              <a:rPr kumimoji="0" lang="zh-CN" altLang="en-US" sz="2000" b="1" i="0" u="none" strike="noStrike" kern="1200" cap="none" spc="0" normalizeH="0" baseline="0" noProof="0" smtClean="0">
                <a:ln>
                  <a:noFill/>
                </a:ln>
                <a:solidFill>
                  <a:srgbClr val="006600"/>
                </a:solidFill>
                <a:effectLst/>
                <a:uLnTx/>
                <a:uFillTx/>
                <a:latin typeface="宋体" charset="-122"/>
                <a:ea typeface="宋体" charset="-122"/>
                <a:cs typeface="+mn-cs"/>
              </a:rPr>
              <a:t>若：</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r>
              <a:rPr kumimoji="0" lang="en-US" altLang="zh-CN" sz="2000" b="1" i="0" u="none" strike="noStrike" kern="1200" cap="none" spc="0" normalizeH="0" baseline="0" noProof="0" smtClean="0">
                <a:ln>
                  <a:noFill/>
                </a:ln>
                <a:solidFill>
                  <a:srgbClr val="000000"/>
                </a:solidFill>
                <a:effectLst/>
                <a:uLnTx/>
                <a:uFillTx/>
                <a:latin typeface="宋体" charset="-122"/>
                <a:ea typeface="宋体" charset="-122"/>
                <a:cs typeface="+mn-cs"/>
              </a:rPr>
              <a:t>ID/EX.IR[op]==RR ALU</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r>
              <a:rPr kumimoji="0" lang="en-US" altLang="zh-CN" sz="2000" b="1" i="0" u="none" strike="noStrike" kern="1200" cap="none" spc="0" normalizeH="0" baseline="0" noProof="0" smtClean="0">
                <a:ln>
                  <a:noFill/>
                </a:ln>
                <a:solidFill>
                  <a:srgbClr val="000000"/>
                </a:solidFill>
                <a:effectLst/>
                <a:uLnTx/>
                <a:uFillTx/>
                <a:latin typeface="宋体" charset="-122"/>
                <a:ea typeface="宋体" charset="-122"/>
                <a:cs typeface="+mn-cs"/>
              </a:rPr>
              <a:t>&amp;</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r>
              <a:rPr kumimoji="0" lang="en-US" altLang="zh-CN" sz="2000" b="1" i="0" u="none" strike="noStrike" kern="1200" cap="none" spc="0" normalizeH="0" baseline="0" noProof="0" smtClean="0">
                <a:ln>
                  <a:noFill/>
                </a:ln>
                <a:solidFill>
                  <a:srgbClr val="000000"/>
                </a:solidFill>
                <a:effectLst/>
                <a:uLnTx/>
                <a:uFillTx/>
                <a:latin typeface="宋体" charset="-122"/>
                <a:ea typeface="宋体" charset="-122"/>
                <a:cs typeface="+mn-cs"/>
              </a:rPr>
              <a:t>MEM/WB.IR[op]==load</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r>
              <a:rPr kumimoji="0" lang="en-US" altLang="zh-CN" sz="2000" b="1" i="0" u="none" strike="noStrike" kern="1200" cap="none" spc="0" normalizeH="0" baseline="0" noProof="0" smtClean="0">
                <a:ln>
                  <a:noFill/>
                </a:ln>
                <a:solidFill>
                  <a:srgbClr val="000000"/>
                </a:solidFill>
                <a:effectLst/>
                <a:uLnTx/>
                <a:uFillTx/>
                <a:latin typeface="宋体" charset="-122"/>
                <a:ea typeface="宋体" charset="-122"/>
                <a:cs typeface="+mn-cs"/>
              </a:rPr>
              <a:t>&amp; </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r>
              <a:rPr kumimoji="0" lang="en-US" altLang="zh-CN" sz="2000" b="1" i="0" u="none" strike="noStrike" kern="1200" cap="none" spc="0" normalizeH="0" baseline="0" noProof="0" smtClean="0">
                <a:ln>
                  <a:noFill/>
                </a:ln>
                <a:solidFill>
                  <a:srgbClr val="000000"/>
                </a:solidFill>
                <a:effectLst/>
                <a:uLnTx/>
                <a:uFillTx/>
                <a:latin typeface="宋体" charset="-122"/>
                <a:ea typeface="宋体" charset="-122"/>
                <a:cs typeface="+mn-cs"/>
              </a:rPr>
              <a:t>ID/EX.IR[rt]==MEM/WB.IR[rt]</a:t>
            </a:r>
            <a:r>
              <a:rPr kumimoji="0" lang="zh-CN" altLang="en-US" sz="2000" b="1" i="0" u="none" strike="noStrike" kern="1200" cap="none" spc="0" normalizeH="0" baseline="0" noProof="0" smtClean="0">
                <a:ln>
                  <a:noFill/>
                </a:ln>
                <a:solidFill>
                  <a:srgbClr val="000000"/>
                </a:solidFill>
                <a:effectLst/>
                <a:uLnTx/>
                <a:uFillTx/>
                <a:latin typeface="宋体" charset="-122"/>
                <a:ea typeface="宋体" charset="-122"/>
                <a:cs typeface="+mn-cs"/>
              </a:rPr>
              <a:t>）</a:t>
            </a:r>
          </a:p>
          <a:p>
            <a:pPr marL="457200" marR="0" lvl="0" indent="-4572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   </a:t>
            </a:r>
            <a:r>
              <a:rPr kumimoji="0" lang="zh-CN" altLang="en-US" sz="2000" b="1" i="0" u="none" strike="noStrike" kern="1200" cap="none" spc="0" normalizeH="0" baseline="0" noProof="0" smtClean="0">
                <a:ln>
                  <a:noFill/>
                </a:ln>
                <a:solidFill>
                  <a:srgbClr val="006600"/>
                </a:solidFill>
                <a:effectLst/>
                <a:uLnTx/>
                <a:uFillTx/>
                <a:latin typeface="宋体" charset="-122"/>
                <a:ea typeface="宋体" charset="-122"/>
                <a:cs typeface="+mn-cs"/>
              </a:rPr>
              <a:t>则：</a:t>
            </a: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把</a:t>
            </a:r>
            <a:r>
              <a:rPr kumimoji="0" lang="en-US" altLang="zh-CN" sz="2000" b="1" i="0" u="none" strike="noStrike" kern="1200" cap="none" spc="0" normalizeH="0" baseline="0" noProof="0" smtClean="0">
                <a:ln>
                  <a:noFill/>
                </a:ln>
                <a:solidFill>
                  <a:schemeClr val="tx1"/>
                </a:solidFill>
                <a:effectLst/>
                <a:uLnTx/>
                <a:uFillTx/>
                <a:latin typeface="宋体" charset="-122"/>
                <a:ea typeface="宋体" charset="-122"/>
                <a:cs typeface="+mn-cs"/>
              </a:rPr>
              <a:t>MEM/WB.LMD</a:t>
            </a: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定向到</a:t>
            </a:r>
            <a:r>
              <a:rPr kumimoji="0" lang="en-US" altLang="zh-CN" sz="2000" b="1" i="0" u="none" strike="noStrike" kern="1200" cap="none" spc="0" normalizeH="0" baseline="0" noProof="0" smtClean="0">
                <a:ln>
                  <a:noFill/>
                </a:ln>
                <a:solidFill>
                  <a:schemeClr val="tx1"/>
                </a:solidFill>
                <a:effectLst/>
                <a:uLnTx/>
                <a:uFillTx/>
                <a:latin typeface="宋体" charset="-122"/>
                <a:ea typeface="宋体" charset="-122"/>
                <a:cs typeface="+mn-cs"/>
              </a:rPr>
              <a:t>ALU</a:t>
            </a: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的下面一个输入</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43174" y="500042"/>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mj-ea"/>
                <a:cs typeface="+mj-cs"/>
              </a:rPr>
              <a:t>流水线的实现</a:t>
            </a:r>
          </a:p>
        </p:txBody>
      </p:sp>
      <p:sp>
        <p:nvSpPr>
          <p:cNvPr id="3" name="Rectangle 3" descr="Rectangle: Click to edit Master text styles&#10;Second level&#10;Third level&#10;Fourth level&#10;Fifth level"/>
          <p:cNvSpPr txBox="1">
            <a:spLocks noChangeArrowheads="1"/>
          </p:cNvSpPr>
          <p:nvPr/>
        </p:nvSpPr>
        <p:spPr>
          <a:xfrm>
            <a:off x="685800" y="1219200"/>
            <a:ext cx="7772400" cy="49530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4"/>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控制冲突</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分支指令的条件测试和分支目标地址计算是在</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EX</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段完成，对</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PC</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的修改是在</a:t>
            </a:r>
            <a:r>
              <a:rPr kumimoji="0" lang="en-US" altLang="zh-CN" sz="2800" b="0" i="0" u="none" strike="noStrike" kern="1200" cap="none" spc="0" normalizeH="0" baseline="0" noProof="0" dirty="0" smtClean="0">
                <a:ln>
                  <a:noFill/>
                </a:ln>
                <a:solidFill>
                  <a:schemeClr val="tx1"/>
                </a:solidFill>
                <a:effectLst/>
                <a:uLnTx/>
                <a:uFillTx/>
                <a:latin typeface="黑体" pitchFamily="49" charset="-122"/>
                <a:ea typeface="+mn-ea"/>
                <a:cs typeface="+mn-cs"/>
              </a:rPr>
              <a:t>MEM</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段完成。</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它所带来的分支延迟是</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3</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个时钟周期。</a:t>
            </a:r>
            <a:endParaRPr kumimoji="0" lang="zh-CN" altLang="en-US" sz="2800" b="0" i="0" u="none" strike="noStrike" kern="1200" cap="none" spc="0" normalizeH="0" baseline="0" noProof="0" dirty="0" smtClean="0">
              <a:ln>
                <a:noFill/>
              </a:ln>
              <a:solidFill>
                <a:srgbClr val="FF0000"/>
              </a:solidFill>
              <a:effectLst/>
              <a:uLnTx/>
              <a:uFillTx/>
              <a:latin typeface="黑体" pitchFamily="49" charset="-122"/>
              <a:ea typeface="+mn-ea"/>
              <a:cs typeface="+mn-cs"/>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减少分支延迟：</a:t>
            </a:r>
            <a:endParaRPr kumimoji="0" lang="zh-CN" altLang="en-US" sz="2800" b="0" i="0" u="none" strike="noStrike" kern="1200" cap="none" spc="0" normalizeH="0" baseline="0" noProof="0" dirty="0" smtClean="0">
              <a:ln>
                <a:noFill/>
              </a:ln>
              <a:solidFill>
                <a:srgbClr val="FF0000"/>
              </a:solidFill>
              <a:effectLst/>
              <a:uLnTx/>
              <a:uFillTx/>
              <a:latin typeface="黑体" pitchFamily="49" charset="-122"/>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E24C05"/>
                </a:solidFill>
                <a:effectLst/>
                <a:uLnTx/>
                <a:uFillTx/>
                <a:latin typeface="宋体" charset="-122"/>
                <a:ea typeface="宋体" charset="-122"/>
                <a:cs typeface="+mn-cs"/>
              </a:rPr>
              <a:t>  （把上述工作提前到</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ID</a:t>
            </a:r>
            <a:r>
              <a:rPr kumimoji="0" lang="zh-CN" altLang="en-US" sz="2400" b="0" i="0" u="none" strike="noStrike" kern="1200" cap="none" spc="0" normalizeH="0" baseline="0" noProof="0" dirty="0" smtClean="0">
                <a:ln>
                  <a:noFill/>
                </a:ln>
                <a:solidFill>
                  <a:srgbClr val="E24C05"/>
                </a:solidFill>
                <a:effectLst/>
                <a:uLnTx/>
                <a:uFillTx/>
                <a:latin typeface="宋体" charset="-122"/>
                <a:ea typeface="宋体" charset="-122"/>
                <a:cs typeface="+mn-cs"/>
              </a:rPr>
              <a:t>段进行）</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在</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ID</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段</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增设一个加法器：</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计算分支目标地址</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把条件测试</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=0</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的逻辑电路移到</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ID</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段</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这些结果直接回送到</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IF</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段的</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MUX1</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改进后的流水线对分支指令的处理</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3886200" y="24765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smtClean="0">
                <a:ln>
                  <a:noFill/>
                </a:ln>
                <a:solidFill>
                  <a:schemeClr val="tx1"/>
                </a:solidFill>
                <a:effectLst/>
                <a:uLnTx/>
                <a:uFillTx/>
                <a:latin typeface="黑体" pitchFamily="49" charset="-122"/>
                <a:ea typeface="+mj-ea"/>
                <a:cs typeface="+mj-cs"/>
              </a:rPr>
              <a:t>流水线的实现</a:t>
            </a:r>
          </a:p>
        </p:txBody>
      </p:sp>
      <p:graphicFrame>
        <p:nvGraphicFramePr>
          <p:cNvPr id="3" name="Object 2"/>
          <p:cNvGraphicFramePr>
            <a:graphicFrameLocks noChangeAspect="1"/>
          </p:cNvGraphicFramePr>
          <p:nvPr/>
        </p:nvGraphicFramePr>
        <p:xfrm>
          <a:off x="468313" y="1268413"/>
          <a:ext cx="8280400" cy="4968875"/>
        </p:xfrm>
        <a:graphic>
          <a:graphicData uri="http://schemas.openxmlformats.org/presentationml/2006/ole">
            <p:oleObj spid="_x0000_s120834" name="Picture2" r:id="rId3" imgW="5369040" imgH="3030840" progId="Word.Picture.8">
              <p:embed/>
            </p:oleObj>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86200" y="24765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黑体" pitchFamily="49" charset="-122"/>
                <a:ea typeface="+mj-ea"/>
                <a:cs typeface="+mj-cs"/>
              </a:rPr>
              <a:t>3.5 </a:t>
            </a:r>
            <a:r>
              <a:rPr kumimoji="0" lang="zh-CN" altLang="en-US" sz="4400" b="0" i="0" u="none" strike="noStrike" kern="1200" cap="none" spc="0" normalizeH="0" baseline="0" noProof="0" smtClean="0">
                <a:ln>
                  <a:noFill/>
                </a:ln>
                <a:solidFill>
                  <a:schemeClr val="tx1"/>
                </a:solidFill>
                <a:effectLst/>
                <a:uLnTx/>
                <a:uFillTx/>
                <a:latin typeface="黑体" pitchFamily="49" charset="-122"/>
                <a:ea typeface="+mj-ea"/>
                <a:cs typeface="+mj-cs"/>
              </a:rPr>
              <a:t>流水线的实现</a:t>
            </a:r>
          </a:p>
        </p:txBody>
      </p:sp>
      <p:sp>
        <p:nvSpPr>
          <p:cNvPr id="3" name="Text Box 4"/>
          <p:cNvSpPr txBox="1">
            <a:spLocks noChangeArrowheads="1"/>
          </p:cNvSpPr>
          <p:nvPr/>
        </p:nvSpPr>
        <p:spPr bwMode="auto">
          <a:xfrm>
            <a:off x="406400" y="1590675"/>
            <a:ext cx="15240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流 水 段</a:t>
            </a:r>
          </a:p>
        </p:txBody>
      </p:sp>
      <p:sp>
        <p:nvSpPr>
          <p:cNvPr id="4" name="Text Box 5"/>
          <p:cNvSpPr txBox="1">
            <a:spLocks noChangeArrowheads="1"/>
          </p:cNvSpPr>
          <p:nvPr/>
        </p:nvSpPr>
        <p:spPr bwMode="auto">
          <a:xfrm>
            <a:off x="3856038" y="1604963"/>
            <a:ext cx="2544762" cy="366712"/>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分 支 指 令 操 作</a:t>
            </a:r>
          </a:p>
        </p:txBody>
      </p:sp>
      <p:sp>
        <p:nvSpPr>
          <p:cNvPr id="5" name="Line 6"/>
          <p:cNvSpPr>
            <a:spLocks noChangeShapeType="1"/>
          </p:cNvSpPr>
          <p:nvPr/>
        </p:nvSpPr>
        <p:spPr bwMode="auto">
          <a:xfrm>
            <a:off x="457200" y="3643313"/>
            <a:ext cx="8382000" cy="0"/>
          </a:xfrm>
          <a:prstGeom prst="line">
            <a:avLst/>
          </a:prstGeom>
          <a:noFill/>
          <a:ln w="9525">
            <a:solidFill>
              <a:srgbClr val="000000"/>
            </a:solidFill>
            <a:round/>
            <a:headEnd/>
            <a:tailEnd/>
          </a:ln>
        </p:spPr>
        <p:txBody>
          <a:bodyPr wrap="none" anchor="ctr"/>
          <a:lstStyle/>
          <a:p>
            <a:endParaRPr lang="zh-CN" altLang="en-US"/>
          </a:p>
        </p:txBody>
      </p:sp>
      <p:sp>
        <p:nvSpPr>
          <p:cNvPr id="6" name="Line 7"/>
          <p:cNvSpPr>
            <a:spLocks noChangeShapeType="1"/>
          </p:cNvSpPr>
          <p:nvPr/>
        </p:nvSpPr>
        <p:spPr bwMode="auto">
          <a:xfrm>
            <a:off x="419100" y="5011738"/>
            <a:ext cx="8420100" cy="0"/>
          </a:xfrm>
          <a:prstGeom prst="line">
            <a:avLst/>
          </a:prstGeom>
          <a:noFill/>
          <a:ln w="9525">
            <a:solidFill>
              <a:srgbClr val="000000"/>
            </a:solidFill>
            <a:round/>
            <a:headEnd/>
            <a:tailEnd/>
          </a:ln>
        </p:spPr>
        <p:txBody>
          <a:bodyPr wrap="none" anchor="ctr"/>
          <a:lstStyle/>
          <a:p>
            <a:endParaRPr lang="zh-CN" altLang="en-US"/>
          </a:p>
        </p:txBody>
      </p:sp>
      <p:sp>
        <p:nvSpPr>
          <p:cNvPr id="7" name="Text Box 8"/>
          <p:cNvSpPr txBox="1">
            <a:spLocks noChangeArrowheads="1"/>
          </p:cNvSpPr>
          <p:nvPr/>
        </p:nvSpPr>
        <p:spPr bwMode="auto">
          <a:xfrm>
            <a:off x="800100" y="2844800"/>
            <a:ext cx="590550" cy="366713"/>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IF</a:t>
            </a:r>
          </a:p>
        </p:txBody>
      </p:sp>
      <p:sp>
        <p:nvSpPr>
          <p:cNvPr id="8" name="Rectangle 9"/>
          <p:cNvSpPr>
            <a:spLocks noChangeArrowheads="1"/>
          </p:cNvSpPr>
          <p:nvPr/>
        </p:nvSpPr>
        <p:spPr bwMode="auto">
          <a:xfrm>
            <a:off x="787400" y="3852863"/>
            <a:ext cx="415925" cy="366712"/>
          </a:xfrm>
          <a:prstGeom prst="rect">
            <a:avLst/>
          </a:prstGeom>
          <a:noFill/>
          <a:ln w="9525">
            <a:noFill/>
            <a:miter lim="800000"/>
            <a:headEnd/>
            <a:tailEnd/>
          </a:ln>
        </p:spPr>
        <p:txBody>
          <a:bodyPr wrap="none">
            <a:spAutoFit/>
          </a:bodyPr>
          <a:lstStyle/>
          <a:p>
            <a:r>
              <a:rPr lang="en-US" altLang="zh-CN" sz="1800" b="1">
                <a:solidFill>
                  <a:schemeClr val="hlink"/>
                </a:solidFill>
                <a:latin typeface="宋体" charset="-122"/>
                <a:ea typeface="宋体" charset="-122"/>
              </a:rPr>
              <a:t>ID</a:t>
            </a:r>
          </a:p>
        </p:txBody>
      </p:sp>
      <p:sp>
        <p:nvSpPr>
          <p:cNvPr id="9" name="Rectangle 10"/>
          <p:cNvSpPr>
            <a:spLocks noChangeArrowheads="1"/>
          </p:cNvSpPr>
          <p:nvPr/>
        </p:nvSpPr>
        <p:spPr bwMode="auto">
          <a:xfrm>
            <a:off x="800100" y="5005388"/>
            <a:ext cx="415925" cy="366712"/>
          </a:xfrm>
          <a:prstGeom prst="rect">
            <a:avLst/>
          </a:prstGeom>
          <a:noFill/>
          <a:ln w="9525">
            <a:noFill/>
            <a:miter lim="800000"/>
            <a:headEnd/>
            <a:tailEnd/>
          </a:ln>
        </p:spPr>
        <p:txBody>
          <a:bodyPr wrap="none">
            <a:spAutoFit/>
          </a:bodyPr>
          <a:lstStyle/>
          <a:p>
            <a:r>
              <a:rPr lang="en-US" altLang="zh-CN" sz="1800" b="1">
                <a:solidFill>
                  <a:schemeClr val="hlink"/>
                </a:solidFill>
                <a:latin typeface="宋体" charset="-122"/>
                <a:ea typeface="宋体" charset="-122"/>
              </a:rPr>
              <a:t>EX</a:t>
            </a:r>
          </a:p>
        </p:txBody>
      </p:sp>
      <p:sp>
        <p:nvSpPr>
          <p:cNvPr id="10" name="Rectangle 11"/>
          <p:cNvSpPr>
            <a:spLocks noChangeArrowheads="1"/>
          </p:cNvSpPr>
          <p:nvPr/>
        </p:nvSpPr>
        <p:spPr bwMode="auto">
          <a:xfrm>
            <a:off x="1600200" y="2047875"/>
            <a:ext cx="7148513" cy="1573213"/>
          </a:xfrm>
          <a:prstGeom prst="rect">
            <a:avLst/>
          </a:prstGeom>
          <a:noFill/>
          <a:ln w="9525">
            <a:noFill/>
            <a:miter lim="800000"/>
            <a:headEnd/>
            <a:tailEnd/>
          </a:ln>
        </p:spPr>
        <p:txBody>
          <a:bodyPr>
            <a:spAutoFit/>
          </a:bodyPr>
          <a:lstStyle/>
          <a:p>
            <a:r>
              <a:rPr lang="en-US" altLang="zh-CN" sz="1800" b="1">
                <a:latin typeface="宋体" charset="-122"/>
                <a:ea typeface="宋体" charset="-122"/>
              </a:rPr>
              <a:t>IF/ID.IR ← Mem[PC]</a:t>
            </a:r>
            <a:r>
              <a:rPr lang="zh-CN" altLang="en-US" sz="1800" b="1">
                <a:latin typeface="宋体" charset="-122"/>
                <a:ea typeface="宋体" charset="-122"/>
              </a:rPr>
              <a:t>；</a:t>
            </a:r>
          </a:p>
          <a:p>
            <a:pPr>
              <a:lnSpc>
                <a:spcPct val="110000"/>
              </a:lnSpc>
            </a:pPr>
            <a:r>
              <a:rPr lang="en-US" altLang="zh-CN" sz="1800" b="1">
                <a:solidFill>
                  <a:srgbClr val="D60093"/>
                </a:solidFill>
                <a:latin typeface="宋体" charset="-122"/>
                <a:ea typeface="宋体" charset="-122"/>
              </a:rPr>
              <a:t>IF/ID.NPC, PC ←</a:t>
            </a:r>
          </a:p>
          <a:p>
            <a:pPr>
              <a:lnSpc>
                <a:spcPct val="110000"/>
              </a:lnSpc>
            </a:pPr>
            <a:r>
              <a:rPr lang="en-US" altLang="zh-CN" sz="1800" b="1">
                <a:solidFill>
                  <a:srgbClr val="D60093"/>
                </a:solidFill>
                <a:latin typeface="宋体" charset="-122"/>
                <a:ea typeface="宋体" charset="-122"/>
              </a:rPr>
              <a:t>      (if(( IF/ID[op]= =branch)&amp;((Regs[IF/ID.IR[rs]] = = 0))</a:t>
            </a:r>
          </a:p>
          <a:p>
            <a:pPr>
              <a:lnSpc>
                <a:spcPct val="110000"/>
              </a:lnSpc>
            </a:pPr>
            <a:r>
              <a:rPr lang="en-US" altLang="zh-CN" sz="1800" b="1">
                <a:solidFill>
                  <a:srgbClr val="D60093"/>
                </a:solidFill>
                <a:latin typeface="宋体" charset="-122"/>
                <a:ea typeface="宋体" charset="-122"/>
              </a:rPr>
              <a:t>      {IF/ID.NPC + (IF/ID.IR</a:t>
            </a:r>
            <a:r>
              <a:rPr lang="en-US" altLang="zh-CN" sz="1800" b="1" baseline="-25000">
                <a:solidFill>
                  <a:srgbClr val="D60093"/>
                </a:solidFill>
                <a:latin typeface="宋体" charset="-122"/>
                <a:ea typeface="宋体" charset="-122"/>
              </a:rPr>
              <a:t>16</a:t>
            </a:r>
            <a:r>
              <a:rPr lang="en-US" altLang="zh-CN" sz="1800" b="1">
                <a:solidFill>
                  <a:srgbClr val="D60093"/>
                </a:solidFill>
                <a:latin typeface="宋体" charset="-122"/>
                <a:ea typeface="宋体" charset="-122"/>
              </a:rPr>
              <a:t>)</a:t>
            </a:r>
            <a:r>
              <a:rPr lang="en-US" altLang="zh-CN" sz="1800" b="1" baseline="30000">
                <a:solidFill>
                  <a:srgbClr val="D60093"/>
                </a:solidFill>
                <a:latin typeface="宋体" charset="-122"/>
                <a:ea typeface="宋体" charset="-122"/>
              </a:rPr>
              <a:t>16</a:t>
            </a:r>
            <a:r>
              <a:rPr lang="en-US" altLang="zh-CN" sz="1800" b="1">
                <a:solidFill>
                  <a:srgbClr val="D60093"/>
                </a:solidFill>
                <a:latin typeface="宋体" charset="-122"/>
                <a:ea typeface="宋体" charset="-122"/>
              </a:rPr>
              <a:t> ## </a:t>
            </a:r>
            <a:r>
              <a:rPr lang="zh-CN" altLang="en-US" sz="1800" b="1">
                <a:solidFill>
                  <a:srgbClr val="D60093"/>
                </a:solidFill>
                <a:latin typeface="宋体" charset="-122"/>
                <a:ea typeface="宋体" charset="-122"/>
              </a:rPr>
              <a:t>（</a:t>
            </a:r>
            <a:r>
              <a:rPr lang="en-US" altLang="zh-CN" sz="1800" b="1">
                <a:solidFill>
                  <a:srgbClr val="D60093"/>
                </a:solidFill>
                <a:latin typeface="宋体" charset="-122"/>
                <a:ea typeface="宋体" charset="-122"/>
              </a:rPr>
              <a:t>IF/ID.IR</a:t>
            </a:r>
            <a:r>
              <a:rPr lang="en-US" altLang="zh-CN" sz="1800" b="1" baseline="-25000">
                <a:solidFill>
                  <a:srgbClr val="D60093"/>
                </a:solidFill>
                <a:latin typeface="宋体" charset="-122"/>
                <a:ea typeface="宋体" charset="-122"/>
              </a:rPr>
              <a:t>16..31</a:t>
            </a:r>
            <a:r>
              <a:rPr lang="en-US" altLang="zh-CN" sz="1800" b="1">
                <a:solidFill>
                  <a:srgbClr val="D60093"/>
                </a:solidFill>
                <a:latin typeface="宋体" charset="-122"/>
                <a:ea typeface="宋体" charset="-122"/>
              </a:rPr>
              <a:t> &lt;&lt; 2</a:t>
            </a:r>
            <a:r>
              <a:rPr lang="zh-CN" altLang="en-US" sz="1800" b="1">
                <a:solidFill>
                  <a:srgbClr val="D60093"/>
                </a:solidFill>
                <a:latin typeface="宋体" charset="-122"/>
                <a:ea typeface="宋体" charset="-122"/>
              </a:rPr>
              <a:t>）</a:t>
            </a:r>
            <a:r>
              <a:rPr lang="en-US" altLang="zh-CN" sz="1800" b="1">
                <a:solidFill>
                  <a:srgbClr val="D60093"/>
                </a:solidFill>
                <a:latin typeface="宋体" charset="-122"/>
                <a:ea typeface="宋体" charset="-122"/>
              </a:rPr>
              <a:t>} </a:t>
            </a:r>
          </a:p>
          <a:p>
            <a:pPr>
              <a:lnSpc>
                <a:spcPct val="110000"/>
              </a:lnSpc>
            </a:pPr>
            <a:r>
              <a:rPr lang="en-US" altLang="zh-CN" sz="1800" b="1">
                <a:solidFill>
                  <a:srgbClr val="D60093"/>
                </a:solidFill>
                <a:latin typeface="宋体" charset="-122"/>
                <a:ea typeface="宋体" charset="-122"/>
              </a:rPr>
              <a:t>             else {PC+4})</a:t>
            </a:r>
            <a:r>
              <a:rPr lang="zh-CN" altLang="en-US" sz="1800" b="1">
                <a:solidFill>
                  <a:srgbClr val="D60093"/>
                </a:solidFill>
                <a:latin typeface="宋体" charset="-122"/>
                <a:ea typeface="宋体" charset="-122"/>
              </a:rPr>
              <a:t>；</a:t>
            </a:r>
            <a:r>
              <a:rPr lang="zh-CN" altLang="en-US" sz="1800" b="1">
                <a:latin typeface="宋体" charset="-122"/>
                <a:ea typeface="宋体" charset="-122"/>
              </a:rPr>
              <a:t> </a:t>
            </a:r>
          </a:p>
        </p:txBody>
      </p:sp>
      <p:sp>
        <p:nvSpPr>
          <p:cNvPr id="11" name="Line 12"/>
          <p:cNvSpPr>
            <a:spLocks noChangeShapeType="1"/>
          </p:cNvSpPr>
          <p:nvPr/>
        </p:nvSpPr>
        <p:spPr bwMode="auto">
          <a:xfrm>
            <a:off x="444500" y="5443538"/>
            <a:ext cx="8343900" cy="0"/>
          </a:xfrm>
          <a:prstGeom prst="line">
            <a:avLst/>
          </a:prstGeom>
          <a:noFill/>
          <a:ln w="9525">
            <a:solidFill>
              <a:srgbClr val="000000"/>
            </a:solidFill>
            <a:round/>
            <a:headEnd/>
            <a:tailEnd/>
          </a:ln>
        </p:spPr>
        <p:txBody>
          <a:bodyPr wrap="none" anchor="ctr"/>
          <a:lstStyle/>
          <a:p>
            <a:endParaRPr lang="zh-CN" altLang="en-US"/>
          </a:p>
        </p:txBody>
      </p:sp>
      <p:sp>
        <p:nvSpPr>
          <p:cNvPr id="12" name="Line 13"/>
          <p:cNvSpPr>
            <a:spLocks noChangeShapeType="1"/>
          </p:cNvSpPr>
          <p:nvPr/>
        </p:nvSpPr>
        <p:spPr bwMode="auto">
          <a:xfrm>
            <a:off x="438150" y="5876925"/>
            <a:ext cx="8362950" cy="0"/>
          </a:xfrm>
          <a:prstGeom prst="line">
            <a:avLst/>
          </a:prstGeom>
          <a:noFill/>
          <a:ln w="9525">
            <a:solidFill>
              <a:srgbClr val="000000"/>
            </a:solidFill>
            <a:round/>
            <a:headEnd/>
            <a:tailEnd/>
          </a:ln>
        </p:spPr>
        <p:txBody>
          <a:bodyPr wrap="none" anchor="ctr"/>
          <a:lstStyle/>
          <a:p>
            <a:endParaRPr lang="zh-CN" altLang="en-US"/>
          </a:p>
        </p:txBody>
      </p:sp>
      <p:sp>
        <p:nvSpPr>
          <p:cNvPr id="13" name="Text Box 14"/>
          <p:cNvSpPr txBox="1">
            <a:spLocks noChangeArrowheads="1"/>
          </p:cNvSpPr>
          <p:nvPr/>
        </p:nvSpPr>
        <p:spPr bwMode="auto">
          <a:xfrm>
            <a:off x="1609725" y="3808413"/>
            <a:ext cx="7389813" cy="915987"/>
          </a:xfrm>
          <a:prstGeom prst="rect">
            <a:avLst/>
          </a:prstGeom>
          <a:noFill/>
          <a:ln w="9525">
            <a:noFill/>
            <a:miter lim="800000"/>
            <a:headEnd/>
            <a:tailEnd/>
          </a:ln>
        </p:spPr>
        <p:txBody>
          <a:bodyPr>
            <a:spAutoFit/>
          </a:bodyPr>
          <a:lstStyle/>
          <a:p>
            <a:r>
              <a:rPr lang="en-US" altLang="zh-CN" sz="1800" b="1">
                <a:latin typeface="宋体" charset="-122"/>
                <a:ea typeface="宋体" charset="-122"/>
              </a:rPr>
              <a:t>ID/EX.A ←Regs[IF/ID.IR[rs]]</a:t>
            </a:r>
            <a:r>
              <a:rPr lang="zh-CN" altLang="en-US" sz="1800" b="1">
                <a:latin typeface="宋体" charset="-122"/>
                <a:ea typeface="宋体" charset="-122"/>
              </a:rPr>
              <a:t>； </a:t>
            </a:r>
            <a:r>
              <a:rPr lang="en-US" altLang="zh-CN" sz="1800" b="1">
                <a:latin typeface="宋体" charset="-122"/>
                <a:ea typeface="宋体" charset="-122"/>
              </a:rPr>
              <a:t>ID/EX.B← Regs[IF/ID.IR[rt]]</a:t>
            </a:r>
            <a:r>
              <a:rPr lang="zh-CN" altLang="en-US" sz="1800" b="1">
                <a:latin typeface="宋体" charset="-122"/>
                <a:ea typeface="宋体" charset="-122"/>
              </a:rPr>
              <a:t>；</a:t>
            </a:r>
          </a:p>
          <a:p>
            <a:r>
              <a:rPr lang="en-US" altLang="zh-CN" sz="1800" b="1">
                <a:latin typeface="宋体" charset="-122"/>
                <a:ea typeface="宋体" charset="-122"/>
              </a:rPr>
              <a:t>ID/EX.IR ← IF/ID.IR</a:t>
            </a:r>
            <a:r>
              <a:rPr lang="zh-CN" altLang="en-US" sz="1800" b="1">
                <a:latin typeface="宋体" charset="-122"/>
                <a:ea typeface="宋体" charset="-122"/>
              </a:rPr>
              <a:t>；</a:t>
            </a:r>
          </a:p>
          <a:p>
            <a:r>
              <a:rPr lang="en-US" altLang="zh-CN" sz="1800" b="1">
                <a:latin typeface="宋体" charset="-122"/>
                <a:ea typeface="宋体" charset="-122"/>
              </a:rPr>
              <a:t>ID/EX.Imm ← </a:t>
            </a:r>
            <a:r>
              <a:rPr lang="zh-CN" altLang="en-US" sz="1800" b="1">
                <a:latin typeface="宋体" charset="-122"/>
                <a:ea typeface="宋体" charset="-122"/>
              </a:rPr>
              <a:t>（ </a:t>
            </a:r>
            <a:r>
              <a:rPr lang="en-US" altLang="zh-CN" sz="1800" b="1">
                <a:latin typeface="宋体" charset="-122"/>
                <a:ea typeface="宋体" charset="-122"/>
              </a:rPr>
              <a:t>IF/ID.IR</a:t>
            </a:r>
            <a:r>
              <a:rPr lang="en-US" altLang="zh-CN" sz="1800" b="1" baseline="-25000">
                <a:latin typeface="宋体" charset="-122"/>
                <a:ea typeface="宋体" charset="-122"/>
              </a:rPr>
              <a:t>16</a:t>
            </a:r>
            <a:r>
              <a:rPr lang="en-US" altLang="zh-CN" sz="1800" b="1">
                <a:latin typeface="宋体" charset="-122"/>
                <a:ea typeface="宋体" charset="-122"/>
              </a:rPr>
              <a:t> </a:t>
            </a:r>
            <a:r>
              <a:rPr lang="zh-CN" altLang="en-US" sz="1800" b="1">
                <a:latin typeface="宋体" charset="-122"/>
                <a:ea typeface="宋体" charset="-122"/>
              </a:rPr>
              <a:t>）</a:t>
            </a:r>
            <a:r>
              <a:rPr lang="en-US" altLang="zh-CN" sz="1800" b="1" baseline="30000">
                <a:latin typeface="宋体" charset="-122"/>
                <a:ea typeface="宋体" charset="-122"/>
              </a:rPr>
              <a:t>16 </a:t>
            </a:r>
            <a:r>
              <a:rPr lang="en-US" altLang="zh-CN" sz="1800" b="1">
                <a:latin typeface="宋体" charset="-122"/>
                <a:ea typeface="宋体" charset="-122"/>
              </a:rPr>
              <a:t>## IF/ID. </a:t>
            </a:r>
            <a:r>
              <a:rPr lang="pt-PT" altLang="zh-CN" sz="1800" b="1">
                <a:latin typeface="宋体" charset="-122"/>
                <a:ea typeface="宋体" charset="-122"/>
              </a:rPr>
              <a:t>IR</a:t>
            </a:r>
            <a:r>
              <a:rPr lang="pt-PT" altLang="zh-CN" sz="1800" b="1" baseline="-25000">
                <a:latin typeface="宋体" charset="-122"/>
                <a:ea typeface="宋体" charset="-122"/>
              </a:rPr>
              <a:t>16..31</a:t>
            </a:r>
            <a:r>
              <a:rPr lang="zh-CN" altLang="en-US" sz="1800" b="1">
                <a:latin typeface="宋体" charset="-122"/>
                <a:ea typeface="宋体" charset="-122"/>
              </a:rPr>
              <a:t>； </a:t>
            </a:r>
          </a:p>
        </p:txBody>
      </p:sp>
      <p:sp>
        <p:nvSpPr>
          <p:cNvPr id="14" name="Rectangle 15"/>
          <p:cNvSpPr>
            <a:spLocks noChangeArrowheads="1"/>
          </p:cNvSpPr>
          <p:nvPr/>
        </p:nvSpPr>
        <p:spPr bwMode="auto">
          <a:xfrm>
            <a:off x="736600" y="5437188"/>
            <a:ext cx="631825" cy="366712"/>
          </a:xfrm>
          <a:prstGeom prst="rect">
            <a:avLst/>
          </a:prstGeom>
          <a:noFill/>
          <a:ln w="9525">
            <a:noFill/>
            <a:miter lim="800000"/>
            <a:headEnd/>
            <a:tailEnd/>
          </a:ln>
        </p:spPr>
        <p:txBody>
          <a:bodyPr>
            <a:spAutoFit/>
          </a:bodyPr>
          <a:lstStyle/>
          <a:p>
            <a:r>
              <a:rPr lang="en-US" altLang="zh-CN" sz="1800" b="1">
                <a:solidFill>
                  <a:schemeClr val="hlink"/>
                </a:solidFill>
                <a:latin typeface="宋体" charset="-122"/>
                <a:ea typeface="宋体" charset="-122"/>
              </a:rPr>
              <a:t>MEM</a:t>
            </a:r>
          </a:p>
        </p:txBody>
      </p:sp>
      <p:sp>
        <p:nvSpPr>
          <p:cNvPr id="15" name="Rectangle 16"/>
          <p:cNvSpPr>
            <a:spLocks noChangeArrowheads="1"/>
          </p:cNvSpPr>
          <p:nvPr/>
        </p:nvSpPr>
        <p:spPr bwMode="auto">
          <a:xfrm>
            <a:off x="793750" y="5942013"/>
            <a:ext cx="415925" cy="366712"/>
          </a:xfrm>
          <a:prstGeom prst="rect">
            <a:avLst/>
          </a:prstGeom>
          <a:noFill/>
          <a:ln w="9525">
            <a:noFill/>
            <a:miter lim="800000"/>
            <a:headEnd/>
            <a:tailEnd/>
          </a:ln>
        </p:spPr>
        <p:txBody>
          <a:bodyPr wrap="none">
            <a:spAutoFit/>
          </a:bodyPr>
          <a:lstStyle/>
          <a:p>
            <a:r>
              <a:rPr lang="en-US" altLang="zh-CN" sz="1800" b="1">
                <a:solidFill>
                  <a:schemeClr val="hlink"/>
                </a:solidFill>
                <a:latin typeface="宋体" charset="-122"/>
                <a:ea typeface="宋体" charset="-122"/>
              </a:rPr>
              <a:t>WB</a:t>
            </a:r>
          </a:p>
        </p:txBody>
      </p:sp>
      <p:sp>
        <p:nvSpPr>
          <p:cNvPr id="16" name="Line 17"/>
          <p:cNvSpPr>
            <a:spLocks noChangeShapeType="1"/>
          </p:cNvSpPr>
          <p:nvPr/>
        </p:nvSpPr>
        <p:spPr bwMode="auto">
          <a:xfrm>
            <a:off x="457200" y="1514475"/>
            <a:ext cx="8382000" cy="0"/>
          </a:xfrm>
          <a:prstGeom prst="line">
            <a:avLst/>
          </a:prstGeom>
          <a:noFill/>
          <a:ln w="9525">
            <a:solidFill>
              <a:srgbClr val="000000"/>
            </a:solidFill>
            <a:round/>
            <a:headEnd/>
            <a:tailEnd/>
          </a:ln>
        </p:spPr>
        <p:txBody>
          <a:bodyPr wrap="none" anchor="ctr"/>
          <a:lstStyle/>
          <a:p>
            <a:endParaRPr lang="zh-CN" altLang="en-US"/>
          </a:p>
        </p:txBody>
      </p:sp>
      <p:sp>
        <p:nvSpPr>
          <p:cNvPr id="17" name="Line 18"/>
          <p:cNvSpPr>
            <a:spLocks noChangeShapeType="1"/>
          </p:cNvSpPr>
          <p:nvPr/>
        </p:nvSpPr>
        <p:spPr bwMode="auto">
          <a:xfrm>
            <a:off x="457200" y="2047875"/>
            <a:ext cx="8382000" cy="0"/>
          </a:xfrm>
          <a:prstGeom prst="line">
            <a:avLst/>
          </a:prstGeom>
          <a:noFill/>
          <a:ln w="9525">
            <a:solidFill>
              <a:srgbClr val="000000"/>
            </a:solidFill>
            <a:round/>
            <a:headEnd/>
            <a:tailEnd/>
          </a:ln>
        </p:spPr>
        <p:txBody>
          <a:bodyPr wrap="none" anchor="ctr"/>
          <a:lstStyle/>
          <a:p>
            <a:endParaRPr lang="zh-CN" altLang="en-US"/>
          </a:p>
        </p:txBody>
      </p:sp>
      <p:sp>
        <p:nvSpPr>
          <p:cNvPr id="18" name="Line 19"/>
          <p:cNvSpPr>
            <a:spLocks noChangeShapeType="1"/>
          </p:cNvSpPr>
          <p:nvPr/>
        </p:nvSpPr>
        <p:spPr bwMode="auto">
          <a:xfrm>
            <a:off x="419100" y="6308725"/>
            <a:ext cx="8382000" cy="0"/>
          </a:xfrm>
          <a:prstGeom prst="line">
            <a:avLst/>
          </a:prstGeom>
          <a:noFill/>
          <a:ln w="9525">
            <a:solidFill>
              <a:srgbClr val="000000"/>
            </a:solidFill>
            <a:round/>
            <a:headEnd/>
            <a:tailEnd/>
          </a:ln>
        </p:spPr>
        <p:txBody>
          <a:bodyPr wrap="none" anchor="ctr"/>
          <a:lstStyle/>
          <a:p>
            <a:endParaRPr lang="zh-CN" altLang="en-US"/>
          </a:p>
        </p:txBody>
      </p:sp>
      <p:sp>
        <p:nvSpPr>
          <p:cNvPr id="19" name="Line 20"/>
          <p:cNvSpPr>
            <a:spLocks noChangeShapeType="1"/>
          </p:cNvSpPr>
          <p:nvPr/>
        </p:nvSpPr>
        <p:spPr bwMode="auto">
          <a:xfrm flipH="1">
            <a:off x="1500188" y="1514475"/>
            <a:ext cx="23812" cy="4778375"/>
          </a:xfrm>
          <a:prstGeom prst="line">
            <a:avLst/>
          </a:prstGeom>
          <a:noFill/>
          <a:ln w="9525">
            <a:solidFill>
              <a:srgbClr val="000000"/>
            </a:solidFill>
            <a:round/>
            <a:headEnd/>
            <a:tailEnd/>
          </a:ln>
        </p:spPr>
        <p:txBody>
          <a:bodyPr wrap="none" anchor="ctr"/>
          <a:lstStyle/>
          <a:p>
            <a:endParaRPr lang="zh-CN" altLang="en-US"/>
          </a:p>
        </p:txBody>
      </p:sp>
      <p:sp>
        <p:nvSpPr>
          <p:cNvPr id="20" name="Rectangle 23"/>
          <p:cNvSpPr>
            <a:spLocks noChangeArrowheads="1"/>
          </p:cNvSpPr>
          <p:nvPr/>
        </p:nvSpPr>
        <p:spPr bwMode="auto">
          <a:xfrm>
            <a:off x="2195513" y="981075"/>
            <a:ext cx="4968875" cy="431800"/>
          </a:xfrm>
          <a:prstGeom prst="rect">
            <a:avLst/>
          </a:prstGeom>
          <a:noFill/>
          <a:ln w="9525">
            <a:noFill/>
            <a:miter lim="800000"/>
            <a:headEnd/>
            <a:tailEnd/>
          </a:ln>
        </p:spPr>
        <p:txBody>
          <a:bodyPr wrap="none" anchor="ctr"/>
          <a:lstStyle/>
          <a:p>
            <a:pPr algn="ctr"/>
            <a:r>
              <a:rPr lang="zh-CN" altLang="en-US" sz="2000" b="1">
                <a:solidFill>
                  <a:srgbClr val="000000"/>
                </a:solidFill>
                <a:ea typeface="宋体" charset="-122"/>
              </a:rPr>
              <a:t>改进后流水线的分支操作</a:t>
            </a:r>
            <a:r>
              <a:rPr lang="zh-CN" altLang="en-US"/>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5728"/>
            <a:ext cx="9144000" cy="6198620"/>
          </a:xfrm>
          <a:prstGeom prst="rect">
            <a:avLst/>
          </a:prstGeom>
        </p:spPr>
        <p:txBody>
          <a:bodyPr wrap="square">
            <a:spAutoFit/>
          </a:bodyPr>
          <a:lstStyle/>
          <a:p>
            <a:pPr>
              <a:lnSpc>
                <a:spcPct val="80000"/>
              </a:lnSpc>
              <a:defRPr/>
            </a:pPr>
            <a:r>
              <a:rPr lang="zh-CN" altLang="en-US" sz="2800" dirty="0">
                <a:solidFill>
                  <a:srgbClr val="000099"/>
                </a:solidFill>
              </a:rPr>
              <a:t>（</a:t>
            </a:r>
            <a:r>
              <a:rPr lang="zh-CN" altLang="zh-CN" sz="2800" dirty="0">
                <a:solidFill>
                  <a:srgbClr val="000099"/>
                </a:solidFill>
              </a:rPr>
              <a:t>1</a:t>
            </a:r>
            <a:r>
              <a:rPr lang="zh-CN" altLang="en-US" sz="2800" dirty="0">
                <a:solidFill>
                  <a:srgbClr val="000099"/>
                </a:solidFill>
              </a:rPr>
              <a:t>）</a:t>
            </a:r>
            <a:r>
              <a:rPr lang="zh-CN" altLang="en-US" sz="2800" dirty="0">
                <a:solidFill>
                  <a:srgbClr val="FF0000"/>
                </a:solidFill>
              </a:rPr>
              <a:t>顺序执行方式 </a:t>
            </a:r>
          </a:p>
          <a:p>
            <a:pPr>
              <a:lnSpc>
                <a:spcPct val="80000"/>
              </a:lnSpc>
              <a:defRPr/>
            </a:pPr>
            <a:r>
              <a:rPr lang="zh-CN" altLang="en-US" sz="2800" dirty="0">
                <a:solidFill>
                  <a:srgbClr val="000099"/>
                </a:solidFill>
              </a:rPr>
              <a:t>           </a:t>
            </a:r>
            <a:r>
              <a:rPr lang="zh-CN" altLang="zh-CN" sz="2800" dirty="0">
                <a:solidFill>
                  <a:srgbClr val="000099"/>
                </a:solidFill>
              </a:rPr>
              <a:t>T1 = 3 ×1000×t = 3000t </a:t>
            </a:r>
          </a:p>
          <a:p>
            <a:pPr>
              <a:lnSpc>
                <a:spcPct val="80000"/>
              </a:lnSpc>
              <a:defRPr/>
            </a:pPr>
            <a:r>
              <a:rPr lang="zh-CN" altLang="zh-CN" sz="2800" dirty="0">
                <a:solidFill>
                  <a:srgbClr val="000099"/>
                </a:solidFill>
              </a:rPr>
              <a:t> </a:t>
            </a:r>
            <a:endParaRPr lang="en-US" altLang="zh-CN" sz="2800" dirty="0" smtClean="0">
              <a:solidFill>
                <a:srgbClr val="000099"/>
              </a:solidFill>
            </a:endParaRPr>
          </a:p>
          <a:p>
            <a:pPr>
              <a:lnSpc>
                <a:spcPct val="80000"/>
              </a:lnSpc>
              <a:defRPr/>
            </a:pPr>
            <a:r>
              <a:rPr lang="zh-CN" altLang="en-US" sz="2800" dirty="0" smtClean="0">
                <a:solidFill>
                  <a:srgbClr val="000099"/>
                </a:solidFill>
              </a:rPr>
              <a:t>（</a:t>
            </a:r>
            <a:r>
              <a:rPr lang="zh-CN" altLang="zh-CN" sz="2800" dirty="0">
                <a:solidFill>
                  <a:srgbClr val="000099"/>
                </a:solidFill>
              </a:rPr>
              <a:t>2</a:t>
            </a:r>
            <a:r>
              <a:rPr lang="zh-CN" altLang="en-US" sz="2800" dirty="0">
                <a:solidFill>
                  <a:srgbClr val="000099"/>
                </a:solidFill>
              </a:rPr>
              <a:t>）</a:t>
            </a:r>
            <a:r>
              <a:rPr lang="zh-CN" altLang="en-US" sz="2800" dirty="0">
                <a:solidFill>
                  <a:srgbClr val="FF0000"/>
                </a:solidFill>
              </a:rPr>
              <a:t>一次重叠执行方式 </a:t>
            </a:r>
          </a:p>
          <a:p>
            <a:pPr>
              <a:lnSpc>
                <a:spcPct val="80000"/>
              </a:lnSpc>
              <a:defRPr/>
            </a:pPr>
            <a:r>
              <a:rPr lang="zh-CN" altLang="en-US" sz="2800" dirty="0">
                <a:solidFill>
                  <a:srgbClr val="000099"/>
                </a:solidFill>
              </a:rPr>
              <a:t>           </a:t>
            </a:r>
            <a:r>
              <a:rPr lang="zh-CN" altLang="zh-CN" sz="2800" dirty="0">
                <a:solidFill>
                  <a:srgbClr val="000099"/>
                </a:solidFill>
              </a:rPr>
              <a:t>T2 = </a:t>
            </a:r>
            <a:r>
              <a:rPr lang="zh-CN" altLang="en-US" sz="2800" dirty="0">
                <a:solidFill>
                  <a:srgbClr val="000099"/>
                </a:solidFill>
              </a:rPr>
              <a:t>（</a:t>
            </a:r>
            <a:r>
              <a:rPr lang="zh-CN" altLang="zh-CN" sz="2800" dirty="0">
                <a:solidFill>
                  <a:srgbClr val="000099"/>
                </a:solidFill>
              </a:rPr>
              <a:t>2n+1</a:t>
            </a:r>
            <a:r>
              <a:rPr lang="zh-CN" altLang="en-US" sz="2800" dirty="0">
                <a:solidFill>
                  <a:srgbClr val="000099"/>
                </a:solidFill>
              </a:rPr>
              <a:t>）</a:t>
            </a:r>
            <a:r>
              <a:rPr lang="zh-CN" altLang="zh-CN" sz="2800" dirty="0">
                <a:solidFill>
                  <a:srgbClr val="000099"/>
                </a:solidFill>
              </a:rPr>
              <a:t>t = </a:t>
            </a:r>
            <a:r>
              <a:rPr lang="zh-CN" altLang="en-US" sz="2800" dirty="0">
                <a:solidFill>
                  <a:srgbClr val="000099"/>
                </a:solidFill>
              </a:rPr>
              <a:t>（</a:t>
            </a:r>
            <a:r>
              <a:rPr lang="zh-CN" altLang="zh-CN" sz="2800" dirty="0">
                <a:solidFill>
                  <a:srgbClr val="000099"/>
                </a:solidFill>
              </a:rPr>
              <a:t>2×1000+1</a:t>
            </a:r>
            <a:r>
              <a:rPr lang="zh-CN" altLang="en-US" sz="2800" dirty="0">
                <a:solidFill>
                  <a:srgbClr val="000099"/>
                </a:solidFill>
              </a:rPr>
              <a:t>）</a:t>
            </a:r>
            <a:r>
              <a:rPr lang="zh-CN" altLang="zh-CN" sz="2800" dirty="0">
                <a:solidFill>
                  <a:srgbClr val="000099"/>
                </a:solidFill>
              </a:rPr>
              <a:t>t = 2001t </a:t>
            </a:r>
          </a:p>
          <a:p>
            <a:pPr>
              <a:lnSpc>
                <a:spcPct val="80000"/>
              </a:lnSpc>
              <a:defRPr/>
            </a:pPr>
            <a:r>
              <a:rPr lang="zh-CN" altLang="zh-CN" sz="2800" dirty="0">
                <a:solidFill>
                  <a:srgbClr val="000099"/>
                </a:solidFill>
              </a:rPr>
              <a:t> </a:t>
            </a:r>
            <a:endParaRPr lang="en-US" altLang="zh-CN" sz="2800" dirty="0" smtClean="0">
              <a:solidFill>
                <a:srgbClr val="000099"/>
              </a:solidFill>
            </a:endParaRPr>
          </a:p>
          <a:p>
            <a:pPr>
              <a:lnSpc>
                <a:spcPct val="80000"/>
              </a:lnSpc>
              <a:defRPr/>
            </a:pPr>
            <a:r>
              <a:rPr lang="zh-CN" altLang="en-US" sz="2800" dirty="0" smtClean="0">
                <a:solidFill>
                  <a:srgbClr val="000099"/>
                </a:solidFill>
              </a:rPr>
              <a:t>（</a:t>
            </a:r>
            <a:r>
              <a:rPr lang="zh-CN" altLang="zh-CN" sz="2800" dirty="0">
                <a:solidFill>
                  <a:srgbClr val="000099"/>
                </a:solidFill>
              </a:rPr>
              <a:t>3</a:t>
            </a:r>
            <a:r>
              <a:rPr lang="zh-CN" altLang="en-US" sz="2800" dirty="0">
                <a:solidFill>
                  <a:srgbClr val="000099"/>
                </a:solidFill>
              </a:rPr>
              <a:t>）</a:t>
            </a:r>
            <a:r>
              <a:rPr lang="zh-CN" altLang="en-US" sz="2800" dirty="0">
                <a:solidFill>
                  <a:srgbClr val="FF0000"/>
                </a:solidFill>
              </a:rPr>
              <a:t>二次重叠执行方式 </a:t>
            </a:r>
          </a:p>
          <a:p>
            <a:pPr>
              <a:lnSpc>
                <a:spcPct val="80000"/>
              </a:lnSpc>
              <a:defRPr/>
            </a:pPr>
            <a:r>
              <a:rPr lang="zh-CN" altLang="en-US" sz="2800" dirty="0">
                <a:solidFill>
                  <a:srgbClr val="000099"/>
                </a:solidFill>
              </a:rPr>
              <a:t>           </a:t>
            </a:r>
            <a:r>
              <a:rPr lang="zh-CN" altLang="zh-CN" sz="2800" dirty="0">
                <a:solidFill>
                  <a:srgbClr val="000099"/>
                </a:solidFill>
              </a:rPr>
              <a:t>T3 = </a:t>
            </a:r>
            <a:r>
              <a:rPr lang="zh-CN" altLang="en-US" sz="2800" dirty="0">
                <a:solidFill>
                  <a:srgbClr val="000099"/>
                </a:solidFill>
              </a:rPr>
              <a:t>（</a:t>
            </a:r>
            <a:r>
              <a:rPr lang="zh-CN" altLang="zh-CN" sz="2800" dirty="0">
                <a:solidFill>
                  <a:srgbClr val="000099"/>
                </a:solidFill>
              </a:rPr>
              <a:t>n+2</a:t>
            </a:r>
            <a:r>
              <a:rPr lang="zh-CN" altLang="en-US" sz="2800" dirty="0">
                <a:solidFill>
                  <a:srgbClr val="000099"/>
                </a:solidFill>
              </a:rPr>
              <a:t>）</a:t>
            </a:r>
            <a:r>
              <a:rPr lang="zh-CN" altLang="zh-CN" sz="2800" dirty="0">
                <a:solidFill>
                  <a:srgbClr val="000099"/>
                </a:solidFill>
              </a:rPr>
              <a:t>t = </a:t>
            </a:r>
            <a:r>
              <a:rPr lang="zh-CN" altLang="en-US" sz="2800" dirty="0">
                <a:solidFill>
                  <a:srgbClr val="000099"/>
                </a:solidFill>
              </a:rPr>
              <a:t>（</a:t>
            </a:r>
            <a:r>
              <a:rPr lang="zh-CN" altLang="zh-CN" sz="2800" dirty="0">
                <a:solidFill>
                  <a:srgbClr val="000099"/>
                </a:solidFill>
              </a:rPr>
              <a:t>1000+2</a:t>
            </a:r>
            <a:r>
              <a:rPr lang="zh-CN" altLang="en-US" sz="2800" dirty="0">
                <a:solidFill>
                  <a:srgbClr val="000099"/>
                </a:solidFill>
              </a:rPr>
              <a:t>）</a:t>
            </a:r>
            <a:r>
              <a:rPr lang="zh-CN" altLang="zh-CN" sz="2800" dirty="0">
                <a:solidFill>
                  <a:srgbClr val="000099"/>
                </a:solidFill>
              </a:rPr>
              <a:t>t = 1002t </a:t>
            </a:r>
          </a:p>
          <a:p>
            <a:pPr>
              <a:lnSpc>
                <a:spcPct val="80000"/>
              </a:lnSpc>
              <a:defRPr/>
            </a:pPr>
            <a:r>
              <a:rPr lang="zh-CN" altLang="zh-CN" sz="2800" dirty="0">
                <a:solidFill>
                  <a:srgbClr val="000099"/>
                </a:solidFill>
              </a:rPr>
              <a:t> </a:t>
            </a:r>
            <a:endParaRPr lang="en-US" altLang="zh-CN" sz="2800" dirty="0" smtClean="0">
              <a:solidFill>
                <a:srgbClr val="000099"/>
              </a:solidFill>
            </a:endParaRPr>
          </a:p>
          <a:p>
            <a:pPr>
              <a:lnSpc>
                <a:spcPct val="80000"/>
              </a:lnSpc>
              <a:defRPr/>
            </a:pPr>
            <a:r>
              <a:rPr lang="zh-CN" altLang="en-US" sz="2800" dirty="0" smtClean="0">
                <a:solidFill>
                  <a:srgbClr val="000099"/>
                </a:solidFill>
              </a:rPr>
              <a:t>（</a:t>
            </a:r>
            <a:r>
              <a:rPr lang="zh-CN" altLang="zh-CN" sz="2800" dirty="0">
                <a:solidFill>
                  <a:srgbClr val="000099"/>
                </a:solidFill>
              </a:rPr>
              <a:t>4</a:t>
            </a:r>
            <a:r>
              <a:rPr lang="zh-CN" altLang="en-US" sz="2800" dirty="0">
                <a:solidFill>
                  <a:srgbClr val="000099"/>
                </a:solidFill>
              </a:rPr>
              <a:t>） </a:t>
            </a:r>
            <a:r>
              <a:rPr lang="zh-CN" altLang="zh-CN" sz="2800" dirty="0">
                <a:solidFill>
                  <a:srgbClr val="FF0000"/>
                </a:solidFill>
              </a:rPr>
              <a:t>T1 &gt; T2 &gt; T3 </a:t>
            </a:r>
          </a:p>
          <a:p>
            <a:pPr>
              <a:lnSpc>
                <a:spcPct val="80000"/>
              </a:lnSpc>
              <a:defRPr/>
            </a:pPr>
            <a:r>
              <a:rPr lang="zh-CN" altLang="zh-CN" sz="2800" dirty="0">
                <a:solidFill>
                  <a:srgbClr val="000099"/>
                </a:solidFill>
              </a:rPr>
              <a:t>  </a:t>
            </a:r>
            <a:endParaRPr lang="en-US" altLang="zh-CN" sz="2800" dirty="0">
              <a:solidFill>
                <a:srgbClr val="000099"/>
              </a:solidFill>
            </a:endParaRPr>
          </a:p>
          <a:p>
            <a:pPr>
              <a:lnSpc>
                <a:spcPct val="80000"/>
              </a:lnSpc>
              <a:defRPr/>
            </a:pPr>
            <a:r>
              <a:rPr lang="zh-CN" altLang="en-US" sz="2800" dirty="0" smtClean="0">
                <a:solidFill>
                  <a:srgbClr val="FF0000"/>
                </a:solidFill>
              </a:rPr>
              <a:t>加速比  </a:t>
            </a:r>
            <a:r>
              <a:rPr lang="zh-CN" altLang="en-US" sz="2800" dirty="0">
                <a:solidFill>
                  <a:srgbClr val="000099"/>
                </a:solidFill>
              </a:rPr>
              <a:t>： </a:t>
            </a:r>
          </a:p>
          <a:p>
            <a:pPr>
              <a:lnSpc>
                <a:spcPct val="80000"/>
              </a:lnSpc>
              <a:defRPr/>
            </a:pPr>
            <a:r>
              <a:rPr lang="zh-CN" altLang="en-US" sz="2800" dirty="0">
                <a:solidFill>
                  <a:srgbClr val="000099"/>
                </a:solidFill>
              </a:rPr>
              <a:t>  </a:t>
            </a:r>
            <a:r>
              <a:rPr lang="en-US" altLang="zh-CN" sz="3200" dirty="0" smtClean="0">
                <a:solidFill>
                  <a:srgbClr val="000099"/>
                </a:solidFill>
              </a:rPr>
              <a:t>S</a:t>
            </a:r>
            <a:r>
              <a:rPr lang="zh-CN" altLang="zh-CN" sz="3200" dirty="0" smtClean="0">
                <a:solidFill>
                  <a:srgbClr val="000099"/>
                </a:solidFill>
              </a:rPr>
              <a:t>1</a:t>
            </a:r>
            <a:r>
              <a:rPr lang="zh-CN" altLang="zh-CN" sz="3200" dirty="0">
                <a:solidFill>
                  <a:srgbClr val="000099"/>
                </a:solidFill>
              </a:rPr>
              <a:t>=1</a:t>
            </a:r>
          </a:p>
          <a:p>
            <a:pPr>
              <a:lnSpc>
                <a:spcPct val="80000"/>
              </a:lnSpc>
              <a:defRPr/>
            </a:pPr>
            <a:r>
              <a:rPr lang="zh-CN" altLang="zh-CN" sz="3200" dirty="0">
                <a:solidFill>
                  <a:srgbClr val="000099"/>
                </a:solidFill>
              </a:rPr>
              <a:t>  </a:t>
            </a:r>
            <a:endParaRPr lang="en-US" altLang="zh-CN" sz="3200" dirty="0" smtClean="0">
              <a:solidFill>
                <a:srgbClr val="000099"/>
              </a:solidFill>
            </a:endParaRPr>
          </a:p>
          <a:p>
            <a:pPr>
              <a:lnSpc>
                <a:spcPct val="80000"/>
              </a:lnSpc>
              <a:defRPr/>
            </a:pPr>
            <a:r>
              <a:rPr lang="en-US" altLang="zh-CN" sz="3200" dirty="0" smtClean="0">
                <a:solidFill>
                  <a:srgbClr val="000099"/>
                </a:solidFill>
              </a:rPr>
              <a:t>  S</a:t>
            </a:r>
            <a:r>
              <a:rPr lang="zh-CN" altLang="zh-CN" sz="3200" dirty="0" smtClean="0">
                <a:solidFill>
                  <a:srgbClr val="000099"/>
                </a:solidFill>
              </a:rPr>
              <a:t>2</a:t>
            </a:r>
            <a:r>
              <a:rPr lang="zh-CN" altLang="zh-CN" sz="3200" dirty="0">
                <a:solidFill>
                  <a:srgbClr val="000099"/>
                </a:solidFill>
              </a:rPr>
              <a:t>=3000/2001=1.5</a:t>
            </a:r>
          </a:p>
          <a:p>
            <a:pPr>
              <a:lnSpc>
                <a:spcPct val="80000"/>
              </a:lnSpc>
              <a:defRPr/>
            </a:pPr>
            <a:endParaRPr lang="en-US" altLang="zh-CN" sz="3200" dirty="0" smtClean="0">
              <a:solidFill>
                <a:srgbClr val="000099"/>
              </a:solidFill>
            </a:endParaRPr>
          </a:p>
          <a:p>
            <a:pPr>
              <a:lnSpc>
                <a:spcPct val="80000"/>
              </a:lnSpc>
              <a:defRPr/>
            </a:pPr>
            <a:r>
              <a:rPr lang="zh-CN" altLang="zh-CN" sz="3200" dirty="0" smtClean="0">
                <a:solidFill>
                  <a:srgbClr val="000099"/>
                </a:solidFill>
              </a:rPr>
              <a:t>  </a:t>
            </a:r>
            <a:r>
              <a:rPr lang="zh-CN" altLang="zh-CN" sz="3200" dirty="0">
                <a:solidFill>
                  <a:srgbClr val="000099"/>
                </a:solidFill>
              </a:rPr>
              <a:t>S3=3000/1002=3.0</a:t>
            </a:r>
            <a:endParaRPr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428596" y="1428736"/>
            <a:ext cx="7929618" cy="3756025"/>
          </a:xfrm>
          <a:prstGeom prst="rect">
            <a:avLst/>
          </a:prstGeom>
        </p:spPr>
        <p:txBody>
          <a:bodyPr/>
          <a:lstStyle/>
          <a:p>
            <a:pPr marL="457200" lvl="0" indent="-457200">
              <a:lnSpc>
                <a:spcPct val="120000"/>
              </a:lnSpc>
              <a:spcBef>
                <a:spcPct val="20000"/>
              </a:spcBef>
            </a:pP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1</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  部件级、</a:t>
            </a:r>
            <a:r>
              <a:rPr lang="zh-CN" altLang="en-US" sz="2800" dirty="0" smtClean="0">
                <a:solidFill>
                  <a:srgbClr val="FF0000"/>
                </a:solidFill>
              </a:rPr>
              <a:t>指令</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级</a:t>
            </a:r>
            <a:r>
              <a:rPr lang="zh-CN" altLang="en-US" sz="2800" dirty="0" smtClean="0">
                <a:solidFill>
                  <a:srgbClr val="FF0000"/>
                </a:solidFill>
              </a:rPr>
              <a:t>、</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处理机</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间流水线</a:t>
            </a:r>
          </a:p>
          <a:p>
            <a:pPr marL="1085850" marR="0" lvl="1" indent="-4572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dirty="0" smtClean="0">
                <a:ln>
                  <a:noFill/>
                </a:ln>
                <a:solidFill>
                  <a:srgbClr val="000000"/>
                </a:solidFill>
                <a:effectLst/>
                <a:uLnTx/>
                <a:uFillTx/>
                <a:latin typeface="+mn-lt"/>
                <a:ea typeface="宋体" pitchFamily="2" charset="-122"/>
                <a:cs typeface="+mn-cs"/>
              </a:rPr>
              <a:t>（按照流水技术用于计算机系统的等级不同）</a:t>
            </a: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部件级流水线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（运算操作流水线）：把处理机中的部件分段，再把这些分段相互连接起来，使得各种类型的运算操作能够按流水方式进行。</a:t>
            </a:r>
          </a:p>
          <a:p>
            <a:pPr marL="1085850" lvl="1" indent="-457200">
              <a:lnSpc>
                <a:spcPct val="120000"/>
              </a:lnSpc>
              <a:spcBef>
                <a:spcPct val="20000"/>
              </a:spcBef>
              <a:buFont typeface="Arial" pitchFamily="34" charset="0"/>
              <a:buChar cha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处理机级流水线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（指令流水线）：把</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指令的执行过程</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按照流水方式处理。把一条指令的</a:t>
            </a:r>
            <a:r>
              <a:rPr lang="zh-CN" altLang="en-US" sz="2800" dirty="0"/>
              <a:t>执行过程分解为若干个子过程，每个子过程在独立的功能 部件中执行。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Text Box 4"/>
          <p:cNvSpPr txBox="1">
            <a:spLocks noChangeArrowheads="1"/>
          </p:cNvSpPr>
          <p:nvPr/>
        </p:nvSpPr>
        <p:spPr bwMode="auto">
          <a:xfrm>
            <a:off x="500034" y="500042"/>
            <a:ext cx="6840537" cy="488950"/>
          </a:xfrm>
          <a:prstGeom prst="rect">
            <a:avLst/>
          </a:prstGeom>
          <a:noFill/>
          <a:ln w="9525">
            <a:noFill/>
            <a:miter lim="800000"/>
            <a:headEnd/>
            <a:tailEnd/>
          </a:ln>
        </p:spPr>
        <p:txBody>
          <a:bodyPr>
            <a:spAutoFit/>
          </a:bodyPr>
          <a:lstStyle/>
          <a:p>
            <a:pPr>
              <a:spcBef>
                <a:spcPct val="50000"/>
              </a:spcBef>
            </a:pPr>
            <a:r>
              <a:rPr lang="en-US" altLang="zh-CN" sz="2600" dirty="0">
                <a:solidFill>
                  <a:srgbClr val="0000CC"/>
                </a:solidFill>
                <a:latin typeface="黑体" pitchFamily="2" charset="-122"/>
              </a:rPr>
              <a:t>3.1.2 </a:t>
            </a:r>
            <a:r>
              <a:rPr lang="zh-CN" altLang="en-US" sz="2600" dirty="0">
                <a:solidFill>
                  <a:srgbClr val="0000CC"/>
                </a:solidFill>
                <a:latin typeface="黑体" pitchFamily="2" charset="-122"/>
              </a:rPr>
              <a:t>流水线的分类</a:t>
            </a:r>
          </a:p>
        </p:txBody>
      </p:sp>
      <p:sp>
        <p:nvSpPr>
          <p:cNvPr id="5" name="Text Box 6"/>
          <p:cNvSpPr txBox="1">
            <a:spLocks noChangeArrowheads="1"/>
          </p:cNvSpPr>
          <p:nvPr/>
        </p:nvSpPr>
        <p:spPr bwMode="auto">
          <a:xfrm>
            <a:off x="1071538" y="971536"/>
            <a:ext cx="7632700" cy="457200"/>
          </a:xfrm>
          <a:prstGeom prst="rect">
            <a:avLst/>
          </a:prstGeom>
          <a:noFill/>
          <a:ln w="9525">
            <a:noFill/>
            <a:miter lim="800000"/>
            <a:headEnd/>
            <a:tailEnd/>
          </a:ln>
        </p:spPr>
        <p:txBody>
          <a:bodyPr>
            <a:spAutoFit/>
          </a:bodyPr>
          <a:lstStyle/>
          <a:p>
            <a:pPr>
              <a:spcBef>
                <a:spcPct val="50000"/>
              </a:spcBef>
            </a:pPr>
            <a:r>
              <a:rPr lang="zh-CN" altLang="en-US"/>
              <a:t>从不同的角度和观点，把流水线分成多种不同的种类。</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0" y="357166"/>
            <a:ext cx="7847013" cy="2879725"/>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200" b="0" i="0" u="none" strike="noStrike" kern="1200" cap="none" spc="0" normalizeH="0" baseline="0" noProof="0" dirty="0" smtClean="0">
              <a:ln>
                <a:noFill/>
              </a:ln>
              <a:solidFill>
                <a:srgbClr val="FF0000"/>
              </a:solidFill>
              <a:effectLst/>
              <a:uLnTx/>
              <a:uFillTx/>
              <a:latin typeface="+mn-lt"/>
              <a:ea typeface="+mn-ea"/>
              <a:cs typeface="+mn-cs"/>
            </a:endParaRP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系统级流水线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（宏流水线）：把多台处理机串行连接起来，对同一数据流进行处理，每个处理机完成整个任务中的一部分。</a:t>
            </a:r>
            <a:endParaRPr kumimoji="0" lang="zh-CN" altLang="en-US" sz="2800" b="0" i="0" u="none" strike="noStrike" kern="1200" cap="none" spc="0" normalizeH="0" baseline="0" noProof="0" dirty="0" smtClean="0">
              <a:ln>
                <a:noFill/>
              </a:ln>
              <a:solidFill>
                <a:srgbClr val="FFFF66"/>
              </a:solidFill>
              <a:effectLst/>
              <a:uLnTx/>
              <a:uFillTx/>
              <a:latin typeface="+mn-lt"/>
              <a:ea typeface="+mn-ea"/>
              <a:cs typeface="+mn-cs"/>
            </a:endParaRPr>
          </a:p>
        </p:txBody>
      </p:sp>
      <p:graphicFrame>
        <p:nvGraphicFramePr>
          <p:cNvPr id="6146" name="Object 4"/>
          <p:cNvGraphicFramePr>
            <a:graphicFrameLocks noChangeAspect="1"/>
          </p:cNvGraphicFramePr>
          <p:nvPr/>
        </p:nvGraphicFramePr>
        <p:xfrm>
          <a:off x="428596" y="3214686"/>
          <a:ext cx="7848600" cy="2000264"/>
        </p:xfrm>
        <a:graphic>
          <a:graphicData uri="http://schemas.openxmlformats.org/presentationml/2006/ole">
            <p:oleObj spid="_x0000_s6146" name="图片" r:id="rId3" imgW="4981680" imgH="1026720" progId="Word.Picture.8">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Click to edit Master text styles&#10;Second level&#10;Third level&#10;Fourth level&#10;Fifth level"/>
          <p:cNvSpPr txBox="1">
            <a:spLocks noChangeArrowheads="1"/>
          </p:cNvSpPr>
          <p:nvPr/>
        </p:nvSpPr>
        <p:spPr>
          <a:xfrm>
            <a:off x="642910" y="500042"/>
            <a:ext cx="7989888" cy="3887787"/>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2"/>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单功能</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与</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多功能流水线</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000" b="1" i="0" u="none" strike="noStrike" kern="1200" cap="none" spc="0" normalizeH="0" baseline="0" noProof="0" dirty="0" smtClean="0">
                <a:ln>
                  <a:noFill/>
                </a:ln>
                <a:solidFill>
                  <a:srgbClr val="000000"/>
                </a:solidFill>
                <a:effectLst/>
                <a:uLnTx/>
                <a:uFillTx/>
                <a:latin typeface="+mn-lt"/>
                <a:ea typeface="宋体" pitchFamily="2" charset="-122"/>
                <a:cs typeface="+mn-cs"/>
              </a:rPr>
              <a:t>（按照流水线所完成的功能来分类）</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单功能流水线：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只能完成一种固定功能的流水线。</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多功能流水线：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流水线的各段可以进行不同的连接，以实现不同的功能。</a:t>
            </a:r>
          </a:p>
          <a:p>
            <a:pPr marL="1143000" lvl="2" indent="-228600">
              <a:spcBef>
                <a:spcPct val="20000"/>
              </a:spcBef>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例： 多功能流水线：</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加</a:t>
            </a:r>
            <a:r>
              <a:rPr lang="zh-CN" altLang="en-US" sz="2400" dirty="0">
                <a:solidFill>
                  <a:srgbClr val="FF0000"/>
                </a:solidFill>
              </a:rPr>
              <a:t>、乘流水线</a:t>
            </a:r>
            <a:endParaRPr kumimoji="0" lang="zh-CN" altLang="en-US" sz="2400" b="0" i="0" u="none" strike="noStrike" kern="1200" cap="none" spc="0" normalizeH="0" baseline="0" noProof="0" dirty="0" smtClean="0">
              <a:ln>
                <a:noFill/>
              </a:ln>
              <a:solidFill>
                <a:srgbClr val="FF0000"/>
              </a:solidFill>
              <a:effectLst/>
              <a:uLnTx/>
              <a:uFillTx/>
              <a:latin typeface="+mn-lt"/>
              <a:ea typeface="+mn-ea"/>
              <a:cs typeface="+mn-cs"/>
            </a:endParaRPr>
          </a:p>
        </p:txBody>
      </p:sp>
      <p:pic>
        <p:nvPicPr>
          <p:cNvPr id="7171" name="Picture 3"/>
          <p:cNvPicPr>
            <a:picLocks noChangeAspect="1" noChangeArrowheads="1"/>
          </p:cNvPicPr>
          <p:nvPr/>
        </p:nvPicPr>
        <p:blipFill>
          <a:blip r:embed="rId2"/>
          <a:srcRect/>
          <a:stretch>
            <a:fillRect/>
          </a:stretch>
        </p:blipFill>
        <p:spPr bwMode="auto">
          <a:xfrm>
            <a:off x="571472" y="4286256"/>
            <a:ext cx="7934325" cy="167640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4"/>
          <p:cNvGraphicFramePr>
            <a:graphicFrameLocks noChangeAspect="1"/>
          </p:cNvGraphicFramePr>
          <p:nvPr/>
        </p:nvGraphicFramePr>
        <p:xfrm>
          <a:off x="1714480" y="428604"/>
          <a:ext cx="6335713" cy="5976938"/>
        </p:xfrm>
        <a:graphic>
          <a:graphicData uri="http://schemas.openxmlformats.org/presentationml/2006/ole">
            <p:oleObj spid="_x0000_s8194" name="Picture2" r:id="rId3" imgW="4111560" imgH="3802320" progId="Word.Picture.8">
              <p:embed/>
            </p:oleObj>
          </a:graphicData>
        </a:graphic>
      </p:graphicFrame>
      <p:sp>
        <p:nvSpPr>
          <p:cNvPr id="3" name="矩形 2"/>
          <p:cNvSpPr/>
          <p:nvPr/>
        </p:nvSpPr>
        <p:spPr>
          <a:xfrm>
            <a:off x="3428992" y="0"/>
            <a:ext cx="2892138" cy="369332"/>
          </a:xfrm>
          <a:prstGeom prst="rect">
            <a:avLst/>
          </a:prstGeom>
        </p:spPr>
        <p:txBody>
          <a:bodyPr wrap="none">
            <a:spAutoFit/>
          </a:bodyPr>
          <a:lstStyle/>
          <a:p>
            <a:r>
              <a:rPr lang="zh-CN" altLang="en-US" dirty="0" smtClean="0"/>
              <a:t> </a:t>
            </a:r>
            <a:r>
              <a:rPr lang="en-US" altLang="zh-CN" dirty="0" smtClean="0">
                <a:latin typeface="宋体" pitchFamily="2" charset="-122"/>
              </a:rPr>
              <a:t>ASC</a:t>
            </a:r>
            <a:r>
              <a:rPr lang="zh-CN" altLang="en-US" dirty="0" smtClean="0">
                <a:latin typeface="宋体" pitchFamily="2" charset="-122"/>
              </a:rPr>
              <a:t>处理机</a:t>
            </a:r>
            <a:r>
              <a:rPr lang="zh-CN" altLang="en-US" dirty="0" smtClean="0"/>
              <a:t>的多功能流水线</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428596" y="214290"/>
            <a:ext cx="8143932" cy="4364037"/>
          </a:xfrm>
          <a:prstGeom prst="rect">
            <a:avLst/>
          </a:prstGeom>
        </p:spPr>
        <p:txBody>
          <a:bodyPr/>
          <a:lstStyle/>
          <a:p>
            <a:pPr marL="457200" marR="0" lvl="0" indent="-457200" algn="l" defTabSz="914400" rtl="0" eaLnBrk="1" fontAlgn="auto" latinLnBrk="0" hangingPunct="1">
              <a:lnSpc>
                <a:spcPct val="130000"/>
              </a:lnSpc>
              <a:spcBef>
                <a:spcPct val="20000"/>
              </a:spcBef>
              <a:spcAft>
                <a:spcPts val="0"/>
              </a:spcAft>
              <a:buClrTx/>
              <a:buSzTx/>
              <a:buFont typeface="Wingdings" pitchFamily="2" charset="2"/>
              <a:buAutoNum type="arabicPeriod" startAt="3"/>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静态流水线</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与</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动态流水线</a:t>
            </a:r>
          </a:p>
          <a:p>
            <a:pPr marL="1085850" marR="0" lvl="1" indent="-4572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dirty="0" smtClean="0">
                <a:ln>
                  <a:noFill/>
                </a:ln>
                <a:solidFill>
                  <a:srgbClr val="000000"/>
                </a:solidFill>
                <a:effectLst/>
                <a:uLnTx/>
                <a:uFillTx/>
                <a:latin typeface="+mn-lt"/>
                <a:ea typeface="宋体" pitchFamily="2" charset="-122"/>
                <a:cs typeface="+mn-cs"/>
              </a:rPr>
              <a:t>（按照同一时间内各段之间的连接方式对多功能流水线作</a:t>
            </a:r>
          </a:p>
          <a:p>
            <a:pPr marL="1085850" marR="0" lvl="1" indent="-4572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dirty="0" smtClean="0">
                <a:ln>
                  <a:noFill/>
                </a:ln>
                <a:solidFill>
                  <a:srgbClr val="000000"/>
                </a:solidFill>
                <a:effectLst/>
                <a:uLnTx/>
                <a:uFillTx/>
                <a:latin typeface="+mn-lt"/>
                <a:ea typeface="宋体" pitchFamily="2" charset="-122"/>
                <a:cs typeface="+mn-cs"/>
              </a:rPr>
              <a:t>进一步的分类）</a:t>
            </a:r>
          </a:p>
          <a:p>
            <a:pPr marL="1085850" marR="0" lvl="1" indent="-4572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静态流水线：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在同一时间内，多功能流水线中的各段</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只能按同一种功能的连接方式工作</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对于静态流水线来说，只有当输入的是一串相同的运算任务时，流水的效率才能得到充分的发挥。</a:t>
            </a:r>
          </a:p>
        </p:txBody>
      </p:sp>
      <p:sp>
        <p:nvSpPr>
          <p:cNvPr id="7" name="Rectangle 3" descr="Rectangle: Click to edit Master text styles&#10;Second level&#10;Third level&#10;Fourth level&#10;Fifth level"/>
          <p:cNvSpPr txBox="1">
            <a:spLocks noChangeArrowheads="1"/>
          </p:cNvSpPr>
          <p:nvPr/>
        </p:nvSpPr>
        <p:spPr>
          <a:xfrm>
            <a:off x="500034" y="4071942"/>
            <a:ext cx="8358246" cy="2786058"/>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动态流水线：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在同一时间内，多功能流水线中的</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各段可以按照不同的方式连接，同时执行多种功能。</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D60093"/>
                </a:solidFill>
                <a:effectLst/>
                <a:uLnTx/>
                <a:uFillTx/>
                <a:latin typeface="+mn-lt"/>
                <a:ea typeface="+mn-ea"/>
                <a:cs typeface="+mn-cs"/>
              </a:rPr>
              <a:t>优点</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灵活，能够提高流水线各段的使用率，从而</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提高处理速度。</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D60093"/>
                </a:solidFill>
                <a:effectLst/>
                <a:uLnTx/>
                <a:uFillTx/>
                <a:latin typeface="+mn-lt"/>
                <a:ea typeface="+mn-ea"/>
                <a:cs typeface="+mn-cs"/>
              </a:rPr>
              <a:t>缺点</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控制复杂。</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85720" y="1000108"/>
            <a:ext cx="8497887" cy="50133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600" b="0" i="0" u="none" strike="noStrike" kern="1200" cap="none" spc="0" normalizeH="0" baseline="0" noProof="0" dirty="0" smtClean="0">
                <a:ln>
                  <a:noFill/>
                </a:ln>
                <a:solidFill>
                  <a:srgbClr val="FF0000"/>
                </a:solidFill>
                <a:effectLst/>
                <a:uLnTx/>
                <a:uFillTx/>
                <a:latin typeface="+mn-lt"/>
                <a:ea typeface="+mn-ea"/>
                <a:cs typeface="+mn-cs"/>
              </a:rPr>
              <a:t>流水线技术</a:t>
            </a:r>
            <a:r>
              <a:rPr kumimoji="0" lang="zh-CN" sz="3600" b="0" i="0" u="none" strike="noStrike" kern="1200" cap="none" spc="0" normalizeH="0" baseline="0" noProof="0" dirty="0" smtClean="0">
                <a:ln>
                  <a:noFill/>
                </a:ln>
                <a:solidFill>
                  <a:srgbClr val="000099"/>
                </a:solidFill>
                <a:effectLst/>
                <a:uLnTx/>
                <a:uFillTx/>
                <a:latin typeface="+mn-lt"/>
                <a:ea typeface="+mn-ea"/>
                <a:cs typeface="+mn-cs"/>
              </a:rPr>
              <a:t>是体系结构研究的主要内容之一。是实现系统结构平衡和提高系统性能的一种有效技术。</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600" b="1" i="0" u="none" strike="noStrike" kern="1200" cap="none" spc="0" normalizeH="0" baseline="0" noProof="0" dirty="0" smtClean="0">
                <a:ln>
                  <a:noFill/>
                </a:ln>
                <a:solidFill>
                  <a:srgbClr val="FF3300"/>
                </a:solidFill>
                <a:effectLst/>
                <a:uLnTx/>
                <a:uFillTx/>
                <a:latin typeface="+mn-lt"/>
                <a:ea typeface="+mn-ea"/>
                <a:cs typeface="+mn-cs"/>
              </a:rPr>
              <a:t>流水线的基本概念</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600" b="1" i="0" u="none" strike="noStrike" kern="1200" cap="none" spc="0" normalizeH="0" baseline="0" noProof="0" dirty="0" smtClean="0">
                <a:ln>
                  <a:noFill/>
                </a:ln>
                <a:solidFill>
                  <a:srgbClr val="FF3300"/>
                </a:solidFill>
                <a:effectLst/>
                <a:uLnTx/>
                <a:uFillTx/>
                <a:latin typeface="+mn-lt"/>
                <a:ea typeface="+mn-ea"/>
                <a:cs typeface="+mn-cs"/>
              </a:rPr>
              <a:t>表示方法和设计原理</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600" b="1" i="0" u="none" strike="noStrike" kern="1200" cap="none" spc="0" normalizeH="0" baseline="0" noProof="0" dirty="0" smtClean="0">
                <a:ln>
                  <a:noFill/>
                </a:ln>
                <a:solidFill>
                  <a:srgbClr val="FF3300"/>
                </a:solidFill>
                <a:effectLst/>
                <a:uLnTx/>
                <a:uFillTx/>
                <a:latin typeface="+mn-lt"/>
                <a:ea typeface="+mn-ea"/>
                <a:cs typeface="+mn-cs"/>
              </a:rPr>
              <a:t>流水线特点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348" y="357166"/>
            <a:ext cx="7358114" cy="523220"/>
          </a:xfrm>
          <a:prstGeom prst="rect">
            <a:avLst/>
          </a:prstGeom>
        </p:spPr>
        <p:txBody>
          <a:bodyPr wrap="square">
            <a:spAutoFit/>
          </a:bodyPr>
          <a:lstStyle/>
          <a:p>
            <a:pPr marL="1085850" lvl="1" indent="-457200">
              <a:spcBef>
                <a:spcPct val="20000"/>
              </a:spcBef>
              <a:buFont typeface="Arial" pitchFamily="34" charset="0"/>
              <a:buChar char="–"/>
              <a:defRPr/>
            </a:pPr>
            <a:r>
              <a:rPr lang="zh-CN" altLang="en-US" sz="2800" dirty="0">
                <a:solidFill>
                  <a:srgbClr val="FF0000"/>
                </a:solidFill>
              </a:rPr>
              <a:t>静、动态流水线时空图的对比</a:t>
            </a:r>
          </a:p>
        </p:txBody>
      </p:sp>
      <p:pic>
        <p:nvPicPr>
          <p:cNvPr id="3" name="Picture 4" descr="arch8"/>
          <p:cNvPicPr>
            <a:picLocks noChangeAspect="1" noChangeArrowheads="1"/>
          </p:cNvPicPr>
          <p:nvPr/>
        </p:nvPicPr>
        <p:blipFill>
          <a:blip r:embed="rId2"/>
          <a:srcRect/>
          <a:stretch>
            <a:fillRect/>
          </a:stretch>
        </p:blipFill>
        <p:spPr bwMode="auto">
          <a:xfrm>
            <a:off x="714348" y="785794"/>
            <a:ext cx="7696200" cy="58245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357158" y="357166"/>
            <a:ext cx="8077200" cy="516255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4"/>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线性流水线</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与</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非线性流水线</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dirty="0" smtClean="0">
                <a:ln>
                  <a:noFill/>
                </a:ln>
                <a:solidFill>
                  <a:srgbClr val="000000"/>
                </a:solidFill>
                <a:effectLst/>
                <a:uLnTx/>
                <a:uFillTx/>
                <a:latin typeface="+mn-lt"/>
                <a:ea typeface="宋体" pitchFamily="2" charset="-122"/>
                <a:cs typeface="+mn-cs"/>
              </a:rPr>
              <a:t>（按照流水线中是否有反馈回路来进行分类）</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线性流水线：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流水线的各段串行连接，没有反馈回路。数据通过流水线中的各段时，每一个段最多只流过一次。</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非线性流水线：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流水线中除了有串行的连接外，还有反馈回路。</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非线性流水线的</a:t>
            </a:r>
            <a:r>
              <a:rPr kumimoji="0" lang="zh-CN" altLang="en-US" sz="2800" b="0" i="0" u="none" strike="noStrike" kern="1200" cap="none" spc="0" normalizeH="0" baseline="0" noProof="0" dirty="0" smtClean="0">
                <a:ln>
                  <a:noFill/>
                </a:ln>
                <a:solidFill>
                  <a:srgbClr val="D60093"/>
                </a:solidFill>
                <a:effectLst/>
                <a:uLnTx/>
                <a:uFillTx/>
                <a:latin typeface="+mn-lt"/>
                <a:ea typeface="+mn-ea"/>
                <a:cs typeface="+mn-cs"/>
              </a:rPr>
              <a:t>调度问题</a:t>
            </a:r>
          </a:p>
          <a:p>
            <a:pPr marL="1143000" marR="0" lvl="2" indent="-228600" algn="l" defTabSz="914400" rtl="0" eaLnBrk="1" fontAlgn="auto" latinLnBrk="0" hangingPunct="1">
              <a:lnSpc>
                <a:spcPct val="14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确定什么时候向流水线引进新的任务，才能使该任务不会与先前进入流水线的任务发生冲突</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争用流水段。</a:t>
            </a:r>
          </a:p>
          <a:p>
            <a:pPr marL="457200" marR="0" lvl="0" indent="-457200" algn="l" defTabSz="914400" rtl="0" eaLnBrk="1" fontAlgn="auto" latinLnBrk="0" hangingPunct="1">
              <a:lnSpc>
                <a:spcPct val="120000"/>
              </a:lnSpc>
              <a:spcBef>
                <a:spcPct val="0"/>
              </a:spcBef>
              <a:spcAft>
                <a:spcPts val="0"/>
              </a:spcAft>
              <a:buClrTx/>
              <a:buSzTx/>
              <a:buFont typeface="Wingdings" pitchFamily="2" charset="2"/>
              <a:buNone/>
              <a:tabLst/>
              <a:defRPr/>
            </a:pPr>
            <a:r>
              <a:rPr kumimoji="0" lang="zh-CN" altLang="en-US" sz="3200" b="0" i="0" u="none" strike="noStrike" kern="1200" cap="none" spc="0" normalizeH="0" baseline="0" noProof="0" dirty="0" smtClean="0">
                <a:ln>
                  <a:noFill/>
                </a:ln>
                <a:solidFill>
                  <a:srgbClr val="F3FF83"/>
                </a:solidFill>
                <a:effectLst/>
                <a:uLnTx/>
                <a:uFillTx/>
                <a:latin typeface="+mn-lt"/>
                <a:ea typeface="+mn-ea"/>
                <a:cs typeface="+mn-cs"/>
              </a:rPr>
              <a:t>                  </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28" descr="arch11"/>
          <p:cNvPicPr>
            <a:picLocks noChangeAspect="1" noChangeArrowheads="1"/>
          </p:cNvPicPr>
          <p:nvPr/>
        </p:nvPicPr>
        <p:blipFill>
          <a:blip r:embed="rId2"/>
          <a:srcRect/>
          <a:stretch>
            <a:fillRect/>
          </a:stretch>
        </p:blipFill>
        <p:spPr>
          <a:xfrm>
            <a:off x="857224" y="2714620"/>
            <a:ext cx="7129463" cy="3598855"/>
          </a:xfrm>
          <a:prstGeom prst="rect">
            <a:avLst/>
          </a:prstGeom>
          <a:noFill/>
        </p:spPr>
      </p:pic>
      <p:pic>
        <p:nvPicPr>
          <p:cNvPr id="9218" name="Picture 2"/>
          <p:cNvPicPr>
            <a:picLocks noChangeAspect="1" noChangeArrowheads="1"/>
          </p:cNvPicPr>
          <p:nvPr/>
        </p:nvPicPr>
        <p:blipFill>
          <a:blip r:embed="rId3"/>
          <a:srcRect/>
          <a:stretch>
            <a:fillRect/>
          </a:stretch>
        </p:blipFill>
        <p:spPr bwMode="auto">
          <a:xfrm>
            <a:off x="857224" y="1500174"/>
            <a:ext cx="7496175" cy="628650"/>
          </a:xfrm>
          <a:prstGeom prst="rect">
            <a:avLst/>
          </a:prstGeom>
          <a:noFill/>
          <a:ln w="9525">
            <a:noFill/>
            <a:miter lim="800000"/>
            <a:headEnd/>
            <a:tailEnd/>
          </a:ln>
          <a:effectLst/>
        </p:spPr>
      </p:pic>
      <p:sp>
        <p:nvSpPr>
          <p:cNvPr id="4" name="矩形 3"/>
          <p:cNvSpPr/>
          <p:nvPr/>
        </p:nvSpPr>
        <p:spPr>
          <a:xfrm>
            <a:off x="3857620" y="428604"/>
            <a:ext cx="1338828" cy="369332"/>
          </a:xfrm>
          <a:prstGeom prst="rect">
            <a:avLst/>
          </a:prstGeom>
        </p:spPr>
        <p:txBody>
          <a:bodyPr wrap="none">
            <a:spAutoFit/>
          </a:bodyPr>
          <a:lstStyle/>
          <a:p>
            <a:r>
              <a:rPr lang="zh-CN" altLang="en-US" dirty="0">
                <a:solidFill>
                  <a:srgbClr val="FF0000"/>
                </a:solidFill>
              </a:rPr>
              <a:t>线性流水线</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500034" y="285728"/>
            <a:ext cx="7772400" cy="49530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5"/>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顺序流水线</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与</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乱序流水线</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000" b="1" i="0" u="none" strike="noStrike" kern="1200" cap="none" spc="0" normalizeH="0" baseline="0" noProof="0" dirty="0" smtClean="0">
                <a:ln>
                  <a:noFill/>
                </a:ln>
                <a:solidFill>
                  <a:srgbClr val="000000"/>
                </a:solidFill>
                <a:effectLst/>
                <a:uLnTx/>
                <a:uFillTx/>
                <a:latin typeface="+mn-lt"/>
                <a:ea typeface="宋体" pitchFamily="2" charset="-122"/>
                <a:cs typeface="+mn-cs"/>
              </a:rPr>
              <a:t>（根据任务流入和流出的顺序是否相同来进行分类</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顺序流水线：</a:t>
            </a:r>
            <a:r>
              <a:rPr kumimoji="0" lang="zh-CN" altLang="en-US" sz="2800" b="0" i="0" u="none" strike="noStrike" kern="1200" cap="none" spc="0" normalizeH="0" baseline="0" noProof="0" dirty="0" smtClean="0">
                <a:ln>
                  <a:noFill/>
                </a:ln>
                <a:solidFill>
                  <a:srgbClr val="0070C0"/>
                </a:solidFill>
                <a:effectLst/>
                <a:uLnTx/>
                <a:uFillTx/>
                <a:latin typeface="+mn-lt"/>
                <a:ea typeface="+mn-ea"/>
                <a:cs typeface="+mn-cs"/>
              </a:rPr>
              <a:t>流水线输出端任务流出的顺序与输入端任务流入的顺序完全相同</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。每一个任务在流水线的各段中是一个跟着一个顺序流动的。</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乱序流水线：</a:t>
            </a:r>
            <a:r>
              <a:rPr kumimoji="0" lang="zh-CN" altLang="en-US" sz="2800" b="0" i="0" u="none" strike="noStrike" kern="1200" cap="none" spc="0" normalizeH="0" baseline="0" noProof="0" dirty="0" smtClean="0">
                <a:ln>
                  <a:noFill/>
                </a:ln>
                <a:solidFill>
                  <a:srgbClr val="0070C0"/>
                </a:solidFill>
                <a:effectLst/>
                <a:uLnTx/>
                <a:uFillTx/>
                <a:latin typeface="+mn-lt"/>
                <a:ea typeface="+mn-ea"/>
                <a:cs typeface="+mn-cs"/>
              </a:rPr>
              <a:t>流水线输出端任务流出的顺序与输 入端任务流入的顺序可以不同</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，允许后进入流水 线的任务先完成（从输出端流出）。</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也称为</a:t>
            </a:r>
            <a:r>
              <a:rPr kumimoji="0" lang="zh-CN" altLang="en-US" sz="2400" b="0" i="0" u="none" strike="noStrike" kern="1200" cap="none" spc="0" normalizeH="0" baseline="0" noProof="0" dirty="0" smtClean="0">
                <a:ln>
                  <a:noFill/>
                </a:ln>
                <a:solidFill>
                  <a:srgbClr val="0070C0"/>
                </a:solidFill>
                <a:effectLst/>
                <a:uLnTx/>
                <a:uFillTx/>
                <a:latin typeface="+mn-lt"/>
                <a:ea typeface="+mn-ea"/>
                <a:cs typeface="+mn-cs"/>
              </a:rPr>
              <a:t>无序流水线、错序流水线、异步流水线</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500034" y="571480"/>
            <a:ext cx="7772400" cy="4081463"/>
          </a:xfrm>
          <a:prstGeom prst="rect">
            <a:avLst/>
          </a:prstGeom>
        </p:spPr>
        <p:txBody>
          <a:bodyPr/>
          <a:lstStyle/>
          <a:p>
            <a:pPr marL="457200" marR="0" lvl="0" indent="-457200" algn="l" defTabSz="914400" rtl="0" eaLnBrk="1" fontAlgn="auto" latinLnBrk="0" hangingPunct="1">
              <a:lnSpc>
                <a:spcPct val="120000"/>
              </a:lnSpc>
              <a:spcBef>
                <a:spcPct val="20000"/>
              </a:spcBef>
              <a:spcAft>
                <a:spcPts val="0"/>
              </a:spcAft>
              <a:buClrTx/>
              <a:buSzTx/>
              <a:buFont typeface="Wingdings" pitchFamily="2" charset="2"/>
              <a:buAutoNum type="arabicPeriod" startAt="6"/>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标量处理机</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与</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向量流水处理机 </a:t>
            </a: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指令执行部件中</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采用了流水线的处理机称为</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流水线处理机。</a:t>
            </a: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标量处理机：</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处理机仅对标量数据进行流水处理。</a:t>
            </a: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向量流水处理机：</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具有向量数据表示和向量指令 的处理机。</a:t>
            </a:r>
          </a:p>
          <a:p>
            <a:pPr marL="1143000" marR="0" lvl="2" indent="-2286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向量数据表示和流水技术的结合。</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5720" y="285728"/>
            <a:ext cx="8424863" cy="230980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zh-CN" sz="3200" b="1" i="0" u="none" strike="noStrike" kern="1200" cap="none" spc="0" normalizeH="0" baseline="0" noProof="0" dirty="0" smtClean="0">
                <a:ln>
                  <a:noFill/>
                </a:ln>
                <a:solidFill>
                  <a:srgbClr val="FF3300"/>
                </a:solidFill>
                <a:effectLst/>
                <a:uLnTx/>
                <a:uFillTx/>
                <a:latin typeface="+mn-lt"/>
                <a:ea typeface="+mn-ea"/>
                <a:cs typeface="+mn-cs"/>
              </a:rPr>
              <a:t> </a:t>
            </a:r>
            <a:r>
              <a:rPr kumimoji="0" lang="en-US" altLang="zh-CN" sz="3200" b="1" i="0" u="none" strike="noStrike" kern="1200" cap="none" spc="0" normalizeH="0" baseline="0" noProof="0" dirty="0" smtClean="0">
                <a:ln>
                  <a:noFill/>
                </a:ln>
                <a:solidFill>
                  <a:srgbClr val="FF3300"/>
                </a:solidFill>
                <a:effectLst/>
                <a:uLnTx/>
                <a:uFillTx/>
                <a:latin typeface="+mn-lt"/>
                <a:ea typeface="+mn-ea"/>
                <a:cs typeface="+mn-cs"/>
              </a:rPr>
              <a:t>3</a:t>
            </a:r>
            <a:r>
              <a:rPr kumimoji="0" lang="zh-CN" altLang="zh-CN" sz="3200" b="1" i="0" u="none" strike="noStrike" kern="1200" cap="none" spc="0" normalizeH="0" baseline="0" noProof="0" dirty="0" smtClean="0">
                <a:ln>
                  <a:noFill/>
                </a:ln>
                <a:solidFill>
                  <a:srgbClr val="FF3300"/>
                </a:solidFill>
                <a:effectLst/>
                <a:uLnTx/>
                <a:uFillTx/>
                <a:latin typeface="+mn-lt"/>
                <a:ea typeface="+mn-ea"/>
                <a:cs typeface="+mn-cs"/>
              </a:rPr>
              <a:t>.2 </a:t>
            </a:r>
            <a:r>
              <a:rPr kumimoji="0" lang="zh-CN" sz="3200" b="1" i="0" u="none" strike="noStrike" kern="1200" cap="none" spc="0" normalizeH="0" baseline="0" noProof="0" dirty="0" smtClean="0">
                <a:ln>
                  <a:noFill/>
                </a:ln>
                <a:solidFill>
                  <a:srgbClr val="FF3300"/>
                </a:solidFill>
                <a:effectLst/>
                <a:uLnTx/>
                <a:uFillTx/>
                <a:latin typeface="+mn-lt"/>
                <a:ea typeface="+mn-ea"/>
                <a:cs typeface="+mn-cs"/>
              </a:rPr>
              <a:t>流水线的性能指标 </a:t>
            </a:r>
            <a:endParaRPr kumimoji="0" lang="zh-CN" sz="3200" b="0" i="0" u="none" strike="noStrike" kern="1200" cap="none" spc="0" normalizeH="0" baseline="0" noProof="0" dirty="0" smtClean="0">
              <a:ln>
                <a:noFill/>
              </a:ln>
              <a:solidFill>
                <a:srgbClr val="FF33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衡量流水线性能的主要指标有</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吞吐率</a:t>
            </a:r>
            <a:r>
              <a:rPr kumimoji="0" 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加速比</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和</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效率</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。在流水线设计中，如何选择流水线的最佳段数也是一个非常重要问题。</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Rectangle 3" descr="Rectangle: Click to edit Master text styles&#10;Second level&#10;Third level&#10;Fourth level&#10;Fifth level"/>
          <p:cNvSpPr txBox="1">
            <a:spLocks noChangeArrowheads="1"/>
          </p:cNvSpPr>
          <p:nvPr/>
        </p:nvSpPr>
        <p:spPr>
          <a:xfrm>
            <a:off x="428596" y="3286124"/>
            <a:ext cx="7920037" cy="1152525"/>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smtClean="0">
                <a:ln>
                  <a:noFill/>
                </a:ln>
                <a:solidFill>
                  <a:srgbClr val="008000"/>
                </a:solidFill>
                <a:effectLst/>
                <a:uLnTx/>
                <a:uFillTx/>
                <a:latin typeface="+mn-lt"/>
                <a:ea typeface="+mn-ea"/>
                <a:cs typeface="+mn-cs"/>
              </a:rPr>
              <a:t>    </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吞吐率：</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在单位时间内流水线所</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完成的任务数量</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或</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输出结果</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的数量。</a:t>
            </a:r>
          </a:p>
        </p:txBody>
      </p:sp>
      <p:sp>
        <p:nvSpPr>
          <p:cNvPr id="5" name="Text Box 5"/>
          <p:cNvSpPr txBox="1">
            <a:spLocks noChangeArrowheads="1"/>
          </p:cNvSpPr>
          <p:nvPr/>
        </p:nvSpPr>
        <p:spPr bwMode="auto">
          <a:xfrm>
            <a:off x="357158" y="2643182"/>
            <a:ext cx="6840537" cy="488950"/>
          </a:xfrm>
          <a:prstGeom prst="rect">
            <a:avLst/>
          </a:prstGeom>
          <a:noFill/>
          <a:ln w="9525">
            <a:noFill/>
            <a:miter lim="800000"/>
            <a:headEnd/>
            <a:tailEnd/>
          </a:ln>
        </p:spPr>
        <p:txBody>
          <a:bodyPr>
            <a:spAutoFit/>
          </a:bodyPr>
          <a:lstStyle/>
          <a:p>
            <a:pPr>
              <a:spcBef>
                <a:spcPct val="50000"/>
              </a:spcBef>
            </a:pPr>
            <a:r>
              <a:rPr lang="en-US" altLang="zh-CN" sz="2600" dirty="0">
                <a:solidFill>
                  <a:srgbClr val="0000CC"/>
                </a:solidFill>
                <a:latin typeface="黑体" pitchFamily="49" charset="-122"/>
              </a:rPr>
              <a:t>3.2.1 </a:t>
            </a:r>
            <a:r>
              <a:rPr lang="zh-CN" altLang="en-US" sz="2600" dirty="0">
                <a:solidFill>
                  <a:srgbClr val="0000CC"/>
                </a:solidFill>
                <a:latin typeface="黑体" pitchFamily="49" charset="-122"/>
              </a:rPr>
              <a:t>吞吐率</a:t>
            </a:r>
          </a:p>
        </p:txBody>
      </p:sp>
      <p:graphicFrame>
        <p:nvGraphicFramePr>
          <p:cNvPr id="6" name="Object 6"/>
          <p:cNvGraphicFramePr>
            <a:graphicFrameLocks noChangeAspect="1"/>
          </p:cNvGraphicFramePr>
          <p:nvPr/>
        </p:nvGraphicFramePr>
        <p:xfrm>
          <a:off x="6000760" y="4214818"/>
          <a:ext cx="1231900" cy="1011237"/>
        </p:xfrm>
        <a:graphic>
          <a:graphicData uri="http://schemas.openxmlformats.org/presentationml/2006/ole">
            <p:oleObj spid="_x0000_s33794" name="公式" r:id="rId3" imgW="495000" imgH="406080" progId="Equation.3">
              <p:embed/>
            </p:oleObj>
          </a:graphicData>
        </a:graphic>
      </p:graphicFrame>
      <p:sp>
        <p:nvSpPr>
          <p:cNvPr id="7" name="Text Box 9"/>
          <p:cNvSpPr txBox="1">
            <a:spLocks noChangeArrowheads="1"/>
          </p:cNvSpPr>
          <p:nvPr/>
        </p:nvSpPr>
        <p:spPr bwMode="auto">
          <a:xfrm>
            <a:off x="642910" y="5286388"/>
            <a:ext cx="5327650" cy="1015663"/>
          </a:xfrm>
          <a:prstGeom prst="rect">
            <a:avLst/>
          </a:prstGeom>
          <a:noFill/>
          <a:ln w="9525">
            <a:noFill/>
            <a:miter lim="800000"/>
            <a:headEnd/>
            <a:tailEnd/>
          </a:ln>
        </p:spPr>
        <p:txBody>
          <a:bodyPr>
            <a:spAutoFit/>
          </a:bodyPr>
          <a:lstStyle/>
          <a:p>
            <a:pPr>
              <a:spcBef>
                <a:spcPct val="50000"/>
              </a:spcBef>
            </a:pPr>
            <a:r>
              <a:rPr lang="en-US" altLang="zh-CN" sz="2400" dirty="0">
                <a:solidFill>
                  <a:srgbClr val="9933FF"/>
                </a:solidFill>
                <a:latin typeface="Times New Roman" pitchFamily="18" charset="0"/>
              </a:rPr>
              <a:t>n</a:t>
            </a:r>
            <a:r>
              <a:rPr lang="zh-CN" altLang="en-US" sz="2400" dirty="0">
                <a:solidFill>
                  <a:srgbClr val="9933FF"/>
                </a:solidFill>
                <a:latin typeface="黑体" pitchFamily="49" charset="-122"/>
              </a:rPr>
              <a:t>：</a:t>
            </a:r>
            <a:r>
              <a:rPr lang="zh-CN" altLang="en-US" sz="2400" dirty="0">
                <a:latin typeface="黑体" pitchFamily="49" charset="-122"/>
              </a:rPr>
              <a:t>任务数</a:t>
            </a:r>
          </a:p>
          <a:p>
            <a:pPr>
              <a:spcBef>
                <a:spcPct val="50000"/>
              </a:spcBef>
            </a:pPr>
            <a:r>
              <a:rPr lang="en-US" altLang="zh-CN" sz="2400" dirty="0" err="1">
                <a:solidFill>
                  <a:srgbClr val="9933FF"/>
                </a:solidFill>
                <a:latin typeface="Times New Roman" pitchFamily="18" charset="0"/>
              </a:rPr>
              <a:t>T</a:t>
            </a:r>
            <a:r>
              <a:rPr lang="en-US" altLang="zh-CN" sz="2400" baseline="-25000" dirty="0" err="1">
                <a:solidFill>
                  <a:srgbClr val="9933FF"/>
                </a:solidFill>
                <a:latin typeface="Times New Roman" pitchFamily="18" charset="0"/>
              </a:rPr>
              <a:t>k</a:t>
            </a:r>
            <a:r>
              <a:rPr lang="zh-CN" altLang="en-US" sz="2400" dirty="0">
                <a:solidFill>
                  <a:srgbClr val="9933FF"/>
                </a:solidFill>
                <a:latin typeface="黑体" pitchFamily="49" charset="-122"/>
              </a:rPr>
              <a:t>：</a:t>
            </a:r>
            <a:r>
              <a:rPr lang="zh-CN" altLang="en-US" sz="2400" dirty="0">
                <a:latin typeface="黑体" pitchFamily="49" charset="-122"/>
              </a:rPr>
              <a:t>处理完成</a:t>
            </a:r>
            <a:r>
              <a:rPr lang="en-US" altLang="zh-CN" sz="2400" dirty="0">
                <a:solidFill>
                  <a:srgbClr val="9933FF"/>
                </a:solidFill>
                <a:latin typeface="Times New Roman" pitchFamily="18" charset="0"/>
              </a:rPr>
              <a:t>n</a:t>
            </a:r>
            <a:r>
              <a:rPr lang="zh-CN" altLang="en-US" sz="2400" dirty="0">
                <a:latin typeface="黑体" pitchFamily="49" charset="-122"/>
              </a:rPr>
              <a:t>个任务所用的时间</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500034" y="285728"/>
            <a:ext cx="8207375" cy="1201738"/>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tabLst/>
              <a:defRPr/>
            </a:pP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1</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 各段时间均相等的流水线</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各段时间均相等的流水线时空图</a:t>
            </a:r>
          </a:p>
        </p:txBody>
      </p:sp>
      <p:graphicFrame>
        <p:nvGraphicFramePr>
          <p:cNvPr id="4" name="Object 4"/>
          <p:cNvGraphicFramePr>
            <a:graphicFrameLocks noChangeAspect="1"/>
          </p:cNvGraphicFramePr>
          <p:nvPr/>
        </p:nvGraphicFramePr>
        <p:xfrm>
          <a:off x="571472" y="1357298"/>
          <a:ext cx="7200900" cy="3325813"/>
        </p:xfrm>
        <a:graphic>
          <a:graphicData uri="http://schemas.openxmlformats.org/presentationml/2006/ole">
            <p:oleObj spid="_x0000_s34818" name="图片" r:id="rId3" imgW="4702320" imgH="2172960" progId="Word.Picture.8">
              <p:embed/>
            </p:oleObj>
          </a:graphicData>
        </a:graphic>
      </p:graphicFrame>
      <p:sp>
        <p:nvSpPr>
          <p:cNvPr id="5" name="矩形 4"/>
          <p:cNvSpPr/>
          <p:nvPr/>
        </p:nvSpPr>
        <p:spPr>
          <a:xfrm>
            <a:off x="285720" y="4643446"/>
            <a:ext cx="8286808" cy="830997"/>
          </a:xfrm>
          <a:prstGeom prst="rect">
            <a:avLst/>
          </a:prstGeom>
        </p:spPr>
        <p:txBody>
          <a:bodyPr wrap="square">
            <a:spAutoFit/>
          </a:bodyPr>
          <a:lstStyle/>
          <a:p>
            <a:r>
              <a:rPr lang="zh-CN" altLang="en-US" sz="2400" dirty="0" smtClean="0">
                <a:solidFill>
                  <a:srgbClr val="000099"/>
                </a:solidFill>
              </a:rPr>
              <a:t>当流水线中的任务连续、理想情况下，一条</a:t>
            </a:r>
            <a:r>
              <a:rPr lang="zh-CN" altLang="zh-CN" sz="2400" dirty="0" smtClean="0">
                <a:solidFill>
                  <a:srgbClr val="000099"/>
                </a:solidFill>
              </a:rPr>
              <a:t>k</a:t>
            </a:r>
            <a:r>
              <a:rPr lang="zh-CN" altLang="en-US" sz="2400" dirty="0" smtClean="0">
                <a:solidFill>
                  <a:srgbClr val="000099"/>
                </a:solidFill>
              </a:rPr>
              <a:t>段线性流水线完成</a:t>
            </a:r>
            <a:r>
              <a:rPr lang="zh-CN" altLang="zh-CN" sz="2400" dirty="0" smtClean="0">
                <a:solidFill>
                  <a:srgbClr val="000099"/>
                </a:solidFill>
              </a:rPr>
              <a:t>n</a:t>
            </a:r>
            <a:r>
              <a:rPr lang="zh-CN" altLang="en-US" sz="2400" dirty="0" smtClean="0">
                <a:solidFill>
                  <a:srgbClr val="000099"/>
                </a:solidFill>
              </a:rPr>
              <a:t>个连续任务的总时间为</a:t>
            </a:r>
            <a:endParaRPr lang="zh-CN" altLang="en-US" sz="2400" dirty="0"/>
          </a:p>
        </p:txBody>
      </p:sp>
      <p:pic>
        <p:nvPicPr>
          <p:cNvPr id="6" name="Picture 4"/>
          <p:cNvPicPr>
            <a:picLocks noChangeAspect="1" noChangeArrowheads="1"/>
          </p:cNvPicPr>
          <p:nvPr/>
        </p:nvPicPr>
        <p:blipFill>
          <a:blip r:embed="rId4"/>
          <a:srcRect/>
          <a:stretch>
            <a:fillRect/>
          </a:stretch>
        </p:blipFill>
        <p:spPr bwMode="auto">
          <a:xfrm>
            <a:off x="214282" y="5786454"/>
            <a:ext cx="5473700" cy="785818"/>
          </a:xfrm>
          <a:prstGeom prst="rect">
            <a:avLst/>
          </a:prstGeom>
          <a:noFill/>
          <a:ln w="9525">
            <a:noFill/>
            <a:miter lim="800000"/>
            <a:headEnd/>
            <a:tailEnd/>
          </a:ln>
        </p:spPr>
      </p:pic>
      <p:sp>
        <p:nvSpPr>
          <p:cNvPr id="7" name="Rectangle 5"/>
          <p:cNvSpPr>
            <a:spLocks noChangeArrowheads="1"/>
          </p:cNvSpPr>
          <p:nvPr/>
        </p:nvSpPr>
        <p:spPr bwMode="auto">
          <a:xfrm>
            <a:off x="6264275" y="5857892"/>
            <a:ext cx="2879725" cy="519112"/>
          </a:xfrm>
          <a:prstGeom prst="rect">
            <a:avLst/>
          </a:prstGeom>
          <a:no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zh-CN" altLang="zh-CN" dirty="0">
                <a:solidFill>
                  <a:srgbClr val="000099"/>
                </a:solidFill>
                <a:effectLst>
                  <a:outerShdw blurRad="38100" dist="38100" dir="2700000" algn="tl">
                    <a:srgbClr val="C0C0C0"/>
                  </a:outerShdw>
                </a:effectLst>
                <a:ea typeface="宋体" pitchFamily="2" charset="-122"/>
              </a:rPr>
              <a:t>Δt</a:t>
            </a:r>
            <a:r>
              <a:rPr lang="zh-CN" dirty="0">
                <a:solidFill>
                  <a:srgbClr val="000099"/>
                </a:solidFill>
                <a:effectLst>
                  <a:outerShdw blurRad="38100" dist="38100" dir="2700000" algn="tl">
                    <a:srgbClr val="C0C0C0"/>
                  </a:outerShdw>
                </a:effectLst>
                <a:ea typeface="宋体" pitchFamily="2" charset="-122"/>
              </a:rPr>
              <a:t>为时钟周期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Click to edit Master text styles&#10;Second level&#10;Third level&#10;Fourth level&#10;Fifth level"/>
          <p:cNvSpPr txBox="1">
            <a:spLocks noChangeArrowheads="1"/>
          </p:cNvSpPr>
          <p:nvPr/>
        </p:nvSpPr>
        <p:spPr>
          <a:xfrm>
            <a:off x="428596" y="928670"/>
            <a:ext cx="7702550" cy="2570163"/>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流水线完成</a:t>
            </a:r>
            <a:r>
              <a:rPr kumimoji="0" lang="en-US" altLang="zh-CN" sz="2800" b="0" i="0" u="none" strike="noStrike" kern="1200" cap="none" spc="0" normalizeH="0" baseline="0" noProof="0" dirty="0" smtClean="0">
                <a:ln>
                  <a:noFill/>
                </a:ln>
                <a:solidFill>
                  <a:srgbClr val="9933FF"/>
                </a:solidFill>
                <a:effectLst/>
                <a:uLnTx/>
                <a:uFillTx/>
                <a:latin typeface="+mn-lt"/>
                <a:ea typeface="+mn-ea"/>
                <a:cs typeface="+mn-cs"/>
              </a:rPr>
              <a:t>n</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个连续任务所需要的总时间</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（假设一条</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k</a:t>
            </a:r>
            <a:r>
              <a:rPr kumimoji="0" lang="zh-CN" altLang="en-US" sz="2400" b="0" i="0" u="none" strike="noStrike" kern="1200" cap="none" spc="0" normalizeH="0" baseline="0" noProof="0" dirty="0" smtClean="0">
                <a:ln>
                  <a:noFill/>
                </a:ln>
                <a:solidFill>
                  <a:srgbClr val="080808"/>
                </a:solidFill>
                <a:effectLst/>
                <a:uLnTx/>
                <a:uFillTx/>
                <a:latin typeface="宋体" charset="-122"/>
                <a:ea typeface="宋体" charset="-122"/>
                <a:cs typeface="+mn-cs"/>
              </a:rPr>
              <a:t>段</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线性流水线）</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rgbClr val="008000"/>
                </a:solidFill>
                <a:effectLst/>
                <a:uLnTx/>
                <a:uFillTx/>
                <a:latin typeface="黑体" pitchFamily="49" charset="-122"/>
                <a:ea typeface="+mn-ea"/>
                <a:cs typeface="+mn-cs"/>
              </a:rPr>
              <a:t>　　　</a:t>
            </a:r>
            <a:r>
              <a:rPr kumimoji="0" lang="en-US" altLang="zh-CN" sz="2800" b="0" i="0" u="none" strike="noStrike" kern="1200" cap="none" spc="0" normalizeH="0" baseline="0" noProof="0" dirty="0" err="1" smtClean="0">
                <a:ln>
                  <a:noFill/>
                </a:ln>
                <a:solidFill>
                  <a:srgbClr val="080808"/>
                </a:solidFill>
                <a:effectLst/>
                <a:uLnTx/>
                <a:uFillTx/>
                <a:latin typeface="黑体" pitchFamily="49" charset="-122"/>
                <a:ea typeface="+mn-ea"/>
                <a:cs typeface="+mn-cs"/>
              </a:rPr>
              <a:t>T</a:t>
            </a:r>
            <a:r>
              <a:rPr kumimoji="0" lang="en-US" altLang="zh-CN" sz="2800" b="0" i="0" u="none" strike="noStrike" kern="1200" cap="none" spc="0" normalizeH="0" baseline="-25000" noProof="0" dirty="0" err="1" smtClean="0">
                <a:ln>
                  <a:noFill/>
                </a:ln>
                <a:solidFill>
                  <a:srgbClr val="080808"/>
                </a:solidFill>
                <a:effectLst/>
                <a:uLnTx/>
                <a:uFillTx/>
                <a:latin typeface="黑体" pitchFamily="49" charset="-122"/>
                <a:ea typeface="+mn-ea"/>
                <a:cs typeface="+mn-cs"/>
              </a:rPr>
              <a:t>k</a:t>
            </a:r>
            <a:r>
              <a:rPr kumimoji="0" lang="zh-CN" altLang="en-US" sz="2800" b="0" i="0" u="none" strike="noStrike" kern="1200" cap="none" spc="0" normalizeH="0" baseline="0" noProof="0" dirty="0" smtClean="0">
                <a:ln>
                  <a:noFill/>
                </a:ln>
                <a:solidFill>
                  <a:srgbClr val="080808"/>
                </a:solidFill>
                <a:effectLst/>
                <a:uLnTx/>
                <a:uFillTx/>
                <a:latin typeface="黑体" pitchFamily="49" charset="-122"/>
                <a:ea typeface="+mn-ea"/>
                <a:cs typeface="+mn-cs"/>
              </a:rPr>
              <a:t>＝</a:t>
            </a:r>
            <a:r>
              <a:rPr kumimoji="0" lang="en-US" altLang="zh-CN" sz="2800" b="0" i="0" u="none" strike="noStrike" kern="1200" cap="none" spc="0" normalizeH="0" baseline="0" noProof="0" dirty="0" err="1" smtClean="0">
                <a:ln>
                  <a:noFill/>
                </a:ln>
                <a:solidFill>
                  <a:srgbClr val="080808"/>
                </a:solidFill>
                <a:effectLst/>
                <a:uLnTx/>
                <a:uFillTx/>
                <a:latin typeface="黑体" pitchFamily="49" charset="-122"/>
                <a:ea typeface="+mn-ea"/>
                <a:cs typeface="+mn-cs"/>
              </a:rPr>
              <a:t>kΔt</a:t>
            </a:r>
            <a:r>
              <a:rPr kumimoji="0" lang="zh-CN" altLang="en-US" sz="2800" b="0" i="0" u="none" strike="noStrike" kern="1200" cap="none" spc="0" normalizeH="0" baseline="0" noProof="0" dirty="0" smtClean="0">
                <a:ln>
                  <a:noFill/>
                </a:ln>
                <a:solidFill>
                  <a:srgbClr val="080808"/>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080808"/>
                </a:solidFill>
                <a:effectLst/>
                <a:uLnTx/>
                <a:uFillTx/>
                <a:latin typeface="黑体" pitchFamily="49" charset="-122"/>
                <a:ea typeface="+mn-ea"/>
                <a:cs typeface="+mn-cs"/>
              </a:rPr>
              <a:t>(n</a:t>
            </a:r>
            <a:r>
              <a:rPr kumimoji="0" lang="zh-CN" altLang="en-US" sz="2800" b="0" i="0" u="none" strike="noStrike" kern="1200" cap="none" spc="0" normalizeH="0" baseline="0" noProof="0" dirty="0" smtClean="0">
                <a:ln>
                  <a:noFill/>
                </a:ln>
                <a:solidFill>
                  <a:srgbClr val="080808"/>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080808"/>
                </a:solidFill>
                <a:effectLst/>
                <a:uLnTx/>
                <a:uFillTx/>
                <a:latin typeface="黑体" pitchFamily="49" charset="-122"/>
                <a:ea typeface="+mn-ea"/>
                <a:cs typeface="+mn-cs"/>
              </a:rPr>
              <a:t>1)</a:t>
            </a:r>
            <a:r>
              <a:rPr kumimoji="0" lang="en-US" altLang="zh-CN" sz="2800" b="0" i="0" u="none" strike="noStrike" kern="1200" cap="none" spc="0" normalizeH="0" baseline="0" noProof="0" dirty="0" err="1" smtClean="0">
                <a:ln>
                  <a:noFill/>
                </a:ln>
                <a:solidFill>
                  <a:srgbClr val="080808"/>
                </a:solidFill>
                <a:effectLst/>
                <a:uLnTx/>
                <a:uFillTx/>
                <a:latin typeface="黑体" pitchFamily="49" charset="-122"/>
                <a:ea typeface="+mn-ea"/>
                <a:cs typeface="+mn-cs"/>
              </a:rPr>
              <a:t>Δt</a:t>
            </a:r>
            <a:r>
              <a:rPr kumimoji="0" lang="zh-CN" altLang="en-US" sz="2800" b="0" i="0" u="none" strike="noStrike" kern="1200" cap="none" spc="0" normalizeH="0" baseline="0" noProof="0" dirty="0" smtClean="0">
                <a:ln>
                  <a:noFill/>
                </a:ln>
                <a:solidFill>
                  <a:srgbClr val="080808"/>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080808"/>
                </a:solidFill>
                <a:effectLst/>
                <a:uLnTx/>
                <a:uFillTx/>
                <a:latin typeface="黑体" pitchFamily="49" charset="-122"/>
                <a:ea typeface="+mn-ea"/>
                <a:cs typeface="+mn-cs"/>
              </a:rPr>
              <a:t>(k</a:t>
            </a:r>
            <a:r>
              <a:rPr kumimoji="0" lang="zh-CN" altLang="en-US" sz="2800" b="0" i="0" u="none" strike="noStrike" kern="1200" cap="none" spc="0" normalizeH="0" baseline="0" noProof="0" dirty="0" smtClean="0">
                <a:ln>
                  <a:noFill/>
                </a:ln>
                <a:solidFill>
                  <a:srgbClr val="080808"/>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080808"/>
                </a:solidFill>
                <a:effectLst/>
                <a:uLnTx/>
                <a:uFillTx/>
                <a:latin typeface="黑体" pitchFamily="49" charset="-122"/>
                <a:ea typeface="+mn-ea"/>
                <a:cs typeface="+mn-cs"/>
              </a:rPr>
              <a:t>n</a:t>
            </a:r>
            <a:r>
              <a:rPr kumimoji="0" lang="zh-CN" altLang="en-US" sz="2800" b="0" i="0" u="none" strike="noStrike" kern="1200" cap="none" spc="0" normalizeH="0" baseline="0" noProof="0" dirty="0" smtClean="0">
                <a:ln>
                  <a:noFill/>
                </a:ln>
                <a:solidFill>
                  <a:srgbClr val="080808"/>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080808"/>
                </a:solidFill>
                <a:effectLst/>
                <a:uLnTx/>
                <a:uFillTx/>
                <a:latin typeface="黑体" pitchFamily="49" charset="-122"/>
                <a:ea typeface="+mn-ea"/>
                <a:cs typeface="+mn-cs"/>
              </a:rPr>
              <a:t>1)</a:t>
            </a:r>
            <a:r>
              <a:rPr kumimoji="0" lang="en-US" altLang="zh-CN" sz="2800" b="0" i="0" u="none" strike="noStrike" kern="1200" cap="none" spc="0" normalizeH="0" baseline="0" noProof="0" dirty="0" err="1" smtClean="0">
                <a:ln>
                  <a:noFill/>
                </a:ln>
                <a:solidFill>
                  <a:srgbClr val="080808"/>
                </a:solidFill>
                <a:effectLst/>
                <a:uLnTx/>
                <a:uFillTx/>
                <a:latin typeface="黑体" pitchFamily="49" charset="-122"/>
                <a:ea typeface="+mn-ea"/>
                <a:cs typeface="+mn-cs"/>
              </a:rPr>
              <a:t>Δt</a:t>
            </a:r>
            <a:endParaRPr kumimoji="0" lang="en-US" altLang="zh-CN" sz="2800" b="0" i="0" u="none" strike="noStrike" kern="1200" cap="none" spc="0" normalizeH="0" baseline="0" noProof="0" dirty="0" smtClean="0">
              <a:ln>
                <a:noFill/>
              </a:ln>
              <a:solidFill>
                <a:srgbClr val="080808"/>
              </a:solidFill>
              <a:effectLst/>
              <a:uLnTx/>
              <a:uFillTx/>
              <a:latin typeface="黑体" pitchFamily="49" charset="-122"/>
              <a:ea typeface="+mn-ea"/>
              <a:cs typeface="+mn-cs"/>
            </a:endParaRP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800" b="0" i="0" u="none" strike="noStrike" kern="1200" cap="none" spc="0" normalizeH="0" baseline="0" noProof="0" dirty="0" smtClean="0">
                <a:ln>
                  <a:noFill/>
                </a:ln>
                <a:solidFill>
                  <a:srgbClr val="008000"/>
                </a:solidFill>
                <a:effectLst/>
                <a:uLnTx/>
                <a:uFillTx/>
                <a:latin typeface="黑体" pitchFamily="49" charset="-122"/>
                <a:ea typeface="+mn-ea"/>
                <a:cs typeface="+mn-cs"/>
              </a:rPr>
              <a:t> </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流水线的</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实际吞吐率</a:t>
            </a:r>
          </a:p>
        </p:txBody>
      </p:sp>
      <p:graphicFrame>
        <p:nvGraphicFramePr>
          <p:cNvPr id="5" name="Object 4"/>
          <p:cNvGraphicFramePr>
            <a:graphicFrameLocks noChangeAspect="1"/>
          </p:cNvGraphicFramePr>
          <p:nvPr/>
        </p:nvGraphicFramePr>
        <p:xfrm>
          <a:off x="4500562" y="3643314"/>
          <a:ext cx="2303462" cy="889000"/>
        </p:xfrm>
        <a:graphic>
          <a:graphicData uri="http://schemas.openxmlformats.org/presentationml/2006/ole">
            <p:oleObj spid="_x0000_s35842" name="公式" r:id="rId3" imgW="1054080" imgH="406080" progId="Equation.3">
              <p:embed/>
            </p:oleObj>
          </a:graphicData>
        </a:graphic>
      </p:graphicFrame>
      <p:graphicFrame>
        <p:nvGraphicFramePr>
          <p:cNvPr id="6" name="Object 7"/>
          <p:cNvGraphicFramePr>
            <a:graphicFrameLocks noChangeAspect="1"/>
          </p:cNvGraphicFramePr>
          <p:nvPr/>
        </p:nvGraphicFramePr>
        <p:xfrm>
          <a:off x="2714612" y="5357826"/>
          <a:ext cx="4392612" cy="1016000"/>
        </p:xfrm>
        <a:graphic>
          <a:graphicData uri="http://schemas.openxmlformats.org/presentationml/2006/ole">
            <p:oleObj spid="_x0000_s35843" name="公式" r:id="rId4" imgW="1701720" imgH="393480" progId="Equation.3">
              <p:embed/>
            </p:oleObj>
          </a:graphicData>
        </a:graphic>
      </p:graphicFrame>
      <p:sp>
        <p:nvSpPr>
          <p:cNvPr id="7" name="Rectangle 10" descr="Rectangle: Click to edit Master text styles&#10;Second level&#10;Third level&#10;Fourth level&#10;Fifth level"/>
          <p:cNvSpPr>
            <a:spLocks noChangeArrowheads="1"/>
          </p:cNvSpPr>
          <p:nvPr/>
        </p:nvSpPr>
        <p:spPr bwMode="auto">
          <a:xfrm>
            <a:off x="500034" y="4572008"/>
            <a:ext cx="7702550" cy="935037"/>
          </a:xfrm>
          <a:prstGeom prst="rect">
            <a:avLst/>
          </a:prstGeom>
          <a:noFill/>
          <a:ln w="9525">
            <a:noFill/>
            <a:miter lim="800000"/>
            <a:headEnd/>
            <a:tailEnd/>
          </a:ln>
        </p:spPr>
        <p:txBody>
          <a:bodyPr/>
          <a:lstStyle/>
          <a:p>
            <a:pPr marL="1085850" lvl="1" indent="-457200">
              <a:lnSpc>
                <a:spcPct val="110000"/>
              </a:lnSpc>
              <a:spcBef>
                <a:spcPct val="20000"/>
              </a:spcBef>
              <a:buClr>
                <a:schemeClr val="tx1"/>
              </a:buClr>
              <a:buSzPct val="90000"/>
              <a:buFont typeface="Wingdings" pitchFamily="2" charset="2"/>
              <a:buChar char="Ø"/>
            </a:pPr>
            <a:r>
              <a:rPr lang="zh-CN" altLang="en-US" sz="2800" dirty="0">
                <a:solidFill>
                  <a:srgbClr val="FF0000"/>
                </a:solidFill>
              </a:rPr>
              <a:t>最大吞吐率</a:t>
            </a:r>
          </a:p>
          <a:p>
            <a:pPr marL="1714500" lvl="2" indent="-457200">
              <a:lnSpc>
                <a:spcPct val="110000"/>
              </a:lnSpc>
              <a:spcBef>
                <a:spcPct val="20000"/>
              </a:spcBef>
              <a:buClr>
                <a:schemeClr val="hlink"/>
              </a:buClr>
              <a:buSzPct val="60000"/>
              <a:buFont typeface="Wingdings" pitchFamily="2" charset="2"/>
              <a:buNone/>
            </a:pPr>
            <a:endParaRPr lang="en-US" altLang="zh-CN" b="1" dirty="0">
              <a:solidFill>
                <a:srgbClr val="008000"/>
              </a:solidFill>
              <a:latin typeface="黑体" pitchFamily="49" charset="-122"/>
              <a:ea typeface="宋体"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685800" y="857232"/>
            <a:ext cx="8458200" cy="1489075"/>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最大吞吐率</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与</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实际吞吐率</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的关系 </a:t>
            </a:r>
          </a:p>
        </p:txBody>
      </p:sp>
      <p:graphicFrame>
        <p:nvGraphicFramePr>
          <p:cNvPr id="4" name="Object 4"/>
          <p:cNvGraphicFramePr>
            <a:graphicFrameLocks noChangeAspect="1"/>
          </p:cNvGraphicFramePr>
          <p:nvPr/>
        </p:nvGraphicFramePr>
        <p:xfrm>
          <a:off x="2843213" y="2060575"/>
          <a:ext cx="3024187" cy="985838"/>
        </p:xfrm>
        <a:graphic>
          <a:graphicData uri="http://schemas.openxmlformats.org/presentationml/2006/ole">
            <p:oleObj spid="_x0000_s36866" name="公式" r:id="rId3" imgW="1130040" imgH="368280" progId="Equation.3">
              <p:embed/>
            </p:oleObj>
          </a:graphicData>
        </a:graphic>
      </p:graphicFrame>
      <p:sp>
        <p:nvSpPr>
          <p:cNvPr id="5" name="Rectangle 7" descr="Rectangle: Click to edit Master text styles&#10;Second level&#10;Third level&#10;Fourth level&#10;Fifth level"/>
          <p:cNvSpPr>
            <a:spLocks noChangeArrowheads="1"/>
          </p:cNvSpPr>
          <p:nvPr/>
        </p:nvSpPr>
        <p:spPr bwMode="auto">
          <a:xfrm>
            <a:off x="0" y="3429000"/>
            <a:ext cx="8429652" cy="2065337"/>
          </a:xfrm>
          <a:prstGeom prst="rect">
            <a:avLst/>
          </a:prstGeom>
          <a:noFill/>
          <a:ln w="9525">
            <a:noFill/>
            <a:miter lim="800000"/>
            <a:headEnd/>
            <a:tailEnd/>
          </a:ln>
        </p:spPr>
        <p:txBody>
          <a:bodyPr/>
          <a:lstStyle/>
          <a:p>
            <a:pPr marL="1714500" lvl="2" indent="-457200">
              <a:lnSpc>
                <a:spcPct val="150000"/>
              </a:lnSpc>
              <a:spcBef>
                <a:spcPct val="20000"/>
              </a:spcBef>
              <a:buClr>
                <a:schemeClr val="hlink"/>
              </a:buClr>
              <a:buSzPct val="60000"/>
              <a:buFont typeface="Wingdings" pitchFamily="2" charset="2"/>
              <a:buChar char="q"/>
            </a:pPr>
            <a:r>
              <a:rPr lang="zh-CN" altLang="en-US" sz="2400" b="1" dirty="0">
                <a:solidFill>
                  <a:srgbClr val="000000"/>
                </a:solidFill>
                <a:latin typeface="宋体" charset="-122"/>
                <a:ea typeface="宋体" charset="-122"/>
              </a:rPr>
              <a:t>流水线的实际吞吐率小于最大吞吐率，它除了与每个段的时间有关外，还与流水线的段数</a:t>
            </a:r>
            <a:r>
              <a:rPr lang="en-US" altLang="zh-CN" sz="2400" b="1" dirty="0">
                <a:solidFill>
                  <a:srgbClr val="9933FF"/>
                </a:solidFill>
                <a:latin typeface="宋体" charset="-122"/>
                <a:ea typeface="宋体" charset="-122"/>
              </a:rPr>
              <a:t>k</a:t>
            </a:r>
            <a:r>
              <a:rPr lang="zh-CN" altLang="en-US" sz="2400" b="1" dirty="0">
                <a:solidFill>
                  <a:srgbClr val="000000"/>
                </a:solidFill>
                <a:latin typeface="宋体" charset="-122"/>
                <a:ea typeface="宋体" charset="-122"/>
              </a:rPr>
              <a:t>以及输入到流水线中的任务数</a:t>
            </a:r>
            <a:r>
              <a:rPr lang="en-US" altLang="zh-CN" sz="2400" b="1" dirty="0">
                <a:solidFill>
                  <a:srgbClr val="9933FF"/>
                </a:solidFill>
                <a:latin typeface="宋体" charset="-122"/>
                <a:ea typeface="宋体" charset="-122"/>
              </a:rPr>
              <a:t>n</a:t>
            </a:r>
            <a:r>
              <a:rPr lang="zh-CN" altLang="en-US" sz="2400" b="1" dirty="0">
                <a:solidFill>
                  <a:srgbClr val="000000"/>
                </a:solidFill>
                <a:latin typeface="宋体" charset="-122"/>
                <a:ea typeface="宋体" charset="-122"/>
              </a:rPr>
              <a:t>等有关。</a:t>
            </a:r>
          </a:p>
          <a:p>
            <a:pPr marL="1714500" lvl="2" indent="-457200">
              <a:lnSpc>
                <a:spcPct val="140000"/>
              </a:lnSpc>
              <a:spcBef>
                <a:spcPct val="20000"/>
              </a:spcBef>
              <a:buClr>
                <a:schemeClr val="hlink"/>
              </a:buClr>
              <a:buSzPct val="60000"/>
              <a:buFont typeface="Wingdings" pitchFamily="2" charset="2"/>
              <a:buChar char="q"/>
            </a:pPr>
            <a:r>
              <a:rPr lang="zh-CN" altLang="en-US" sz="2400" b="1" dirty="0">
                <a:solidFill>
                  <a:srgbClr val="000000"/>
                </a:solidFill>
                <a:latin typeface="宋体" charset="-122"/>
                <a:ea typeface="宋体" charset="-122"/>
              </a:rPr>
              <a:t>只有当</a:t>
            </a:r>
            <a:r>
              <a:rPr lang="en-US" altLang="zh-CN" sz="2400" b="1" dirty="0">
                <a:solidFill>
                  <a:srgbClr val="D60093"/>
                </a:solidFill>
                <a:latin typeface="宋体" charset="-122"/>
                <a:ea typeface="宋体" charset="-122"/>
              </a:rPr>
              <a:t>n&gt;&gt;k</a:t>
            </a:r>
            <a:r>
              <a:rPr lang="zh-CN" altLang="en-US" sz="2400" b="1" dirty="0">
                <a:solidFill>
                  <a:srgbClr val="000000"/>
                </a:solidFill>
                <a:latin typeface="宋体" charset="-122"/>
                <a:ea typeface="宋体" charset="-122"/>
              </a:rPr>
              <a:t>时，才有</a:t>
            </a:r>
            <a:r>
              <a:rPr lang="en-US" altLang="zh-CN" sz="2400" b="1" dirty="0" err="1">
                <a:solidFill>
                  <a:srgbClr val="D60093"/>
                </a:solidFill>
                <a:latin typeface="宋体" charset="-122"/>
                <a:ea typeface="宋体" charset="-122"/>
              </a:rPr>
              <a:t>TP≈TP</a:t>
            </a:r>
            <a:r>
              <a:rPr lang="en-US" altLang="zh-CN" sz="2400" b="1" baseline="-25000" dirty="0" err="1">
                <a:solidFill>
                  <a:srgbClr val="D60093"/>
                </a:solidFill>
                <a:latin typeface="宋体" charset="-122"/>
                <a:ea typeface="宋体" charset="-122"/>
              </a:rPr>
              <a:t>max</a:t>
            </a:r>
            <a:r>
              <a:rPr lang="zh-CN" altLang="en-US" sz="2400" b="1" dirty="0">
                <a:solidFill>
                  <a:srgbClr val="D60093"/>
                </a:solidFill>
                <a:latin typeface="宋体" charset="-122"/>
                <a:ea typeface="宋体" charset="-122"/>
              </a:rPr>
              <a:t>。</a:t>
            </a:r>
            <a:r>
              <a:rPr lang="zh-CN" altLang="en-US" sz="2400" b="1" dirty="0">
                <a:solidFill>
                  <a:srgbClr val="E24C05"/>
                </a:solidFill>
                <a:latin typeface="宋体" charset="-122"/>
                <a:ea typeface="宋体"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850" y="0"/>
            <a:ext cx="8229600" cy="1139825"/>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FF3300"/>
                </a:solidFill>
                <a:effectLst/>
                <a:uLnTx/>
                <a:uFillTx/>
                <a:latin typeface="+mj-lt"/>
                <a:ea typeface="+mj-ea"/>
                <a:cs typeface="+mj-cs"/>
              </a:rPr>
              <a:t>2</a:t>
            </a:r>
            <a:r>
              <a:rPr kumimoji="0" lang="zh-CN" altLang="en-US" sz="2800" b="1" i="0" u="none" strike="noStrike" kern="1200" cap="none" spc="0" normalizeH="0" baseline="0" noProof="0" dirty="0" smtClean="0">
                <a:ln>
                  <a:noFill/>
                </a:ln>
                <a:solidFill>
                  <a:srgbClr val="FF3300"/>
                </a:solidFill>
                <a:effectLst/>
                <a:uLnTx/>
                <a:uFillTx/>
                <a:latin typeface="+mj-lt"/>
                <a:ea typeface="+mj-ea"/>
                <a:cs typeface="+mj-cs"/>
              </a:rPr>
              <a:t>   </a:t>
            </a:r>
            <a:r>
              <a:rPr kumimoji="0" lang="zh-CN" sz="2800" b="1" i="0" u="none" strike="noStrike" kern="1200" cap="none" spc="0" normalizeH="0" baseline="0" noProof="0" dirty="0" smtClean="0">
                <a:ln>
                  <a:noFill/>
                </a:ln>
                <a:solidFill>
                  <a:srgbClr val="FF3300"/>
                </a:solidFill>
                <a:effectLst/>
                <a:uLnTx/>
                <a:uFillTx/>
                <a:latin typeface="+mj-lt"/>
                <a:ea typeface="+mj-ea"/>
                <a:cs typeface="+mj-cs"/>
              </a:rPr>
              <a:t>各段执行时间不相等的流水线</a:t>
            </a:r>
          </a:p>
        </p:txBody>
      </p:sp>
      <p:pic>
        <p:nvPicPr>
          <p:cNvPr id="3" name="Picture 3"/>
          <p:cNvPicPr>
            <a:picLocks noChangeAspect="1" noChangeArrowheads="1"/>
          </p:cNvPicPr>
          <p:nvPr/>
        </p:nvPicPr>
        <p:blipFill>
          <a:blip r:embed="rId2"/>
          <a:srcRect/>
          <a:stretch>
            <a:fillRect/>
          </a:stretch>
        </p:blipFill>
        <p:spPr bwMode="auto">
          <a:xfrm>
            <a:off x="428596" y="714356"/>
            <a:ext cx="8281987" cy="3314700"/>
          </a:xfrm>
          <a:prstGeom prst="rect">
            <a:avLst/>
          </a:prstGeom>
          <a:noFill/>
          <a:ln w="9525">
            <a:noFill/>
            <a:miter lim="800000"/>
            <a:headEnd/>
            <a:tailEnd/>
          </a:ln>
        </p:spPr>
      </p:pic>
      <p:sp>
        <p:nvSpPr>
          <p:cNvPr id="4" name="Rectangle 4"/>
          <p:cNvSpPr>
            <a:spLocks noChangeArrowheads="1"/>
          </p:cNvSpPr>
          <p:nvPr/>
        </p:nvSpPr>
        <p:spPr bwMode="auto">
          <a:xfrm>
            <a:off x="0" y="4429132"/>
            <a:ext cx="8713788" cy="4572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u"/>
              <a:defRPr/>
            </a:pPr>
            <a:r>
              <a:rPr lang="zh-CN" sz="2400" dirty="0">
                <a:solidFill>
                  <a:srgbClr val="FF3300"/>
                </a:solidFill>
                <a:effectLst>
                  <a:outerShdw blurRad="38100" dist="38100" dir="2700000" algn="tl">
                    <a:srgbClr val="C0C0C0"/>
                  </a:outerShdw>
                </a:effectLst>
                <a:ea typeface="宋体" pitchFamily="2" charset="-122"/>
              </a:rPr>
              <a:t>第二</a:t>
            </a:r>
            <a:r>
              <a:rPr lang="zh-CN" sz="2400" dirty="0" smtClean="0">
                <a:solidFill>
                  <a:srgbClr val="FF3300"/>
                </a:solidFill>
                <a:effectLst>
                  <a:outerShdw blurRad="38100" dist="38100" dir="2700000" algn="tl">
                    <a:srgbClr val="C0C0C0"/>
                  </a:outerShdw>
                </a:effectLst>
                <a:ea typeface="宋体" pitchFamily="2" charset="-122"/>
              </a:rPr>
              <a:t>段</a:t>
            </a:r>
            <a:r>
              <a:rPr lang="zh-CN" altLang="zh-CN" sz="2400" dirty="0" smtClean="0">
                <a:solidFill>
                  <a:srgbClr val="000099"/>
                </a:solidFill>
              </a:rPr>
              <a:t>S2</a:t>
            </a:r>
            <a:r>
              <a:rPr lang="zh-CN" sz="2400" dirty="0" smtClean="0">
                <a:solidFill>
                  <a:srgbClr val="FF3300"/>
                </a:solidFill>
                <a:effectLst>
                  <a:outerShdw blurRad="38100" dist="38100" dir="2700000" algn="tl">
                    <a:srgbClr val="C0C0C0"/>
                  </a:outerShdw>
                </a:effectLst>
                <a:ea typeface="宋体" pitchFamily="2" charset="-122"/>
              </a:rPr>
              <a:t>执行时间</a:t>
            </a:r>
            <a:r>
              <a:rPr lang="zh-CN" sz="2400" dirty="0">
                <a:solidFill>
                  <a:srgbClr val="000099"/>
                </a:solidFill>
                <a:effectLst>
                  <a:outerShdw blurRad="38100" dist="38100" dir="2700000" algn="tl">
                    <a:srgbClr val="C0C0C0"/>
                  </a:outerShdw>
                </a:effectLst>
                <a:ea typeface="宋体" pitchFamily="2" charset="-122"/>
              </a:rPr>
              <a:t>是其他各段执行时间的</a:t>
            </a:r>
            <a:r>
              <a:rPr lang="zh-CN" altLang="zh-CN" sz="2400" dirty="0">
                <a:solidFill>
                  <a:srgbClr val="000099"/>
                </a:solidFill>
                <a:effectLst>
                  <a:outerShdw blurRad="38100" dist="38100" dir="2700000" algn="tl">
                    <a:srgbClr val="C0C0C0"/>
                  </a:outerShdw>
                </a:effectLst>
                <a:ea typeface="宋体" pitchFamily="2" charset="-122"/>
              </a:rPr>
              <a:t>3</a:t>
            </a:r>
            <a:r>
              <a:rPr lang="zh-CN" sz="2400" dirty="0">
                <a:solidFill>
                  <a:srgbClr val="000099"/>
                </a:solidFill>
                <a:effectLst>
                  <a:outerShdw blurRad="38100" dist="38100" dir="2700000" algn="tl">
                    <a:srgbClr val="C0C0C0"/>
                  </a:outerShdw>
                </a:effectLst>
                <a:ea typeface="宋体" pitchFamily="2" charset="-122"/>
              </a:rPr>
              <a:t>倍</a:t>
            </a:r>
            <a:r>
              <a:rPr lang="zh-CN" sz="2400" dirty="0" smtClean="0">
                <a:solidFill>
                  <a:srgbClr val="000099"/>
                </a:solidFill>
                <a:effectLst>
                  <a:outerShdw blurRad="38100" dist="38100" dir="2700000" algn="tl">
                    <a:srgbClr val="C0C0C0"/>
                  </a:outerShdw>
                </a:effectLst>
                <a:ea typeface="宋体" pitchFamily="2" charset="-122"/>
              </a:rPr>
              <a:t>。</a:t>
            </a:r>
            <a:r>
              <a:rPr lang="zh-CN" altLang="zh-CN" sz="2400" dirty="0" smtClean="0">
                <a:solidFill>
                  <a:srgbClr val="000099"/>
                </a:solidFill>
              </a:rPr>
              <a:t> </a:t>
            </a:r>
            <a:endParaRPr lang="zh-CN" sz="2400" dirty="0">
              <a:solidFill>
                <a:srgbClr val="000099"/>
              </a:solidFill>
              <a:effectLst>
                <a:outerShdw blurRad="38100" dist="38100" dir="2700000" algn="tl">
                  <a:srgbClr val="C0C0C0"/>
                </a:outerShdw>
              </a:effectLst>
              <a:ea typeface="宋体" pitchFamily="2" charset="-122"/>
            </a:endParaRPr>
          </a:p>
          <a:p>
            <a:pPr marL="342900" indent="-342900">
              <a:lnSpc>
                <a:spcPct val="90000"/>
              </a:lnSpc>
              <a:spcBef>
                <a:spcPct val="20000"/>
              </a:spcBef>
              <a:buClr>
                <a:schemeClr val="hlink"/>
              </a:buClr>
              <a:buSzPct val="70000"/>
              <a:buFont typeface="Wingdings" pitchFamily="2" charset="2"/>
              <a:buChar char="u"/>
              <a:defRPr/>
            </a:pPr>
            <a:r>
              <a:rPr lang="zh-CN" sz="2400" dirty="0">
                <a:solidFill>
                  <a:srgbClr val="FF3300"/>
                </a:solidFill>
                <a:effectLst>
                  <a:outerShdw blurRad="38100" dist="38100" dir="2700000" algn="tl">
                    <a:srgbClr val="C0C0C0"/>
                  </a:outerShdw>
                </a:effectLst>
                <a:ea typeface="宋体" pitchFamily="2" charset="-122"/>
              </a:rPr>
              <a:t>第二个流水</a:t>
            </a:r>
            <a:r>
              <a:rPr lang="zh-CN" sz="2400" dirty="0" smtClean="0">
                <a:solidFill>
                  <a:srgbClr val="FF3300"/>
                </a:solidFill>
                <a:effectLst>
                  <a:outerShdw blurRad="38100" dist="38100" dir="2700000" algn="tl">
                    <a:srgbClr val="C0C0C0"/>
                  </a:outerShdw>
                </a:effectLst>
                <a:ea typeface="宋体" pitchFamily="2" charset="-122"/>
              </a:rPr>
              <a:t>段</a:t>
            </a:r>
            <a:r>
              <a:rPr lang="zh-CN" altLang="zh-CN" sz="2400" dirty="0" smtClean="0">
                <a:solidFill>
                  <a:srgbClr val="000099"/>
                </a:solidFill>
              </a:rPr>
              <a:t>S2</a:t>
            </a:r>
            <a:r>
              <a:rPr lang="zh-CN" sz="2400" dirty="0" smtClean="0">
                <a:solidFill>
                  <a:srgbClr val="000099"/>
                </a:solidFill>
                <a:effectLst>
                  <a:outerShdw blurRad="38100" dist="38100" dir="2700000" algn="tl">
                    <a:srgbClr val="C0C0C0"/>
                  </a:outerShdw>
                </a:effectLst>
                <a:ea typeface="宋体" pitchFamily="2" charset="-122"/>
              </a:rPr>
              <a:t>一直</a:t>
            </a:r>
            <a:r>
              <a:rPr lang="zh-CN" sz="2400" dirty="0">
                <a:solidFill>
                  <a:srgbClr val="000099"/>
                </a:solidFill>
                <a:effectLst>
                  <a:outerShdw blurRad="38100" dist="38100" dir="2700000" algn="tl">
                    <a:srgbClr val="C0C0C0"/>
                  </a:outerShdw>
                </a:effectLst>
                <a:ea typeface="宋体" pitchFamily="2" charset="-122"/>
              </a:rPr>
              <a:t>忙碌，成为整个流水线</a:t>
            </a:r>
            <a:r>
              <a:rPr lang="zh-CN" sz="2400" dirty="0">
                <a:solidFill>
                  <a:srgbClr val="FF3300"/>
                </a:solidFill>
                <a:effectLst>
                  <a:outerShdw blurRad="38100" dist="38100" dir="2700000" algn="tl">
                    <a:srgbClr val="C0C0C0"/>
                  </a:outerShdw>
                </a:effectLst>
                <a:ea typeface="宋体" pitchFamily="2" charset="-122"/>
              </a:rPr>
              <a:t>的瓶颈</a:t>
            </a:r>
          </a:p>
          <a:p>
            <a:pPr marL="342900" indent="-342900">
              <a:lnSpc>
                <a:spcPct val="90000"/>
              </a:lnSpc>
              <a:spcBef>
                <a:spcPct val="20000"/>
              </a:spcBef>
              <a:buClr>
                <a:schemeClr val="hlink"/>
              </a:buClr>
              <a:buSzPct val="70000"/>
              <a:buFont typeface="Wingdings" pitchFamily="2" charset="2"/>
              <a:buChar char="u"/>
              <a:defRPr/>
            </a:pPr>
            <a:r>
              <a:rPr lang="zh-CN" sz="2400" dirty="0">
                <a:solidFill>
                  <a:srgbClr val="000099"/>
                </a:solidFill>
                <a:effectLst>
                  <a:outerShdw blurRad="38100" dist="38100" dir="2700000" algn="tl">
                    <a:srgbClr val="C0C0C0"/>
                  </a:outerShdw>
                </a:effectLst>
                <a:ea typeface="宋体" pitchFamily="2" charset="-122"/>
                <a:sym typeface="Arial" pitchFamily="34" charset="0"/>
              </a:rPr>
              <a:t>完成</a:t>
            </a:r>
            <a:r>
              <a:rPr lang="zh-CN" altLang="zh-CN" sz="2400" dirty="0">
                <a:solidFill>
                  <a:srgbClr val="000099"/>
                </a:solidFill>
                <a:effectLst>
                  <a:outerShdw blurRad="38100" dist="38100" dir="2700000" algn="tl">
                    <a:srgbClr val="C0C0C0"/>
                  </a:outerShdw>
                </a:effectLst>
                <a:ea typeface="宋体" pitchFamily="2" charset="-122"/>
                <a:sym typeface="Arial" pitchFamily="34" charset="0"/>
              </a:rPr>
              <a:t>n</a:t>
            </a:r>
            <a:r>
              <a:rPr lang="zh-CN" sz="2400" dirty="0">
                <a:solidFill>
                  <a:srgbClr val="000099"/>
                </a:solidFill>
                <a:effectLst>
                  <a:outerShdw blurRad="38100" dist="38100" dir="2700000" algn="tl">
                    <a:srgbClr val="C0C0C0"/>
                  </a:outerShdw>
                </a:effectLst>
                <a:ea typeface="宋体" pitchFamily="2" charset="-122"/>
                <a:sym typeface="Arial" pitchFamily="34" charset="0"/>
              </a:rPr>
              <a:t>个连续任务的总</a:t>
            </a:r>
            <a:r>
              <a:rPr lang="zh-CN" sz="2400" dirty="0" smtClean="0">
                <a:solidFill>
                  <a:srgbClr val="000099"/>
                </a:solidFill>
                <a:effectLst>
                  <a:outerShdw blurRad="38100" dist="38100" dir="2700000" algn="tl">
                    <a:srgbClr val="C0C0C0"/>
                  </a:outerShdw>
                </a:effectLst>
                <a:ea typeface="宋体" pitchFamily="2" charset="-122"/>
                <a:sym typeface="Arial" pitchFamily="34" charset="0"/>
              </a:rPr>
              <a:t>时间</a:t>
            </a:r>
            <a:endParaRPr lang="zh-CN" sz="2400" dirty="0">
              <a:solidFill>
                <a:srgbClr val="000099"/>
              </a:solidFill>
              <a:effectLst>
                <a:outerShdw blurRad="38100" dist="38100" dir="2700000" algn="tl">
                  <a:srgbClr val="C0C0C0"/>
                </a:outerShdw>
              </a:effectLst>
              <a:ea typeface="宋体" pitchFamily="2" charset="-122"/>
              <a:sym typeface="Arial" pitchFamily="34" charset="0"/>
            </a:endParaRPr>
          </a:p>
        </p:txBody>
      </p:sp>
      <p:pic>
        <p:nvPicPr>
          <p:cNvPr id="5" name="Picture 5"/>
          <p:cNvPicPr>
            <a:picLocks noChangeAspect="1" noChangeArrowheads="1"/>
          </p:cNvPicPr>
          <p:nvPr/>
        </p:nvPicPr>
        <p:blipFill>
          <a:blip r:embed="rId3"/>
          <a:srcRect/>
          <a:stretch>
            <a:fillRect/>
          </a:stretch>
        </p:blipFill>
        <p:spPr bwMode="auto">
          <a:xfrm>
            <a:off x="1214414" y="5572140"/>
            <a:ext cx="6313850" cy="100488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7950" y="1773238"/>
            <a:ext cx="8964613" cy="580548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1" i="0" u="none" strike="noStrike" kern="1200" cap="none" spc="0" normalizeH="0" baseline="0" noProof="0" dirty="0" smtClean="0">
                <a:ln>
                  <a:noFill/>
                </a:ln>
                <a:solidFill>
                  <a:srgbClr val="000099"/>
                </a:solidFill>
                <a:effectLst/>
                <a:uLnTx/>
                <a:uFillTx/>
                <a:latin typeface="+mn-lt"/>
                <a:ea typeface="+mn-ea"/>
                <a:cs typeface="+mn-cs"/>
              </a:rPr>
              <a:t>石油管道中，原料在流水线起点送入，产品在流水线的终端不断地送出。</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1" i="0" u="none" strike="noStrike" kern="1200" cap="none" spc="0" normalizeH="0" baseline="0" noProof="0" dirty="0" smtClean="0">
                <a:ln>
                  <a:noFill/>
                </a:ln>
                <a:solidFill>
                  <a:srgbClr val="000099"/>
                </a:solidFill>
                <a:effectLst/>
                <a:uLnTx/>
                <a:uFillTx/>
                <a:latin typeface="+mn-lt"/>
                <a:ea typeface="+mn-ea"/>
                <a:cs typeface="+mn-cs"/>
              </a:rPr>
              <a:t> 汽车装配中，被装配汽车在流水线终端不断地输出。</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1" i="0" u="none" strike="noStrike" kern="1200" cap="none" spc="0" normalizeH="0" baseline="0" noProof="0" dirty="0" smtClean="0">
                <a:ln>
                  <a:noFill/>
                </a:ln>
                <a:solidFill>
                  <a:srgbClr val="000099"/>
                </a:solidFill>
                <a:effectLst/>
                <a:uLnTx/>
                <a:uFillTx/>
                <a:latin typeface="+mn-lt"/>
                <a:ea typeface="+mn-ea"/>
                <a:cs typeface="+mn-cs"/>
              </a:rPr>
              <a:t>设备流水线、医院体检等</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1" i="0" u="none" strike="noStrike" kern="1200" cap="none" spc="0" normalizeH="0" baseline="0" noProof="0" dirty="0" smtClean="0">
                <a:ln>
                  <a:noFill/>
                </a:ln>
                <a:solidFill>
                  <a:srgbClr val="000099"/>
                </a:solidFill>
                <a:effectLst/>
                <a:uLnTx/>
                <a:uFillTx/>
                <a:latin typeface="+mn-lt"/>
                <a:ea typeface="+mn-ea"/>
                <a:cs typeface="+mn-cs"/>
              </a:rPr>
              <a:t>流水线技术已应用于社会生产和生活的各个方面</a:t>
            </a:r>
            <a:r>
              <a:rPr kumimoji="0" lang="zh-CN" altLang="zh-CN" sz="2800" b="1" i="0" u="none" strike="noStrike" kern="1200" cap="none" spc="0" normalizeH="0" baseline="0" noProof="0" dirty="0" smtClean="0">
                <a:ln>
                  <a:noFill/>
                </a:ln>
                <a:solidFill>
                  <a:srgbClr val="000099"/>
                </a:solidFill>
                <a:effectLst/>
                <a:uLnTx/>
                <a:uFillTx/>
                <a:latin typeface="Arial"/>
                <a:ea typeface="+mn-ea"/>
                <a:cs typeface="+mn-cs"/>
              </a:rPr>
              <a:t>…</a:t>
            </a:r>
            <a:r>
              <a:rPr kumimoji="0" lang="zh-CN" altLang="zh-CN" sz="2800" b="1" i="0" u="none" strike="noStrike" kern="1200" cap="none" spc="0" normalizeH="0" baseline="0" noProof="0" dirty="0" smtClean="0">
                <a:ln>
                  <a:noFill/>
                </a:ln>
                <a:solidFill>
                  <a:srgbClr val="000099"/>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1" i="0" u="none" strike="noStrike" kern="1200" cap="none" spc="0" normalizeH="0" baseline="0" noProof="0" dirty="0" smtClean="0">
                <a:ln>
                  <a:noFill/>
                </a:ln>
                <a:solidFill>
                  <a:srgbClr val="000099"/>
                </a:solidFill>
                <a:effectLst/>
                <a:uLnTx/>
                <a:uFillTx/>
                <a:latin typeface="+mn-lt"/>
                <a:ea typeface="+mn-ea"/>
                <a:cs typeface="+mn-cs"/>
              </a:rPr>
              <a:t>主要思想是在一个任务完成前，即开始一个新任务。 完成任务的平均速度只取决于</a:t>
            </a:r>
            <a:r>
              <a:rPr kumimoji="0" lang="zh-CN" sz="2800" b="1" i="0" u="none" strike="noStrike" kern="1200" cap="none" spc="0" normalizeH="0" baseline="0" noProof="0" dirty="0" smtClean="0">
                <a:ln>
                  <a:noFill/>
                </a:ln>
                <a:solidFill>
                  <a:srgbClr val="FF3300"/>
                </a:solidFill>
                <a:effectLst/>
                <a:uLnTx/>
                <a:uFillTx/>
                <a:latin typeface="+mn-lt"/>
                <a:ea typeface="+mn-ea"/>
                <a:cs typeface="+mn-cs"/>
              </a:rPr>
              <a:t>提供新任务</a:t>
            </a:r>
            <a:r>
              <a:rPr kumimoji="0" lang="zh-CN" sz="2800" b="1" i="0" u="none" strike="noStrike" kern="1200" cap="none" spc="0" normalizeH="0" baseline="0" noProof="0" dirty="0" smtClean="0">
                <a:ln>
                  <a:noFill/>
                </a:ln>
                <a:solidFill>
                  <a:srgbClr val="000099"/>
                </a:solidFill>
                <a:effectLst/>
                <a:uLnTx/>
                <a:uFillTx/>
                <a:latin typeface="+mn-lt"/>
                <a:ea typeface="+mn-ea"/>
                <a:cs typeface="+mn-cs"/>
              </a:rPr>
              <a:t>的速度，与完成</a:t>
            </a:r>
            <a:r>
              <a:rPr kumimoji="0" lang="zh-CN" sz="2800" b="1" i="0" u="none" strike="noStrike" kern="1200" cap="none" spc="0" normalizeH="0" baseline="0" noProof="0" dirty="0" smtClean="0">
                <a:ln>
                  <a:noFill/>
                </a:ln>
                <a:solidFill>
                  <a:srgbClr val="FF3300"/>
                </a:solidFill>
                <a:effectLst/>
                <a:uLnTx/>
                <a:uFillTx/>
                <a:latin typeface="+mn-lt"/>
                <a:ea typeface="+mn-ea"/>
                <a:cs typeface="+mn-cs"/>
              </a:rPr>
              <a:t>一个任务所需要的全部处理时间无关</a:t>
            </a:r>
            <a:r>
              <a:rPr kumimoji="0" lang="zh-CN" sz="2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rgbClr val="FF3300"/>
                </a:solidFill>
                <a:effectLst/>
                <a:uLnTx/>
                <a:uFillTx/>
                <a:latin typeface="+mn-lt"/>
                <a:ea typeface="+mn-ea"/>
                <a:cs typeface="+mn-cs"/>
              </a:rPr>
              <a:t>流水线实质：</a:t>
            </a:r>
            <a:r>
              <a:rPr kumimoji="0" lang="zh-CN" sz="2800" b="1" i="0" u="none" strike="noStrike" kern="1200" cap="none" spc="0" normalizeH="0" baseline="0" noProof="0" dirty="0" smtClean="0">
                <a:ln>
                  <a:noFill/>
                </a:ln>
                <a:solidFill>
                  <a:srgbClr val="000099"/>
                </a:solidFill>
                <a:effectLst/>
                <a:uLnTx/>
                <a:uFillTx/>
                <a:latin typeface="+mn-lt"/>
                <a:ea typeface="+mn-ea"/>
                <a:cs typeface="+mn-cs"/>
              </a:rPr>
              <a:t>把一个复杂过程分解为若干个子过程，使每个子过程并行进行。与工厂中生产流水线相似。</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Rectangle 3"/>
          <p:cNvSpPr>
            <a:spLocks noChangeArrowheads="1"/>
          </p:cNvSpPr>
          <p:nvPr/>
        </p:nvSpPr>
        <p:spPr bwMode="auto">
          <a:xfrm>
            <a:off x="2555875" y="476250"/>
            <a:ext cx="5113338" cy="579438"/>
          </a:xfrm>
          <a:prstGeom prst="rect">
            <a:avLst/>
          </a:prstGeom>
          <a:noFill/>
          <a:ln w="9525">
            <a:noFill/>
            <a:miter lim="800000"/>
            <a:headEnd/>
            <a:tailEnd/>
          </a:ln>
        </p:spPr>
        <p:txBody>
          <a:bodyPr>
            <a:spAutoFit/>
          </a:bodyPr>
          <a:lstStyle/>
          <a:p>
            <a:r>
              <a:rPr lang="en-US" altLang="zh-CN" sz="3200" dirty="0" smtClean="0">
                <a:solidFill>
                  <a:srgbClr val="000000"/>
                </a:solidFill>
                <a:latin typeface="黑体" pitchFamily="2" charset="-122"/>
              </a:rPr>
              <a:t>3.1 </a:t>
            </a:r>
            <a:r>
              <a:rPr lang="zh-CN" sz="3200" b="1" dirty="0" smtClean="0">
                <a:solidFill>
                  <a:srgbClr val="FF3300"/>
                </a:solidFill>
                <a:latin typeface="Arial" charset="0"/>
              </a:rPr>
              <a:t>流水线</a:t>
            </a:r>
            <a:r>
              <a:rPr lang="zh-CN" sz="3200" b="1" dirty="0">
                <a:solidFill>
                  <a:srgbClr val="FF3300"/>
                </a:solidFill>
                <a:latin typeface="Arial" charset="0"/>
              </a:rPr>
              <a:t>的基本概念</a:t>
            </a:r>
          </a:p>
        </p:txBody>
      </p:sp>
      <p:sp>
        <p:nvSpPr>
          <p:cNvPr id="4" name="Rectangle 4"/>
          <p:cNvSpPr>
            <a:spLocks noChangeArrowheads="1"/>
          </p:cNvSpPr>
          <p:nvPr/>
        </p:nvSpPr>
        <p:spPr bwMode="auto">
          <a:xfrm>
            <a:off x="-23813" y="1052513"/>
            <a:ext cx="3443288" cy="579437"/>
          </a:xfrm>
          <a:prstGeom prst="rect">
            <a:avLst/>
          </a:prstGeom>
          <a:noFill/>
          <a:ln w="9525">
            <a:noFill/>
            <a:miter lim="800000"/>
            <a:headEnd/>
            <a:tailEnd/>
          </a:ln>
          <a:effectLst/>
        </p:spPr>
        <p:txBody>
          <a:bodyPr>
            <a:spAutoFit/>
          </a:bodyPr>
          <a:lstStyle/>
          <a:p>
            <a:pPr>
              <a:defRPr/>
            </a:pPr>
            <a:r>
              <a:rPr lang="zh-CN" altLang="zh-CN" sz="3200" b="1" dirty="0">
                <a:effectLst>
                  <a:outerShdw blurRad="38100" dist="38100" dir="2700000" algn="tl">
                    <a:srgbClr val="C0C0C0"/>
                  </a:outerShdw>
                </a:effectLst>
                <a:latin typeface="Arial"/>
              </a:rPr>
              <a:t> </a:t>
            </a:r>
            <a:r>
              <a:rPr lang="zh-CN" altLang="zh-CN" sz="3200" b="1" dirty="0">
                <a:effectLst>
                  <a:outerShdw blurRad="38100" dist="38100" dir="2700000" algn="tl">
                    <a:srgbClr val="C0C0C0"/>
                  </a:outerShdw>
                </a:effectLst>
              </a:rPr>
              <a:t> </a:t>
            </a:r>
            <a:r>
              <a:rPr lang="zh-CN" sz="3200" b="1" dirty="0">
                <a:solidFill>
                  <a:srgbClr val="000099"/>
                </a:solidFill>
                <a:effectLst>
                  <a:outerShdw blurRad="38100" dist="38100" dir="2700000" algn="tl">
                    <a:srgbClr val="C0C0C0"/>
                  </a:outerShdw>
                </a:effectLst>
              </a:rPr>
              <a:t>什么是流水线？</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5720" y="214290"/>
            <a:ext cx="8229600" cy="11398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sz="3200" b="1" i="0" u="none" strike="noStrike" kern="1200" cap="none" spc="0" normalizeH="0" baseline="0" noProof="0" smtClean="0">
                <a:ln>
                  <a:noFill/>
                </a:ln>
                <a:solidFill>
                  <a:srgbClr val="FF3300"/>
                </a:solidFill>
                <a:effectLst/>
                <a:uLnTx/>
                <a:uFillTx/>
                <a:latin typeface="+mj-lt"/>
                <a:ea typeface="+mj-ea"/>
                <a:cs typeface="+mj-cs"/>
              </a:rPr>
              <a:t>各段执行时间不相等的流水线</a:t>
            </a:r>
          </a:p>
        </p:txBody>
      </p:sp>
      <p:sp>
        <p:nvSpPr>
          <p:cNvPr id="3" name="Rectangle 3"/>
          <p:cNvSpPr txBox="1">
            <a:spLocks noChangeArrowheads="1"/>
          </p:cNvSpPr>
          <p:nvPr/>
        </p:nvSpPr>
        <p:spPr>
          <a:xfrm>
            <a:off x="357158" y="928670"/>
            <a:ext cx="8432800" cy="4994275"/>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rgbClr val="000099"/>
                </a:solidFill>
                <a:effectLst/>
                <a:uLnTx/>
                <a:uFillTx/>
                <a:latin typeface="+mn-lt"/>
                <a:ea typeface="+mn-ea"/>
                <a:cs typeface="+mn-cs"/>
              </a:rPr>
              <a:t>当流水线各段执行时间不等时，流水线实际吞吐率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altLang="zh-CN" sz="2800" b="0" i="0" u="none" strike="noStrike" kern="120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rgbClr val="000099"/>
                </a:solidFill>
                <a:effectLst/>
                <a:uLnTx/>
                <a:uFillTx/>
                <a:latin typeface="+mn-lt"/>
                <a:ea typeface="+mn-ea"/>
                <a:cs typeface="+mn-cs"/>
              </a:rPr>
              <a:t>分母中</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第一部分</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是流水线完成第</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1</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个任务所用时间，</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第二部分</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是完成其余</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n</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1</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个任务所用时间。</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rgbClr val="000099"/>
                </a:solidFill>
                <a:effectLst/>
                <a:uLnTx/>
                <a:uFillTx/>
                <a:latin typeface="+mn-lt"/>
                <a:ea typeface="+mn-ea"/>
                <a:cs typeface="+mn-cs"/>
              </a:rPr>
              <a:t>执行时间长的一个流水段成为整个流水线的</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瓶颈</a:t>
            </a:r>
            <a:r>
              <a:rPr kumimoji="0" lang="zh-CN" sz="2800" b="0" i="0" u="none" strike="noStrike" kern="1200" cap="none" spc="0" normalizeH="0" baseline="0" noProof="0" dirty="0" smtClean="0">
                <a:ln>
                  <a:noFill/>
                </a:ln>
                <a:solidFill>
                  <a:srgbClr val="FFFF00"/>
                </a:solidFill>
                <a:effectLst/>
                <a:uLnTx/>
                <a:uFillTx/>
                <a:latin typeface="+mn-lt"/>
                <a:ea typeface="+mn-ea"/>
                <a:cs typeface="+mn-cs"/>
              </a:rPr>
              <a:t>。</a:t>
            </a: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zh-CN"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Picture 4"/>
          <p:cNvPicPr>
            <a:picLocks noChangeAspect="1" noChangeArrowheads="1"/>
          </p:cNvPicPr>
          <p:nvPr/>
        </p:nvPicPr>
        <p:blipFill>
          <a:blip r:embed="rId2"/>
          <a:srcRect/>
          <a:stretch>
            <a:fillRect/>
          </a:stretch>
        </p:blipFill>
        <p:spPr bwMode="auto">
          <a:xfrm>
            <a:off x="928662" y="1571612"/>
            <a:ext cx="6337300" cy="1203325"/>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a:xfrm>
            <a:off x="2214546" y="3071810"/>
            <a:ext cx="4121150" cy="863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23850" y="-85725"/>
            <a:ext cx="8229600" cy="11271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sz="4400" b="0" i="0" u="none" strike="noStrike" kern="1200" cap="none" spc="0" normalizeH="0" baseline="0" noProof="0" dirty="0" smtClean="0">
                <a:ln>
                  <a:noFill/>
                </a:ln>
                <a:solidFill>
                  <a:srgbClr val="FF3300"/>
                </a:solidFill>
                <a:effectLst/>
                <a:uLnTx/>
                <a:uFillTx/>
                <a:latin typeface="+mj-lt"/>
                <a:ea typeface="+mj-ea"/>
                <a:cs typeface="+mj-cs"/>
              </a:rPr>
              <a:t>流水线瓶颈问题</a:t>
            </a:r>
          </a:p>
        </p:txBody>
      </p:sp>
      <p:sp>
        <p:nvSpPr>
          <p:cNvPr id="7" name="Rectangle 3"/>
          <p:cNvSpPr txBox="1">
            <a:spLocks noChangeArrowheads="1"/>
          </p:cNvSpPr>
          <p:nvPr/>
        </p:nvSpPr>
        <p:spPr>
          <a:xfrm>
            <a:off x="0" y="857232"/>
            <a:ext cx="9705976" cy="45307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两种解决流水线瓶颈的方法</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0" i="0" u="none" strike="noStrike" kern="1200" cap="none" spc="0" normalizeH="0" baseline="0" noProof="0" dirty="0" smtClean="0">
                <a:ln>
                  <a:noFill/>
                </a:ln>
                <a:solidFill>
                  <a:srgbClr val="000099"/>
                </a:solidFill>
                <a:effectLst/>
                <a:uLnTx/>
                <a:uFillTx/>
                <a:latin typeface="+mn-lt"/>
                <a:ea typeface="+mn-ea"/>
                <a:cs typeface="+mn-cs"/>
              </a:rPr>
              <a:t> 把</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瓶颈</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段</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细分为多个子流水段</a:t>
            </a:r>
            <a:r>
              <a:rPr kumimoji="0" lang="zh-CN"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zh-CN" sz="3200" b="0" i="0" u="none" strike="noStrike" kern="1200" cap="none" spc="0" normalizeH="0" baseline="0" noProof="0" dirty="0" smtClean="0">
              <a:ln>
                <a:noFill/>
              </a:ln>
              <a:solidFill>
                <a:srgbClr val="FF3300"/>
              </a:solidFill>
              <a:effectLst/>
              <a:uLnTx/>
              <a:uFillTx/>
              <a:latin typeface="隶书" pitchFamily="49" charset="-122"/>
              <a:ea typeface="隶书"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0" i="0" u="none" strike="noStrike" kern="1200" cap="none" spc="0" normalizeH="0" baseline="0" noProof="0" dirty="0" smtClean="0">
                <a:ln>
                  <a:noFill/>
                </a:ln>
                <a:solidFill>
                  <a:srgbClr val="FF3300"/>
                </a:solidFill>
                <a:effectLst/>
                <a:uLnTx/>
                <a:uFillTx/>
                <a:latin typeface="+mn-lt"/>
                <a:ea typeface="+mn-ea"/>
                <a:cs typeface="+mn-cs"/>
              </a:rPr>
              <a:t>重复设置瓶颈段</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，让多个瓶颈流水段并行工作</a:t>
            </a:r>
            <a:r>
              <a:rPr kumimoji="0" lang="en-US" altLang="zh-CN" sz="3200" b="0" i="0" u="none" strike="noStrike" kern="1200" cap="none" spc="0" normalizeH="0" baseline="0" noProof="0" dirty="0" smtClean="0">
                <a:ln>
                  <a:noFill/>
                </a:ln>
                <a:solidFill>
                  <a:srgbClr val="000099"/>
                </a:solidFill>
                <a:effectLst/>
                <a:uLnTx/>
                <a:uFillTx/>
                <a:latin typeface="+mn-lt"/>
                <a:ea typeface="+mn-ea"/>
                <a:cs typeface="+mn-cs"/>
              </a:rPr>
              <a:t>.</a:t>
            </a:r>
            <a:endParaRPr kumimoji="0" 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7890" name="Picture 2"/>
          <p:cNvPicPr>
            <a:picLocks noChangeAspect="1" noChangeArrowheads="1"/>
          </p:cNvPicPr>
          <p:nvPr/>
        </p:nvPicPr>
        <p:blipFill>
          <a:blip r:embed="rId2"/>
          <a:srcRect/>
          <a:stretch>
            <a:fillRect/>
          </a:stretch>
        </p:blipFill>
        <p:spPr bwMode="auto">
          <a:xfrm>
            <a:off x="214282" y="3000372"/>
            <a:ext cx="3952875" cy="29337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4429124" y="3000372"/>
            <a:ext cx="4238625" cy="269081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14400" y="620713"/>
            <a:ext cx="8229600" cy="45307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zh-CN" sz="2800" b="0" i="0" u="none" strike="noStrike" kern="1200" cap="none" spc="0" normalizeH="0" baseline="0" noProof="0" smtClean="0">
                <a:ln>
                  <a:noFill/>
                </a:ln>
                <a:solidFill>
                  <a:srgbClr val="FF3300"/>
                </a:solidFill>
                <a:effectLst/>
                <a:uLnTx/>
                <a:uFillTx/>
                <a:latin typeface="+mn-lt"/>
                <a:ea typeface="+mn-ea"/>
                <a:cs typeface="+mn-cs"/>
              </a:rPr>
              <a:t> </a:t>
            </a:r>
            <a:r>
              <a:rPr kumimoji="0" lang="zh-CN" sz="2800" b="0" i="0" u="none" strike="noStrike" kern="1200" cap="none" spc="0" normalizeH="0" baseline="0" noProof="0" smtClean="0">
                <a:ln>
                  <a:noFill/>
                </a:ln>
                <a:solidFill>
                  <a:srgbClr val="FF3300"/>
                </a:solidFill>
                <a:effectLst/>
                <a:uLnTx/>
                <a:uFillTx/>
                <a:latin typeface="+mn-lt"/>
                <a:ea typeface="+mn-ea"/>
                <a:cs typeface="+mn-cs"/>
              </a:rPr>
              <a:t>重复设置瓶颈流水段的</a:t>
            </a:r>
            <a:r>
              <a:rPr kumimoji="0" lang="zh-CN" sz="2800" b="0" i="0" u="none" strike="noStrike" kern="1200" cap="none" spc="0" normalizeH="0" baseline="0" noProof="0" smtClean="0">
                <a:ln>
                  <a:noFill/>
                </a:ln>
                <a:solidFill>
                  <a:srgbClr val="000099"/>
                </a:solidFill>
                <a:effectLst/>
                <a:uLnTx/>
                <a:uFillTx/>
                <a:latin typeface="+mn-lt"/>
                <a:ea typeface="+mn-ea"/>
                <a:cs typeface="+mn-cs"/>
              </a:rPr>
              <a:t>流水线时空图</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 name="Picture 3"/>
          <p:cNvPicPr>
            <a:picLocks noChangeAspect="1" noChangeArrowheads="1"/>
          </p:cNvPicPr>
          <p:nvPr/>
        </p:nvPicPr>
        <p:blipFill>
          <a:blip r:embed="rId2"/>
          <a:srcRect/>
          <a:stretch>
            <a:fillRect/>
          </a:stretch>
        </p:blipFill>
        <p:spPr bwMode="auto">
          <a:xfrm>
            <a:off x="612775" y="1412875"/>
            <a:ext cx="7559675" cy="3311525"/>
          </a:xfrm>
          <a:prstGeom prst="rect">
            <a:avLst/>
          </a:prstGeom>
          <a:noFill/>
          <a:ln w="9525">
            <a:noFill/>
            <a:miter lim="800000"/>
            <a:headEnd/>
            <a:tailEnd/>
          </a:ln>
        </p:spPr>
      </p:pic>
      <p:sp>
        <p:nvSpPr>
          <p:cNvPr id="4" name="Rectangle 4"/>
          <p:cNvSpPr>
            <a:spLocks noChangeArrowheads="1"/>
          </p:cNvSpPr>
          <p:nvPr/>
        </p:nvSpPr>
        <p:spPr bwMode="auto">
          <a:xfrm>
            <a:off x="323850" y="5013325"/>
            <a:ext cx="7920038" cy="457200"/>
          </a:xfrm>
          <a:prstGeom prst="rect">
            <a:avLst/>
          </a:prstGeom>
          <a:noFill/>
          <a:ln w="9525">
            <a:noFill/>
            <a:miter lim="800000"/>
            <a:headEnd/>
            <a:tailEnd/>
          </a:ln>
          <a:effectLst/>
        </p:spPr>
        <p:txBody>
          <a:bodyPr>
            <a:spAutoFit/>
          </a:bodyPr>
          <a:lstStyle/>
          <a:p>
            <a:pPr>
              <a:defRPr/>
            </a:pPr>
            <a:r>
              <a:rPr lang="zh-CN" sz="2400">
                <a:solidFill>
                  <a:srgbClr val="FF3300"/>
                </a:solidFill>
                <a:effectLst>
                  <a:outerShdw blurRad="38100" dist="38100" dir="2700000" algn="tl">
                    <a:srgbClr val="C0C0C0"/>
                  </a:outerShdw>
                </a:effectLst>
                <a:ea typeface="宋体" pitchFamily="2" charset="-122"/>
              </a:rPr>
              <a:t>思考： 两种方法有哪些区别 ？再细分的时空图怎样？</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descr="Rectangle: Click to edit Master text styles&#10;Second level&#10;Third level&#10;Fourth level&#10;Fifth level"/>
          <p:cNvSpPr txBox="1">
            <a:spLocks noChangeArrowheads="1"/>
          </p:cNvSpPr>
          <p:nvPr/>
        </p:nvSpPr>
        <p:spPr>
          <a:xfrm>
            <a:off x="500034" y="785794"/>
            <a:ext cx="7775575" cy="3578225"/>
          </a:xfrm>
          <a:prstGeom prst="rect">
            <a:avLst/>
          </a:prstGeom>
        </p:spPr>
        <p:txBody>
          <a:bodyPr/>
          <a:lstStyle/>
          <a:p>
            <a:pPr marL="457200" marR="0" lvl="0" indent="-4572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mn-ea"/>
                <a:cs typeface="+mn-cs"/>
              </a:rPr>
              <a:t>    加速比：</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完成同样一批任务，不使用流水线所用的时间与使用流水线所用的时间之比。</a:t>
            </a:r>
            <a:endParaRPr kumimoji="0" lang="en-US" altLang="zh-CN" sz="2400" b="0" i="0" u="none" strike="noStrike" kern="1200" cap="none" spc="0" normalizeH="0" baseline="0" noProof="0" dirty="0" smtClean="0">
              <a:ln>
                <a:noFill/>
              </a:ln>
              <a:solidFill>
                <a:schemeClr val="tx1"/>
              </a:solidFill>
              <a:effectLst/>
              <a:uLnTx/>
              <a:uFillTx/>
              <a:latin typeface="黑体" pitchFamily="49" charset="-122"/>
              <a:ea typeface="+mn-ea"/>
              <a:cs typeface="+mn-cs"/>
            </a:endParaRPr>
          </a:p>
          <a:p>
            <a:pPr marL="457200" marR="0" lvl="0" indent="-457200" algn="l" defTabSz="914400" rtl="0" eaLnBrk="1" fontAlgn="auto" latinLnBrk="0" hangingPunct="1">
              <a:lnSpc>
                <a:spcPct val="130000"/>
              </a:lnSpc>
              <a:spcBef>
                <a:spcPct val="20000"/>
              </a:spcBef>
              <a:spcAft>
                <a:spcPts val="0"/>
              </a:spcAft>
              <a:buClrTx/>
              <a:buSzTx/>
              <a:buFont typeface="Wingdings" pitchFamily="2" charset="2"/>
              <a:buNone/>
              <a:tabLst/>
              <a:defRPr/>
            </a:pPr>
            <a:endParaRPr lang="en-US" altLang="zh-CN" sz="3200" dirty="0" smtClean="0">
              <a:latin typeface="黑体" pitchFamily="49" charset="-122"/>
            </a:endParaRPr>
          </a:p>
          <a:p>
            <a:pPr marL="457200" marR="0" lvl="0" indent="-457200" algn="l" defTabSz="914400" rtl="0" eaLnBrk="1" fontAlgn="auto" latinLnBrk="0" hangingPunct="1">
              <a:lnSpc>
                <a:spcPct val="130000"/>
              </a:lnSpc>
              <a:spcBef>
                <a:spcPct val="20000"/>
              </a:spcBef>
              <a:spcAft>
                <a:spcPts val="0"/>
              </a:spcAft>
              <a:buClrTx/>
              <a:buSzTx/>
              <a:buFont typeface="Wingdings" pitchFamily="2" charset="2"/>
              <a:buNone/>
              <a:tabLst/>
              <a:defRPr/>
            </a:pPr>
            <a:endParaRPr kumimoji="0" lang="zh-CN" altLang="en-US" sz="3200" b="0" i="0" u="none" strike="noStrike" kern="1200" cap="none" spc="0" normalizeH="0" baseline="0" noProof="0" dirty="0" smtClean="0">
              <a:ln>
                <a:noFill/>
              </a:ln>
              <a:solidFill>
                <a:schemeClr val="tx1"/>
              </a:solidFill>
              <a:effectLst/>
              <a:uLnTx/>
              <a:uFillTx/>
              <a:latin typeface="黑体" pitchFamily="49" charset="-122"/>
              <a:ea typeface="+mn-ea"/>
              <a:cs typeface="+mn-cs"/>
            </a:endParaRPr>
          </a:p>
          <a:p>
            <a:pPr marL="1276350" marR="0" lvl="2" indent="0" algn="l" defTabSz="914400" rtl="0" eaLnBrk="1" fontAlgn="auto" latinLnBrk="0" hangingPunct="1">
              <a:lnSpc>
                <a:spcPct val="130000"/>
              </a:lnSpc>
              <a:spcBef>
                <a:spcPct val="20000"/>
              </a:spcBef>
              <a:spcAft>
                <a:spcPts val="0"/>
              </a:spcAft>
              <a:buClrTx/>
              <a:buSzTx/>
              <a:buFont typeface="Wingdings" pitchFamily="2" charset="2"/>
              <a:buNone/>
              <a:tabLst/>
              <a:defRPr/>
            </a:pP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276350" marR="0" lvl="2" indent="0" algn="l" defTabSz="914400" rtl="0" eaLnBrk="1" fontAlgn="auto" latinLnBrk="0" hangingPunct="1">
              <a:lnSpc>
                <a:spcPct val="130000"/>
              </a:lnSpc>
              <a:spcBef>
                <a:spcPct val="20000"/>
              </a:spcBef>
              <a:spcAft>
                <a:spcPts val="0"/>
              </a:spcAft>
              <a:buClrTx/>
              <a:buSzTx/>
              <a:buFont typeface="Wingdings" pitchFamily="2" charset="2"/>
              <a:buNone/>
              <a:tabLst/>
              <a:defRPr/>
            </a:pP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276350" marR="0" lvl="2" indent="0"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假设：不使用流水线（即顺序执行）所用的时间为</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T</a:t>
            </a:r>
            <a:r>
              <a:rPr kumimoji="0" lang="en-US" altLang="zh-CN" sz="2400" b="0" i="0" u="none" strike="noStrike" kern="1200" cap="none" spc="0" normalizeH="0" baseline="-25000" noProof="0" dirty="0" smtClean="0">
                <a:ln>
                  <a:noFill/>
                </a:ln>
                <a:solidFill>
                  <a:srgbClr val="FF0000"/>
                </a:solidFill>
                <a:effectLst/>
                <a:uLnTx/>
                <a:uFillTx/>
                <a:latin typeface="宋体" charset="-122"/>
                <a:ea typeface="宋体" charset="-122"/>
                <a:cs typeface="+mn-cs"/>
              </a:rPr>
              <a:t>s</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，使用流水线后所用的时间为</a:t>
            </a:r>
            <a:r>
              <a:rPr kumimoji="0" lang="en-US" altLang="zh-CN" sz="2400" b="0" i="0" u="none" strike="noStrike" kern="1200" cap="none" spc="0" normalizeH="0" baseline="0" noProof="0" dirty="0" err="1" smtClean="0">
                <a:ln>
                  <a:noFill/>
                </a:ln>
                <a:solidFill>
                  <a:srgbClr val="FF0000"/>
                </a:solidFill>
                <a:effectLst/>
                <a:uLnTx/>
                <a:uFillTx/>
                <a:latin typeface="宋体" charset="-122"/>
                <a:ea typeface="宋体" charset="-122"/>
                <a:cs typeface="+mn-cs"/>
              </a:rPr>
              <a:t>T</a:t>
            </a:r>
            <a:r>
              <a:rPr kumimoji="0" lang="en-US" altLang="zh-CN" sz="2400" b="0" i="0" u="none" strike="noStrike" kern="1200" cap="none" spc="0" normalizeH="0" baseline="-25000" noProof="0" dirty="0" err="1" smtClean="0">
                <a:ln>
                  <a:noFill/>
                </a:ln>
                <a:solidFill>
                  <a:srgbClr val="FF0000"/>
                </a:solidFill>
                <a:effectLst/>
                <a:uLnTx/>
                <a:uFillTx/>
                <a:latin typeface="宋体" charset="-122"/>
                <a:ea typeface="宋体" charset="-122"/>
                <a:cs typeface="+mn-cs"/>
              </a:rPr>
              <a:t>k</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，则该流水线的加速比为：</a:t>
            </a: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276350" marR="0" lvl="2" indent="0" algn="l" defTabSz="914400" rtl="0" eaLnBrk="1" fontAlgn="auto" latinLnBrk="0" hangingPunct="1">
              <a:lnSpc>
                <a:spcPct val="130000"/>
              </a:lnSpc>
              <a:spcBef>
                <a:spcPct val="20000"/>
              </a:spcBef>
              <a:spcAft>
                <a:spcPts val="0"/>
              </a:spcAft>
              <a:buClrTx/>
              <a:buSzTx/>
              <a:buFont typeface="Wingdings" pitchFamily="2" charset="2"/>
              <a:buNone/>
              <a:tabLst/>
              <a:defRPr/>
            </a:pPr>
            <a:endPar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p:txBody>
      </p:sp>
      <p:sp>
        <p:nvSpPr>
          <p:cNvPr id="7" name="Text Box 4"/>
          <p:cNvSpPr txBox="1">
            <a:spLocks noChangeArrowheads="1"/>
          </p:cNvSpPr>
          <p:nvPr/>
        </p:nvSpPr>
        <p:spPr bwMode="auto">
          <a:xfrm>
            <a:off x="428596" y="142852"/>
            <a:ext cx="6840538" cy="488950"/>
          </a:xfrm>
          <a:prstGeom prst="rect">
            <a:avLst/>
          </a:prstGeom>
          <a:noFill/>
          <a:ln w="9525">
            <a:noFill/>
            <a:miter lim="800000"/>
            <a:headEnd/>
            <a:tailEnd/>
          </a:ln>
        </p:spPr>
        <p:txBody>
          <a:bodyPr>
            <a:spAutoFit/>
          </a:bodyPr>
          <a:lstStyle/>
          <a:p>
            <a:pPr>
              <a:spcBef>
                <a:spcPct val="50000"/>
              </a:spcBef>
            </a:pPr>
            <a:r>
              <a:rPr lang="en-US" altLang="zh-CN" sz="2600" dirty="0">
                <a:solidFill>
                  <a:srgbClr val="0000CC"/>
                </a:solidFill>
                <a:latin typeface="黑体" pitchFamily="49" charset="-122"/>
              </a:rPr>
              <a:t>3.2.2 </a:t>
            </a:r>
            <a:r>
              <a:rPr lang="zh-CN" altLang="en-US" sz="2600" dirty="0">
                <a:solidFill>
                  <a:srgbClr val="0000CC"/>
                </a:solidFill>
                <a:latin typeface="黑体" pitchFamily="49" charset="-122"/>
              </a:rPr>
              <a:t>流水线的加速比</a:t>
            </a:r>
          </a:p>
        </p:txBody>
      </p:sp>
      <p:graphicFrame>
        <p:nvGraphicFramePr>
          <p:cNvPr id="8" name="Object 5"/>
          <p:cNvGraphicFramePr>
            <a:graphicFrameLocks noChangeAspect="1"/>
          </p:cNvGraphicFramePr>
          <p:nvPr/>
        </p:nvGraphicFramePr>
        <p:xfrm>
          <a:off x="3143240" y="2000240"/>
          <a:ext cx="2071702" cy="1840159"/>
        </p:xfrm>
        <a:graphic>
          <a:graphicData uri="http://schemas.openxmlformats.org/presentationml/2006/ole">
            <p:oleObj spid="_x0000_s38914" name="公式" r:id="rId3" imgW="457200" imgH="406080" progId="Equation.3">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Click to edit Master text styles&#10;Second level&#10;Third level&#10;Fourth level&#10;Fifth level"/>
          <p:cNvSpPr txBox="1">
            <a:spLocks noChangeArrowheads="1"/>
          </p:cNvSpPr>
          <p:nvPr/>
        </p:nvSpPr>
        <p:spPr>
          <a:xfrm>
            <a:off x="285720" y="285728"/>
            <a:ext cx="7715304" cy="35052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rgbClr val="FF0000"/>
                </a:solidFill>
                <a:effectLst/>
                <a:uLnTx/>
                <a:uFillTx/>
                <a:latin typeface="黑体" pitchFamily="49" charset="-122"/>
                <a:ea typeface="+mn-ea"/>
                <a:cs typeface="+mn-cs"/>
              </a:rPr>
              <a:t>流水线各段时间相等</a:t>
            </a:r>
            <a:r>
              <a:rPr kumimoji="0" lang="zh-CN" altLang="en-US" sz="3200" b="0" i="0" u="none" strike="noStrike" kern="1200" cap="none" spc="0" normalizeH="0" baseline="0" noProof="0" dirty="0" smtClean="0">
                <a:ln>
                  <a:noFill/>
                </a:ln>
                <a:solidFill>
                  <a:schemeClr val="tx1"/>
                </a:solidFill>
                <a:effectLst/>
                <a:uLnTx/>
                <a:uFillTx/>
                <a:latin typeface="黑体" pitchFamily="49" charset="-122"/>
                <a:ea typeface="+mn-ea"/>
                <a:cs typeface="+mn-cs"/>
              </a:rPr>
              <a:t>（都是</a:t>
            </a:r>
            <a:r>
              <a:rPr kumimoji="0" lang="zh-CN" altLang="en-US" sz="3200" b="0" i="0" u="none" strike="noStrike" kern="1200" cap="none" spc="0" normalizeH="0" baseline="0" noProof="0" dirty="0" smtClean="0">
                <a:ln>
                  <a:noFill/>
                </a:ln>
                <a:solidFill>
                  <a:srgbClr val="9933FF"/>
                </a:solidFill>
                <a:effectLst/>
                <a:uLnTx/>
                <a:uFillTx/>
                <a:latin typeface="黑体" pitchFamily="49" charset="-122"/>
                <a:ea typeface="+mn-ea"/>
                <a:cs typeface="+mn-cs"/>
              </a:rPr>
              <a:t>△</a:t>
            </a:r>
            <a:r>
              <a:rPr kumimoji="0" lang="en-US" altLang="zh-CN" sz="3200" b="0" i="0" u="none" strike="noStrike" kern="1200" cap="none" spc="0" normalizeH="0" baseline="0" noProof="0" dirty="0" smtClean="0">
                <a:ln>
                  <a:noFill/>
                </a:ln>
                <a:solidFill>
                  <a:srgbClr val="9933FF"/>
                </a:solidFill>
                <a:effectLst/>
                <a:uLnTx/>
                <a:uFillTx/>
                <a:latin typeface="黑体" pitchFamily="49" charset="-122"/>
                <a:ea typeface="+mn-ea"/>
                <a:cs typeface="+mn-cs"/>
              </a:rPr>
              <a:t>t</a:t>
            </a:r>
            <a:r>
              <a:rPr kumimoji="0" lang="zh-CN" altLang="en-US" sz="3200" b="0" i="0" u="none" strike="noStrike" kern="1200" cap="none" spc="0" normalizeH="0" baseline="0" noProof="0" dirty="0" smtClean="0">
                <a:ln>
                  <a:noFill/>
                </a:ln>
                <a:solidFill>
                  <a:schemeClr val="tx1"/>
                </a:solidFill>
                <a:effectLst/>
                <a:uLnTx/>
                <a:uFillTx/>
                <a:latin typeface="黑体" pitchFamily="49" charset="-122"/>
                <a:ea typeface="+mn-ea"/>
                <a:cs typeface="+mn-cs"/>
              </a:rPr>
              <a:t>）</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一条</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k</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段流水线完成</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n</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个连续任务</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的时间：</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          </a:t>
            </a:r>
            <a:r>
              <a:rPr kumimoji="0" lang="en-US" altLang="zh-CN" sz="2800" b="0" i="0" u="none" strike="noStrike" kern="1200" cap="none" spc="0" normalizeH="0" baseline="0" noProof="0" dirty="0" err="1" smtClean="0">
                <a:ln>
                  <a:noFill/>
                </a:ln>
                <a:solidFill>
                  <a:srgbClr val="008000"/>
                </a:solidFill>
                <a:effectLst/>
                <a:uLnTx/>
                <a:uFillTx/>
                <a:latin typeface="Times New Roman" pitchFamily="18" charset="0"/>
                <a:ea typeface="+mn-ea"/>
                <a:cs typeface="+mn-cs"/>
              </a:rPr>
              <a:t>T</a:t>
            </a:r>
            <a:r>
              <a:rPr kumimoji="0" lang="en-US" altLang="zh-CN" sz="2800" b="0" i="0" u="none" strike="noStrike" kern="1200" cap="none" spc="0" normalizeH="0" baseline="-25000" noProof="0" dirty="0" err="1" smtClean="0">
                <a:ln>
                  <a:noFill/>
                </a:ln>
                <a:solidFill>
                  <a:srgbClr val="008000"/>
                </a:solidFill>
                <a:effectLst/>
                <a:uLnTx/>
                <a:uFillTx/>
                <a:latin typeface="Times New Roman" pitchFamily="18" charset="0"/>
                <a:ea typeface="+mn-ea"/>
                <a:cs typeface="+mn-cs"/>
              </a:rPr>
              <a:t>k</a:t>
            </a:r>
            <a:r>
              <a:rPr kumimoji="0" lang="en-US" altLang="zh-CN" sz="2800" b="0" i="0" u="none" strike="noStrike" kern="1200" cap="none" spc="0" normalizeH="0" baseline="0" noProof="0" dirty="0" smtClean="0">
                <a:ln>
                  <a:noFill/>
                </a:ln>
                <a:solidFill>
                  <a:srgbClr val="008000"/>
                </a:solidFill>
                <a:effectLst/>
                <a:uLnTx/>
                <a:uFillTx/>
                <a:latin typeface="Times New Roman" pitchFamily="18" charset="0"/>
                <a:ea typeface="+mn-ea"/>
                <a:cs typeface="+mn-cs"/>
              </a:rPr>
              <a:t> = (k</a:t>
            </a:r>
            <a:r>
              <a:rPr kumimoji="0" lang="zh-CN" altLang="en-US" sz="2800" b="0" i="0" u="none" strike="noStrike" kern="1200" cap="none" spc="0" normalizeH="0" baseline="0" noProof="0" dirty="0" smtClean="0">
                <a:ln>
                  <a:noFill/>
                </a:ln>
                <a:solidFill>
                  <a:srgbClr val="008000"/>
                </a:solidFill>
                <a:effectLst/>
                <a:uLnTx/>
                <a:uFillTx/>
                <a:latin typeface="Times New Roman" pitchFamily="18" charset="0"/>
                <a:ea typeface="+mn-ea"/>
                <a:cs typeface="+mn-cs"/>
              </a:rPr>
              <a:t>＋</a:t>
            </a:r>
            <a:r>
              <a:rPr kumimoji="0" lang="en-US" altLang="zh-CN" sz="2800" b="0" i="0" u="none" strike="noStrike" kern="1200" cap="none" spc="0" normalizeH="0" baseline="0" noProof="0" dirty="0" smtClean="0">
                <a:ln>
                  <a:noFill/>
                </a:ln>
                <a:solidFill>
                  <a:srgbClr val="008000"/>
                </a:solidFill>
                <a:effectLst/>
                <a:uLnTx/>
                <a:uFillTx/>
                <a:latin typeface="Times New Roman" pitchFamily="18" charset="0"/>
                <a:ea typeface="+mn-ea"/>
                <a:cs typeface="+mn-cs"/>
              </a:rPr>
              <a:t>n</a:t>
            </a:r>
            <a:r>
              <a:rPr kumimoji="0" lang="zh-CN" altLang="en-US" sz="2800" b="0" i="0" u="none" strike="noStrike" kern="1200" cap="none" spc="0" normalizeH="0" baseline="0" noProof="0" dirty="0" smtClean="0">
                <a:ln>
                  <a:noFill/>
                </a:ln>
                <a:solidFill>
                  <a:srgbClr val="008000"/>
                </a:solidFill>
                <a:effectLst/>
                <a:uLnTx/>
                <a:uFillTx/>
                <a:latin typeface="Times New Roman" pitchFamily="18" charset="0"/>
                <a:ea typeface="+mn-ea"/>
                <a:cs typeface="+mn-cs"/>
              </a:rPr>
              <a:t>－</a:t>
            </a:r>
            <a:r>
              <a:rPr kumimoji="0" lang="en-US" altLang="zh-CN" sz="2800" b="0" i="0" u="none" strike="noStrike" kern="1200" cap="none" spc="0" normalizeH="0" baseline="0" noProof="0" dirty="0" smtClean="0">
                <a:ln>
                  <a:noFill/>
                </a:ln>
                <a:solidFill>
                  <a:srgbClr val="008000"/>
                </a:solidFill>
                <a:effectLst/>
                <a:uLnTx/>
                <a:uFillTx/>
                <a:latin typeface="Times New Roman" pitchFamily="18" charset="0"/>
                <a:ea typeface="+mn-ea"/>
                <a:cs typeface="+mn-cs"/>
              </a:rPr>
              <a:t>1)</a:t>
            </a:r>
            <a:r>
              <a:rPr kumimoji="0" lang="en-US" altLang="zh-CN" sz="2800" b="0" i="0" u="none" strike="noStrike" kern="1200" cap="none" spc="0" normalizeH="0" baseline="0" noProof="0" dirty="0" err="1" smtClean="0">
                <a:ln>
                  <a:noFill/>
                </a:ln>
                <a:solidFill>
                  <a:srgbClr val="008000"/>
                </a:solidFill>
                <a:effectLst/>
                <a:uLnTx/>
                <a:uFillTx/>
                <a:latin typeface="Times New Roman" pitchFamily="18" charset="0"/>
                <a:ea typeface="+mn-ea"/>
                <a:cs typeface="+mn-cs"/>
              </a:rPr>
              <a:t>Δt</a:t>
            </a:r>
            <a:endParaRPr kumimoji="0" lang="en-US" altLang="zh-CN" sz="2800" b="0" i="0" u="none" strike="noStrike" kern="1200" cap="none" spc="0" normalizeH="0" baseline="0" noProof="0" dirty="0" smtClean="0">
              <a:ln>
                <a:noFill/>
              </a:ln>
              <a:solidFill>
                <a:srgbClr val="008000"/>
              </a:solidFill>
              <a:effectLst/>
              <a:uLnTx/>
              <a:uFillTx/>
              <a:latin typeface="Times New Roman" pitchFamily="18" charset="0"/>
              <a:ea typeface="+mn-ea"/>
              <a:cs typeface="+mn-cs"/>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顺序执行</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n</a:t>
            </a:r>
            <a:r>
              <a:rPr kumimoji="0" lang="zh-CN" altLang="en-US" sz="2800" b="0" i="0" u="none" strike="noStrike" kern="1200" cap="none" spc="0" normalizeH="0" baseline="0" noProof="0" dirty="0" smtClean="0">
                <a:ln>
                  <a:noFill/>
                </a:ln>
                <a:solidFill>
                  <a:srgbClr val="9933FF"/>
                </a:solidFill>
                <a:effectLst/>
                <a:uLnTx/>
                <a:uFillTx/>
                <a:latin typeface="黑体" pitchFamily="49" charset="-122"/>
                <a:ea typeface="+mn-ea"/>
                <a:cs typeface="+mn-cs"/>
              </a:rPr>
              <a:t>个</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任务</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所需要的时间：</a:t>
            </a:r>
            <a:r>
              <a:rPr kumimoji="0" lang="zh-CN" altLang="en-US" sz="2800" b="0" i="1" u="none" strike="noStrike" kern="1200" cap="none" spc="0" normalizeH="0" baseline="0" noProof="0" dirty="0" smtClean="0">
                <a:ln>
                  <a:noFill/>
                </a:ln>
                <a:solidFill>
                  <a:schemeClr val="tx1"/>
                </a:solidFill>
                <a:effectLst/>
                <a:uLnTx/>
                <a:uFillTx/>
                <a:latin typeface="黑体" pitchFamily="49" charset="-122"/>
                <a:ea typeface="宋体" charset="-122"/>
                <a:cs typeface="+mn-cs"/>
              </a:rPr>
              <a:t> </a:t>
            </a:r>
            <a:endParaRPr kumimoji="0" lang="en-US" altLang="zh-CN" sz="2800" b="0" i="1" u="none" strike="noStrike" kern="1200" cap="none" spc="0" normalizeH="0" baseline="0" noProof="0" dirty="0" smtClean="0">
              <a:ln>
                <a:noFill/>
              </a:ln>
              <a:solidFill>
                <a:schemeClr val="tx1"/>
              </a:solidFill>
              <a:effectLst/>
              <a:uLnTx/>
              <a:uFillTx/>
              <a:latin typeface="黑体" pitchFamily="49" charset="-122"/>
              <a:ea typeface="宋体" charset="-122"/>
              <a:cs typeface="+mn-cs"/>
            </a:endParaRPr>
          </a:p>
          <a:p>
            <a:pPr marL="1085850" marR="0" lvl="1" indent="-457200" algn="l" defTabSz="914400" rtl="0" eaLnBrk="1" fontAlgn="auto" latinLnBrk="0" hangingPunct="1">
              <a:lnSpc>
                <a:spcPct val="100000"/>
              </a:lnSpc>
              <a:spcBef>
                <a:spcPct val="20000"/>
              </a:spcBef>
              <a:spcAft>
                <a:spcPts val="0"/>
              </a:spcAft>
              <a:buClrTx/>
              <a:buSzTx/>
              <a:tabLst/>
              <a:defRPr/>
            </a:pPr>
            <a:r>
              <a:rPr lang="zh-CN" altLang="en-US" sz="2400" i="1" dirty="0" smtClean="0">
                <a:latin typeface="黑体" pitchFamily="49" charset="-122"/>
                <a:ea typeface="宋体" charset="-122"/>
              </a:rPr>
              <a:t>   </a:t>
            </a:r>
            <a:r>
              <a:rPr kumimoji="0" lang="en-US" altLang="zh-CN" sz="2400" b="0" i="0" u="none" strike="noStrike" kern="1200" cap="none" spc="0" normalizeH="0" baseline="0" noProof="0" dirty="0" smtClean="0">
                <a:ln>
                  <a:noFill/>
                </a:ln>
                <a:solidFill>
                  <a:srgbClr val="008000"/>
                </a:solidFill>
                <a:effectLst/>
                <a:uLnTx/>
                <a:uFillTx/>
                <a:latin typeface="Times New Roman" pitchFamily="18" charset="0"/>
                <a:ea typeface="宋体" charset="-122"/>
                <a:cs typeface="+mn-cs"/>
              </a:rPr>
              <a:t>T</a:t>
            </a:r>
            <a:r>
              <a:rPr kumimoji="0" lang="en-US" altLang="zh-CN" sz="2400" b="0" i="0" u="none" strike="noStrike" kern="1200" cap="none" spc="0" normalizeH="0" baseline="-25000" noProof="0" dirty="0" smtClean="0">
                <a:ln>
                  <a:noFill/>
                </a:ln>
                <a:solidFill>
                  <a:srgbClr val="008000"/>
                </a:solidFill>
                <a:effectLst/>
                <a:uLnTx/>
                <a:uFillTx/>
                <a:latin typeface="Times New Roman" pitchFamily="18" charset="0"/>
                <a:ea typeface="宋体" charset="-122"/>
                <a:cs typeface="+mn-cs"/>
              </a:rPr>
              <a:t>s</a:t>
            </a:r>
            <a:r>
              <a:rPr kumimoji="0" lang="en-US" altLang="zh-CN" sz="2400" b="0" i="0" u="none" strike="noStrike" kern="1200" cap="none" spc="0" normalizeH="0" baseline="0" noProof="0" dirty="0" smtClean="0">
                <a:ln>
                  <a:noFill/>
                </a:ln>
                <a:solidFill>
                  <a:srgbClr val="008000"/>
                </a:solidFill>
                <a:effectLst/>
                <a:uLnTx/>
                <a:uFillTx/>
                <a:latin typeface="Times New Roman" pitchFamily="18" charset="0"/>
                <a:ea typeface="宋体" charset="-122"/>
                <a:cs typeface="+mn-cs"/>
              </a:rPr>
              <a:t>= </a:t>
            </a:r>
            <a:r>
              <a:rPr kumimoji="0" lang="en-US" altLang="zh-CN" sz="2400" b="0" i="0" u="none" strike="noStrike" kern="1200" cap="none" spc="0" normalizeH="0" baseline="0" noProof="0" dirty="0" err="1" smtClean="0">
                <a:ln>
                  <a:noFill/>
                </a:ln>
                <a:solidFill>
                  <a:srgbClr val="008000"/>
                </a:solidFill>
                <a:effectLst/>
                <a:uLnTx/>
                <a:uFillTx/>
                <a:latin typeface="Times New Roman" pitchFamily="18" charset="0"/>
                <a:ea typeface="宋体" charset="-122"/>
                <a:cs typeface="+mn-cs"/>
              </a:rPr>
              <a:t>nk△t</a:t>
            </a:r>
            <a:endPar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流水线的实际加速比为：</a:t>
            </a:r>
          </a:p>
        </p:txBody>
      </p:sp>
      <p:pic>
        <p:nvPicPr>
          <p:cNvPr id="6" name="Picture 4"/>
          <p:cNvPicPr>
            <a:picLocks noChangeAspect="1" noChangeArrowheads="1"/>
          </p:cNvPicPr>
          <p:nvPr/>
        </p:nvPicPr>
        <p:blipFill>
          <a:blip r:embed="rId2"/>
          <a:srcRect/>
          <a:stretch>
            <a:fillRect/>
          </a:stretch>
        </p:blipFill>
        <p:spPr bwMode="auto">
          <a:xfrm>
            <a:off x="1500166" y="3643314"/>
            <a:ext cx="4392613" cy="1223962"/>
          </a:xfrm>
          <a:prstGeom prst="rect">
            <a:avLst/>
          </a:prstGeom>
          <a:noFill/>
          <a:ln w="9525">
            <a:noFill/>
            <a:miter lim="800000"/>
            <a:headEnd/>
            <a:tailEnd/>
          </a:ln>
        </p:spPr>
      </p:pic>
      <p:sp>
        <p:nvSpPr>
          <p:cNvPr id="7" name="矩形 6"/>
          <p:cNvSpPr/>
          <p:nvPr/>
        </p:nvSpPr>
        <p:spPr>
          <a:xfrm>
            <a:off x="0" y="5286388"/>
            <a:ext cx="9715536" cy="658642"/>
          </a:xfrm>
          <a:prstGeom prst="rect">
            <a:avLst/>
          </a:prstGeom>
        </p:spPr>
        <p:txBody>
          <a:bodyPr wrap="square">
            <a:spAutoFit/>
          </a:bodyPr>
          <a:lstStyle/>
          <a:p>
            <a:pPr>
              <a:lnSpc>
                <a:spcPct val="80000"/>
              </a:lnSpc>
              <a:defRPr/>
            </a:pPr>
            <a:r>
              <a:rPr lang="zh-CN" altLang="en-US" sz="2800" dirty="0" smtClean="0">
                <a:solidFill>
                  <a:srgbClr val="FF3300"/>
                </a:solidFill>
              </a:rPr>
              <a:t>最大加速比     </a:t>
            </a:r>
            <a:r>
              <a:rPr lang="zh-CN" altLang="en-US" sz="2800" dirty="0" smtClean="0"/>
              <a:t> </a:t>
            </a:r>
            <a:r>
              <a:rPr lang="zh-CN" altLang="zh-CN" sz="2800" dirty="0" smtClean="0">
                <a:solidFill>
                  <a:srgbClr val="000099"/>
                </a:solidFill>
              </a:rPr>
              <a:t>n=∞</a:t>
            </a:r>
            <a:r>
              <a:rPr lang="zh-CN" altLang="en-US" sz="2800" dirty="0" smtClean="0">
                <a:solidFill>
                  <a:srgbClr val="000099"/>
                </a:solidFill>
              </a:rPr>
              <a:t>时，最大加速比 （</a:t>
            </a:r>
            <a:r>
              <a:rPr lang="zh-CN" altLang="en-US" sz="2800" dirty="0" smtClean="0">
                <a:solidFill>
                  <a:srgbClr val="FF3300"/>
                </a:solidFill>
              </a:rPr>
              <a:t>流水线段数</a:t>
            </a:r>
            <a:r>
              <a:rPr lang="zh-CN" altLang="en-US" sz="2800" dirty="0" smtClean="0"/>
              <a:t>）</a:t>
            </a:r>
          </a:p>
          <a:p>
            <a:pPr>
              <a:lnSpc>
                <a:spcPct val="80000"/>
              </a:lnSpc>
              <a:defRPr/>
            </a:pPr>
            <a:endParaRPr lang="zh-CN" altLang="zh-CN" dirty="0" smtClean="0"/>
          </a:p>
        </p:txBody>
      </p:sp>
      <p:pic>
        <p:nvPicPr>
          <p:cNvPr id="8" name="Picture 5"/>
          <p:cNvPicPr>
            <a:picLocks noChangeAspect="1" noChangeArrowheads="1"/>
          </p:cNvPicPr>
          <p:nvPr/>
        </p:nvPicPr>
        <p:blipFill>
          <a:blip r:embed="rId3"/>
          <a:srcRect/>
          <a:stretch>
            <a:fillRect/>
          </a:stretch>
        </p:blipFill>
        <p:spPr bwMode="auto">
          <a:xfrm>
            <a:off x="2000232" y="5786454"/>
            <a:ext cx="3240087" cy="85723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285720" y="785794"/>
            <a:ext cx="8858280" cy="2065337"/>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2"/>
              <a:tabLst/>
              <a:defRPr/>
            </a:pPr>
            <a:r>
              <a:rPr lang="zh-CN" altLang="en-US" sz="2400" dirty="0" smtClean="0">
                <a:solidFill>
                  <a:srgbClr val="000099"/>
                </a:solidFill>
                <a:effectLst>
                  <a:outerShdw blurRad="38100" dist="38100" dir="2700000" algn="tl">
                    <a:srgbClr val="C0C0C0"/>
                  </a:outerShdw>
                </a:effectLst>
                <a:ea typeface="宋体" pitchFamily="2" charset="-122"/>
              </a:rPr>
              <a:t>流水线各段执行时间不相等时，一条k段线性流水线完成n个连续任务的实际加速比可由时空图决定</a:t>
            </a:r>
          </a:p>
        </p:txBody>
      </p:sp>
      <p:pic>
        <p:nvPicPr>
          <p:cNvPr id="5" name="Picture 6"/>
          <p:cNvPicPr>
            <a:picLocks noChangeAspect="1" noChangeArrowheads="1"/>
          </p:cNvPicPr>
          <p:nvPr/>
        </p:nvPicPr>
        <p:blipFill>
          <a:blip r:embed="rId2"/>
          <a:srcRect/>
          <a:stretch>
            <a:fillRect/>
          </a:stretch>
        </p:blipFill>
        <p:spPr bwMode="auto">
          <a:xfrm>
            <a:off x="571472" y="1785926"/>
            <a:ext cx="7961312" cy="2428892"/>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1643042" y="4643446"/>
            <a:ext cx="5616575" cy="1873248"/>
          </a:xfrm>
          <a:prstGeom prst="rect">
            <a:avLst/>
          </a:prstGeom>
          <a:noFill/>
          <a:ln w="9525">
            <a:noFill/>
            <a:miter lim="800000"/>
            <a:headEnd/>
            <a:tailEnd/>
          </a:ln>
        </p:spPr>
      </p:pic>
      <p:sp>
        <p:nvSpPr>
          <p:cNvPr id="7" name="Rectangle 2"/>
          <p:cNvSpPr>
            <a:spLocks noChangeArrowheads="1"/>
          </p:cNvSpPr>
          <p:nvPr/>
        </p:nvSpPr>
        <p:spPr bwMode="auto">
          <a:xfrm>
            <a:off x="2928926" y="214290"/>
            <a:ext cx="4032250" cy="519113"/>
          </a:xfrm>
          <a:prstGeom prst="rect">
            <a:avLst/>
          </a:prstGeom>
          <a:noFill/>
          <a:ln w="9525">
            <a:noFill/>
            <a:miter lim="800000"/>
            <a:headEnd/>
            <a:tailEnd/>
          </a:ln>
          <a:effectLst/>
        </p:spPr>
        <p:txBody>
          <a:bodyPr>
            <a:spAutoFit/>
          </a:bodyPr>
          <a:lstStyle/>
          <a:p>
            <a:pPr>
              <a:defRPr/>
            </a:pPr>
            <a:r>
              <a:rPr lang="zh-CN" sz="2800" b="1" dirty="0">
                <a:solidFill>
                  <a:srgbClr val="FF3300"/>
                </a:solidFill>
                <a:effectLst>
                  <a:outerShdw blurRad="38100" dist="38100" dir="2700000" algn="tl">
                    <a:srgbClr val="C0C0C0"/>
                  </a:outerShdw>
                </a:effectLst>
                <a:ea typeface="宋体" pitchFamily="2" charset="-122"/>
              </a:rPr>
              <a:t>流水线的加速比</a:t>
            </a:r>
            <a:r>
              <a:rPr lang="zh-CN" sz="2800" b="1" dirty="0">
                <a:effectLst>
                  <a:outerShdw blurRad="38100" dist="38100" dir="2700000" algn="tl">
                    <a:srgbClr val="C0C0C0"/>
                  </a:outerShdw>
                </a:effectLst>
                <a:latin typeface="Arial"/>
                <a:ea typeface="宋体" pitchFamily="2" charset="-122"/>
              </a:rPr>
              <a:t> </a:t>
            </a:r>
            <a:endParaRPr lang="zh-CN" sz="2800" b="1" dirty="0">
              <a:effectLst>
                <a:outerShdw blurRad="38100" dist="38100" dir="2700000" algn="tl">
                  <a:srgbClr val="C0C0C0"/>
                </a:outerShdw>
              </a:effectLst>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Click to edit Master text styles&#10;Second level&#10;Third level&#10;Fourth level&#10;Fifth level"/>
          <p:cNvSpPr txBox="1">
            <a:spLocks noChangeArrowheads="1"/>
          </p:cNvSpPr>
          <p:nvPr/>
        </p:nvSpPr>
        <p:spPr>
          <a:xfrm>
            <a:off x="857224" y="1428736"/>
            <a:ext cx="7715304" cy="3146425"/>
          </a:xfrm>
          <a:prstGeom prst="rect">
            <a:avLst/>
          </a:prstGeom>
        </p:spPr>
        <p:txBody>
          <a:bodyPr/>
          <a:lstStyle/>
          <a:p>
            <a:pPr marL="457200" lvl="0" indent="-457200">
              <a:spcBef>
                <a:spcPct val="20000"/>
              </a:spcBef>
              <a:buFont typeface="Arial" pitchFamily="34" charset="0"/>
              <a:buChar char="•"/>
              <a:defRPr/>
            </a:pPr>
            <a:r>
              <a:rPr kumimoji="0" lang="en-US" altLang="zh-CN" sz="3200" b="0" i="0" u="none" strike="noStrike" kern="1200" cap="none" spc="0" normalizeH="0" baseline="0" noProof="0" dirty="0" smtClean="0">
                <a:ln>
                  <a:noFill/>
                </a:ln>
                <a:solidFill>
                  <a:srgbClr val="FF0000"/>
                </a:solidFill>
                <a:effectLst/>
                <a:uLnTx/>
                <a:uFillTx/>
                <a:latin typeface="+mn-lt"/>
                <a:ea typeface="+mn-ea"/>
                <a:cs typeface="+mn-cs"/>
              </a:rPr>
              <a:t> </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流水线的效率：</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流水线中的设备实际使用时间与整个运行时间的比值，即流水线设备的利用率</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lang="zh-CN" altLang="en-US" sz="2400" dirty="0" smtClean="0">
                <a:solidFill>
                  <a:srgbClr val="FF0000"/>
                </a:solidFill>
              </a:rPr>
              <a:t>效率</a:t>
            </a:r>
            <a:r>
              <a:rPr lang="en-US" altLang="zh-CN" sz="2400" dirty="0" smtClean="0">
                <a:solidFill>
                  <a:srgbClr val="FF0000"/>
                </a:solidFill>
              </a:rPr>
              <a:t>)</a:t>
            </a:r>
          </a:p>
          <a:p>
            <a:pPr marL="457200" lvl="0" indent="-457200">
              <a:spcBef>
                <a:spcPct val="20000"/>
              </a:spcBef>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由于流水线有通过时间和排空时间，所以在连续完成</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n</a:t>
            </a:r>
            <a:r>
              <a:rPr kumimoji="0" lang="zh-CN" altLang="en-US" sz="2400" b="0" i="0" u="none" strike="noStrike" kern="1200" cap="none" spc="0" normalizeH="0" baseline="0" noProof="0" dirty="0" smtClean="0">
                <a:ln>
                  <a:noFill/>
                </a:ln>
                <a:solidFill>
                  <a:srgbClr val="080808"/>
                </a:solidFill>
                <a:effectLst/>
                <a:uLnTx/>
                <a:uFillTx/>
                <a:latin typeface="+mn-lt"/>
                <a:ea typeface="宋体" charset="-122"/>
                <a:cs typeface="+mn-cs"/>
              </a:rPr>
              <a:t>个</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任务的时间内，各段并不是满负荷地工作。</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各段时间相等</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各段的效率</a:t>
            </a:r>
            <a:r>
              <a:rPr kumimoji="0" lang="en-US" altLang="zh-CN" sz="2400" b="0" i="0" u="none" strike="noStrike" kern="1200" cap="none" spc="0" normalizeH="0" baseline="0" noProof="0" dirty="0" err="1" smtClean="0">
                <a:ln>
                  <a:noFill/>
                </a:ln>
                <a:solidFill>
                  <a:srgbClr val="9933FF"/>
                </a:solidFill>
                <a:effectLst/>
                <a:uLnTx/>
                <a:uFillTx/>
                <a:latin typeface="黑体" pitchFamily="49" charset="-122"/>
                <a:ea typeface="+mn-ea"/>
                <a:cs typeface="+mn-cs"/>
              </a:rPr>
              <a:t>e</a:t>
            </a:r>
            <a:r>
              <a:rPr kumimoji="0" lang="en-US" altLang="zh-CN" sz="2400" b="0" i="0" u="none" strike="noStrike" kern="1200" cap="none" spc="0" normalizeH="0" baseline="-25000" noProof="0" dirty="0" err="1" smtClean="0">
                <a:ln>
                  <a:noFill/>
                </a:ln>
                <a:solidFill>
                  <a:srgbClr val="9933FF"/>
                </a:solidFill>
                <a:effectLst/>
                <a:uLnTx/>
                <a:uFillTx/>
                <a:latin typeface="黑体" pitchFamily="49" charset="-122"/>
                <a:ea typeface="+mn-ea"/>
                <a:cs typeface="+mn-cs"/>
              </a:rPr>
              <a:t>i</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相同</a:t>
            </a:r>
          </a:p>
        </p:txBody>
      </p:sp>
      <p:sp>
        <p:nvSpPr>
          <p:cNvPr id="5" name="Text Box 4"/>
          <p:cNvSpPr txBox="1">
            <a:spLocks noChangeArrowheads="1"/>
          </p:cNvSpPr>
          <p:nvPr/>
        </p:nvSpPr>
        <p:spPr bwMode="auto">
          <a:xfrm>
            <a:off x="500034" y="500042"/>
            <a:ext cx="6840537" cy="523220"/>
          </a:xfrm>
          <a:prstGeom prst="rect">
            <a:avLst/>
          </a:prstGeom>
          <a:noFill/>
          <a:ln w="9525">
            <a:noFill/>
            <a:miter lim="800000"/>
            <a:headEnd/>
            <a:tailEnd/>
          </a:ln>
        </p:spPr>
        <p:txBody>
          <a:bodyPr>
            <a:spAutoFit/>
          </a:bodyPr>
          <a:lstStyle/>
          <a:p>
            <a:pPr>
              <a:spcBef>
                <a:spcPct val="50000"/>
              </a:spcBef>
            </a:pPr>
            <a:r>
              <a:rPr lang="en-US" altLang="zh-CN" sz="2800" dirty="0">
                <a:solidFill>
                  <a:srgbClr val="FF0000"/>
                </a:solidFill>
                <a:latin typeface="黑体" pitchFamily="49" charset="-122"/>
              </a:rPr>
              <a:t>3.2.3 </a:t>
            </a:r>
            <a:r>
              <a:rPr lang="zh-CN" altLang="en-US" sz="2800" dirty="0">
                <a:solidFill>
                  <a:srgbClr val="FF0000"/>
                </a:solidFill>
                <a:latin typeface="黑体" pitchFamily="49" charset="-122"/>
              </a:rPr>
              <a:t>流水线的效率</a:t>
            </a:r>
          </a:p>
        </p:txBody>
      </p:sp>
      <p:graphicFrame>
        <p:nvGraphicFramePr>
          <p:cNvPr id="6" name="Object 5"/>
          <p:cNvGraphicFramePr>
            <a:graphicFrameLocks noChangeAspect="1"/>
          </p:cNvGraphicFramePr>
          <p:nvPr/>
        </p:nvGraphicFramePr>
        <p:xfrm>
          <a:off x="2000232" y="4857760"/>
          <a:ext cx="3960812" cy="1131890"/>
        </p:xfrm>
        <a:graphic>
          <a:graphicData uri="http://schemas.openxmlformats.org/presentationml/2006/ole">
            <p:oleObj spid="_x0000_s41986" name="公式" r:id="rId3" imgW="1904760" imgH="406080" progId="Equation.3">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685800" y="1219200"/>
            <a:ext cx="7558088" cy="914400"/>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整条流水线的效率为：</a:t>
            </a:r>
          </a:p>
        </p:txBody>
      </p:sp>
      <p:graphicFrame>
        <p:nvGraphicFramePr>
          <p:cNvPr id="4" name="Object 4"/>
          <p:cNvGraphicFramePr>
            <a:graphicFrameLocks noChangeAspect="1"/>
          </p:cNvGraphicFramePr>
          <p:nvPr/>
        </p:nvGraphicFramePr>
        <p:xfrm>
          <a:off x="2627313" y="1773238"/>
          <a:ext cx="4032250" cy="854075"/>
        </p:xfrm>
        <a:graphic>
          <a:graphicData uri="http://schemas.openxmlformats.org/presentationml/2006/ole">
            <p:oleObj spid="_x0000_s43010" name="公式" r:id="rId3" imgW="1917360" imgH="406080" progId="Equation.3">
              <p:embed/>
            </p:oleObj>
          </a:graphicData>
        </a:graphic>
      </p:graphicFrame>
      <p:sp>
        <p:nvSpPr>
          <p:cNvPr id="5"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 name="Object 8"/>
          <p:cNvGraphicFramePr>
            <a:graphicFrameLocks noChangeAspect="1"/>
          </p:cNvGraphicFramePr>
          <p:nvPr/>
        </p:nvGraphicFramePr>
        <p:xfrm>
          <a:off x="3492500" y="2997200"/>
          <a:ext cx="1727200" cy="806450"/>
        </p:xfrm>
        <a:graphic>
          <a:graphicData uri="http://schemas.openxmlformats.org/presentationml/2006/ole">
            <p:oleObj spid="_x0000_s43011" name="公式" r:id="rId4" imgW="837836" imgH="393529" progId="Equation.3">
              <p:embed/>
            </p:oleObj>
          </a:graphicData>
        </a:graphic>
      </p:graphicFrame>
      <p:graphicFrame>
        <p:nvGraphicFramePr>
          <p:cNvPr id="7" name="Object 10"/>
          <p:cNvGraphicFramePr>
            <a:graphicFrameLocks noChangeAspect="1"/>
          </p:cNvGraphicFramePr>
          <p:nvPr/>
        </p:nvGraphicFramePr>
        <p:xfrm>
          <a:off x="3635375" y="4437063"/>
          <a:ext cx="2879725" cy="801687"/>
        </p:xfrm>
        <a:graphic>
          <a:graphicData uri="http://schemas.openxmlformats.org/presentationml/2006/ole">
            <p:oleObj spid="_x0000_s43012" name="公式" r:id="rId5" imgW="1320480" imgH="368280" progId="Equation.3">
              <p:embed/>
            </p:oleObj>
          </a:graphicData>
        </a:graphic>
      </p:graphicFrame>
      <p:sp>
        <p:nvSpPr>
          <p:cNvPr id="8" name="Text Box 13"/>
          <p:cNvSpPr txBox="1">
            <a:spLocks noChangeArrowheads="1"/>
          </p:cNvSpPr>
          <p:nvPr/>
        </p:nvSpPr>
        <p:spPr bwMode="auto">
          <a:xfrm>
            <a:off x="1331913" y="2708275"/>
            <a:ext cx="2808287" cy="488950"/>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en-US" altLang="zh-CN"/>
              <a:t> </a:t>
            </a:r>
            <a:r>
              <a:rPr lang="zh-CN" altLang="en-US"/>
              <a:t>可以写成：</a:t>
            </a:r>
            <a:r>
              <a:rPr lang="zh-CN" altLang="en-US" sz="2600"/>
              <a:t> </a:t>
            </a:r>
          </a:p>
        </p:txBody>
      </p:sp>
      <p:sp>
        <p:nvSpPr>
          <p:cNvPr id="9" name="Text Box 14"/>
          <p:cNvSpPr txBox="1">
            <a:spLocks noChangeArrowheads="1"/>
          </p:cNvSpPr>
          <p:nvPr/>
        </p:nvSpPr>
        <p:spPr bwMode="auto">
          <a:xfrm>
            <a:off x="1258888" y="4005263"/>
            <a:ext cx="2592387" cy="488950"/>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en-US" altLang="zh-CN" sz="2600"/>
              <a:t> </a:t>
            </a:r>
            <a:r>
              <a:rPr lang="zh-CN" altLang="en-US"/>
              <a:t>最高效率为：</a:t>
            </a:r>
          </a:p>
        </p:txBody>
      </p:sp>
      <p:sp>
        <p:nvSpPr>
          <p:cNvPr id="10" name="Text Box 15"/>
          <p:cNvSpPr txBox="1">
            <a:spLocks noChangeArrowheads="1"/>
          </p:cNvSpPr>
          <p:nvPr/>
        </p:nvSpPr>
        <p:spPr bwMode="auto">
          <a:xfrm>
            <a:off x="2143108" y="5643578"/>
            <a:ext cx="3384550" cy="457200"/>
          </a:xfrm>
          <a:prstGeom prst="rect">
            <a:avLst/>
          </a:prstGeom>
          <a:noFill/>
          <a:ln w="9525">
            <a:noFill/>
            <a:miter lim="800000"/>
            <a:headEnd/>
            <a:tailEnd/>
          </a:ln>
        </p:spPr>
        <p:txBody>
          <a:bodyPr>
            <a:spAutoFit/>
          </a:bodyPr>
          <a:lstStyle/>
          <a:p>
            <a:pPr>
              <a:spcBef>
                <a:spcPct val="50000"/>
              </a:spcBef>
            </a:pPr>
            <a:r>
              <a:rPr lang="en-US" altLang="zh-CN" sz="2400" b="1">
                <a:solidFill>
                  <a:srgbClr val="E24C05"/>
                </a:solidFill>
                <a:latin typeface="宋体" charset="-122"/>
                <a:ea typeface="宋体" charset="-122"/>
              </a:rPr>
              <a:t>   </a:t>
            </a:r>
            <a:r>
              <a:rPr lang="zh-CN" altLang="en-US" sz="2400" b="1">
                <a:solidFill>
                  <a:srgbClr val="E24C05"/>
                </a:solidFill>
                <a:latin typeface="宋体" charset="-122"/>
                <a:ea typeface="宋体" charset="-122"/>
              </a:rPr>
              <a:t>当</a:t>
            </a:r>
            <a:r>
              <a:rPr lang="en-US" altLang="zh-CN" sz="2400" b="1">
                <a:solidFill>
                  <a:srgbClr val="E24C05"/>
                </a:solidFill>
                <a:latin typeface="宋体" charset="-122"/>
                <a:ea typeface="宋体" charset="-122"/>
              </a:rPr>
              <a:t>n&gt;&gt;k</a:t>
            </a:r>
            <a:r>
              <a:rPr lang="zh-CN" altLang="en-US" sz="2400" b="1">
                <a:solidFill>
                  <a:srgbClr val="E24C05"/>
                </a:solidFill>
                <a:latin typeface="宋体" charset="-122"/>
                <a:ea typeface="宋体" charset="-122"/>
              </a:rPr>
              <a:t>时，</a:t>
            </a:r>
            <a:r>
              <a:rPr lang="en-US" altLang="zh-CN" sz="2400" b="1">
                <a:solidFill>
                  <a:srgbClr val="E24C05"/>
                </a:solidFill>
                <a:latin typeface="宋体" charset="-122"/>
                <a:ea typeface="宋体" charset="-122"/>
              </a:rPr>
              <a:t>E≈1</a:t>
            </a:r>
            <a:r>
              <a:rPr lang="zh-CN" altLang="en-US" sz="2400" b="1">
                <a:solidFill>
                  <a:srgbClr val="E24C05"/>
                </a:solidFill>
                <a:latin typeface="宋体" charset="-122"/>
                <a:ea typeface="宋体" charset="-12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250825" y="0"/>
            <a:ext cx="5457825" cy="113982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sz="2800" b="1" i="0" u="none" strike="noStrike" kern="1200" cap="none" spc="0" normalizeH="0" baseline="0" noProof="0" dirty="0" smtClean="0">
                <a:ln>
                  <a:noFill/>
                </a:ln>
                <a:solidFill>
                  <a:srgbClr val="FF3300"/>
                </a:solidFill>
                <a:effectLst/>
                <a:uLnTx/>
                <a:uFillTx/>
                <a:latin typeface="+mj-lt"/>
                <a:ea typeface="+mj-ea"/>
                <a:cs typeface="+mj-cs"/>
              </a:rPr>
              <a:t>流水线的效率</a:t>
            </a:r>
          </a:p>
        </p:txBody>
      </p:sp>
      <p:sp>
        <p:nvSpPr>
          <p:cNvPr id="12" name="Rectangle 3"/>
          <p:cNvSpPr txBox="1">
            <a:spLocks noChangeArrowheads="1"/>
          </p:cNvSpPr>
          <p:nvPr/>
        </p:nvSpPr>
        <p:spPr>
          <a:xfrm>
            <a:off x="0" y="714356"/>
            <a:ext cx="9144000" cy="5257800"/>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2800" b="1" i="0" u="none" strike="noStrike" kern="1200" cap="none" spc="0" normalizeH="0" baseline="0" noProof="0" dirty="0" smtClean="0">
                <a:ln>
                  <a:noFill/>
                </a:ln>
                <a:solidFill>
                  <a:schemeClr val="tx1"/>
                </a:solidFill>
                <a:effectLst/>
                <a:uLnTx/>
                <a:uFillTx/>
                <a:latin typeface="Arial"/>
                <a:ea typeface="+mn-ea"/>
                <a:cs typeface="+mn-cs"/>
              </a:rPr>
              <a:t>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时空图上，完成n个任务占用的</a:t>
            </a: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时空区</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有效</a:t>
            </a: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面积</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与n个任务所用的</a:t>
            </a: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时空区总面积</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之比。</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时空区总面积：</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时间与k个流水段所围成的矩形</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altLang="zh-CN" sz="2800" b="1" i="0" u="none" strike="noStrike" kern="1200" cap="none" spc="0" normalizeH="0" baseline="0" noProof="0" dirty="0" smtClean="0">
              <a:ln>
                <a:noFill/>
              </a:ln>
              <a:solidFill>
                <a:srgbClr val="FF3300"/>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2800" b="1" i="0" u="none" strike="noStrike" kern="1200" cap="none" spc="0" normalizeH="0" baseline="0" noProof="0" dirty="0" smtClean="0">
                <a:ln>
                  <a:noFill/>
                </a:ln>
                <a:solidFill>
                  <a:srgbClr val="0070C0"/>
                </a:solidFill>
                <a:effectLst/>
                <a:uLnTx/>
                <a:uFillTx/>
                <a:latin typeface="+mn-lt"/>
                <a:ea typeface="+mn-ea"/>
                <a:cs typeface="+mn-cs"/>
              </a:rPr>
              <a:t>如</a:t>
            </a: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流水线的各段执行时间均相等，且输入的n个任务是连续的</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，则一条k段流水线的效率为</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chemeClr val="tx1"/>
                </a:solidFill>
                <a:effectLst/>
                <a:uLnTx/>
                <a:uFillTx/>
                <a:latin typeface="Arial"/>
                <a:ea typeface="+mn-ea"/>
                <a:cs typeface="+mn-cs"/>
              </a:rPr>
              <a:t>   </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 name="Picture 4"/>
          <p:cNvPicPr>
            <a:picLocks noChangeAspect="1" noChangeArrowheads="1"/>
          </p:cNvPicPr>
          <p:nvPr/>
        </p:nvPicPr>
        <p:blipFill>
          <a:blip r:embed="rId2"/>
          <a:srcRect/>
          <a:stretch>
            <a:fillRect/>
          </a:stretch>
        </p:blipFill>
        <p:spPr bwMode="auto">
          <a:xfrm>
            <a:off x="1428728" y="2143116"/>
            <a:ext cx="5327650" cy="706438"/>
          </a:xfrm>
          <a:prstGeom prst="rect">
            <a:avLst/>
          </a:prstGeom>
          <a:noFill/>
          <a:ln w="9525">
            <a:noFill/>
            <a:miter lim="800000"/>
            <a:headEnd/>
            <a:tailEnd/>
          </a:ln>
        </p:spPr>
      </p:pic>
      <p:pic>
        <p:nvPicPr>
          <p:cNvPr id="14" name="Picture 5"/>
          <p:cNvPicPr>
            <a:picLocks noChangeAspect="1" noChangeArrowheads="1"/>
          </p:cNvPicPr>
          <p:nvPr/>
        </p:nvPicPr>
        <p:blipFill>
          <a:blip r:embed="rId3"/>
          <a:srcRect/>
          <a:stretch>
            <a:fillRect/>
          </a:stretch>
        </p:blipFill>
        <p:spPr bwMode="auto">
          <a:xfrm>
            <a:off x="2143108" y="4000504"/>
            <a:ext cx="4357718" cy="857256"/>
          </a:xfrm>
          <a:prstGeom prst="rect">
            <a:avLst/>
          </a:prstGeom>
          <a:noFill/>
          <a:ln w="9525">
            <a:noFill/>
            <a:miter lim="800000"/>
            <a:headEnd/>
            <a:tailEnd/>
          </a:ln>
        </p:spPr>
      </p:pic>
      <p:pic>
        <p:nvPicPr>
          <p:cNvPr id="15" name="Picture 6"/>
          <p:cNvPicPr>
            <a:picLocks noChangeAspect="1" noChangeArrowheads="1"/>
          </p:cNvPicPr>
          <p:nvPr/>
        </p:nvPicPr>
        <p:blipFill>
          <a:blip r:embed="rId4"/>
          <a:srcRect/>
          <a:stretch>
            <a:fillRect/>
          </a:stretch>
        </p:blipFill>
        <p:spPr bwMode="auto">
          <a:xfrm>
            <a:off x="684213" y="5157788"/>
            <a:ext cx="7559675" cy="170021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0825" y="1000108"/>
            <a:ext cx="8893175" cy="6408737"/>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2800" b="1" i="0" u="none" strike="noStrike" kern="1200" cap="none" spc="0" normalizeH="0" baseline="0" noProof="0" dirty="0" smtClean="0">
                <a:ln>
                  <a:noFill/>
                </a:ln>
                <a:solidFill>
                  <a:schemeClr val="tx1"/>
                </a:solidFill>
                <a:effectLst/>
                <a:uLnTx/>
                <a:uFillTx/>
                <a:latin typeface="Arial"/>
                <a:ea typeface="+mn-ea"/>
                <a:cs typeface="+mn-cs"/>
              </a:rPr>
              <a:t> </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流水线的各段执行时间均相等，</a:t>
            </a:r>
            <a:r>
              <a:rPr kumimoji="0" lang="zh-CN" altLang="en-US" sz="2800" b="0" i="0" u="none" strike="noStrike" kern="1200" cap="none" spc="0" normalizeH="0" baseline="0" noProof="0" dirty="0" smtClean="0">
                <a:ln>
                  <a:noFill/>
                </a:ln>
                <a:solidFill>
                  <a:srgbClr val="FF3300"/>
                </a:solidFill>
                <a:effectLst/>
                <a:uLnTx/>
                <a:uFillTx/>
                <a:latin typeface="+mn-lt"/>
                <a:ea typeface="+mn-ea"/>
                <a:cs typeface="+mn-cs"/>
              </a:rPr>
              <a:t>流水线极限效率</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为</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Arial"/>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当n&gt;&gt;k时，流水线的效率接近最大值1。</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流水线效率</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与</a:t>
            </a:r>
            <a:r>
              <a:rPr kumimoji="0" lang="zh-CN" altLang="en-US" sz="2800" b="0" i="0" u="none" strike="noStrike" kern="1200" cap="none" spc="0" normalizeH="0" baseline="0" noProof="0" dirty="0" smtClean="0">
                <a:ln>
                  <a:noFill/>
                </a:ln>
                <a:solidFill>
                  <a:srgbClr val="FF3300"/>
                </a:solidFill>
                <a:effectLst/>
                <a:uLnTx/>
                <a:uFillTx/>
                <a:latin typeface="+mn-lt"/>
                <a:ea typeface="+mn-ea"/>
                <a:cs typeface="+mn-cs"/>
              </a:rPr>
              <a:t>吞吐率</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关系</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流水线效率</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与</a:t>
            </a:r>
            <a:r>
              <a:rPr kumimoji="0" lang="zh-CN" altLang="en-US" sz="2800" b="0" i="0" u="none" strike="noStrike" kern="1200" cap="none" spc="0" normalizeH="0" baseline="0" noProof="0" dirty="0" smtClean="0">
                <a:ln>
                  <a:noFill/>
                </a:ln>
                <a:solidFill>
                  <a:srgbClr val="FF3300"/>
                </a:solidFill>
                <a:effectLst/>
                <a:uLnTx/>
                <a:uFillTx/>
                <a:latin typeface="+mn-lt"/>
                <a:ea typeface="+mn-ea"/>
                <a:cs typeface="+mn-cs"/>
              </a:rPr>
              <a:t>加速比</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关系</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rgbClr val="FF3300"/>
                </a:solidFill>
                <a:effectLst/>
                <a:uLnTx/>
                <a:uFillTx/>
                <a:latin typeface="+mn-lt"/>
                <a:ea typeface="+mn-ea"/>
                <a:cs typeface="+mn-cs"/>
              </a:rPr>
              <a:t>效率E＝1时</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，实际加速比S达到最大， 即</a:t>
            </a:r>
            <a:r>
              <a:rPr kumimoji="0" lang="zh-CN" altLang="en-US" sz="2800" b="0" i="0" u="none" strike="noStrike" kern="1200" cap="none" spc="0" normalizeH="0" baseline="0" noProof="0" dirty="0" smtClean="0">
                <a:ln>
                  <a:noFill/>
                </a:ln>
                <a:solidFill>
                  <a:srgbClr val="FF3300"/>
                </a:solidFill>
                <a:effectLst/>
                <a:uLnTx/>
                <a:uFillTx/>
                <a:latin typeface="+mn-lt"/>
                <a:ea typeface="+mn-ea"/>
                <a:cs typeface="+mn-cs"/>
              </a:rPr>
              <a:t>S＝k</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rgbClr val="FF3300"/>
                </a:solidFill>
                <a:effectLst/>
                <a:uLnTx/>
                <a:uFillTx/>
                <a:latin typeface="+mn-lt"/>
                <a:ea typeface="+mn-ea"/>
                <a:cs typeface="+mn-cs"/>
              </a:rPr>
              <a:t>                        </a:t>
            </a:r>
          </a:p>
        </p:txBody>
      </p:sp>
      <p:pic>
        <p:nvPicPr>
          <p:cNvPr id="4" name="Picture 4"/>
          <p:cNvPicPr>
            <a:picLocks noChangeAspect="1" noChangeArrowheads="1"/>
          </p:cNvPicPr>
          <p:nvPr/>
        </p:nvPicPr>
        <p:blipFill>
          <a:blip r:embed="rId2"/>
          <a:srcRect/>
          <a:stretch>
            <a:fillRect/>
          </a:stretch>
        </p:blipFill>
        <p:spPr bwMode="auto">
          <a:xfrm>
            <a:off x="1403350" y="4652963"/>
            <a:ext cx="2016125" cy="792162"/>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684213" y="3286125"/>
            <a:ext cx="4032250" cy="625475"/>
          </a:xfrm>
          <a:prstGeom prst="rect">
            <a:avLst/>
          </a:prstGeom>
          <a:noFill/>
          <a:ln w="9525">
            <a:noFill/>
            <a:miter lim="800000"/>
            <a:headEnd/>
            <a:tailEnd/>
          </a:ln>
        </p:spPr>
      </p:pic>
      <p:pic>
        <p:nvPicPr>
          <p:cNvPr id="6" name="Picture 6"/>
          <p:cNvPicPr>
            <a:picLocks noChangeAspect="1" noChangeArrowheads="1"/>
          </p:cNvPicPr>
          <p:nvPr/>
        </p:nvPicPr>
        <p:blipFill>
          <a:blip r:embed="rId4"/>
          <a:srcRect/>
          <a:stretch>
            <a:fillRect/>
          </a:stretch>
        </p:blipFill>
        <p:spPr bwMode="auto">
          <a:xfrm>
            <a:off x="5219700" y="2781300"/>
            <a:ext cx="3816350" cy="617538"/>
          </a:xfrm>
          <a:prstGeom prst="rect">
            <a:avLst/>
          </a:prstGeom>
          <a:noFill/>
          <a:ln w="9525">
            <a:noFill/>
            <a:miter lim="800000"/>
            <a:headEnd/>
            <a:tailEnd/>
          </a:ln>
        </p:spPr>
      </p:pic>
      <p:pic>
        <p:nvPicPr>
          <p:cNvPr id="7" name="Picture 7"/>
          <p:cNvPicPr>
            <a:picLocks noChangeAspect="1" noChangeArrowheads="1"/>
          </p:cNvPicPr>
          <p:nvPr/>
        </p:nvPicPr>
        <p:blipFill>
          <a:blip r:embed="rId5"/>
          <a:srcRect/>
          <a:stretch>
            <a:fillRect/>
          </a:stretch>
        </p:blipFill>
        <p:spPr bwMode="auto">
          <a:xfrm>
            <a:off x="5651500" y="4292600"/>
            <a:ext cx="2590800" cy="793750"/>
          </a:xfrm>
          <a:prstGeom prst="rect">
            <a:avLst/>
          </a:prstGeom>
          <a:noFill/>
          <a:ln w="9525">
            <a:noFill/>
            <a:miter lim="800000"/>
            <a:headEnd/>
            <a:tailEnd/>
          </a:ln>
        </p:spPr>
      </p:pic>
      <p:pic>
        <p:nvPicPr>
          <p:cNvPr id="8" name="Picture 8"/>
          <p:cNvPicPr>
            <a:picLocks noChangeAspect="1" noChangeArrowheads="1"/>
          </p:cNvPicPr>
          <p:nvPr/>
        </p:nvPicPr>
        <p:blipFill>
          <a:blip r:embed="rId6"/>
          <a:srcRect/>
          <a:stretch>
            <a:fillRect/>
          </a:stretch>
        </p:blipFill>
        <p:spPr bwMode="auto">
          <a:xfrm>
            <a:off x="2339975" y="1557338"/>
            <a:ext cx="3240088" cy="6223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0" y="1000108"/>
            <a:ext cx="7772400" cy="631825"/>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工业生产流水线</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200" b="0" i="0" u="none" strike="noStrike" kern="1200" cap="none" spc="0" normalizeH="0" baseline="0" noProof="0" dirty="0" smtClean="0">
              <a:ln>
                <a:noFill/>
              </a:ln>
              <a:solidFill>
                <a:srgbClr val="FFFF66"/>
              </a:solidFill>
              <a:effectLst/>
              <a:uLnTx/>
              <a:uFillTx/>
              <a:latin typeface="+mn-lt"/>
              <a:ea typeface="+mn-ea"/>
              <a:cs typeface="+mn-cs"/>
            </a:endParaRPr>
          </a:p>
        </p:txBody>
      </p:sp>
      <p:sp>
        <p:nvSpPr>
          <p:cNvPr id="3" name="Text Box 4"/>
          <p:cNvSpPr txBox="1">
            <a:spLocks noChangeArrowheads="1"/>
          </p:cNvSpPr>
          <p:nvPr/>
        </p:nvSpPr>
        <p:spPr bwMode="auto">
          <a:xfrm>
            <a:off x="0" y="214290"/>
            <a:ext cx="9144000" cy="519113"/>
          </a:xfrm>
          <a:prstGeom prst="rect">
            <a:avLst/>
          </a:prstGeom>
          <a:noFill/>
          <a:ln w="9525">
            <a:noFill/>
            <a:miter lim="800000"/>
            <a:headEnd/>
            <a:tailEnd/>
          </a:ln>
        </p:spPr>
        <p:txBody>
          <a:bodyPr>
            <a:spAutoFit/>
          </a:bodyPr>
          <a:lstStyle/>
          <a:p>
            <a:pPr algn="ctr">
              <a:spcBef>
                <a:spcPct val="50000"/>
              </a:spcBef>
            </a:pPr>
            <a:r>
              <a:rPr lang="en-US" altLang="zh-CN" sz="2800" dirty="0">
                <a:solidFill>
                  <a:srgbClr val="000000"/>
                </a:solidFill>
                <a:latin typeface="黑体" pitchFamily="2" charset="-122"/>
              </a:rPr>
              <a:t>3.1 </a:t>
            </a:r>
            <a:r>
              <a:rPr lang="zh-CN" altLang="en-US" sz="2800" dirty="0">
                <a:solidFill>
                  <a:srgbClr val="000000"/>
                </a:solidFill>
                <a:latin typeface="黑体" pitchFamily="2" charset="-122"/>
              </a:rPr>
              <a:t>流水线的基本概念</a:t>
            </a:r>
          </a:p>
        </p:txBody>
      </p:sp>
      <p:pic>
        <p:nvPicPr>
          <p:cNvPr id="5" name="图片 7" descr="3-1-3 流水线生产过程的抽象描述.jpg"/>
          <p:cNvPicPr>
            <a:picLocks noChangeAspect="1"/>
          </p:cNvPicPr>
          <p:nvPr/>
        </p:nvPicPr>
        <p:blipFill>
          <a:blip r:embed="rId2"/>
          <a:srcRect/>
          <a:stretch>
            <a:fillRect/>
          </a:stretch>
        </p:blipFill>
        <p:spPr bwMode="auto">
          <a:xfrm>
            <a:off x="1357290" y="1571612"/>
            <a:ext cx="6357982" cy="4786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250825" y="785794"/>
            <a:ext cx="8893175" cy="57165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0" i="0" u="none" strike="noStrike" kern="1200" cap="none" spc="0" normalizeH="0" baseline="0" noProof="0" dirty="0" smtClean="0">
                <a:ln>
                  <a:noFill/>
                </a:ln>
                <a:solidFill>
                  <a:srgbClr val="000099"/>
                </a:solidFill>
                <a:effectLst/>
                <a:uLnTx/>
                <a:uFillTx/>
                <a:latin typeface="+mn-lt"/>
                <a:ea typeface="+mn-ea"/>
                <a:cs typeface="+mn-cs"/>
              </a:rPr>
              <a:t>当流水线各段执行时间不等，连续执行</a:t>
            </a:r>
            <a:r>
              <a:rPr kumimoji="0" lang="zh-CN" altLang="zh-CN" sz="3200" b="0" i="0" u="none" strike="noStrike" kern="1200" cap="none" spc="0" normalizeH="0" baseline="0" noProof="0" dirty="0" smtClean="0">
                <a:ln>
                  <a:noFill/>
                </a:ln>
                <a:solidFill>
                  <a:srgbClr val="FF3300"/>
                </a:solidFill>
                <a:effectLst/>
                <a:uLnTx/>
                <a:uFillTx/>
                <a:latin typeface="+mn-lt"/>
                <a:ea typeface="+mn-ea"/>
                <a:cs typeface="+mn-cs"/>
              </a:rPr>
              <a:t>n</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个任务</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时的流水线效率</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chemeClr val="tx1"/>
                </a:solidFill>
                <a:effectLst/>
                <a:uLnTx/>
                <a:uFillTx/>
                <a:latin typeface="Arial"/>
                <a:ea typeface="+mn-ea"/>
                <a:cs typeface="+mn-cs"/>
              </a:rPr>
              <a:t> </a:t>
            </a:r>
            <a:r>
              <a:rPr kumimoji="0" lang="zh-CN"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0" i="0" u="none" strike="noStrike" kern="1200" cap="none" spc="0" normalizeH="0" baseline="0" noProof="0" dirty="0" smtClean="0">
                <a:ln>
                  <a:noFill/>
                </a:ln>
                <a:solidFill>
                  <a:srgbClr val="000099"/>
                </a:solidFill>
                <a:effectLst/>
                <a:uLnTx/>
                <a:uFillTx/>
                <a:latin typeface="+mn-lt"/>
                <a:ea typeface="+mn-ea"/>
                <a:cs typeface="+mn-cs"/>
              </a:rPr>
              <a:t>除</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瓶颈段</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，其他流水段都有空闲，效率变低</a:t>
            </a:r>
          </a:p>
        </p:txBody>
      </p:sp>
      <p:pic>
        <p:nvPicPr>
          <p:cNvPr id="11" name="Picture 4"/>
          <p:cNvPicPr>
            <a:picLocks noChangeAspect="1" noChangeArrowheads="1"/>
          </p:cNvPicPr>
          <p:nvPr/>
        </p:nvPicPr>
        <p:blipFill>
          <a:blip r:embed="rId2"/>
          <a:srcRect/>
          <a:stretch>
            <a:fillRect/>
          </a:stretch>
        </p:blipFill>
        <p:spPr bwMode="auto">
          <a:xfrm>
            <a:off x="1142976" y="1857364"/>
            <a:ext cx="6264275" cy="1871662"/>
          </a:xfrm>
          <a:prstGeom prst="rect">
            <a:avLst/>
          </a:prstGeom>
          <a:noFill/>
          <a:ln w="9525">
            <a:noFill/>
            <a:miter lim="800000"/>
            <a:headEnd/>
            <a:tailEnd/>
          </a:ln>
        </p:spPr>
      </p:pic>
      <p:pic>
        <p:nvPicPr>
          <p:cNvPr id="12" name="Picture 5"/>
          <p:cNvPicPr>
            <a:picLocks noChangeAspect="1" noChangeArrowheads="1"/>
          </p:cNvPicPr>
          <p:nvPr/>
        </p:nvPicPr>
        <p:blipFill>
          <a:blip r:embed="rId3"/>
          <a:srcRect/>
          <a:stretch>
            <a:fillRect/>
          </a:stretch>
        </p:blipFill>
        <p:spPr bwMode="auto">
          <a:xfrm>
            <a:off x="571472" y="5084763"/>
            <a:ext cx="7961313" cy="1773237"/>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908050"/>
            <a:ext cx="9467850" cy="594995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zh-CN" sz="3200" b="1" i="0" u="none" strike="noStrike" kern="1200" cap="none" spc="0" normalizeH="0" baseline="0" noProof="0" dirty="0" smtClean="0">
                <a:ln>
                  <a:noFill/>
                </a:ln>
                <a:solidFill>
                  <a:srgbClr val="FF0000"/>
                </a:solidFill>
                <a:effectLst/>
                <a:uLnTx/>
                <a:uFillTx/>
                <a:latin typeface="+mn-lt"/>
                <a:ea typeface="+mn-ea"/>
                <a:cs typeface="+mn-cs"/>
              </a:rPr>
              <a:t>【</a:t>
            </a:r>
            <a:r>
              <a:rPr kumimoji="0" lang="zh-CN" sz="3200" b="1" i="0" u="none" strike="noStrike" kern="1200" cap="none" spc="0" normalizeH="0" baseline="0" noProof="0" dirty="0" smtClean="0">
                <a:ln>
                  <a:noFill/>
                </a:ln>
                <a:solidFill>
                  <a:srgbClr val="FF0000"/>
                </a:solidFill>
                <a:effectLst/>
                <a:uLnTx/>
                <a:uFillTx/>
                <a:latin typeface="+mn-lt"/>
                <a:ea typeface="+mn-ea"/>
                <a:cs typeface="+mn-cs"/>
              </a:rPr>
              <a:t>例</a:t>
            </a:r>
            <a:r>
              <a:rPr kumimoji="0" lang="zh-CN" altLang="zh-CN" sz="3200" b="1" i="0" u="none" strike="noStrike" kern="1200" cap="none" spc="0" normalizeH="0" baseline="0" noProof="0" dirty="0" smtClean="0">
                <a:ln>
                  <a:noFill/>
                </a:ln>
                <a:solidFill>
                  <a:srgbClr val="FF0000"/>
                </a:solidFill>
                <a:effectLst/>
                <a:uLnTx/>
                <a:uFillTx/>
                <a:latin typeface="+mn-lt"/>
                <a:ea typeface="+mn-ea"/>
                <a:cs typeface="+mn-cs"/>
              </a:rPr>
              <a:t>1】</a:t>
            </a:r>
            <a:r>
              <a:rPr kumimoji="0" lang="zh-CN" altLang="en-US" sz="3200" b="1" i="0" u="none" strike="noStrike" kern="1200" cap="none" spc="0" normalizeH="0" baseline="0" noProof="0" dirty="0" smtClean="0">
                <a:ln>
                  <a:noFill/>
                </a:ln>
                <a:solidFill>
                  <a:srgbClr val="0070C0"/>
                </a:solidFill>
                <a:effectLst/>
                <a:uLnTx/>
                <a:uFillTx/>
                <a:latin typeface="+mn-lt"/>
                <a:ea typeface="+mn-ea"/>
                <a:cs typeface="+mn-cs"/>
              </a:rPr>
              <a:t>如</a:t>
            </a:r>
            <a:r>
              <a:rPr kumimoji="0" lang="zh-CN" sz="3200" b="0" i="0" u="none" strike="noStrike" kern="1200" cap="none" spc="0" normalizeH="0" baseline="0" noProof="0" dirty="0" smtClean="0">
                <a:ln>
                  <a:noFill/>
                </a:ln>
                <a:solidFill>
                  <a:srgbClr val="0070C0"/>
                </a:solidFill>
                <a:effectLst/>
                <a:uLnTx/>
                <a:uFillTx/>
                <a:latin typeface="+mn-lt"/>
                <a:ea typeface="+mn-ea"/>
                <a:cs typeface="+mn-cs"/>
              </a:rPr>
              <a:t>图</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所示为一个</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4</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段的流水线连接图。</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1)</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设</a:t>
            </a:r>
            <a:r>
              <a:rPr kumimoji="0" lang="zh-CN" altLang="zh-CN" sz="3200" b="0" i="0" u="none" strike="noStrike" kern="1200" cap="none" spc="0" normalizeH="0" baseline="0" noProof="0" dirty="0" smtClean="0">
                <a:ln>
                  <a:noFill/>
                </a:ln>
                <a:solidFill>
                  <a:srgbClr val="FF3300"/>
                </a:solidFill>
                <a:effectLst/>
                <a:uLnTx/>
                <a:uFillTx/>
                <a:latin typeface="+mn-lt"/>
                <a:ea typeface="+mn-ea"/>
                <a:cs typeface="+mn-cs"/>
              </a:rPr>
              <a:t>n</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＝４，</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求吞吐率P，加速比S，效率E。Pmax？</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2)</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设</a:t>
            </a:r>
            <a:r>
              <a:rPr kumimoji="0" lang="zh-CN" altLang="zh-CN" sz="3200" b="0" i="0" u="none" strike="noStrike" kern="1200" cap="none" spc="0" normalizeH="0" baseline="0" noProof="0" dirty="0" smtClean="0">
                <a:ln>
                  <a:noFill/>
                </a:ln>
                <a:solidFill>
                  <a:srgbClr val="FF3300"/>
                </a:solidFill>
                <a:effectLst/>
                <a:uLnTx/>
                <a:uFillTx/>
                <a:latin typeface="+mn-lt"/>
                <a:ea typeface="+mn-ea"/>
                <a:cs typeface="+mn-cs"/>
              </a:rPr>
              <a:t>n</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a:t>
            </a:r>
            <a:r>
              <a:rPr kumimoji="0" lang="zh-CN" altLang="zh-CN" sz="3200" b="0" i="0" u="none" strike="noStrike" kern="1200" cap="none" spc="0" normalizeH="0" baseline="0" noProof="0" dirty="0" smtClean="0">
                <a:ln>
                  <a:noFill/>
                </a:ln>
                <a:solidFill>
                  <a:srgbClr val="FF3300"/>
                </a:solidFill>
                <a:effectLst/>
                <a:uLnTx/>
                <a:uFillTx/>
                <a:latin typeface="+mn-lt"/>
                <a:ea typeface="+mn-ea"/>
                <a:cs typeface="+mn-cs"/>
              </a:rPr>
              <a:t>12</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瓶颈段再细分为三段，求P，S和E值。Pmax？</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Rectangle 3"/>
          <p:cNvSpPr>
            <a:spLocks noChangeArrowheads="1"/>
          </p:cNvSpPr>
          <p:nvPr/>
        </p:nvSpPr>
        <p:spPr bwMode="auto">
          <a:xfrm>
            <a:off x="3059113" y="404813"/>
            <a:ext cx="2087562" cy="641350"/>
          </a:xfrm>
          <a:prstGeom prst="rect">
            <a:avLst/>
          </a:prstGeom>
          <a:noFill/>
          <a:ln w="9525">
            <a:noFill/>
            <a:miter lim="800000"/>
            <a:headEnd/>
            <a:tailEnd/>
          </a:ln>
          <a:effectLst/>
        </p:spPr>
        <p:txBody>
          <a:bodyPr>
            <a:spAutoFit/>
          </a:bodyPr>
          <a:lstStyle/>
          <a:p>
            <a:pPr>
              <a:defRPr/>
            </a:pPr>
            <a:r>
              <a:rPr lang="zh-CN" sz="3600" b="1">
                <a:solidFill>
                  <a:srgbClr val="FF3300"/>
                </a:solidFill>
                <a:effectLst>
                  <a:outerShdw blurRad="38100" dist="38100" dir="2700000" algn="tl">
                    <a:srgbClr val="C0C0C0"/>
                  </a:outerShdw>
                </a:effectLst>
                <a:ea typeface="宋体" pitchFamily="2" charset="-122"/>
              </a:rPr>
              <a:t>实例计算</a:t>
            </a:r>
          </a:p>
        </p:txBody>
      </p:sp>
      <p:pic>
        <p:nvPicPr>
          <p:cNvPr id="4" name="Picture 4"/>
          <p:cNvPicPr>
            <a:picLocks noChangeAspect="1" noChangeArrowheads="1"/>
          </p:cNvPicPr>
          <p:nvPr/>
        </p:nvPicPr>
        <p:blipFill>
          <a:blip r:embed="rId2"/>
          <a:srcRect/>
          <a:stretch>
            <a:fillRect/>
          </a:stretch>
        </p:blipFill>
        <p:spPr bwMode="auto">
          <a:xfrm>
            <a:off x="642910" y="3357562"/>
            <a:ext cx="7848600" cy="1704975"/>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571472" y="5214950"/>
            <a:ext cx="7440613" cy="14128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908050"/>
            <a:ext cx="9467850" cy="594995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zh-CN" sz="3200" b="1" i="0" u="none" strike="noStrike" kern="1200" cap="none" spc="0" normalizeH="0" baseline="0" noProof="0" dirty="0" smtClean="0">
                <a:ln>
                  <a:noFill/>
                </a:ln>
                <a:solidFill>
                  <a:srgbClr val="000099"/>
                </a:solidFill>
                <a:effectLst/>
                <a:uLnTx/>
                <a:uFillTx/>
                <a:latin typeface="+mn-lt"/>
                <a:ea typeface="+mn-ea"/>
                <a:cs typeface="+mn-cs"/>
              </a:rPr>
              <a:t>【</a:t>
            </a:r>
            <a:r>
              <a:rPr kumimoji="0" lang="zh-CN" sz="3200" b="1" i="0" u="none" strike="noStrike" kern="1200" cap="none" spc="0" normalizeH="0" baseline="0" noProof="0" dirty="0" smtClean="0">
                <a:ln>
                  <a:noFill/>
                </a:ln>
                <a:solidFill>
                  <a:srgbClr val="000099"/>
                </a:solidFill>
                <a:effectLst/>
                <a:uLnTx/>
                <a:uFillTx/>
                <a:latin typeface="+mn-lt"/>
                <a:ea typeface="+mn-ea"/>
                <a:cs typeface="+mn-cs"/>
              </a:rPr>
              <a:t>例</a:t>
            </a:r>
            <a:r>
              <a:rPr kumimoji="0" lang="zh-CN" altLang="zh-CN" sz="3200" b="1" i="0" u="none" strike="noStrike" kern="1200" cap="none" spc="0" normalizeH="0" baseline="0" noProof="0" dirty="0" smtClean="0">
                <a:ln>
                  <a:noFill/>
                </a:ln>
                <a:solidFill>
                  <a:srgbClr val="000099"/>
                </a:solidFill>
                <a:effectLst/>
                <a:uLnTx/>
                <a:uFillTx/>
                <a:latin typeface="+mn-lt"/>
                <a:ea typeface="+mn-ea"/>
                <a:cs typeface="+mn-cs"/>
              </a:rPr>
              <a:t>1】</a:t>
            </a:r>
            <a:r>
              <a:rPr kumimoji="0" lang="zh-CN" altLang="en-US" sz="3200" b="1" i="0" u="none" strike="noStrike" kern="1200" cap="none" spc="0" normalizeH="0" baseline="0" noProof="0" dirty="0" smtClean="0">
                <a:ln>
                  <a:noFill/>
                </a:ln>
                <a:solidFill>
                  <a:srgbClr val="000099"/>
                </a:solidFill>
                <a:effectLst/>
                <a:uLnTx/>
                <a:uFillTx/>
                <a:latin typeface="+mn-lt"/>
                <a:ea typeface="+mn-ea"/>
                <a:cs typeface="+mn-cs"/>
              </a:rPr>
              <a:t>下</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图所示为一个</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4</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段的流水线连接图。</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1)</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设</a:t>
            </a:r>
            <a:r>
              <a:rPr kumimoji="0" lang="zh-CN" altLang="zh-CN" sz="3200" b="0" i="0" u="none" strike="noStrike" kern="1200" cap="none" spc="0" normalizeH="0" baseline="0" noProof="0" dirty="0" smtClean="0">
                <a:ln>
                  <a:noFill/>
                </a:ln>
                <a:solidFill>
                  <a:srgbClr val="FF3300"/>
                </a:solidFill>
                <a:effectLst/>
                <a:uLnTx/>
                <a:uFillTx/>
                <a:latin typeface="+mn-lt"/>
                <a:ea typeface="+mn-ea"/>
                <a:cs typeface="+mn-cs"/>
              </a:rPr>
              <a:t>n</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＝４，</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求吞吐率P，加速比S，效率E。Pmax？</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2)</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设</a:t>
            </a:r>
            <a:r>
              <a:rPr kumimoji="0" lang="zh-CN" altLang="zh-CN" sz="3200" b="0" i="0" u="none" strike="noStrike" kern="1200" cap="none" spc="0" normalizeH="0" baseline="0" noProof="0" dirty="0" smtClean="0">
                <a:ln>
                  <a:noFill/>
                </a:ln>
                <a:solidFill>
                  <a:srgbClr val="FF3300"/>
                </a:solidFill>
                <a:effectLst/>
                <a:uLnTx/>
                <a:uFillTx/>
                <a:latin typeface="+mn-lt"/>
                <a:ea typeface="+mn-ea"/>
                <a:cs typeface="+mn-cs"/>
              </a:rPr>
              <a:t>n</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a:t>
            </a:r>
            <a:r>
              <a:rPr kumimoji="0" lang="zh-CN" altLang="zh-CN" sz="3200" b="0" i="0" u="none" strike="noStrike" kern="1200" cap="none" spc="0" normalizeH="0" baseline="0" noProof="0" dirty="0" smtClean="0">
                <a:ln>
                  <a:noFill/>
                </a:ln>
                <a:solidFill>
                  <a:srgbClr val="FF3300"/>
                </a:solidFill>
                <a:effectLst/>
                <a:uLnTx/>
                <a:uFillTx/>
                <a:latin typeface="+mn-lt"/>
                <a:ea typeface="+mn-ea"/>
                <a:cs typeface="+mn-cs"/>
              </a:rPr>
              <a:t>12</a:t>
            </a:r>
            <a:r>
              <a:rPr kumimoji="0" lang="zh-CN" sz="3200" b="0" i="0" u="none" strike="noStrike" kern="1200" cap="none" spc="0" normalizeH="0" baseline="0" noProof="0" dirty="0" smtClean="0">
                <a:ln>
                  <a:noFill/>
                </a:ln>
                <a:solidFill>
                  <a:srgbClr val="FF3300"/>
                </a:solidFill>
                <a:effectLst/>
                <a:uLnTx/>
                <a:uFillTx/>
                <a:latin typeface="+mn-lt"/>
                <a:ea typeface="+mn-ea"/>
                <a:cs typeface="+mn-cs"/>
              </a:rPr>
              <a:t>，</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瓶颈段再细分为三段，求P，S和E值。Pmax？</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Rectangle 3"/>
          <p:cNvSpPr>
            <a:spLocks noChangeArrowheads="1"/>
          </p:cNvSpPr>
          <p:nvPr/>
        </p:nvSpPr>
        <p:spPr bwMode="auto">
          <a:xfrm>
            <a:off x="3059113" y="187325"/>
            <a:ext cx="2087562" cy="641350"/>
          </a:xfrm>
          <a:prstGeom prst="rect">
            <a:avLst/>
          </a:prstGeom>
          <a:noFill/>
          <a:ln w="9525">
            <a:noFill/>
            <a:miter lim="800000"/>
            <a:headEnd/>
            <a:tailEnd/>
          </a:ln>
          <a:effectLst/>
        </p:spPr>
        <p:txBody>
          <a:bodyPr>
            <a:spAutoFit/>
          </a:bodyPr>
          <a:lstStyle/>
          <a:p>
            <a:pPr>
              <a:defRPr/>
            </a:pPr>
            <a:r>
              <a:rPr lang="zh-CN" sz="3600" b="1">
                <a:solidFill>
                  <a:srgbClr val="FF3300"/>
                </a:solidFill>
                <a:effectLst>
                  <a:outerShdw blurRad="38100" dist="38100" dir="2700000" algn="tl">
                    <a:srgbClr val="C0C0C0"/>
                  </a:outerShdw>
                </a:effectLst>
                <a:ea typeface="宋体" pitchFamily="2" charset="-122"/>
              </a:rPr>
              <a:t>实例计算</a:t>
            </a:r>
          </a:p>
        </p:txBody>
      </p:sp>
      <p:pic>
        <p:nvPicPr>
          <p:cNvPr id="4" name="Picture 4"/>
          <p:cNvPicPr>
            <a:picLocks noChangeAspect="1" noChangeArrowheads="1"/>
          </p:cNvPicPr>
          <p:nvPr/>
        </p:nvPicPr>
        <p:blipFill>
          <a:blip r:embed="rId2"/>
          <a:srcRect/>
          <a:stretch>
            <a:fillRect/>
          </a:stretch>
        </p:blipFill>
        <p:spPr bwMode="auto">
          <a:xfrm>
            <a:off x="611188" y="3282950"/>
            <a:ext cx="7848600" cy="1704975"/>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755650" y="5227637"/>
            <a:ext cx="7440613" cy="14128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5288" y="692150"/>
            <a:ext cx="8229600" cy="45307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smtClean="0">
                <a:ln>
                  <a:noFill/>
                </a:ln>
                <a:solidFill>
                  <a:srgbClr val="000099"/>
                </a:solidFill>
                <a:effectLst/>
                <a:uLnTx/>
                <a:uFillTx/>
                <a:latin typeface="+mn-lt"/>
                <a:ea typeface="+mn-ea"/>
                <a:cs typeface="+mn-cs"/>
              </a:rPr>
              <a:t>解：</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1</a:t>
            </a:r>
            <a:r>
              <a:rPr kumimoji="0" lang="zh-CN" sz="3200" b="0" i="0" u="none" strike="noStrike" kern="1200" cap="none" spc="0" normalizeH="0" baseline="0" noProof="0" smtClean="0">
                <a:ln>
                  <a:noFill/>
                </a:ln>
                <a:solidFill>
                  <a:srgbClr val="000099"/>
                </a:solidFill>
                <a:effectLst/>
                <a:uLnTx/>
                <a:uFillTx/>
                <a:latin typeface="+mn-lt"/>
                <a:ea typeface="+mn-ea"/>
                <a:cs typeface="+mn-cs"/>
              </a:rPr>
              <a:t>）  画出流水线时空图</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 name="Picture 3"/>
          <p:cNvPicPr>
            <a:picLocks noChangeAspect="1" noChangeArrowheads="1"/>
          </p:cNvPicPr>
          <p:nvPr/>
        </p:nvPicPr>
        <p:blipFill>
          <a:blip r:embed="rId2"/>
          <a:srcRect/>
          <a:stretch>
            <a:fillRect/>
          </a:stretch>
        </p:blipFill>
        <p:spPr bwMode="auto">
          <a:xfrm>
            <a:off x="571472" y="1285860"/>
            <a:ext cx="6792912" cy="1800225"/>
          </a:xfrm>
          <a:prstGeom prst="rect">
            <a:avLst/>
          </a:prstGeom>
          <a:noFill/>
          <a:ln w="9525">
            <a:noFill/>
            <a:miter lim="800000"/>
            <a:headEnd/>
            <a:tailEnd/>
          </a:ln>
        </p:spPr>
      </p:pic>
      <p:sp>
        <p:nvSpPr>
          <p:cNvPr id="4" name="Rectangle 4"/>
          <p:cNvSpPr>
            <a:spLocks noChangeArrowheads="1"/>
          </p:cNvSpPr>
          <p:nvPr/>
        </p:nvSpPr>
        <p:spPr bwMode="auto">
          <a:xfrm>
            <a:off x="5508625" y="4652963"/>
            <a:ext cx="3167063" cy="457200"/>
          </a:xfrm>
          <a:prstGeom prst="rect">
            <a:avLst/>
          </a:prstGeom>
          <a:noFill/>
          <a:ln w="9525">
            <a:noFill/>
            <a:miter lim="800000"/>
            <a:headEnd/>
            <a:tailEnd/>
          </a:ln>
          <a:effectLst/>
        </p:spPr>
        <p:txBody>
          <a:bodyPr>
            <a:spAutoFit/>
          </a:bodyPr>
          <a:lstStyle/>
          <a:p>
            <a:pPr marL="342900" indent="-342900">
              <a:defRPr/>
            </a:pPr>
            <a:r>
              <a:rPr lang="zh-CN" sz="2400">
                <a:solidFill>
                  <a:srgbClr val="FFFFFF"/>
                </a:solidFill>
                <a:effectLst>
                  <a:outerShdw blurRad="38100" dist="38100" dir="2700000" algn="tl">
                    <a:srgbClr val="C0C0C0"/>
                  </a:outerShdw>
                </a:effectLst>
                <a:ea typeface="宋体" pitchFamily="2" charset="-122"/>
              </a:rPr>
              <a:t>注意：</a:t>
            </a:r>
            <a:r>
              <a:rPr lang="zh-CN" sz="2400">
                <a:solidFill>
                  <a:srgbClr val="FF3300"/>
                </a:solidFill>
                <a:effectLst>
                  <a:outerShdw blurRad="38100" dist="38100" dir="2700000" algn="tl">
                    <a:srgbClr val="C0C0C0"/>
                  </a:outerShdw>
                </a:effectLst>
                <a:ea typeface="宋体" pitchFamily="2" charset="-122"/>
              </a:rPr>
              <a:t>时钟周期</a:t>
            </a:r>
            <a:r>
              <a:rPr lang="zh-CN" altLang="zh-CN" sz="2400">
                <a:solidFill>
                  <a:srgbClr val="FF3300"/>
                </a:solidFill>
                <a:effectLst>
                  <a:outerShdw blurRad="38100" dist="38100" dir="2700000" algn="tl">
                    <a:srgbClr val="C0C0C0"/>
                  </a:outerShdw>
                </a:effectLst>
                <a:ea typeface="宋体" pitchFamily="2" charset="-122"/>
              </a:rPr>
              <a:t>Δt</a:t>
            </a:r>
          </a:p>
        </p:txBody>
      </p:sp>
      <p:sp>
        <p:nvSpPr>
          <p:cNvPr id="5" name="Rectangle 5"/>
          <p:cNvSpPr>
            <a:spLocks noChangeArrowheads="1"/>
          </p:cNvSpPr>
          <p:nvPr/>
        </p:nvSpPr>
        <p:spPr bwMode="auto">
          <a:xfrm>
            <a:off x="0" y="3573463"/>
            <a:ext cx="1560513" cy="457200"/>
          </a:xfrm>
          <a:prstGeom prst="rect">
            <a:avLst/>
          </a:prstGeom>
          <a:noFill/>
          <a:ln w="9525">
            <a:noFill/>
            <a:miter lim="800000"/>
            <a:headEnd/>
            <a:tailEnd/>
          </a:ln>
          <a:effectLst/>
        </p:spPr>
        <p:txBody>
          <a:bodyPr>
            <a:spAutoFit/>
          </a:bodyPr>
          <a:lstStyle/>
          <a:p>
            <a:pPr>
              <a:defRPr/>
            </a:pPr>
            <a:r>
              <a:rPr lang="zh-CN" altLang="zh-CN" sz="2400">
                <a:solidFill>
                  <a:srgbClr val="FF3300"/>
                </a:solidFill>
                <a:ea typeface="宋体" pitchFamily="2" charset="-122"/>
              </a:rPr>
              <a:t> </a:t>
            </a:r>
            <a:r>
              <a:rPr lang="zh-CN" sz="2400">
                <a:solidFill>
                  <a:srgbClr val="FF3300"/>
                </a:solidFill>
                <a:effectLst>
                  <a:outerShdw blurRad="38100" dist="38100" dir="2700000" algn="tl">
                    <a:srgbClr val="C0C0C0"/>
                  </a:outerShdw>
                </a:effectLst>
                <a:ea typeface="宋体" pitchFamily="2" charset="-122"/>
              </a:rPr>
              <a:t>吞吐率</a:t>
            </a:r>
          </a:p>
        </p:txBody>
      </p:sp>
      <p:pic>
        <p:nvPicPr>
          <p:cNvPr id="6" name="Picture 6"/>
          <p:cNvPicPr>
            <a:picLocks noChangeAspect="1" noChangeArrowheads="1"/>
          </p:cNvPicPr>
          <p:nvPr/>
        </p:nvPicPr>
        <p:blipFill>
          <a:blip r:embed="rId3"/>
          <a:srcRect/>
          <a:stretch>
            <a:fillRect/>
          </a:stretch>
        </p:blipFill>
        <p:spPr bwMode="auto">
          <a:xfrm>
            <a:off x="1187450" y="5638800"/>
            <a:ext cx="5724525" cy="1219200"/>
          </a:xfrm>
          <a:prstGeom prst="rect">
            <a:avLst/>
          </a:prstGeom>
          <a:noFill/>
          <a:ln w="9525">
            <a:noFill/>
            <a:miter lim="800000"/>
            <a:headEnd/>
            <a:tailEnd/>
          </a:ln>
        </p:spPr>
      </p:pic>
      <p:pic>
        <p:nvPicPr>
          <p:cNvPr id="7" name="Picture 7"/>
          <p:cNvPicPr>
            <a:picLocks noChangeAspect="1" noChangeArrowheads="1"/>
          </p:cNvPicPr>
          <p:nvPr/>
        </p:nvPicPr>
        <p:blipFill>
          <a:blip r:embed="rId4"/>
          <a:srcRect/>
          <a:stretch>
            <a:fillRect/>
          </a:stretch>
        </p:blipFill>
        <p:spPr bwMode="auto">
          <a:xfrm>
            <a:off x="1331913" y="3214686"/>
            <a:ext cx="3816350" cy="1023939"/>
          </a:xfrm>
          <a:prstGeom prst="rect">
            <a:avLst/>
          </a:prstGeom>
          <a:noFill/>
          <a:ln w="9525">
            <a:noFill/>
            <a:miter lim="800000"/>
            <a:headEnd/>
            <a:tailEnd/>
          </a:ln>
        </p:spPr>
      </p:pic>
      <p:pic>
        <p:nvPicPr>
          <p:cNvPr id="8" name="Picture 8"/>
          <p:cNvPicPr>
            <a:picLocks noChangeAspect="1" noChangeArrowheads="1"/>
          </p:cNvPicPr>
          <p:nvPr/>
        </p:nvPicPr>
        <p:blipFill>
          <a:blip r:embed="rId5"/>
          <a:srcRect/>
          <a:stretch>
            <a:fillRect/>
          </a:stretch>
        </p:blipFill>
        <p:spPr bwMode="auto">
          <a:xfrm>
            <a:off x="1908175" y="4437063"/>
            <a:ext cx="2914650" cy="981075"/>
          </a:xfrm>
          <a:prstGeom prst="rect">
            <a:avLst/>
          </a:prstGeom>
          <a:noFill/>
          <a:ln w="9525">
            <a:noFill/>
            <a:miter lim="800000"/>
            <a:headEnd/>
            <a:tailEnd/>
          </a:ln>
        </p:spPr>
      </p:pic>
      <p:sp>
        <p:nvSpPr>
          <p:cNvPr id="9" name="Rectangle 9"/>
          <p:cNvSpPr>
            <a:spLocks noChangeArrowheads="1"/>
          </p:cNvSpPr>
          <p:nvPr/>
        </p:nvSpPr>
        <p:spPr bwMode="auto">
          <a:xfrm>
            <a:off x="323850" y="4652963"/>
            <a:ext cx="1422400" cy="822325"/>
          </a:xfrm>
          <a:prstGeom prst="rect">
            <a:avLst/>
          </a:prstGeom>
          <a:noFill/>
          <a:ln w="9525">
            <a:noFill/>
            <a:miter lim="800000"/>
            <a:headEnd/>
            <a:tailEnd/>
          </a:ln>
          <a:effectLst/>
        </p:spPr>
        <p:txBody>
          <a:bodyPr>
            <a:spAutoFit/>
          </a:bodyPr>
          <a:lstStyle/>
          <a:p>
            <a:pPr>
              <a:defRPr/>
            </a:pPr>
            <a:r>
              <a:rPr lang="zh-CN" sz="2400">
                <a:solidFill>
                  <a:srgbClr val="FF3300"/>
                </a:solidFill>
                <a:effectLst>
                  <a:outerShdw blurRad="38100" dist="38100" dir="2700000" algn="tl">
                    <a:srgbClr val="C0C0C0"/>
                  </a:outerShdw>
                </a:effectLst>
                <a:ea typeface="宋体" pitchFamily="2" charset="-122"/>
              </a:rPr>
              <a:t>加速比</a:t>
            </a:r>
            <a:br>
              <a:rPr lang="zh-CN" sz="2400">
                <a:solidFill>
                  <a:srgbClr val="FF3300"/>
                </a:solidFill>
                <a:effectLst>
                  <a:outerShdw blurRad="38100" dist="38100" dir="2700000" algn="tl">
                    <a:srgbClr val="C0C0C0"/>
                  </a:outerShdw>
                </a:effectLst>
                <a:ea typeface="宋体" pitchFamily="2" charset="-122"/>
              </a:rPr>
            </a:br>
            <a:endParaRPr lang="zh-CN" sz="2400">
              <a:solidFill>
                <a:srgbClr val="FF3300"/>
              </a:solidFill>
              <a:effectLst>
                <a:outerShdw blurRad="38100" dist="38100" dir="2700000" algn="tl">
                  <a:srgbClr val="C0C0C0"/>
                </a:outerShdw>
              </a:effectLst>
              <a:ea typeface="宋体" pitchFamily="2" charset="-122"/>
            </a:endParaRPr>
          </a:p>
        </p:txBody>
      </p:sp>
      <p:sp>
        <p:nvSpPr>
          <p:cNvPr id="10" name="Rectangle 10"/>
          <p:cNvSpPr>
            <a:spLocks noChangeArrowheads="1"/>
          </p:cNvSpPr>
          <p:nvPr/>
        </p:nvSpPr>
        <p:spPr bwMode="auto">
          <a:xfrm>
            <a:off x="250825" y="5516563"/>
            <a:ext cx="1800225" cy="457200"/>
          </a:xfrm>
          <a:prstGeom prst="rect">
            <a:avLst/>
          </a:prstGeom>
          <a:noFill/>
          <a:ln w="9525">
            <a:noFill/>
            <a:miter lim="800000"/>
            <a:headEnd/>
            <a:tailEnd/>
          </a:ln>
          <a:effectLst/>
        </p:spPr>
        <p:txBody>
          <a:bodyPr>
            <a:spAutoFit/>
          </a:bodyPr>
          <a:lstStyle/>
          <a:p>
            <a:pPr>
              <a:defRPr/>
            </a:pPr>
            <a:r>
              <a:rPr lang="zh-CN" sz="2400">
                <a:solidFill>
                  <a:srgbClr val="FF3300"/>
                </a:solidFill>
                <a:effectLst>
                  <a:outerShdw blurRad="38100" dist="38100" dir="2700000" algn="tl">
                    <a:srgbClr val="C0C0C0"/>
                  </a:outerShdw>
                </a:effectLst>
                <a:ea typeface="宋体" pitchFamily="2" charset="-122"/>
              </a:rPr>
              <a:t>效率</a:t>
            </a:r>
          </a:p>
        </p:txBody>
      </p:sp>
      <p:sp>
        <p:nvSpPr>
          <p:cNvPr id="11" name="Rectangle 11"/>
          <p:cNvSpPr>
            <a:spLocks noChangeArrowheads="1"/>
          </p:cNvSpPr>
          <p:nvPr/>
        </p:nvSpPr>
        <p:spPr bwMode="auto">
          <a:xfrm>
            <a:off x="3059113" y="0"/>
            <a:ext cx="2087562" cy="641350"/>
          </a:xfrm>
          <a:prstGeom prst="rect">
            <a:avLst/>
          </a:prstGeom>
          <a:noFill/>
          <a:ln w="9525">
            <a:noFill/>
            <a:miter lim="800000"/>
            <a:headEnd/>
            <a:tailEnd/>
          </a:ln>
          <a:effectLst/>
        </p:spPr>
        <p:txBody>
          <a:bodyPr>
            <a:spAutoFit/>
          </a:bodyPr>
          <a:lstStyle/>
          <a:p>
            <a:pPr>
              <a:defRPr/>
            </a:pPr>
            <a:r>
              <a:rPr lang="zh-CN" sz="3600" b="1">
                <a:solidFill>
                  <a:srgbClr val="FF3300"/>
                </a:solidFill>
                <a:effectLst>
                  <a:outerShdw blurRad="38100" dist="38100" dir="2700000" algn="tl">
                    <a:srgbClr val="C0C0C0"/>
                  </a:outerShdw>
                </a:effectLst>
                <a:ea typeface="宋体" pitchFamily="2" charset="-122"/>
              </a:rPr>
              <a:t>实例计算</a:t>
            </a:r>
          </a:p>
        </p:txBody>
      </p:sp>
      <p:pic>
        <p:nvPicPr>
          <p:cNvPr id="12" name="Picture 12"/>
          <p:cNvPicPr>
            <a:picLocks noChangeAspect="1" noChangeArrowheads="1"/>
          </p:cNvPicPr>
          <p:nvPr/>
        </p:nvPicPr>
        <p:blipFill>
          <a:blip r:embed="rId6"/>
          <a:srcRect/>
          <a:stretch>
            <a:fillRect/>
          </a:stretch>
        </p:blipFill>
        <p:spPr bwMode="auto">
          <a:xfrm>
            <a:off x="5292725" y="3214686"/>
            <a:ext cx="3455988" cy="992189"/>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596" y="1142984"/>
            <a:ext cx="8229600" cy="45307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2 </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  画出瓶颈段再细分流水线时空图</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 name="Picture 3"/>
          <p:cNvPicPr>
            <a:picLocks noChangeAspect="1" noChangeArrowheads="1"/>
          </p:cNvPicPr>
          <p:nvPr/>
        </p:nvPicPr>
        <p:blipFill>
          <a:blip r:embed="rId2"/>
          <a:srcRect/>
          <a:stretch>
            <a:fillRect/>
          </a:stretch>
        </p:blipFill>
        <p:spPr bwMode="auto">
          <a:xfrm>
            <a:off x="1000100" y="1857364"/>
            <a:ext cx="7132637" cy="2305050"/>
          </a:xfrm>
          <a:prstGeom prst="rect">
            <a:avLst/>
          </a:prstGeom>
          <a:noFill/>
          <a:ln w="9525">
            <a:noFill/>
            <a:miter lim="800000"/>
            <a:headEnd/>
            <a:tailEnd/>
          </a:ln>
        </p:spPr>
      </p:pic>
      <p:sp>
        <p:nvSpPr>
          <p:cNvPr id="4" name="Rectangle 4"/>
          <p:cNvSpPr>
            <a:spLocks noChangeArrowheads="1"/>
          </p:cNvSpPr>
          <p:nvPr/>
        </p:nvSpPr>
        <p:spPr bwMode="auto">
          <a:xfrm>
            <a:off x="3059113" y="260350"/>
            <a:ext cx="2087562" cy="641350"/>
          </a:xfrm>
          <a:prstGeom prst="rect">
            <a:avLst/>
          </a:prstGeom>
          <a:noFill/>
          <a:ln w="9525">
            <a:noFill/>
            <a:miter lim="800000"/>
            <a:headEnd/>
            <a:tailEnd/>
          </a:ln>
          <a:effectLst/>
        </p:spPr>
        <p:txBody>
          <a:bodyPr>
            <a:spAutoFit/>
          </a:bodyPr>
          <a:lstStyle/>
          <a:p>
            <a:pPr>
              <a:defRPr/>
            </a:pPr>
            <a:r>
              <a:rPr lang="zh-CN" sz="3600" b="1">
                <a:solidFill>
                  <a:srgbClr val="FF3300"/>
                </a:solidFill>
                <a:effectLst>
                  <a:outerShdw blurRad="38100" dist="38100" dir="2700000" algn="tl">
                    <a:srgbClr val="C0C0C0"/>
                  </a:outerShdw>
                </a:effectLst>
                <a:ea typeface="宋体" pitchFamily="2" charset="-122"/>
              </a:rPr>
              <a:t>实例计算</a:t>
            </a:r>
          </a:p>
        </p:txBody>
      </p:sp>
      <p:sp>
        <p:nvSpPr>
          <p:cNvPr id="5" name="Rectangle 5"/>
          <p:cNvSpPr>
            <a:spLocks noChangeArrowheads="1"/>
          </p:cNvSpPr>
          <p:nvPr/>
        </p:nvSpPr>
        <p:spPr bwMode="auto">
          <a:xfrm>
            <a:off x="0" y="4725988"/>
            <a:ext cx="1560513" cy="457200"/>
          </a:xfrm>
          <a:prstGeom prst="rect">
            <a:avLst/>
          </a:prstGeom>
          <a:noFill/>
          <a:ln w="9525">
            <a:noFill/>
            <a:miter lim="800000"/>
            <a:headEnd/>
            <a:tailEnd/>
          </a:ln>
          <a:effectLst/>
        </p:spPr>
        <p:txBody>
          <a:bodyPr>
            <a:spAutoFit/>
          </a:bodyPr>
          <a:lstStyle/>
          <a:p>
            <a:pPr>
              <a:defRPr/>
            </a:pPr>
            <a:r>
              <a:rPr lang="zh-CN" altLang="zh-CN" sz="2400">
                <a:solidFill>
                  <a:srgbClr val="FF3300"/>
                </a:solidFill>
                <a:ea typeface="宋体" pitchFamily="2" charset="-122"/>
              </a:rPr>
              <a:t> </a:t>
            </a:r>
            <a:r>
              <a:rPr lang="zh-CN" sz="2400">
                <a:solidFill>
                  <a:srgbClr val="FF3300"/>
                </a:solidFill>
                <a:effectLst>
                  <a:outerShdw blurRad="38100" dist="38100" dir="2700000" algn="tl">
                    <a:srgbClr val="C0C0C0"/>
                  </a:outerShdw>
                </a:effectLst>
                <a:ea typeface="宋体" pitchFamily="2" charset="-122"/>
              </a:rPr>
              <a:t>吞吐率</a:t>
            </a:r>
          </a:p>
        </p:txBody>
      </p:sp>
      <p:sp>
        <p:nvSpPr>
          <p:cNvPr id="6" name="Rectangle 6"/>
          <p:cNvSpPr>
            <a:spLocks noChangeArrowheads="1"/>
          </p:cNvSpPr>
          <p:nvPr/>
        </p:nvSpPr>
        <p:spPr bwMode="auto">
          <a:xfrm>
            <a:off x="0" y="5589588"/>
            <a:ext cx="1422400" cy="822325"/>
          </a:xfrm>
          <a:prstGeom prst="rect">
            <a:avLst/>
          </a:prstGeom>
          <a:noFill/>
          <a:ln w="9525">
            <a:noFill/>
            <a:miter lim="800000"/>
            <a:headEnd/>
            <a:tailEnd/>
          </a:ln>
          <a:effectLst/>
        </p:spPr>
        <p:txBody>
          <a:bodyPr>
            <a:spAutoFit/>
          </a:bodyPr>
          <a:lstStyle/>
          <a:p>
            <a:pPr>
              <a:defRPr/>
            </a:pPr>
            <a:r>
              <a:rPr lang="zh-CN" sz="2400">
                <a:solidFill>
                  <a:srgbClr val="FF3300"/>
                </a:solidFill>
                <a:effectLst>
                  <a:outerShdw blurRad="38100" dist="38100" dir="2700000" algn="tl">
                    <a:srgbClr val="C0C0C0"/>
                  </a:outerShdw>
                </a:effectLst>
                <a:ea typeface="宋体" pitchFamily="2" charset="-122"/>
              </a:rPr>
              <a:t>加速比</a:t>
            </a:r>
            <a:br>
              <a:rPr lang="zh-CN" sz="2400">
                <a:solidFill>
                  <a:srgbClr val="FF3300"/>
                </a:solidFill>
                <a:effectLst>
                  <a:outerShdw blurRad="38100" dist="38100" dir="2700000" algn="tl">
                    <a:srgbClr val="C0C0C0"/>
                  </a:outerShdw>
                </a:effectLst>
                <a:ea typeface="宋体" pitchFamily="2" charset="-122"/>
              </a:rPr>
            </a:br>
            <a:endParaRPr lang="zh-CN" sz="2400">
              <a:solidFill>
                <a:srgbClr val="FF3300"/>
              </a:solidFill>
              <a:effectLst>
                <a:outerShdw blurRad="38100" dist="38100" dir="2700000" algn="tl">
                  <a:srgbClr val="C0C0C0"/>
                </a:outerShdw>
              </a:effectLst>
              <a:ea typeface="宋体" pitchFamily="2" charset="-122"/>
            </a:endParaRPr>
          </a:p>
        </p:txBody>
      </p:sp>
      <p:sp>
        <p:nvSpPr>
          <p:cNvPr id="7" name="Rectangle 7"/>
          <p:cNvSpPr>
            <a:spLocks noChangeArrowheads="1"/>
          </p:cNvSpPr>
          <p:nvPr/>
        </p:nvSpPr>
        <p:spPr bwMode="auto">
          <a:xfrm>
            <a:off x="179388" y="6400800"/>
            <a:ext cx="1800225" cy="457200"/>
          </a:xfrm>
          <a:prstGeom prst="rect">
            <a:avLst/>
          </a:prstGeom>
          <a:noFill/>
          <a:ln w="9525">
            <a:noFill/>
            <a:miter lim="800000"/>
            <a:headEnd/>
            <a:tailEnd/>
          </a:ln>
          <a:effectLst/>
        </p:spPr>
        <p:txBody>
          <a:bodyPr>
            <a:spAutoFit/>
          </a:bodyPr>
          <a:lstStyle/>
          <a:p>
            <a:pPr>
              <a:defRPr/>
            </a:pPr>
            <a:r>
              <a:rPr lang="zh-CN" sz="2400">
                <a:solidFill>
                  <a:srgbClr val="FF3300"/>
                </a:solidFill>
                <a:effectLst>
                  <a:outerShdw blurRad="38100" dist="38100" dir="2700000" algn="tl">
                    <a:srgbClr val="C0C0C0"/>
                  </a:outerShdw>
                </a:effectLst>
                <a:ea typeface="宋体" pitchFamily="2" charset="-122"/>
              </a:rPr>
              <a:t>效率</a:t>
            </a:r>
          </a:p>
        </p:txBody>
      </p:sp>
      <p:pic>
        <p:nvPicPr>
          <p:cNvPr id="8" name="Picture 8"/>
          <p:cNvPicPr>
            <a:picLocks noChangeAspect="1" noChangeArrowheads="1"/>
          </p:cNvPicPr>
          <p:nvPr/>
        </p:nvPicPr>
        <p:blipFill>
          <a:blip r:embed="rId3"/>
          <a:srcRect/>
          <a:stretch>
            <a:fillRect/>
          </a:stretch>
        </p:blipFill>
        <p:spPr bwMode="auto">
          <a:xfrm>
            <a:off x="1333500" y="4221163"/>
            <a:ext cx="5908675" cy="2636837"/>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85728"/>
            <a:ext cx="8229600" cy="11398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4400" b="1" i="0" u="none" strike="noStrike" kern="1200" cap="none" spc="0" normalizeH="0" baseline="0" noProof="0" dirty="0" smtClean="0">
                <a:ln>
                  <a:noFill/>
                </a:ln>
                <a:solidFill>
                  <a:srgbClr val="FF3300"/>
                </a:solidFill>
                <a:effectLst/>
                <a:uLnTx/>
                <a:uFillTx/>
                <a:latin typeface="+mj-lt"/>
                <a:ea typeface="+mj-ea"/>
                <a:cs typeface="+mj-cs"/>
              </a:rPr>
              <a:t>  </a:t>
            </a:r>
            <a:r>
              <a:rPr kumimoji="0" lang="zh-CN" sz="4400" b="1" i="0" u="none" strike="noStrike" kern="1200" cap="none" spc="0" normalizeH="0" baseline="0" noProof="0" dirty="0" smtClean="0">
                <a:ln>
                  <a:noFill/>
                </a:ln>
                <a:solidFill>
                  <a:srgbClr val="FF3300"/>
                </a:solidFill>
                <a:effectLst/>
                <a:uLnTx/>
                <a:uFillTx/>
                <a:latin typeface="+mj-lt"/>
                <a:ea typeface="+mj-ea"/>
                <a:cs typeface="+mj-cs"/>
              </a:rPr>
              <a:t>流水线的最佳段数 </a:t>
            </a:r>
          </a:p>
        </p:txBody>
      </p:sp>
      <p:sp>
        <p:nvSpPr>
          <p:cNvPr id="5" name="Rectangle 3"/>
          <p:cNvSpPr txBox="1">
            <a:spLocks noChangeArrowheads="1"/>
          </p:cNvSpPr>
          <p:nvPr/>
        </p:nvSpPr>
        <p:spPr>
          <a:xfrm>
            <a:off x="250825" y="1412875"/>
            <a:ext cx="8893175" cy="5832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smtClean="0">
                <a:ln>
                  <a:noFill/>
                </a:ln>
                <a:solidFill>
                  <a:srgbClr val="000099"/>
                </a:solidFill>
                <a:effectLst/>
                <a:uLnTx/>
                <a:uFillTx/>
                <a:latin typeface="+mn-lt"/>
                <a:ea typeface="+mn-ea"/>
                <a:cs typeface="+mn-cs"/>
              </a:rPr>
              <a:t>流水线段数增加，能提高</a:t>
            </a:r>
            <a:r>
              <a:rPr kumimoji="0" lang="zh-CN" sz="2800" b="0" i="0" u="none" strike="noStrike" kern="1200" cap="none" spc="0" normalizeH="0" baseline="0" noProof="0" smtClean="0">
                <a:ln>
                  <a:noFill/>
                </a:ln>
                <a:solidFill>
                  <a:srgbClr val="FF3300"/>
                </a:solidFill>
                <a:effectLst/>
                <a:uLnTx/>
                <a:uFillTx/>
                <a:latin typeface="+mn-lt"/>
                <a:ea typeface="+mn-ea"/>
                <a:cs typeface="+mn-cs"/>
              </a:rPr>
              <a:t>吞吐率、加速比</a:t>
            </a:r>
            <a:r>
              <a:rPr kumimoji="0" lang="zh-CN" sz="2800" b="0" i="0" u="none" strike="noStrike" kern="1200" cap="none" spc="0" normalizeH="0" baseline="0" noProof="0" smtClean="0">
                <a:ln>
                  <a:noFill/>
                </a:ln>
                <a:solidFill>
                  <a:srgbClr val="000099"/>
                </a:solidFill>
                <a:effectLst/>
                <a:uLnTx/>
                <a:uFillTx/>
                <a:latin typeface="+mn-lt"/>
                <a:ea typeface="+mn-ea"/>
                <a:cs typeface="+mn-cs"/>
              </a:rPr>
              <a:t>和</a:t>
            </a:r>
            <a:r>
              <a:rPr kumimoji="0" lang="zh-CN" sz="2800" b="0" i="0" u="none" strike="noStrike" kern="1200" cap="none" spc="0" normalizeH="0" baseline="0" noProof="0" smtClean="0">
                <a:ln>
                  <a:noFill/>
                </a:ln>
                <a:solidFill>
                  <a:srgbClr val="FF3300"/>
                </a:solidFill>
                <a:effectLst/>
                <a:uLnTx/>
                <a:uFillTx/>
                <a:latin typeface="+mn-lt"/>
                <a:ea typeface="+mn-ea"/>
                <a:cs typeface="+mn-cs"/>
              </a:rPr>
              <a:t>价格</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smtClean="0">
                <a:ln>
                  <a:noFill/>
                </a:ln>
                <a:solidFill>
                  <a:srgbClr val="000099"/>
                </a:solidFill>
                <a:effectLst/>
                <a:uLnTx/>
                <a:uFillTx/>
                <a:latin typeface="+mn-lt"/>
                <a:ea typeface="+mn-ea"/>
                <a:cs typeface="+mn-cs"/>
              </a:rPr>
              <a:t>根据</a:t>
            </a:r>
            <a:r>
              <a:rPr kumimoji="0" lang="zh-CN" sz="2800" b="0" i="0" u="none" strike="noStrike" kern="1200" cap="none" spc="0" normalizeH="0" baseline="0" noProof="0" smtClean="0">
                <a:ln>
                  <a:noFill/>
                </a:ln>
                <a:solidFill>
                  <a:srgbClr val="FF3300"/>
                </a:solidFill>
                <a:effectLst/>
                <a:uLnTx/>
                <a:uFillTx/>
                <a:latin typeface="+mn-lt"/>
                <a:ea typeface="+mn-ea"/>
                <a:cs typeface="+mn-cs"/>
              </a:rPr>
              <a:t>流水线的性能价格比</a:t>
            </a:r>
            <a:r>
              <a:rPr kumimoji="0" lang="zh-CN" sz="2800" b="0" i="0" u="none" strike="noStrike" kern="1200" cap="none" spc="0" normalizeH="0" baseline="0" noProof="0" smtClean="0">
                <a:ln>
                  <a:noFill/>
                </a:ln>
                <a:solidFill>
                  <a:srgbClr val="000099"/>
                </a:solidFill>
                <a:effectLst/>
                <a:uLnTx/>
                <a:uFillTx/>
                <a:latin typeface="+mn-lt"/>
                <a:ea typeface="+mn-ea"/>
                <a:cs typeface="+mn-cs"/>
              </a:rPr>
              <a:t>选择流水线最佳段数</a:t>
            </a:r>
            <a:r>
              <a:rPr kumimoji="0" lang="zh-CN" altLang="zh-CN" sz="2800" b="0" i="0" u="none" strike="noStrike" kern="1200" cap="none" spc="0" normalizeH="0" baseline="0" noProof="0" smtClean="0">
                <a:ln>
                  <a:noFill/>
                </a:ln>
                <a:solidFill>
                  <a:srgbClr val="FF3300"/>
                </a:solidFill>
                <a:effectLst/>
                <a:uLnTx/>
                <a:uFillTx/>
                <a:latin typeface="+mn-lt"/>
                <a:ea typeface="+mn-ea"/>
                <a:cs typeface="+mn-cs"/>
              </a:rPr>
              <a:t>PCR</a:t>
            </a:r>
            <a:endParaRPr kumimoji="0" lang="zh-CN" altLang="zh-CN" sz="2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zh-CN" sz="2800" b="0" i="0" u="none" strike="noStrike" kern="1200" cap="none" spc="0" normalizeH="0" baseline="0" noProof="0" smtClean="0">
                <a:ln>
                  <a:noFill/>
                </a:ln>
                <a:solidFill>
                  <a:schemeClr val="tx1"/>
                </a:solidFill>
                <a:effectLst/>
                <a:uLnTx/>
                <a:uFillTx/>
                <a:latin typeface="Arial"/>
                <a:ea typeface="+mn-ea"/>
                <a:cs typeface="+mn-cs"/>
              </a:rPr>
              <a:t> </a:t>
            </a:r>
            <a:r>
              <a:rPr kumimoji="0" lang="zh-CN" altLang="zh-CN" sz="2800" b="0" i="0" u="none" strike="noStrike" kern="1200" cap="none" spc="0" normalizeH="0" baseline="0" noProof="0" smtClean="0">
                <a:ln>
                  <a:noFill/>
                </a:ln>
                <a:solidFill>
                  <a:srgbClr val="FF3300"/>
                </a:solidFill>
                <a:effectLst/>
                <a:uLnTx/>
                <a:uFillTx/>
                <a:latin typeface="+mn-lt"/>
                <a:ea typeface="+mn-ea"/>
                <a:cs typeface="+mn-cs"/>
              </a:rPr>
              <a:t>PCR</a:t>
            </a:r>
            <a:r>
              <a:rPr kumimoji="0" lang="zh-CN" sz="2800" b="0" i="0" u="none" strike="noStrike" kern="1200" cap="none" spc="0" normalizeH="0" baseline="0" noProof="0" smtClean="0">
                <a:ln>
                  <a:noFill/>
                </a:ln>
                <a:solidFill>
                  <a:srgbClr val="FF3300"/>
                </a:solidFill>
                <a:effectLst/>
                <a:uLnTx/>
                <a:uFillTx/>
                <a:latin typeface="+mn-lt"/>
                <a:ea typeface="+mn-ea"/>
                <a:cs typeface="+mn-cs"/>
              </a:rPr>
              <a:t>定义</a:t>
            </a:r>
            <a:r>
              <a:rPr kumimoji="0" lang="zh-CN" sz="2800" b="0" i="0" u="none" strike="noStrike" kern="1200" cap="none" spc="0" normalizeH="0" baseline="0" noProof="0" smtClean="0">
                <a:ln>
                  <a:noFill/>
                </a:ln>
                <a:solidFill>
                  <a:srgbClr val="000099"/>
                </a:solidFill>
                <a:effectLst/>
                <a:uLnTx/>
                <a:uFillTx/>
                <a:latin typeface="+mn-lt"/>
                <a:ea typeface="+mn-ea"/>
                <a:cs typeface="+mn-cs"/>
              </a:rPr>
              <a:t>为单位价格的最大吞吐率</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2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smtClean="0">
                <a:ln>
                  <a:noFill/>
                </a:ln>
                <a:solidFill>
                  <a:schemeClr val="tx1"/>
                </a:solidFill>
                <a:effectLst/>
                <a:uLnTx/>
                <a:uFillTx/>
                <a:latin typeface="+mn-lt"/>
                <a:ea typeface="+mn-ea"/>
                <a:cs typeface="+mn-cs"/>
              </a:rPr>
              <a:t>   </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P</a:t>
            </a:r>
            <a:r>
              <a:rPr kumimoji="0" lang="zh-CN" altLang="zh-CN" sz="1600" b="0" i="0" u="none" strike="noStrike" kern="1200" cap="none" spc="0" normalizeH="0" baseline="0" noProof="0" smtClean="0">
                <a:ln>
                  <a:noFill/>
                </a:ln>
                <a:solidFill>
                  <a:srgbClr val="000099"/>
                </a:solidFill>
                <a:effectLst/>
                <a:uLnTx/>
                <a:uFillTx/>
                <a:latin typeface="+mn-lt"/>
                <a:ea typeface="+mn-ea"/>
                <a:cs typeface="+mn-cs"/>
              </a:rPr>
              <a:t>max</a:t>
            </a:r>
            <a:r>
              <a:rPr kumimoji="0" lang="zh-CN" sz="28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1</a:t>
            </a:r>
            <a:r>
              <a:rPr kumimoji="0" lang="zh-CN" sz="28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(t</a:t>
            </a:r>
            <a:r>
              <a:rPr kumimoji="0" lang="zh-CN" sz="28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k</a:t>
            </a:r>
            <a:r>
              <a:rPr kumimoji="0" lang="zh-CN" sz="28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d):   </a:t>
            </a:r>
            <a:r>
              <a:rPr kumimoji="0" lang="zh-CN" sz="2800" b="0" i="0" u="none" strike="noStrike" kern="1200" cap="none" spc="0" normalizeH="0" baseline="0" noProof="0" smtClean="0">
                <a:ln>
                  <a:noFill/>
                </a:ln>
                <a:solidFill>
                  <a:srgbClr val="FF3300"/>
                </a:solidFill>
                <a:effectLst/>
                <a:uLnTx/>
                <a:uFillTx/>
                <a:latin typeface="+mn-lt"/>
                <a:ea typeface="+mn-ea"/>
                <a:cs typeface="+mn-cs"/>
              </a:rPr>
              <a:t>流水线的最大吞吐率</a:t>
            </a:r>
            <a:r>
              <a:rPr kumimoji="0" lang="zh-CN" sz="2800" b="0" i="0" u="none" strike="noStrike" kern="120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smtClean="0">
                <a:ln>
                  <a:noFill/>
                </a:ln>
                <a:solidFill>
                  <a:schemeClr val="tx1"/>
                </a:solidFill>
                <a:effectLst/>
                <a:uLnTx/>
                <a:uFillTx/>
                <a:latin typeface="+mn-lt"/>
                <a:ea typeface="+mn-ea"/>
                <a:cs typeface="+mn-cs"/>
              </a:rPr>
              <a:t>   </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t   : </a:t>
            </a:r>
            <a:r>
              <a:rPr kumimoji="0" lang="zh-CN" sz="2800" b="0" i="0" u="none" strike="noStrike" kern="1200" cap="none" spc="0" normalizeH="0" baseline="0" noProof="0" smtClean="0">
                <a:ln>
                  <a:noFill/>
                </a:ln>
                <a:solidFill>
                  <a:srgbClr val="000099"/>
                </a:solidFill>
                <a:effectLst/>
                <a:uLnTx/>
                <a:uFillTx/>
                <a:latin typeface="+mn-lt"/>
                <a:ea typeface="+mn-ea"/>
                <a:cs typeface="+mn-cs"/>
              </a:rPr>
              <a:t>非流水机器串行完成一个任务的时间</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smtClean="0">
                <a:ln>
                  <a:noFill/>
                </a:ln>
                <a:solidFill>
                  <a:srgbClr val="000099"/>
                </a:solidFill>
                <a:effectLst/>
                <a:uLnTx/>
                <a:uFillTx/>
                <a:latin typeface="+mn-lt"/>
                <a:ea typeface="+mn-ea"/>
                <a:cs typeface="+mn-cs"/>
              </a:rPr>
              <a:t>   </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d  :</a:t>
            </a:r>
            <a:r>
              <a:rPr kumimoji="0" lang="zh-CN" sz="2800" b="0" i="0" u="none" strike="noStrike" kern="1200" cap="none" spc="0" normalizeH="0" baseline="0" noProof="0" smtClean="0">
                <a:ln>
                  <a:noFill/>
                </a:ln>
                <a:solidFill>
                  <a:srgbClr val="000099"/>
                </a:solidFill>
                <a:effectLst/>
                <a:uLnTx/>
                <a:uFillTx/>
                <a:latin typeface="+mn-lt"/>
                <a:ea typeface="+mn-ea"/>
                <a:cs typeface="+mn-cs"/>
              </a:rPr>
              <a:t>锁存器延迟。 </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t</a:t>
            </a:r>
            <a:r>
              <a:rPr kumimoji="0" lang="zh-CN" sz="28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k</a:t>
            </a:r>
            <a:r>
              <a:rPr kumimoji="0" lang="zh-CN" sz="28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d  </a:t>
            </a:r>
            <a:r>
              <a:rPr kumimoji="0" lang="zh-CN" sz="2800" b="0" i="0" u="none" strike="noStrike" kern="1200" cap="none" spc="0" normalizeH="0" baseline="0" noProof="0" smtClean="0">
                <a:ln>
                  <a:noFill/>
                </a:ln>
                <a:solidFill>
                  <a:srgbClr val="000099"/>
                </a:solidFill>
                <a:effectLst/>
                <a:uLnTx/>
                <a:uFillTx/>
                <a:latin typeface="+mn-lt"/>
                <a:ea typeface="+mn-ea"/>
                <a:cs typeface="+mn-cs"/>
              </a:rPr>
              <a:t>为流水段的</a:t>
            </a:r>
            <a:r>
              <a:rPr kumimoji="0" lang="zh-CN" altLang="zh-CN" sz="2800" b="0" i="0" u="none" strike="noStrike" kern="1200" cap="none" spc="0" normalizeH="0" baseline="0" noProof="0" smtClean="0">
                <a:ln>
                  <a:noFill/>
                </a:ln>
                <a:solidFill>
                  <a:srgbClr val="FF3300"/>
                </a:solidFill>
                <a:effectLst/>
                <a:uLnTx/>
                <a:uFillTx/>
                <a:latin typeface="+mn-lt"/>
                <a:ea typeface="+mn-ea"/>
                <a:cs typeface="+mn-cs"/>
              </a:rPr>
              <a:t>Δt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zh-CN" sz="2800" b="0" i="0" u="none" strike="noStrike" kern="1200" cap="none" spc="0" normalizeH="0" baseline="0" noProof="0" smtClean="0">
                <a:ln>
                  <a:noFill/>
                </a:ln>
                <a:solidFill>
                  <a:schemeClr val="tx1"/>
                </a:solidFill>
                <a:effectLst/>
                <a:uLnTx/>
                <a:uFillTx/>
                <a:latin typeface="+mn-lt"/>
                <a:ea typeface="+mn-ea"/>
                <a:cs typeface="+mn-cs"/>
              </a:rPr>
              <a:t>   </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C</a:t>
            </a:r>
            <a:r>
              <a:rPr kumimoji="0" lang="zh-CN" sz="28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a</a:t>
            </a:r>
            <a:r>
              <a:rPr kumimoji="0" lang="zh-CN" sz="28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bk :</a:t>
            </a:r>
            <a:r>
              <a:rPr kumimoji="0" lang="zh-CN" sz="2800" b="0" i="0" u="none" strike="noStrike" kern="1200" cap="none" spc="0" normalizeH="0" baseline="0" noProof="0" smtClean="0">
                <a:ln>
                  <a:noFill/>
                </a:ln>
                <a:solidFill>
                  <a:srgbClr val="FF3300"/>
                </a:solidFill>
                <a:effectLst/>
                <a:uLnTx/>
                <a:uFillTx/>
                <a:latin typeface="+mn-lt"/>
                <a:ea typeface="+mn-ea"/>
                <a:cs typeface="+mn-cs"/>
              </a:rPr>
              <a:t>流水线总价格</a:t>
            </a:r>
            <a:r>
              <a:rPr kumimoji="0" lang="zh-CN" sz="2800" b="0" i="0" u="none" strike="noStrike" kern="120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smtClean="0">
                <a:ln>
                  <a:noFill/>
                </a:ln>
                <a:solidFill>
                  <a:schemeClr val="tx1"/>
                </a:solidFill>
                <a:effectLst/>
                <a:uLnTx/>
                <a:uFillTx/>
                <a:latin typeface="+mn-lt"/>
                <a:ea typeface="+mn-ea"/>
                <a:cs typeface="+mn-cs"/>
              </a:rPr>
              <a:t>   </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a</a:t>
            </a:r>
            <a:r>
              <a:rPr kumimoji="0" lang="en-US" altLang="zh-CN" sz="2800" b="0" i="0" u="none" strike="noStrike" kern="1200" cap="none" spc="0" normalizeH="0" baseline="0" noProof="0" smtClean="0">
                <a:ln>
                  <a:noFill/>
                </a:ln>
                <a:solidFill>
                  <a:srgbClr val="000099"/>
                </a:solidFill>
                <a:effectLst/>
                <a:uLnTx/>
                <a:uFillTx/>
                <a:latin typeface="+mn-lt"/>
                <a:ea typeface="+mn-ea"/>
                <a:cs typeface="+mn-cs"/>
              </a:rPr>
              <a:t>:</a:t>
            </a:r>
            <a:r>
              <a:rPr kumimoji="0" lang="zh-CN" altLang="en-US" sz="2800" b="0" i="0" u="none" strike="noStrike" kern="1200" cap="none" spc="0" normalizeH="0" baseline="0" noProof="0" smtClean="0">
                <a:ln>
                  <a:noFill/>
                </a:ln>
                <a:solidFill>
                  <a:srgbClr val="000099"/>
                </a:solidFill>
                <a:effectLst/>
                <a:uLnTx/>
                <a:uFillTx/>
                <a:latin typeface="+mn-lt"/>
                <a:ea typeface="+mn-ea"/>
                <a:cs typeface="+mn-cs"/>
              </a:rPr>
              <a:t> </a:t>
            </a:r>
            <a:r>
              <a:rPr kumimoji="0" lang="zh-CN" sz="2800" b="0" i="0" u="none" strike="noStrike" kern="1200" cap="none" spc="0" normalizeH="0" baseline="0" noProof="0" smtClean="0">
                <a:ln>
                  <a:noFill/>
                </a:ln>
                <a:solidFill>
                  <a:srgbClr val="000099"/>
                </a:solidFill>
                <a:effectLst/>
                <a:uLnTx/>
                <a:uFillTx/>
                <a:latin typeface="+mn-lt"/>
                <a:ea typeface="+mn-ea"/>
                <a:cs typeface="+mn-cs"/>
              </a:rPr>
              <a:t>流水段本身价格，</a:t>
            </a:r>
            <a:r>
              <a:rPr kumimoji="0" lang="zh-CN" altLang="zh-CN" sz="2800" b="0" i="0" u="none" strike="noStrike" kern="1200" cap="none" spc="0" normalizeH="0" baseline="0" noProof="0" smtClean="0">
                <a:ln>
                  <a:noFill/>
                </a:ln>
                <a:solidFill>
                  <a:srgbClr val="000099"/>
                </a:solidFill>
                <a:effectLst/>
                <a:uLnTx/>
                <a:uFillTx/>
                <a:latin typeface="+mn-lt"/>
                <a:ea typeface="+mn-ea"/>
                <a:cs typeface="+mn-cs"/>
              </a:rPr>
              <a:t>b</a:t>
            </a:r>
            <a:r>
              <a:rPr kumimoji="0" lang="zh-CN" sz="2800" b="0" i="0" u="none" strike="noStrike" kern="1200" cap="none" spc="0" normalizeH="0" baseline="0" noProof="0" smtClean="0">
                <a:ln>
                  <a:noFill/>
                </a:ln>
                <a:solidFill>
                  <a:srgbClr val="000099"/>
                </a:solidFill>
                <a:effectLst/>
                <a:uLnTx/>
                <a:uFillTx/>
                <a:latin typeface="+mn-lt"/>
                <a:ea typeface="+mn-ea"/>
                <a:cs typeface="+mn-cs"/>
              </a:rPr>
              <a:t>锁存器价格。</a:t>
            </a:r>
            <a:endParaRPr kumimoji="0" lang="zh-CN" sz="2800" b="0" i="0" u="none" strike="noStrike" kern="1200" cap="none" spc="0" normalizeH="0" baseline="0" noProof="0" dirty="0" smtClean="0">
              <a:ln>
                <a:noFill/>
              </a:ln>
              <a:solidFill>
                <a:srgbClr val="000099"/>
              </a:solidFill>
              <a:effectLst/>
              <a:uLnTx/>
              <a:uFillTx/>
              <a:latin typeface="+mn-lt"/>
              <a:ea typeface="+mn-ea"/>
              <a:cs typeface="+mn-cs"/>
            </a:endParaRPr>
          </a:p>
        </p:txBody>
      </p:sp>
      <p:pic>
        <p:nvPicPr>
          <p:cNvPr id="6" name="Picture 4"/>
          <p:cNvPicPr>
            <a:picLocks noChangeAspect="1" noChangeArrowheads="1"/>
          </p:cNvPicPr>
          <p:nvPr/>
        </p:nvPicPr>
        <p:blipFill>
          <a:blip r:embed="rId2"/>
          <a:srcRect/>
          <a:stretch>
            <a:fillRect/>
          </a:stretch>
        </p:blipFill>
        <p:spPr bwMode="auto">
          <a:xfrm>
            <a:off x="611188" y="3141663"/>
            <a:ext cx="4319587" cy="647700"/>
          </a:xfrm>
          <a:prstGeom prst="rect">
            <a:avLst/>
          </a:prstGeom>
          <a:noFill/>
          <a:ln w="9525">
            <a:noFill/>
            <a:miter lim="800000"/>
            <a:headEnd/>
            <a:tailEnd/>
          </a:ln>
        </p:spPr>
      </p:pic>
      <p:pic>
        <p:nvPicPr>
          <p:cNvPr id="7" name="Picture 5"/>
          <p:cNvPicPr>
            <a:picLocks noChangeAspect="1" noChangeArrowheads="1"/>
          </p:cNvPicPr>
          <p:nvPr/>
        </p:nvPicPr>
        <p:blipFill>
          <a:blip r:embed="rId3"/>
          <a:srcRect/>
          <a:stretch>
            <a:fillRect/>
          </a:stretch>
        </p:blipFill>
        <p:spPr bwMode="auto">
          <a:xfrm>
            <a:off x="5580063" y="3141663"/>
            <a:ext cx="3097212" cy="57467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5288" y="0"/>
            <a:ext cx="8229600" cy="11398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sz="4400" b="1" i="0" u="none" strike="noStrike" kern="1200" cap="none" spc="0" normalizeH="0" baseline="0" noProof="0" smtClean="0">
                <a:ln>
                  <a:noFill/>
                </a:ln>
                <a:solidFill>
                  <a:srgbClr val="FF3300"/>
                </a:solidFill>
                <a:effectLst/>
                <a:uLnTx/>
                <a:uFillTx/>
                <a:latin typeface="+mj-lt"/>
                <a:ea typeface="+mj-ea"/>
                <a:cs typeface="+mj-cs"/>
              </a:rPr>
              <a:t>流水线的最佳段数</a:t>
            </a:r>
          </a:p>
        </p:txBody>
      </p:sp>
      <p:sp>
        <p:nvSpPr>
          <p:cNvPr id="3" name="Rectangle 3"/>
          <p:cNvSpPr txBox="1">
            <a:spLocks noChangeArrowheads="1"/>
          </p:cNvSpPr>
          <p:nvPr/>
        </p:nvSpPr>
        <p:spPr>
          <a:xfrm>
            <a:off x="323850" y="1052513"/>
            <a:ext cx="8820150" cy="551656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rgbClr val="000099"/>
                </a:solidFill>
                <a:effectLst/>
                <a:uLnTx/>
                <a:uFillTx/>
                <a:latin typeface="+mn-lt"/>
                <a:ea typeface="+mn-ea"/>
                <a:cs typeface="+mn-cs"/>
              </a:rPr>
              <a:t>对自变量</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k</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求导，可得</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PCR</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的极大值</a:t>
            </a:r>
            <a:r>
              <a:rPr kumimoji="0" lang="en-US" altLang="zh-CN" sz="2800" b="0" i="0" u="none" strike="noStrike" kern="1200" cap="none" spc="0" normalizeH="0" baseline="0" noProof="0" dirty="0" smtClean="0">
                <a:ln>
                  <a:noFill/>
                </a:ln>
                <a:solidFill>
                  <a:srgbClr val="000099"/>
                </a:solidFill>
                <a:effectLst/>
                <a:uLnTx/>
                <a:uFillTx/>
                <a:latin typeface="+mn-lt"/>
                <a:ea typeface="+mn-ea"/>
                <a:cs typeface="+mn-cs"/>
              </a:rPr>
              <a:t>,</a:t>
            </a:r>
            <a:r>
              <a:rPr kumimoji="0" lang="zh-CN" altLang="en-US" sz="2800" b="0" i="0" u="none" strike="noStrike" kern="1200" cap="none" spc="0" normalizeH="0" baseline="0" noProof="0" dirty="0" smtClean="0">
                <a:ln>
                  <a:noFill/>
                </a:ln>
                <a:solidFill>
                  <a:srgbClr val="000099"/>
                </a:solidFill>
                <a:effectLst/>
                <a:uLnTx/>
                <a:uFillTx/>
                <a:latin typeface="+mn-lt"/>
                <a:ea typeface="+mn-ea"/>
                <a:cs typeface="+mn-cs"/>
              </a:rPr>
              <a:t> </a:t>
            </a:r>
            <a:r>
              <a:rPr kumimoji="0" lang="zh-CN" altLang="zh-CN" sz="2800" b="1" i="0" u="sng" strike="noStrike" kern="1200" cap="none" spc="0" normalizeH="0" baseline="0" noProof="0" dirty="0" smtClean="0">
                <a:ln>
                  <a:noFill/>
                </a:ln>
                <a:solidFill>
                  <a:srgbClr val="FF3300"/>
                </a:solidFill>
                <a:effectLst/>
                <a:uLnTx/>
                <a:uFillTx/>
                <a:latin typeface="+mn-lt"/>
                <a:ea typeface="+mn-ea"/>
                <a:cs typeface="+mn-cs"/>
                <a:hlinkClick r:id="rId2" action="ppaction://hlinkfile"/>
              </a:rPr>
              <a:t>K0</a:t>
            </a:r>
            <a:r>
              <a:rPr kumimoji="0" lang="zh-CN" sz="2800" b="1" i="0" u="sng" strike="noStrike" kern="1200" cap="none" spc="0" normalizeH="0" baseline="0" noProof="0" dirty="0" smtClean="0">
                <a:ln>
                  <a:noFill/>
                </a:ln>
                <a:solidFill>
                  <a:srgbClr val="FF3300"/>
                </a:solidFill>
                <a:effectLst/>
                <a:uLnTx/>
                <a:uFillTx/>
                <a:latin typeface="+mn-lt"/>
                <a:ea typeface="+mn-ea"/>
                <a:cs typeface="+mn-cs"/>
                <a:hlinkClick r:id="rId2" action="ppaction://hlinkfile"/>
              </a:rPr>
              <a:t>是最佳段数</a:t>
            </a:r>
            <a:endParaRPr kumimoji="0" lang="en-US" altLang="zh-CN" sz="2800" b="1" i="0" u="sng" strike="noStrike" kern="1200" cap="none" spc="0" normalizeH="0" baseline="0" noProof="0" dirty="0" smtClean="0">
              <a:ln>
                <a:noFill/>
              </a:ln>
              <a:solidFill>
                <a:srgbClr val="FF3300"/>
              </a:solidFill>
              <a:effectLst/>
              <a:uLnTx/>
              <a:uFillTx/>
              <a:latin typeface="+mn-lt"/>
              <a:ea typeface="+mn-ea"/>
              <a:cs typeface="+mn-cs"/>
              <a:hlinkClick r:id="rId2" action="ppaction://hlinkfile"/>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dirty="0" smtClean="0">
                <a:ln>
                  <a:noFill/>
                </a:ln>
                <a:solidFill>
                  <a:srgbClr val="000099"/>
                </a:solidFill>
                <a:effectLst/>
                <a:uLnTx/>
                <a:uFillTx/>
                <a:latin typeface="+mn-lt"/>
                <a:ea typeface="+mn-ea"/>
                <a:cs typeface="+mn-cs"/>
                <a:hlinkClick r:id="rId2" action="ppaction://hlinkfile"/>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K</a:t>
            </a:r>
            <a:r>
              <a:rPr kumimoji="0" lang="zh-CN" altLang="zh-CN" sz="1400" b="0" i="0" u="none" strike="noStrike" kern="1200" cap="none" spc="0" normalizeH="0" baseline="0" noProof="0" dirty="0" smtClean="0">
                <a:ln>
                  <a:noFill/>
                </a:ln>
                <a:solidFill>
                  <a:srgbClr val="000099"/>
                </a:solidFill>
                <a:effectLst/>
                <a:uLnTx/>
                <a:uFillTx/>
                <a:latin typeface="+mn-lt"/>
                <a:ea typeface="+mn-ea"/>
                <a:cs typeface="+mn-cs"/>
              </a:rPr>
              <a:t>0</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与流水线的串行执行时间</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t</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和流水线价格</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a</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的平方根成正比，与锁存器延迟</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d</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和价格</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b</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的平方根成反比。</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rgbClr val="000099"/>
                </a:solidFill>
                <a:effectLst/>
                <a:uLnTx/>
                <a:uFillTx/>
                <a:latin typeface="+mn-lt"/>
                <a:ea typeface="+mn-ea"/>
                <a:cs typeface="+mn-cs"/>
              </a:rPr>
              <a:t>处理机中的流水线段数一般在</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2</a:t>
            </a:r>
            <a:r>
              <a:rPr kumimoji="0" lang="zh-CN" altLang="zh-CN" sz="2800" b="0" i="0" u="none" strike="noStrike" kern="1200" cap="none" spc="0" normalizeH="0" baseline="0" noProof="0" dirty="0" smtClean="0">
                <a:ln>
                  <a:noFill/>
                </a:ln>
                <a:solidFill>
                  <a:srgbClr val="000099"/>
                </a:solidFill>
                <a:effectLst/>
                <a:uLnTx/>
                <a:uFillTx/>
                <a:latin typeface="Arial"/>
                <a:ea typeface="+mn-ea"/>
                <a:cs typeface="+mn-cs"/>
              </a:rPr>
              <a:t>—</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10</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之间。</a:t>
            </a:r>
            <a:endParaRPr kumimoji="0" lang="en-US" altLang="zh-CN" sz="2800" b="0" i="0" u="none" strike="noStrike" kern="120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8</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段或超过</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8</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段的流水线称为</a:t>
            </a:r>
            <a:r>
              <a:rPr kumimoji="0" lang="zh-CN" sz="2800" b="1" i="0" u="none" strike="noStrike" kern="1200" cap="none" spc="0" normalizeH="0" baseline="0" noProof="0" dirty="0" smtClean="0">
                <a:ln>
                  <a:noFill/>
                </a:ln>
                <a:solidFill>
                  <a:srgbClr val="FF3300"/>
                </a:solidFill>
                <a:effectLst/>
                <a:uLnTx/>
                <a:uFillTx/>
                <a:latin typeface="+mn-lt"/>
                <a:ea typeface="+mn-ea"/>
                <a:cs typeface="+mn-cs"/>
              </a:rPr>
              <a:t>超流水线</a:t>
            </a:r>
            <a:endParaRPr kumimoji="0" lang="en-US" altLang="zh-CN" sz="2800" b="1" i="0" u="none" strike="noStrike" kern="1200" cap="none" spc="0" normalizeH="0" baseline="0" noProof="0" dirty="0" smtClean="0">
              <a:ln>
                <a:noFill/>
              </a:ln>
              <a:solidFill>
                <a:srgbClr val="FF33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8</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段或</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8</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段以上流水线的处理机也称为</a:t>
            </a:r>
            <a:r>
              <a:rPr kumimoji="0" lang="zh-CN" sz="2800" b="1" i="0" u="none" strike="noStrike" kern="1200" cap="none" spc="0" normalizeH="0" baseline="0" noProof="0" dirty="0" smtClean="0">
                <a:ln>
                  <a:noFill/>
                </a:ln>
                <a:solidFill>
                  <a:srgbClr val="FF3300"/>
                </a:solidFill>
                <a:effectLst/>
                <a:uLnTx/>
                <a:uFillTx/>
                <a:latin typeface="+mn-lt"/>
                <a:ea typeface="+mn-ea"/>
                <a:cs typeface="+mn-cs"/>
              </a:rPr>
              <a:t>超流水线处理机</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a:t>
            </a:r>
          </a:p>
        </p:txBody>
      </p:sp>
      <p:pic>
        <p:nvPicPr>
          <p:cNvPr id="4" name="Picture 4"/>
          <p:cNvPicPr>
            <a:picLocks noChangeAspect="1" noChangeArrowheads="1"/>
          </p:cNvPicPr>
          <p:nvPr/>
        </p:nvPicPr>
        <p:blipFill>
          <a:blip r:embed="rId3"/>
          <a:srcRect/>
          <a:stretch>
            <a:fillRect/>
          </a:stretch>
        </p:blipFill>
        <p:spPr bwMode="auto">
          <a:xfrm>
            <a:off x="6084888" y="1700213"/>
            <a:ext cx="2808287" cy="1800225"/>
          </a:xfrm>
          <a:prstGeom prst="rect">
            <a:avLst/>
          </a:prstGeom>
          <a:noFill/>
          <a:ln w="9525">
            <a:noFill/>
            <a:miter lim="800000"/>
            <a:headEnd/>
            <a:tailEnd/>
          </a:ln>
        </p:spPr>
      </p:pic>
      <p:pic>
        <p:nvPicPr>
          <p:cNvPr id="5" name="Picture 5"/>
          <p:cNvPicPr>
            <a:picLocks noChangeAspect="1" noChangeArrowheads="1"/>
          </p:cNvPicPr>
          <p:nvPr/>
        </p:nvPicPr>
        <p:blipFill>
          <a:blip r:embed="rId4"/>
          <a:srcRect/>
          <a:stretch>
            <a:fillRect/>
          </a:stretch>
        </p:blipFill>
        <p:spPr bwMode="auto">
          <a:xfrm>
            <a:off x="827088" y="1628775"/>
            <a:ext cx="5075237" cy="19431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descr="Rectangle: Click to edit Master text styles&#10;Second level&#10;Third level&#10;Fourth level&#10;Fifth level"/>
          <p:cNvSpPr txBox="1">
            <a:spLocks noChangeArrowheads="1"/>
          </p:cNvSpPr>
          <p:nvPr/>
        </p:nvSpPr>
        <p:spPr>
          <a:xfrm>
            <a:off x="714348" y="1142984"/>
            <a:ext cx="7989888" cy="3289300"/>
          </a:xfrm>
          <a:prstGeom prst="rect">
            <a:avLst/>
          </a:prstGeom>
        </p:spPr>
        <p:txBody>
          <a:bodyPr/>
          <a:lstStyle/>
          <a:p>
            <a:pPr marL="317500" marR="0" lvl="0" indent="-3175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例</a:t>
            </a: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3.1</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设在下图所示的静态流水线上计算：</a:t>
            </a:r>
          </a:p>
          <a:p>
            <a:pPr marL="317500" marR="0" lvl="0" indent="-3175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p>
          <a:p>
            <a:pPr marL="317500" marR="0" lvl="0" indent="-3175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endParaRPr>
          </a:p>
          <a:p>
            <a:pPr marL="317500" marR="0" lvl="0" indent="-3175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endParaRPr lang="en-US" altLang="zh-CN" sz="2400" b="1" dirty="0" smtClean="0">
              <a:solidFill>
                <a:srgbClr val="000000"/>
              </a:solidFill>
              <a:latin typeface="宋体" pitchFamily="2" charset="-122"/>
              <a:ea typeface="宋体" pitchFamily="2" charset="-122"/>
            </a:endParaRPr>
          </a:p>
          <a:p>
            <a:pPr marL="317500" marR="0" lvl="0" indent="-3175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流水线的输出可以直接返回输入端或暂存于相应的流水寄存器中，试计算其吞吐率、加速比和效率。</a:t>
            </a:r>
          </a:p>
        </p:txBody>
      </p:sp>
      <p:sp>
        <p:nvSpPr>
          <p:cNvPr id="8" name="Text Box 4"/>
          <p:cNvSpPr txBox="1">
            <a:spLocks noChangeArrowheads="1"/>
          </p:cNvSpPr>
          <p:nvPr/>
        </p:nvSpPr>
        <p:spPr bwMode="auto">
          <a:xfrm>
            <a:off x="357158" y="428604"/>
            <a:ext cx="6840537" cy="488950"/>
          </a:xfrm>
          <a:prstGeom prst="rect">
            <a:avLst/>
          </a:prstGeom>
          <a:noFill/>
          <a:ln w="9525">
            <a:noFill/>
            <a:miter lim="800000"/>
            <a:headEnd/>
            <a:tailEnd/>
          </a:ln>
        </p:spPr>
        <p:txBody>
          <a:bodyPr>
            <a:spAutoFit/>
          </a:bodyPr>
          <a:lstStyle/>
          <a:p>
            <a:pPr>
              <a:spcBef>
                <a:spcPct val="50000"/>
              </a:spcBef>
            </a:pPr>
            <a:r>
              <a:rPr lang="en-US" altLang="zh-CN" sz="2600" dirty="0">
                <a:solidFill>
                  <a:srgbClr val="FF0000"/>
                </a:solidFill>
                <a:latin typeface="黑体" pitchFamily="49" charset="-122"/>
              </a:rPr>
              <a:t>3.2.4 </a:t>
            </a:r>
            <a:r>
              <a:rPr lang="zh-CN" altLang="en-US" sz="2600" dirty="0">
                <a:solidFill>
                  <a:srgbClr val="FF0000"/>
                </a:solidFill>
                <a:latin typeface="黑体" pitchFamily="49" charset="-122"/>
              </a:rPr>
              <a:t>流水线的性能分析举例</a:t>
            </a:r>
          </a:p>
        </p:txBody>
      </p:sp>
      <p:sp>
        <p:nvSpPr>
          <p:cNvPr id="9"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 name="Object 5"/>
          <p:cNvGraphicFramePr>
            <a:graphicFrameLocks noChangeAspect="1"/>
          </p:cNvGraphicFramePr>
          <p:nvPr/>
        </p:nvGraphicFramePr>
        <p:xfrm>
          <a:off x="3714744" y="1785926"/>
          <a:ext cx="1439863" cy="1033473"/>
        </p:xfrm>
        <a:graphic>
          <a:graphicData uri="http://schemas.openxmlformats.org/presentationml/2006/ole">
            <p:oleObj spid="_x0000_s55298" name="公式" r:id="rId3" imgW="799753" imgH="431613" progId="Equation.3">
              <p:embed/>
            </p:oleObj>
          </a:graphicData>
        </a:graphic>
      </p:graphicFrame>
      <p:graphicFrame>
        <p:nvGraphicFramePr>
          <p:cNvPr id="11" name="Object 8"/>
          <p:cNvGraphicFramePr>
            <a:graphicFrameLocks noChangeAspect="1"/>
          </p:cNvGraphicFramePr>
          <p:nvPr/>
        </p:nvGraphicFramePr>
        <p:xfrm>
          <a:off x="1214414" y="4429132"/>
          <a:ext cx="6985000" cy="1676400"/>
        </p:xfrm>
        <a:graphic>
          <a:graphicData uri="http://schemas.openxmlformats.org/presentationml/2006/ole">
            <p:oleObj spid="_x0000_s55299" name="Picture2" r:id="rId4" imgW="4115520" imgH="987480" progId="Word.Picture.8">
              <p:embed/>
            </p:oleObj>
          </a:graphicData>
        </a:graphic>
      </p:graphicFrame>
      <p:sp>
        <p:nvSpPr>
          <p:cNvPr id="12" name="Text Box 11"/>
          <p:cNvSpPr txBox="1">
            <a:spLocks noChangeArrowheads="1"/>
          </p:cNvSpPr>
          <p:nvPr/>
        </p:nvSpPr>
        <p:spPr bwMode="auto">
          <a:xfrm>
            <a:off x="4857752" y="6143644"/>
            <a:ext cx="2952750" cy="396875"/>
          </a:xfrm>
          <a:prstGeom prst="rect">
            <a:avLst/>
          </a:prstGeom>
          <a:noFill/>
          <a:ln w="9525">
            <a:noFill/>
            <a:miter lim="800000"/>
            <a:headEnd/>
            <a:tailEnd/>
          </a:ln>
        </p:spPr>
        <p:txBody>
          <a:bodyPr>
            <a:spAutoFit/>
          </a:bodyPr>
          <a:lstStyle/>
          <a:p>
            <a:pPr>
              <a:spcBef>
                <a:spcPct val="50000"/>
              </a:spcBef>
            </a:pPr>
            <a:r>
              <a:rPr lang="en-US" altLang="zh-CN" sz="2000" b="1" dirty="0">
                <a:solidFill>
                  <a:srgbClr val="000000"/>
                </a:solidFill>
                <a:latin typeface="宋体" pitchFamily="2" charset="-122"/>
                <a:ea typeface="宋体" pitchFamily="2" charset="-122"/>
              </a:rPr>
              <a:t>(</a:t>
            </a:r>
            <a:r>
              <a:rPr lang="zh-CN" altLang="en-US" sz="2000" b="1" dirty="0">
                <a:solidFill>
                  <a:srgbClr val="000000"/>
                </a:solidFill>
                <a:latin typeface="宋体" pitchFamily="2" charset="-122"/>
                <a:ea typeface="宋体" pitchFamily="2" charset="-122"/>
              </a:rPr>
              <a:t>每段的时间都为</a:t>
            </a:r>
            <a:r>
              <a:rPr lang="zh-CN" altLang="en-US" sz="2000" b="1" dirty="0">
                <a:solidFill>
                  <a:srgbClr val="9933FF"/>
                </a:solidFill>
                <a:latin typeface="宋体" pitchFamily="2" charset="-122"/>
                <a:ea typeface="宋体" pitchFamily="2" charset="-122"/>
              </a:rPr>
              <a:t>△</a:t>
            </a:r>
            <a:r>
              <a:rPr lang="en-US" altLang="zh-CN" sz="2000" b="1" dirty="0">
                <a:solidFill>
                  <a:srgbClr val="9933FF"/>
                </a:solidFill>
                <a:latin typeface="宋体" pitchFamily="2" charset="-122"/>
                <a:ea typeface="宋体" pitchFamily="2" charset="-122"/>
              </a:rPr>
              <a:t>t</a:t>
            </a:r>
            <a:r>
              <a:rPr lang="en-US" altLang="zh-CN" sz="2000" b="1" dirty="0">
                <a:solidFill>
                  <a:srgbClr val="000000"/>
                </a:solidFill>
                <a:latin typeface="宋体" pitchFamily="2" charset="-122"/>
                <a:ea typeface="宋体" pitchFamily="2" charset="-122"/>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descr="Rectangle: Click to edit Master text styles&#10;Second level&#10;Third level&#10;Fourth level&#10;Fifth level"/>
          <p:cNvSpPr txBox="1">
            <a:spLocks noChangeArrowheads="1"/>
          </p:cNvSpPr>
          <p:nvPr/>
        </p:nvSpPr>
        <p:spPr>
          <a:xfrm>
            <a:off x="571472" y="428604"/>
            <a:ext cx="7124700" cy="2641600"/>
          </a:xfrm>
          <a:prstGeom prst="rect">
            <a:avLst/>
          </a:prstGeom>
          <a:noFill/>
        </p:spPr>
        <p:txBody>
          <a:bodyPr/>
          <a:lstStyle/>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解</a:t>
            </a:r>
            <a:r>
              <a:rPr kumimoji="0" lang="zh-CN" altLang="en-US" sz="32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sym typeface="Wingdings" pitchFamily="2" charset="2"/>
              </a:rPr>
              <a:t>：（</a:t>
            </a:r>
            <a:r>
              <a:rPr kumimoji="0" lang="en-US" altLang="zh-CN" sz="32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sym typeface="Wingdings" pitchFamily="2" charset="2"/>
              </a:rPr>
              <a:t>1</a:t>
            </a:r>
            <a:r>
              <a:rPr kumimoji="0" lang="zh-CN" altLang="en-US" sz="32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sym typeface="Wingdings" pitchFamily="2" charset="2"/>
              </a:rPr>
              <a:t>）</a:t>
            </a:r>
            <a:r>
              <a:rPr kumimoji="0" lang="zh-CN" altLang="en-US" sz="32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选择适合于流水线工作的算法</a:t>
            </a:r>
          </a:p>
          <a:p>
            <a:pPr marL="1143000" marR="0" lvl="2" indent="-2286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先计算</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1</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1</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2</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2</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3</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和</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4</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4</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p>
          <a:p>
            <a:pPr marL="1143000" marR="0" lvl="2" indent="-2286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再计算</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1</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1</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2</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2</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和</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3</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3</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4</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4</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p>
          <a:p>
            <a:pPr marL="1143000" marR="0" lvl="2" indent="-2286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然后求总的乘积结果。</a:t>
            </a:r>
          </a:p>
          <a:p>
            <a:pPr marL="742950" marR="0" lvl="1" indent="-28575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2</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）画出时空图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1116013" y="1082675"/>
            <a:ext cx="6985000" cy="3960813"/>
          </a:xfrm>
          <a:prstGeom prst="rect">
            <a:avLst/>
          </a:prstGeom>
          <a:solidFill>
            <a:srgbClr val="F6ECC0"/>
          </a:solidFill>
          <a:ln w="9525">
            <a:noFill/>
            <a:miter lim="800000"/>
            <a:headEnd/>
            <a:tailEnd/>
          </a:ln>
        </p:spPr>
        <p:txBody>
          <a:bodyPr wrap="none" anchor="ctr"/>
          <a:lstStyle/>
          <a:p>
            <a:endParaRPr lang="zh-CN" altLang="en-US"/>
          </a:p>
        </p:txBody>
      </p:sp>
      <p:graphicFrame>
        <p:nvGraphicFramePr>
          <p:cNvPr id="3" name="Object 4"/>
          <p:cNvGraphicFramePr>
            <a:graphicFrameLocks noChangeAspect="1"/>
          </p:cNvGraphicFramePr>
          <p:nvPr/>
        </p:nvGraphicFramePr>
        <p:xfrm>
          <a:off x="1000100" y="785794"/>
          <a:ext cx="6408737" cy="3592512"/>
        </p:xfrm>
        <a:graphic>
          <a:graphicData uri="http://schemas.openxmlformats.org/presentationml/2006/ole">
            <p:oleObj spid="_x0000_s56322" name="图片" r:id="rId3" imgW="3848760" imgH="2157120" progId="Word.Picture.8">
              <p:embed/>
            </p:oleObj>
          </a:graphicData>
        </a:graphic>
      </p:graphicFrame>
      <p:graphicFrame>
        <p:nvGraphicFramePr>
          <p:cNvPr id="4" name="Object 9"/>
          <p:cNvGraphicFramePr>
            <a:graphicFrameLocks noChangeAspect="1"/>
          </p:cNvGraphicFramePr>
          <p:nvPr/>
        </p:nvGraphicFramePr>
        <p:xfrm>
          <a:off x="1571604" y="5000636"/>
          <a:ext cx="1152525" cy="660400"/>
        </p:xfrm>
        <a:graphic>
          <a:graphicData uri="http://schemas.openxmlformats.org/presentationml/2006/ole">
            <p:oleObj spid="_x0000_s56323" name="公式" r:id="rId4" imgW="685800" imgH="393700" progId="Equation.3">
              <p:embed/>
            </p:oleObj>
          </a:graphicData>
        </a:graphic>
      </p:graphicFrame>
      <p:graphicFrame>
        <p:nvGraphicFramePr>
          <p:cNvPr id="5" name="Object 10"/>
          <p:cNvGraphicFramePr>
            <a:graphicFrameLocks noChangeAspect="1"/>
          </p:cNvGraphicFramePr>
          <p:nvPr/>
        </p:nvGraphicFramePr>
        <p:xfrm>
          <a:off x="3428992" y="5072074"/>
          <a:ext cx="1441450" cy="685800"/>
        </p:xfrm>
        <a:graphic>
          <a:graphicData uri="http://schemas.openxmlformats.org/presentationml/2006/ole">
            <p:oleObj spid="_x0000_s56324" name="公式" r:id="rId5" imgW="774360" imgH="368280" progId="Equation.3">
              <p:embed/>
            </p:oleObj>
          </a:graphicData>
        </a:graphic>
      </p:graphicFrame>
      <p:graphicFrame>
        <p:nvGraphicFramePr>
          <p:cNvPr id="6" name="Object 11"/>
          <p:cNvGraphicFramePr>
            <a:graphicFrameLocks noChangeAspect="1"/>
          </p:cNvGraphicFramePr>
          <p:nvPr/>
        </p:nvGraphicFramePr>
        <p:xfrm>
          <a:off x="5357818" y="5072074"/>
          <a:ext cx="2376487" cy="669925"/>
        </p:xfrm>
        <a:graphic>
          <a:graphicData uri="http://schemas.openxmlformats.org/presentationml/2006/ole">
            <p:oleObj spid="_x0000_s56325" name="公式" r:id="rId6" imgW="1307880" imgH="368280" progId="Equation.3">
              <p:embed/>
            </p:oleObj>
          </a:graphicData>
        </a:graphic>
      </p:graphicFrame>
      <p:sp>
        <p:nvSpPr>
          <p:cNvPr id="7" name="Rectangle 5"/>
          <p:cNvSpPr>
            <a:spLocks noChangeArrowheads="1"/>
          </p:cNvSpPr>
          <p:nvPr/>
        </p:nvSpPr>
        <p:spPr bwMode="auto">
          <a:xfrm>
            <a:off x="1071538" y="5903913"/>
            <a:ext cx="7143800" cy="830997"/>
          </a:xfrm>
          <a:prstGeom prst="rect">
            <a:avLst/>
          </a:prstGeom>
          <a:noFill/>
          <a:ln w="9525">
            <a:noFill/>
            <a:miter lim="800000"/>
            <a:headEnd/>
            <a:tailEnd/>
          </a:ln>
          <a:effectLst/>
        </p:spPr>
        <p:txBody>
          <a:bodyPr wrap="square">
            <a:spAutoFit/>
          </a:bodyPr>
          <a:lstStyle/>
          <a:p>
            <a:pPr>
              <a:defRPr/>
            </a:pPr>
            <a:r>
              <a:rPr lang="zh-CN" altLang="en-US" sz="2400" dirty="0">
                <a:solidFill>
                  <a:srgbClr val="FF3300"/>
                </a:solidFill>
                <a:latin typeface="Arial" pitchFamily="34" charset="0"/>
              </a:rPr>
              <a:t>静态</a:t>
            </a:r>
            <a:r>
              <a:rPr lang="zh-CN" altLang="en-US" dirty="0">
                <a:effectLst>
                  <a:outerShdw blurRad="38100" dist="38100" dir="2700000" algn="tl">
                    <a:srgbClr val="C0C0C0"/>
                  </a:outerShdw>
                </a:effectLst>
              </a:rPr>
              <a:t>: </a:t>
            </a:r>
            <a:r>
              <a:rPr lang="zh-CN" altLang="en-US" dirty="0">
                <a:solidFill>
                  <a:srgbClr val="000099"/>
                </a:solidFill>
                <a:effectLst>
                  <a:outerShdw blurRad="38100" dist="38100" dir="2700000" algn="tl">
                    <a:srgbClr val="C0C0C0"/>
                  </a:outerShdw>
                </a:effectLst>
              </a:rPr>
              <a:t>加法完成后再进行乘法</a:t>
            </a:r>
          </a:p>
          <a:p>
            <a:pPr>
              <a:defRPr/>
            </a:pPr>
            <a:r>
              <a:rPr lang="zh-CN" altLang="en-US" sz="2400" dirty="0">
                <a:solidFill>
                  <a:srgbClr val="FF3300"/>
                </a:solidFill>
                <a:latin typeface="Arial" pitchFamily="34" charset="0"/>
                <a:sym typeface="Arial" pitchFamily="34" charset="0"/>
              </a:rPr>
              <a:t>动态：</a:t>
            </a:r>
            <a:r>
              <a:rPr lang="zh-CN" altLang="en-US" dirty="0">
                <a:solidFill>
                  <a:srgbClr val="000099"/>
                </a:solidFill>
                <a:effectLst>
                  <a:outerShdw blurRad="38100" dist="38100" dir="2700000" algn="tl">
                    <a:srgbClr val="C0C0C0"/>
                  </a:outerShdw>
                </a:effectLst>
                <a:sym typeface="Arial" pitchFamily="34" charset="0"/>
              </a:rPr>
              <a:t>不要求加法完成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285720" y="357166"/>
            <a:ext cx="8358246" cy="4953000"/>
          </a:xfrm>
          <a:prstGeom prst="rect">
            <a:avLst/>
          </a:prstGeom>
        </p:spPr>
        <p:txBody>
          <a:bodyPr/>
          <a:lstStyle/>
          <a:p>
            <a:pPr marL="457200" lvl="0" indent="-457200">
              <a:lnSpc>
                <a:spcPct val="130000"/>
              </a:lnSpc>
              <a:spcBef>
                <a:spcPct val="20000"/>
              </a:spcBef>
              <a:buFont typeface="Wingdings" pitchFamily="2" charset="2"/>
              <a:buAutoNum type="arabicPeriod" startAt="2"/>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流水线技术</a:t>
            </a:r>
            <a:r>
              <a:rPr lang="zh-CN" altLang="en-US" sz="3200" dirty="0">
                <a:solidFill>
                  <a:srgbClr val="FF0000"/>
                </a:solidFill>
              </a:rPr>
              <a:t>的</a:t>
            </a:r>
            <a:r>
              <a:rPr lang="zh-CN" sz="3200" b="1" dirty="0" smtClean="0">
                <a:solidFill>
                  <a:srgbClr val="000099"/>
                </a:solidFill>
              </a:rPr>
              <a:t>基础是</a:t>
            </a:r>
            <a:r>
              <a:rPr lang="zh-CN" sz="3200" b="1" dirty="0" smtClean="0">
                <a:solidFill>
                  <a:srgbClr val="000099"/>
                </a:solidFill>
                <a:latin typeface="Arial"/>
              </a:rPr>
              <a:t>“</a:t>
            </a:r>
            <a:r>
              <a:rPr lang="zh-CN" sz="3200" b="1" dirty="0" smtClean="0">
                <a:solidFill>
                  <a:srgbClr val="FF3300"/>
                </a:solidFill>
              </a:rPr>
              <a:t>部件功能专用化</a:t>
            </a:r>
            <a:r>
              <a:rPr lang="zh-CN" sz="3200" b="1" dirty="0" smtClean="0">
                <a:solidFill>
                  <a:srgbClr val="000099"/>
                </a:solidFill>
                <a:latin typeface="Arial"/>
              </a:rPr>
              <a:t>”</a:t>
            </a:r>
            <a:endParaRPr kumimoji="0" lang="zh-CN" altLang="en-US" sz="3200" b="0" i="0" u="none" strike="noStrike" kern="1200" cap="none" spc="0" normalizeH="0" baseline="0" noProof="0" dirty="0" smtClean="0">
              <a:ln>
                <a:noFill/>
              </a:ln>
              <a:solidFill>
                <a:srgbClr val="FF0000"/>
              </a:solidFill>
              <a:effectLst/>
              <a:uLnTx/>
              <a:uFillTx/>
              <a:latin typeface="+mn-lt"/>
              <a:ea typeface="+mn-ea"/>
              <a:cs typeface="+mn-cs"/>
            </a:endParaRPr>
          </a:p>
          <a:p>
            <a:pPr marL="1085850" marR="0" lvl="1" indent="-4572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把一个重复的过程分解为若干个子过程</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085850" marR="0" lvl="1" indent="-4572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每个子过程由专门的功能部件来实现</a:t>
            </a:r>
          </a:p>
          <a:p>
            <a:pPr marL="1085850" marR="0" lvl="1" indent="-4572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把多个处理过程在时间上错开，依次通过各功能段</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085850" marR="0" lvl="1" indent="-4572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每个子过程就与其它的子过程并行进行。</a:t>
            </a:r>
          </a:p>
          <a:p>
            <a:pPr marL="457200" marR="0" lvl="0" indent="-457200" algn="l" defTabSz="914400" rtl="0" eaLnBrk="1" fontAlgn="auto" latinLnBrk="0" hangingPunct="1">
              <a:lnSpc>
                <a:spcPct val="130000"/>
              </a:lnSpc>
              <a:spcBef>
                <a:spcPct val="20000"/>
              </a:spcBef>
              <a:spcAft>
                <a:spcPts val="0"/>
              </a:spcAft>
              <a:buClrTx/>
              <a:buSzTx/>
              <a:buFont typeface="Wingdings" pitchFamily="2" charset="2"/>
              <a:buAutoNum type="arabicPeriod" startAt="2"/>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流水线中的每个子过程及其功能部件称为</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流水线的级或段</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，段与段相互连接形成流水线。流水线的</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段数</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称为</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流水线的深度。</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428596" y="857232"/>
            <a:ext cx="7288212" cy="841375"/>
          </a:xfrm>
          <a:prstGeom prst="rect">
            <a:avLst/>
          </a:prstGeom>
        </p:spPr>
        <p:txBody>
          <a:bodyPr/>
          <a:lstStyle/>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Char char="p"/>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在</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18</a:t>
            </a: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个</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en-US" altLang="zh-CN" sz="2400" b="0" i="1" u="none" strike="noStrike" kern="1200" cap="none" spc="0" normalizeH="0" baseline="0" noProof="0" dirty="0" smtClean="0">
                <a:ln>
                  <a:noFill/>
                </a:ln>
                <a:solidFill>
                  <a:srgbClr val="9933FF"/>
                </a:solidFill>
                <a:effectLst/>
                <a:uLnTx/>
                <a:uFillTx/>
                <a:latin typeface="宋体" pitchFamily="2" charset="-122"/>
                <a:ea typeface="+mn-ea"/>
                <a:cs typeface="+mn-cs"/>
              </a:rPr>
              <a:t>t</a:t>
            </a: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时间中，给出了</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7</a:t>
            </a:r>
            <a:r>
              <a:rPr kumimoji="0" lang="zh-CN" altLang="en-US" sz="2400" b="0" i="0" u="none" strike="noStrike" kern="1200" cap="none" spc="0" normalizeH="0" baseline="0" noProof="0" dirty="0" smtClean="0">
                <a:ln>
                  <a:noFill/>
                </a:ln>
                <a:solidFill>
                  <a:srgbClr val="080808"/>
                </a:solidFill>
                <a:effectLst/>
                <a:uLnTx/>
                <a:uFillTx/>
                <a:latin typeface="宋体" pitchFamily="2" charset="-122"/>
                <a:ea typeface="+mn-ea"/>
                <a:cs typeface="+mn-cs"/>
              </a:rPr>
              <a:t>个</a:t>
            </a: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结果。吞吐率为：</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4"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 name="Object 4"/>
          <p:cNvGraphicFramePr>
            <a:graphicFrameLocks noChangeAspect="1"/>
          </p:cNvGraphicFramePr>
          <p:nvPr/>
        </p:nvGraphicFramePr>
        <p:xfrm>
          <a:off x="3786182" y="1785926"/>
          <a:ext cx="1296988" cy="736600"/>
        </p:xfrm>
        <a:graphic>
          <a:graphicData uri="http://schemas.openxmlformats.org/presentationml/2006/ole">
            <p:oleObj spid="_x0000_s57346" name="公式" r:id="rId3" imgW="685800" imgH="393700" progId="Equation.3">
              <p:embed/>
            </p:oleObj>
          </a:graphicData>
        </a:graphic>
      </p:graphicFrame>
      <p:sp>
        <p:nvSpPr>
          <p:cNvPr id="6" name="Text Box 6"/>
          <p:cNvSpPr txBox="1">
            <a:spLocks noChangeArrowheads="1"/>
          </p:cNvSpPr>
          <p:nvPr/>
        </p:nvSpPr>
        <p:spPr bwMode="auto">
          <a:xfrm>
            <a:off x="1428728" y="2714620"/>
            <a:ext cx="6769100" cy="1311275"/>
          </a:xfrm>
          <a:prstGeom prst="rect">
            <a:avLst/>
          </a:prstGeom>
          <a:noFill/>
          <a:ln w="9525">
            <a:noFill/>
            <a:miter lim="800000"/>
            <a:headEnd/>
            <a:tailEnd/>
          </a:ln>
        </p:spPr>
        <p:txBody>
          <a:bodyPr>
            <a:spAutoFit/>
          </a:bodyPr>
          <a:lstStyle/>
          <a:p>
            <a:pPr>
              <a:spcBef>
                <a:spcPct val="50000"/>
              </a:spcBef>
              <a:buClr>
                <a:schemeClr val="hlink"/>
              </a:buClr>
              <a:buSzPct val="60000"/>
              <a:buFont typeface="Wingdings" pitchFamily="2" charset="2"/>
              <a:buChar char="p"/>
            </a:pPr>
            <a:r>
              <a:rPr lang="en-US" altLang="zh-CN" sz="2000" b="1" dirty="0">
                <a:solidFill>
                  <a:srgbClr val="000000"/>
                </a:solidFill>
                <a:latin typeface="宋体" pitchFamily="2" charset="-122"/>
                <a:ea typeface="宋体" pitchFamily="2" charset="-122"/>
              </a:rPr>
              <a:t> </a:t>
            </a:r>
            <a:r>
              <a:rPr lang="zh-CN" altLang="en-US" sz="2000" b="1" dirty="0">
                <a:solidFill>
                  <a:srgbClr val="000000"/>
                </a:solidFill>
                <a:latin typeface="宋体" pitchFamily="2" charset="-122"/>
                <a:ea typeface="宋体" pitchFamily="2" charset="-122"/>
              </a:rPr>
              <a:t>不用流水线，由于一次求和需</a:t>
            </a:r>
            <a:r>
              <a:rPr lang="en-US" altLang="zh-CN" sz="2000" b="1" dirty="0">
                <a:solidFill>
                  <a:srgbClr val="9933FF"/>
                </a:solidFill>
                <a:latin typeface="宋体" pitchFamily="2" charset="-122"/>
                <a:ea typeface="宋体" pitchFamily="2" charset="-122"/>
              </a:rPr>
              <a:t>6△</a:t>
            </a:r>
            <a:r>
              <a:rPr lang="en-US" altLang="zh-CN" sz="2000" b="1" i="1" dirty="0">
                <a:solidFill>
                  <a:srgbClr val="9933FF"/>
                </a:solidFill>
                <a:latin typeface="宋体" pitchFamily="2" charset="-122"/>
                <a:ea typeface="宋体" pitchFamily="2" charset="-122"/>
              </a:rPr>
              <a:t>t</a:t>
            </a:r>
            <a:r>
              <a:rPr lang="zh-CN" altLang="en-US" sz="2000" b="1" dirty="0">
                <a:solidFill>
                  <a:srgbClr val="9933FF"/>
                </a:solidFill>
                <a:latin typeface="宋体" pitchFamily="2" charset="-122"/>
                <a:ea typeface="宋体" pitchFamily="2" charset="-122"/>
              </a:rPr>
              <a:t>，</a:t>
            </a:r>
            <a:r>
              <a:rPr lang="zh-CN" altLang="en-US" sz="2000" b="1" dirty="0">
                <a:solidFill>
                  <a:srgbClr val="000000"/>
                </a:solidFill>
                <a:latin typeface="宋体" pitchFamily="2" charset="-122"/>
                <a:ea typeface="宋体" pitchFamily="2" charset="-122"/>
              </a:rPr>
              <a:t>一次求积需</a:t>
            </a:r>
            <a:r>
              <a:rPr lang="en-US" altLang="zh-CN" sz="2000" b="1" dirty="0">
                <a:solidFill>
                  <a:srgbClr val="9933FF"/>
                </a:solidFill>
                <a:latin typeface="宋体" pitchFamily="2" charset="-122"/>
                <a:ea typeface="宋体" pitchFamily="2" charset="-122"/>
              </a:rPr>
              <a:t>4△</a:t>
            </a:r>
            <a:r>
              <a:rPr lang="en-US" altLang="zh-CN" sz="2000" b="1" i="1" dirty="0">
                <a:solidFill>
                  <a:srgbClr val="9933FF"/>
                </a:solidFill>
                <a:latin typeface="宋体" pitchFamily="2" charset="-122"/>
                <a:ea typeface="宋体" pitchFamily="2" charset="-122"/>
              </a:rPr>
              <a:t>t</a:t>
            </a:r>
            <a:r>
              <a:rPr lang="zh-CN" altLang="en-US" sz="2000" b="1" dirty="0">
                <a:solidFill>
                  <a:srgbClr val="9933FF"/>
                </a:solidFill>
                <a:latin typeface="宋体" pitchFamily="2" charset="-122"/>
                <a:ea typeface="宋体" pitchFamily="2" charset="-122"/>
              </a:rPr>
              <a:t>，</a:t>
            </a:r>
          </a:p>
          <a:p>
            <a:pPr>
              <a:spcBef>
                <a:spcPct val="50000"/>
              </a:spcBef>
              <a:buClr>
                <a:schemeClr val="hlink"/>
              </a:buClr>
              <a:buSzPct val="60000"/>
              <a:buFont typeface="Wingdings" pitchFamily="2" charset="2"/>
              <a:buNone/>
            </a:pPr>
            <a:r>
              <a:rPr lang="zh-CN" altLang="en-US" sz="2000" b="1" dirty="0">
                <a:solidFill>
                  <a:srgbClr val="000000"/>
                </a:solidFill>
                <a:latin typeface="宋体" pitchFamily="2" charset="-122"/>
                <a:ea typeface="宋体" pitchFamily="2" charset="-122"/>
              </a:rPr>
              <a:t>  则产生上述</a:t>
            </a:r>
            <a:r>
              <a:rPr lang="en-US" altLang="zh-CN" sz="2000" b="1" dirty="0">
                <a:solidFill>
                  <a:srgbClr val="000000"/>
                </a:solidFill>
                <a:latin typeface="宋体" pitchFamily="2" charset="-122"/>
                <a:ea typeface="宋体" pitchFamily="2" charset="-122"/>
              </a:rPr>
              <a:t>7</a:t>
            </a:r>
            <a:r>
              <a:rPr lang="zh-CN" altLang="en-US" sz="2000" b="1" dirty="0">
                <a:solidFill>
                  <a:srgbClr val="000000"/>
                </a:solidFill>
                <a:latin typeface="宋体" pitchFamily="2" charset="-122"/>
                <a:ea typeface="宋体" pitchFamily="2" charset="-122"/>
              </a:rPr>
              <a:t>个结果共需</a:t>
            </a:r>
            <a:r>
              <a:rPr lang="zh-CN" altLang="en-US" sz="2000" b="1" dirty="0">
                <a:solidFill>
                  <a:srgbClr val="9933FF"/>
                </a:solidFill>
                <a:latin typeface="宋体" pitchFamily="2" charset="-122"/>
                <a:ea typeface="宋体" pitchFamily="2" charset="-122"/>
              </a:rPr>
              <a:t>（</a:t>
            </a:r>
            <a:r>
              <a:rPr lang="en-US" altLang="zh-CN" sz="2000" b="1" dirty="0">
                <a:solidFill>
                  <a:srgbClr val="9933FF"/>
                </a:solidFill>
                <a:latin typeface="宋体" pitchFamily="2" charset="-122"/>
                <a:ea typeface="宋体" pitchFamily="2" charset="-122"/>
              </a:rPr>
              <a:t>4×6+3×4</a:t>
            </a:r>
            <a:r>
              <a:rPr lang="zh-CN" altLang="en-US" sz="2000" b="1" dirty="0">
                <a:solidFill>
                  <a:srgbClr val="9933FF"/>
                </a:solidFill>
                <a:latin typeface="宋体" pitchFamily="2" charset="-122"/>
                <a:ea typeface="宋体" pitchFamily="2" charset="-122"/>
              </a:rPr>
              <a:t>）△</a:t>
            </a:r>
            <a:r>
              <a:rPr lang="en-US" altLang="zh-CN" sz="2000" b="1" i="1" dirty="0">
                <a:solidFill>
                  <a:srgbClr val="9933FF"/>
                </a:solidFill>
                <a:latin typeface="宋体" pitchFamily="2" charset="-122"/>
                <a:ea typeface="宋体" pitchFamily="2" charset="-122"/>
              </a:rPr>
              <a:t>t</a:t>
            </a:r>
            <a:r>
              <a:rPr lang="en-US" altLang="zh-CN" sz="2000" b="1" dirty="0">
                <a:solidFill>
                  <a:srgbClr val="9933FF"/>
                </a:solidFill>
                <a:latin typeface="宋体" pitchFamily="2" charset="-122"/>
                <a:ea typeface="宋体" pitchFamily="2" charset="-122"/>
              </a:rPr>
              <a:t> = 36△</a:t>
            </a:r>
            <a:r>
              <a:rPr lang="en-US" altLang="zh-CN" sz="2000" b="1" i="1" dirty="0">
                <a:solidFill>
                  <a:srgbClr val="9933FF"/>
                </a:solidFill>
                <a:latin typeface="宋体" pitchFamily="2" charset="-122"/>
                <a:ea typeface="宋体" pitchFamily="2" charset="-122"/>
              </a:rPr>
              <a:t>t</a:t>
            </a:r>
            <a:r>
              <a:rPr lang="en-US" altLang="zh-CN" sz="2000" b="1" dirty="0">
                <a:solidFill>
                  <a:srgbClr val="000000"/>
                </a:solidFill>
                <a:latin typeface="宋体" pitchFamily="2" charset="-122"/>
                <a:ea typeface="宋体" pitchFamily="2" charset="-122"/>
              </a:rPr>
              <a:t> </a:t>
            </a:r>
          </a:p>
          <a:p>
            <a:pPr>
              <a:spcBef>
                <a:spcPct val="50000"/>
              </a:spcBef>
              <a:buClr>
                <a:schemeClr val="hlink"/>
              </a:buClr>
              <a:buSzPct val="60000"/>
              <a:buFont typeface="Wingdings" pitchFamily="2" charset="2"/>
              <a:buNone/>
            </a:pPr>
            <a:r>
              <a:rPr lang="en-US" altLang="zh-CN" sz="2000" b="1" dirty="0">
                <a:solidFill>
                  <a:srgbClr val="000000"/>
                </a:solidFill>
                <a:latin typeface="宋体" pitchFamily="2" charset="-122"/>
                <a:ea typeface="宋体" pitchFamily="2" charset="-122"/>
              </a:rPr>
              <a:t>  </a:t>
            </a:r>
            <a:r>
              <a:rPr lang="zh-CN" altLang="en-US" sz="2000" b="1" dirty="0">
                <a:solidFill>
                  <a:srgbClr val="000000"/>
                </a:solidFill>
                <a:latin typeface="宋体" pitchFamily="2" charset="-122"/>
                <a:ea typeface="宋体" pitchFamily="2" charset="-122"/>
              </a:rPr>
              <a:t>加速比为： </a:t>
            </a:r>
          </a:p>
        </p:txBody>
      </p:sp>
      <p:sp>
        <p:nvSpPr>
          <p:cNvPr id="7" name="Text Box 7"/>
          <p:cNvSpPr txBox="1">
            <a:spLocks noChangeArrowheads="1"/>
          </p:cNvSpPr>
          <p:nvPr/>
        </p:nvSpPr>
        <p:spPr bwMode="auto">
          <a:xfrm>
            <a:off x="928662" y="357166"/>
            <a:ext cx="6481762" cy="1041400"/>
          </a:xfrm>
          <a:prstGeom prst="rect">
            <a:avLst/>
          </a:prstGeom>
          <a:noFill/>
          <a:ln w="9525">
            <a:noFill/>
            <a:miter lim="800000"/>
            <a:headEnd/>
            <a:tailEnd/>
          </a:ln>
        </p:spPr>
        <p:txBody>
          <a:bodyPr>
            <a:spAutoFit/>
          </a:bodyPr>
          <a:lstStyle/>
          <a:p>
            <a:pPr>
              <a:lnSpc>
                <a:spcPct val="110000"/>
              </a:lnSpc>
              <a:spcBef>
                <a:spcPct val="20000"/>
              </a:spcBef>
              <a:buClr>
                <a:schemeClr val="tx1"/>
              </a:buClr>
              <a:buFont typeface="Wingdings" pitchFamily="2" charset="2"/>
              <a:buNone/>
            </a:pPr>
            <a:r>
              <a:rPr lang="zh-CN" altLang="en-US" b="1" dirty="0">
                <a:latin typeface="宋体" pitchFamily="2" charset="-122"/>
                <a:ea typeface="宋体" pitchFamily="2" charset="-122"/>
              </a:rPr>
              <a:t>（</a:t>
            </a:r>
            <a:r>
              <a:rPr lang="en-US" altLang="zh-CN" b="1" dirty="0">
                <a:latin typeface="宋体" pitchFamily="2" charset="-122"/>
                <a:ea typeface="宋体" pitchFamily="2" charset="-122"/>
              </a:rPr>
              <a:t>3</a:t>
            </a:r>
            <a:r>
              <a:rPr lang="zh-CN" altLang="en-US" b="1" dirty="0">
                <a:latin typeface="宋体" pitchFamily="2" charset="-122"/>
                <a:ea typeface="宋体" pitchFamily="2" charset="-122"/>
              </a:rPr>
              <a:t>）计算性能</a:t>
            </a:r>
          </a:p>
          <a:p>
            <a:pPr>
              <a:spcBef>
                <a:spcPct val="50000"/>
              </a:spcBef>
            </a:pPr>
            <a:endParaRPr lang="en-US" altLang="zh-CN" b="1" dirty="0">
              <a:latin typeface="宋体" pitchFamily="2" charset="-122"/>
              <a:ea typeface="宋体" pitchFamily="2" charset="-122"/>
            </a:endParaRPr>
          </a:p>
        </p:txBody>
      </p:sp>
      <p:graphicFrame>
        <p:nvGraphicFramePr>
          <p:cNvPr id="8" name="Object 8"/>
          <p:cNvGraphicFramePr>
            <a:graphicFrameLocks noChangeAspect="1"/>
          </p:cNvGraphicFramePr>
          <p:nvPr/>
        </p:nvGraphicFramePr>
        <p:xfrm>
          <a:off x="3714744" y="3929066"/>
          <a:ext cx="1657350" cy="787400"/>
        </p:xfrm>
        <a:graphic>
          <a:graphicData uri="http://schemas.openxmlformats.org/presentationml/2006/ole">
            <p:oleObj spid="_x0000_s57347" name="公式" r:id="rId4" imgW="774360" imgH="368280" progId="Equation.3">
              <p:embed/>
            </p:oleObj>
          </a:graphicData>
        </a:graphic>
      </p:graphicFrame>
      <p:sp>
        <p:nvSpPr>
          <p:cNvPr id="9" name="Text Box 4"/>
          <p:cNvSpPr txBox="1">
            <a:spLocks noChangeArrowheads="1"/>
          </p:cNvSpPr>
          <p:nvPr/>
        </p:nvSpPr>
        <p:spPr bwMode="auto">
          <a:xfrm>
            <a:off x="1428728" y="5000636"/>
            <a:ext cx="5903913" cy="488950"/>
          </a:xfrm>
          <a:prstGeom prst="rect">
            <a:avLst/>
          </a:prstGeom>
          <a:noFill/>
          <a:ln w="9525">
            <a:noFill/>
            <a:miter lim="800000"/>
            <a:headEnd/>
            <a:tailEnd/>
          </a:ln>
        </p:spPr>
        <p:txBody>
          <a:bodyPr>
            <a:spAutoFit/>
          </a:bodyPr>
          <a:lstStyle/>
          <a:p>
            <a:pPr>
              <a:spcBef>
                <a:spcPct val="50000"/>
              </a:spcBef>
              <a:buClr>
                <a:schemeClr val="hlink"/>
              </a:buClr>
              <a:buSzPct val="50000"/>
              <a:buFont typeface="Wingdings" pitchFamily="2" charset="2"/>
              <a:buChar char="p"/>
            </a:pPr>
            <a:r>
              <a:rPr lang="en-US" altLang="zh-CN" sz="2600" dirty="0"/>
              <a:t> </a:t>
            </a:r>
            <a:r>
              <a:rPr lang="zh-CN" altLang="en-US" sz="2000" b="1" dirty="0">
                <a:solidFill>
                  <a:srgbClr val="000000"/>
                </a:solidFill>
                <a:latin typeface="宋体" pitchFamily="2" charset="-122"/>
                <a:ea typeface="宋体" pitchFamily="2" charset="-122"/>
              </a:rPr>
              <a:t>流水线的效率 </a:t>
            </a:r>
          </a:p>
        </p:txBody>
      </p:sp>
      <p:graphicFrame>
        <p:nvGraphicFramePr>
          <p:cNvPr id="57348" name="Object 5"/>
          <p:cNvGraphicFramePr>
            <a:graphicFrameLocks noChangeAspect="1"/>
          </p:cNvGraphicFramePr>
          <p:nvPr/>
        </p:nvGraphicFramePr>
        <p:xfrm>
          <a:off x="3571868" y="5286388"/>
          <a:ext cx="2808287" cy="790575"/>
        </p:xfrm>
        <a:graphic>
          <a:graphicData uri="http://schemas.openxmlformats.org/presentationml/2006/ole">
            <p:oleObj spid="_x0000_s57348" name="公式" r:id="rId5" imgW="1307880" imgH="368280" progId="Equation.3">
              <p:embed/>
            </p:oleObj>
          </a:graphicData>
        </a:graphic>
      </p:graphicFrame>
      <p:sp>
        <p:nvSpPr>
          <p:cNvPr id="11" name="Text Box 8"/>
          <p:cNvSpPr txBox="1">
            <a:spLocks noChangeArrowheads="1"/>
          </p:cNvSpPr>
          <p:nvPr/>
        </p:nvSpPr>
        <p:spPr bwMode="auto">
          <a:xfrm>
            <a:off x="785786" y="6054725"/>
            <a:ext cx="7345363" cy="1228028"/>
          </a:xfrm>
          <a:prstGeom prst="rect">
            <a:avLst/>
          </a:prstGeom>
          <a:noFill/>
          <a:ln w="9525">
            <a:noFill/>
            <a:miter lim="800000"/>
            <a:headEnd/>
            <a:tailEnd/>
          </a:ln>
        </p:spPr>
        <p:txBody>
          <a:bodyPr wrap="square">
            <a:spAutoFit/>
          </a:bodyPr>
          <a:lstStyle/>
          <a:p>
            <a:pPr>
              <a:lnSpc>
                <a:spcPct val="130000"/>
              </a:lnSpc>
            </a:pPr>
            <a:r>
              <a:rPr lang="zh-CN" altLang="en-US" dirty="0">
                <a:solidFill>
                  <a:srgbClr val="E24C05"/>
                </a:solidFill>
                <a:latin typeface="黑体" pitchFamily="49" charset="-122"/>
              </a:rPr>
              <a:t>可以看出，在求解此问题时，该流水线的效率不高。       </a:t>
            </a:r>
          </a:p>
          <a:p>
            <a:pPr>
              <a:lnSpc>
                <a:spcPct val="130000"/>
              </a:lnSpc>
            </a:pPr>
            <a:r>
              <a:rPr lang="zh-CN" altLang="en-US" dirty="0">
                <a:solidFill>
                  <a:srgbClr val="E24C05"/>
                </a:solidFill>
                <a:latin typeface="黑体" pitchFamily="49" charset="-122"/>
              </a:rPr>
              <a:t> </a:t>
            </a:r>
            <a:endParaRPr lang="en-US" altLang="zh-CN" dirty="0">
              <a:solidFill>
                <a:srgbClr val="E24C05"/>
              </a:solidFill>
              <a:latin typeface="黑体" pitchFamily="49" charset="-122"/>
            </a:endParaRPr>
          </a:p>
          <a:p>
            <a:pPr>
              <a:spcBef>
                <a:spcPct val="50000"/>
              </a:spcBef>
            </a:pPr>
            <a:endParaRPr lang="en-US" altLang="zh-CN" dirty="0">
              <a:solidFill>
                <a:srgbClr val="E24C05"/>
              </a:solidFill>
              <a:latin typeface="黑体"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642910" y="500042"/>
            <a:ext cx="7345363" cy="1606550"/>
          </a:xfrm>
          <a:prstGeom prst="rect">
            <a:avLst/>
          </a:prstGeom>
          <a:noFill/>
          <a:ln w="9525">
            <a:noFill/>
            <a:miter lim="800000"/>
            <a:headEnd/>
            <a:tailEnd/>
          </a:ln>
        </p:spPr>
        <p:txBody>
          <a:bodyPr>
            <a:spAutoFit/>
          </a:bodyPr>
          <a:lstStyle/>
          <a:p>
            <a:pPr>
              <a:lnSpc>
                <a:spcPct val="130000"/>
              </a:lnSpc>
            </a:pPr>
            <a:r>
              <a:rPr lang="zh-CN" altLang="en-US" dirty="0">
                <a:solidFill>
                  <a:srgbClr val="E24C05"/>
                </a:solidFill>
                <a:latin typeface="黑体" pitchFamily="49" charset="-122"/>
              </a:rPr>
              <a:t>可以看出，在求解此问题时，该流水线的效率不高。       </a:t>
            </a:r>
          </a:p>
          <a:p>
            <a:pPr>
              <a:lnSpc>
                <a:spcPct val="130000"/>
              </a:lnSpc>
            </a:pPr>
            <a:r>
              <a:rPr lang="zh-CN" altLang="en-US" dirty="0">
                <a:solidFill>
                  <a:srgbClr val="E24C05"/>
                </a:solidFill>
                <a:latin typeface="黑体" pitchFamily="49" charset="-122"/>
              </a:rPr>
              <a:t> </a:t>
            </a:r>
            <a:endParaRPr lang="en-US" altLang="zh-CN" dirty="0">
              <a:solidFill>
                <a:srgbClr val="E24C05"/>
              </a:solidFill>
              <a:latin typeface="黑体" pitchFamily="49" charset="-122"/>
            </a:endParaRPr>
          </a:p>
          <a:p>
            <a:pPr>
              <a:spcBef>
                <a:spcPct val="50000"/>
              </a:spcBef>
            </a:pPr>
            <a:endParaRPr lang="en-US" altLang="zh-CN" dirty="0">
              <a:solidFill>
                <a:srgbClr val="E24C05"/>
              </a:solidFill>
              <a:latin typeface="黑体" pitchFamily="49" charset="-122"/>
            </a:endParaRPr>
          </a:p>
        </p:txBody>
      </p:sp>
      <p:sp>
        <p:nvSpPr>
          <p:cNvPr id="3" name="Rectangle 3" descr="Rectangle: Click to edit Master text styles&#10;Second level&#10;Third level&#10;Fourth level&#10;Fifth level"/>
          <p:cNvSpPr txBox="1">
            <a:spLocks noChangeArrowheads="1"/>
          </p:cNvSpPr>
          <p:nvPr/>
        </p:nvSpPr>
        <p:spPr>
          <a:xfrm>
            <a:off x="571472" y="1285860"/>
            <a:ext cx="7627937" cy="4291013"/>
          </a:xfrm>
          <a:prstGeom prst="rect">
            <a:avLst/>
          </a:prstGeom>
        </p:spPr>
        <p:txBody>
          <a:bodyPr/>
          <a:lstStyle/>
          <a:p>
            <a:pPr marL="1085850" marR="0" lvl="1" indent="-457200" algn="l" defTabSz="914400" rtl="0" eaLnBrk="1" fontAlgn="auto" latinLnBrk="0" hangingPunct="1">
              <a:lnSpc>
                <a:spcPct val="18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主要原因</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多功能流水线在做某一种运算时，总有一些段是空闲的；</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静态流水线</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在进行功能切换时，要等前一种运算全部流出流水线后才能进行后面的运算；</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运算之间存在关联，后面有些运算要用到前面运算的结果；</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流水线的工作过程有建立与排空部分。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Click to edit Master text styles&#10;Second level&#10;Third level&#10;Fourth level&#10;Fifth level"/>
          <p:cNvSpPr txBox="1">
            <a:spLocks noChangeArrowheads="1"/>
          </p:cNvSpPr>
          <p:nvPr/>
        </p:nvSpPr>
        <p:spPr>
          <a:xfrm>
            <a:off x="714348" y="714356"/>
            <a:ext cx="7848600" cy="3048000"/>
          </a:xfrm>
          <a:prstGeom prst="rect">
            <a:avLst/>
          </a:prstGeom>
        </p:spPr>
        <p:txBody>
          <a:bodyPr/>
          <a:lstStyle/>
          <a:p>
            <a:pPr marL="457200" marR="0" lvl="0" indent="-4572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        </a:t>
            </a:r>
            <a:r>
              <a:rPr kumimoji="0" lang="zh-CN" altLang="en-US"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例</a:t>
            </a:r>
            <a:r>
              <a:rPr kumimoji="0" lang="en-US" altLang="zh-CN"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3.2 </a:t>
            </a:r>
            <a:r>
              <a:rPr kumimoji="0" lang="zh-CN" altLang="en-US"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有一条</a:t>
            </a:r>
            <a:r>
              <a:rPr kumimoji="0" lang="zh-CN" altLang="en-US" sz="20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动态多功能流水线</a:t>
            </a:r>
            <a:r>
              <a:rPr kumimoji="0" lang="zh-CN" altLang="en-US"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由</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5</a:t>
            </a:r>
            <a:r>
              <a:rPr kumimoji="0" lang="zh-CN" altLang="en-US"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段组成，加法用</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1</a:t>
            </a:r>
            <a:r>
              <a:rPr kumimoji="0" lang="zh-CN" altLang="en-US"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3</a:t>
            </a:r>
            <a:r>
              <a:rPr kumimoji="0" lang="zh-CN" altLang="en-US"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4</a:t>
            </a:r>
            <a:r>
              <a:rPr kumimoji="0" lang="zh-CN" altLang="en-US"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5</a:t>
            </a:r>
            <a:r>
              <a:rPr kumimoji="0" lang="zh-CN" altLang="en-US"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段，乘法用</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1</a:t>
            </a:r>
            <a:r>
              <a:rPr kumimoji="0" lang="zh-CN" altLang="en-US"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2</a:t>
            </a:r>
            <a:r>
              <a:rPr kumimoji="0" lang="zh-CN" altLang="en-US"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5</a:t>
            </a:r>
            <a:r>
              <a:rPr kumimoji="0" lang="zh-CN" altLang="en-US"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段，第</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4</a:t>
            </a:r>
            <a:r>
              <a:rPr kumimoji="0" lang="zh-CN" altLang="en-US"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段的时间为</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2△t</a:t>
            </a:r>
            <a:r>
              <a:rPr kumimoji="0" lang="zh-CN" altLang="en-US"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，其余各段时间均为</a:t>
            </a:r>
            <a:r>
              <a:rPr kumimoji="0" lang="zh-CN" altLang="en-US"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a:t>
            </a:r>
            <a:r>
              <a:rPr kumimoji="0" lang="en-US" altLang="zh-CN" sz="2000" b="1" i="0" u="none" strike="noStrike" kern="1200" cap="none" spc="0" normalizeH="0" baseline="0" noProof="0" dirty="0" smtClean="0">
                <a:ln>
                  <a:noFill/>
                </a:ln>
                <a:solidFill>
                  <a:srgbClr val="9933FF"/>
                </a:solidFill>
                <a:effectLst/>
                <a:uLnTx/>
                <a:uFillTx/>
                <a:latin typeface="宋体" pitchFamily="2" charset="-122"/>
                <a:ea typeface="宋体" pitchFamily="2" charset="-122"/>
                <a:cs typeface="+mn-cs"/>
              </a:rPr>
              <a:t>t</a:t>
            </a:r>
            <a:r>
              <a:rPr kumimoji="0" lang="zh-CN" altLang="en-US"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，而且流水线的输出可以直接返回输入端或暂存于相应的流水寄存器中。若在该流水线上计算</a:t>
            </a:r>
            <a:r>
              <a:rPr kumimoji="0" lang="en-US" altLang="zh-CN"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p>
          <a:p>
            <a:pPr marL="457200" marR="0" lvl="0" indent="-4572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p>
          <a:p>
            <a:pPr marL="457200" marR="0" lvl="0" indent="-4572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zh-CN" altLang="en-US" sz="2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试计算其吞吐率、加速比和效率。</a:t>
            </a:r>
          </a:p>
        </p:txBody>
      </p:sp>
      <p:sp>
        <p:nvSpPr>
          <p:cNvPr id="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 name="Object 6"/>
          <p:cNvGraphicFramePr>
            <a:graphicFrameLocks noChangeAspect="1"/>
          </p:cNvGraphicFramePr>
          <p:nvPr/>
        </p:nvGraphicFramePr>
        <p:xfrm>
          <a:off x="3962400" y="2959100"/>
          <a:ext cx="1511300" cy="850900"/>
        </p:xfrm>
        <a:graphic>
          <a:graphicData uri="http://schemas.openxmlformats.org/presentationml/2006/ole">
            <p:oleObj spid="_x0000_s58370" name="公式" r:id="rId3" imgW="761669" imgH="431613" progId="Equation.3">
              <p:embed/>
            </p:oleObj>
          </a:graphicData>
        </a:graphic>
      </p:graphicFrame>
      <p:graphicFrame>
        <p:nvGraphicFramePr>
          <p:cNvPr id="8" name="Object 8"/>
          <p:cNvGraphicFramePr>
            <a:graphicFrameLocks noChangeAspect="1"/>
          </p:cNvGraphicFramePr>
          <p:nvPr/>
        </p:nvGraphicFramePr>
        <p:xfrm>
          <a:off x="1785918" y="4286256"/>
          <a:ext cx="5329238" cy="1820863"/>
        </p:xfrm>
        <a:graphic>
          <a:graphicData uri="http://schemas.openxmlformats.org/presentationml/2006/ole">
            <p:oleObj spid="_x0000_s58371" name="图片" r:id="rId4" imgW="2888640" imgH="987480" progId="Word.Picture.8">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714348" y="500042"/>
            <a:ext cx="7772400" cy="30734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解</a:t>
            </a:r>
            <a:r>
              <a:rPr kumimoji="0" lang="en-US" altLang="zh-CN" sz="32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 (1) </a:t>
            </a:r>
            <a:r>
              <a:rPr kumimoji="0" lang="zh-CN" altLang="en-US" sz="32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选择适合于流水线工作的算法</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Char char="p"/>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应先计算</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1</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1</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2</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2</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3</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和</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4</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4</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Char char="p"/>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再计算</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1</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1</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2</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2</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         (A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3</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3</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4</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×B</a:t>
            </a:r>
            <a:r>
              <a:rPr kumimoji="0" lang="en-US" altLang="zh-CN" sz="2400" b="0" i="0" u="none" strike="noStrike" kern="1200" cap="none" spc="0" normalizeH="0" baseline="-25000" noProof="0" dirty="0" smtClean="0">
                <a:ln>
                  <a:noFill/>
                </a:ln>
                <a:solidFill>
                  <a:srgbClr val="9933FF"/>
                </a:solidFill>
                <a:effectLst/>
                <a:uLnTx/>
                <a:uFillTx/>
                <a:latin typeface="宋体" pitchFamily="2" charset="-122"/>
                <a:ea typeface="+mn-ea"/>
                <a:cs typeface="+mn-cs"/>
              </a:rPr>
              <a:t>4</a:t>
            </a:r>
            <a:r>
              <a:rPr kumimoji="0" lang="en-US" altLang="zh-CN"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r>
              <a:rPr kumimoji="0" lang="zh-CN" altLang="en-US" sz="2400" b="0" i="0" u="none" strike="noStrike" kern="1200" cap="none" spc="0" normalizeH="0" baseline="0" noProof="0" dirty="0" smtClean="0">
                <a:ln>
                  <a:noFill/>
                </a:ln>
                <a:solidFill>
                  <a:srgbClr val="9933FF"/>
                </a:solidFill>
                <a:effectLst/>
                <a:uLnTx/>
                <a:uFillTx/>
                <a:latin typeface="宋体" pitchFamily="2" charset="-122"/>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Char char="p"/>
              <a:tabLst/>
              <a:defRPr/>
            </a:pPr>
            <a:r>
              <a:rPr kumimoji="0" lang="zh-CN" altLang="en-US" sz="2400" b="0" i="0" u="none" strike="noStrike" kern="1200" cap="none" spc="0" normalizeH="0" baseline="0" noProof="0" dirty="0" smtClean="0">
                <a:ln>
                  <a:noFill/>
                </a:ln>
                <a:solidFill>
                  <a:schemeClr val="tx1"/>
                </a:solidFill>
                <a:effectLst/>
                <a:uLnTx/>
                <a:uFillTx/>
                <a:latin typeface="宋体" pitchFamily="2" charset="-122"/>
                <a:ea typeface="+mn-ea"/>
                <a:cs typeface="+mn-cs"/>
              </a:rPr>
              <a:t>然后求总的累加结果。</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(2) </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画出时空图</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(3) </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计算性能</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5"/>
          <p:cNvGraphicFramePr>
            <a:graphicFrameLocks noChangeAspect="1"/>
          </p:cNvGraphicFramePr>
          <p:nvPr/>
        </p:nvGraphicFramePr>
        <p:xfrm>
          <a:off x="571472" y="1000108"/>
          <a:ext cx="7632700" cy="3641725"/>
        </p:xfrm>
        <a:graphic>
          <a:graphicData uri="http://schemas.openxmlformats.org/presentationml/2006/ole">
            <p:oleObj spid="_x0000_s59394" name="图片" r:id="rId3" imgW="4355640" imgH="2078280" progId="Word.Picture.8">
              <p:embed/>
            </p:oleObj>
          </a:graphicData>
        </a:graphic>
      </p:graphicFrame>
      <p:graphicFrame>
        <p:nvGraphicFramePr>
          <p:cNvPr id="4" name="Object 1052"/>
          <p:cNvGraphicFramePr>
            <a:graphicFrameLocks noChangeAspect="1"/>
          </p:cNvGraphicFramePr>
          <p:nvPr/>
        </p:nvGraphicFramePr>
        <p:xfrm>
          <a:off x="3203575" y="5229225"/>
          <a:ext cx="1873250" cy="717550"/>
        </p:xfrm>
        <a:graphic>
          <a:graphicData uri="http://schemas.openxmlformats.org/presentationml/2006/ole">
            <p:oleObj spid="_x0000_s59395" name="公式" r:id="rId4" imgW="1028520" imgH="393480" progId="Equation.3">
              <p:embed/>
            </p:oleObj>
          </a:graphicData>
        </a:graphic>
      </p:graphicFrame>
      <p:sp>
        <p:nvSpPr>
          <p:cNvPr id="5" name="Rectangle 1051"/>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 name="Object 1050"/>
          <p:cNvGraphicFramePr>
            <a:graphicFrameLocks noChangeAspect="1"/>
          </p:cNvGraphicFramePr>
          <p:nvPr/>
        </p:nvGraphicFramePr>
        <p:xfrm>
          <a:off x="971550" y="5164138"/>
          <a:ext cx="1223963" cy="712787"/>
        </p:xfrm>
        <a:graphic>
          <a:graphicData uri="http://schemas.openxmlformats.org/presentationml/2006/ole">
            <p:oleObj spid="_x0000_s59396" name="公式" r:id="rId5" imgW="634725" imgH="368140" progId="Equation.3">
              <p:embed/>
            </p:oleObj>
          </a:graphicData>
        </a:graphic>
      </p:graphicFrame>
      <p:graphicFrame>
        <p:nvGraphicFramePr>
          <p:cNvPr id="7" name="Object 1054"/>
          <p:cNvGraphicFramePr>
            <a:graphicFrameLocks noChangeAspect="1"/>
          </p:cNvGraphicFramePr>
          <p:nvPr/>
        </p:nvGraphicFramePr>
        <p:xfrm>
          <a:off x="5651500" y="5229225"/>
          <a:ext cx="2663825" cy="711200"/>
        </p:xfrm>
        <a:graphic>
          <a:graphicData uri="http://schemas.openxmlformats.org/presentationml/2006/ole">
            <p:oleObj spid="_x0000_s59397" name="公式" r:id="rId6" imgW="1473120" imgH="393480" progId="Equation.3">
              <p:embed/>
            </p:oleObj>
          </a:graphicData>
        </a:graphic>
      </p:graphicFrame>
      <p:sp>
        <p:nvSpPr>
          <p:cNvPr id="8" name="Text Box 8"/>
          <p:cNvSpPr txBox="1">
            <a:spLocks noChangeArrowheads="1"/>
          </p:cNvSpPr>
          <p:nvPr/>
        </p:nvSpPr>
        <p:spPr bwMode="auto">
          <a:xfrm>
            <a:off x="571472" y="6054725"/>
            <a:ext cx="7345363" cy="1858970"/>
          </a:xfrm>
          <a:prstGeom prst="rect">
            <a:avLst/>
          </a:prstGeom>
          <a:noFill/>
          <a:ln w="9525">
            <a:noFill/>
            <a:miter lim="800000"/>
            <a:headEnd/>
            <a:tailEnd/>
          </a:ln>
        </p:spPr>
        <p:txBody>
          <a:bodyPr wrap="square">
            <a:spAutoFit/>
          </a:bodyPr>
          <a:lstStyle/>
          <a:p>
            <a:pPr>
              <a:lnSpc>
                <a:spcPct val="130000"/>
              </a:lnSpc>
            </a:pPr>
            <a:r>
              <a:rPr lang="zh-CN" altLang="en-US" sz="2800" dirty="0">
                <a:solidFill>
                  <a:srgbClr val="E24C05"/>
                </a:solidFill>
                <a:latin typeface="黑体" pitchFamily="49" charset="-122"/>
              </a:rPr>
              <a:t>可以看出</a:t>
            </a:r>
            <a:r>
              <a:rPr lang="zh-CN" altLang="en-US" sz="2800" dirty="0" smtClean="0">
                <a:solidFill>
                  <a:srgbClr val="E24C05"/>
                </a:solidFill>
                <a:latin typeface="黑体" pitchFamily="49" charset="-122"/>
              </a:rPr>
              <a:t>，采用动态流水线</a:t>
            </a:r>
            <a:r>
              <a:rPr lang="en-US" altLang="zh-CN" sz="2800" dirty="0" smtClean="0">
                <a:solidFill>
                  <a:srgbClr val="E24C05"/>
                </a:solidFill>
                <a:latin typeface="黑体" pitchFamily="49" charset="-122"/>
              </a:rPr>
              <a:t>,</a:t>
            </a:r>
            <a:r>
              <a:rPr lang="zh-CN" altLang="en-US" sz="2800" dirty="0" smtClean="0">
                <a:solidFill>
                  <a:srgbClr val="E24C05"/>
                </a:solidFill>
                <a:latin typeface="黑体" pitchFamily="49" charset="-122"/>
              </a:rPr>
              <a:t> 其性能有所提高。       </a:t>
            </a:r>
            <a:endParaRPr lang="zh-CN" altLang="en-US" sz="2800" dirty="0">
              <a:solidFill>
                <a:srgbClr val="E24C05"/>
              </a:solidFill>
              <a:latin typeface="黑体" pitchFamily="49" charset="-122"/>
            </a:endParaRPr>
          </a:p>
          <a:p>
            <a:pPr>
              <a:lnSpc>
                <a:spcPct val="130000"/>
              </a:lnSpc>
            </a:pPr>
            <a:r>
              <a:rPr lang="zh-CN" altLang="en-US" sz="2800" dirty="0">
                <a:solidFill>
                  <a:srgbClr val="E24C05"/>
                </a:solidFill>
                <a:latin typeface="黑体" pitchFamily="49" charset="-122"/>
              </a:rPr>
              <a:t> </a:t>
            </a:r>
            <a:endParaRPr lang="en-US" altLang="zh-CN" sz="2800" dirty="0">
              <a:solidFill>
                <a:srgbClr val="E24C05"/>
              </a:solidFill>
              <a:latin typeface="黑体" pitchFamily="49" charset="-122"/>
            </a:endParaRPr>
          </a:p>
          <a:p>
            <a:pPr>
              <a:spcBef>
                <a:spcPct val="50000"/>
              </a:spcBef>
            </a:pPr>
            <a:endParaRPr lang="en-US" altLang="zh-CN" sz="2800" dirty="0">
              <a:solidFill>
                <a:srgbClr val="E24C05"/>
              </a:solidFill>
              <a:latin typeface="黑体"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285720" y="1285860"/>
            <a:ext cx="8858280" cy="4327525"/>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瓶颈问题</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理想情况下，流水线在工作时，其中的任务是同步地每一个时钟周期往前流动一段。</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当流水线各段不均匀时，</a:t>
            </a:r>
            <a:r>
              <a:rPr kumimoji="0" lang="zh-CN" altLang="en-US" sz="2000" b="0" i="0" u="none" strike="noStrike" kern="1200" cap="none" spc="0" normalizeH="0" baseline="0" noProof="0" dirty="0" smtClean="0">
                <a:ln>
                  <a:noFill/>
                </a:ln>
                <a:solidFill>
                  <a:srgbClr val="D60093"/>
                </a:solidFill>
                <a:effectLst/>
                <a:uLnTx/>
                <a:uFillTx/>
                <a:latin typeface="+mn-lt"/>
                <a:ea typeface="+mn-ea"/>
                <a:cs typeface="+mn-cs"/>
              </a:rPr>
              <a:t>机器的时钟周期取决于</a:t>
            </a:r>
            <a:r>
              <a:rPr kumimoji="0" lang="zh-CN" altLang="en-US" sz="2000" b="0" i="0" u="none" strike="noStrike" kern="1200" cap="none" spc="0" normalizeH="0" baseline="0" noProof="0" dirty="0" smtClean="0">
                <a:ln>
                  <a:noFill/>
                </a:ln>
                <a:solidFill>
                  <a:srgbClr val="FF0000"/>
                </a:solidFill>
                <a:effectLst/>
                <a:uLnTx/>
                <a:uFillTx/>
                <a:latin typeface="+mn-lt"/>
                <a:ea typeface="+mn-ea"/>
                <a:cs typeface="+mn-cs"/>
              </a:rPr>
              <a:t>瓶颈段</a:t>
            </a:r>
            <a:r>
              <a:rPr kumimoji="0" lang="zh-CN" altLang="en-US" sz="2000" b="0" i="0" u="none" strike="noStrike" kern="1200" cap="none" spc="0" normalizeH="0" baseline="0" noProof="0" dirty="0" smtClean="0">
                <a:ln>
                  <a:noFill/>
                </a:ln>
                <a:solidFill>
                  <a:srgbClr val="D60093"/>
                </a:solidFill>
                <a:effectLst/>
                <a:uLnTx/>
                <a:uFillTx/>
                <a:latin typeface="+mn-lt"/>
                <a:ea typeface="+mn-ea"/>
                <a:cs typeface="+mn-cs"/>
              </a:rPr>
              <a:t>的延迟时间。</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在设计流水线时，要尽可能使各段时间相等。</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流水线的额外开销</a:t>
            </a:r>
          </a:p>
          <a:p>
            <a:pPr marL="1600200" marR="0" lvl="3" indent="-228600" algn="l" defTabSz="914400" rtl="0" eaLnBrk="1" fontAlgn="auto" latinLnBrk="0" hangingPunct="1">
              <a:lnSpc>
                <a:spcPct val="100000"/>
              </a:lnSpc>
              <a:spcBef>
                <a:spcPct val="20000"/>
              </a:spcBef>
              <a:spcAft>
                <a:spcPts val="0"/>
              </a:spcAft>
              <a:buClr>
                <a:schemeClr val="hlink"/>
              </a:buClr>
              <a:buSzPct val="60000"/>
              <a:buFont typeface="Wingdings" pitchFamily="2" charset="2"/>
              <a:buChar char="p"/>
              <a:tabLst/>
              <a:defRPr/>
            </a:pPr>
            <a:r>
              <a:rPr kumimoji="0" lang="zh-CN" altLang="en-US" sz="2000" b="0" i="0" u="none" strike="noStrike" kern="1200" cap="none" spc="0" normalizeH="0" baseline="0" noProof="0" dirty="0" smtClean="0">
                <a:ln>
                  <a:noFill/>
                </a:ln>
                <a:solidFill>
                  <a:srgbClr val="000000"/>
                </a:solidFill>
                <a:effectLst/>
                <a:uLnTx/>
                <a:uFillTx/>
                <a:latin typeface="+mn-lt"/>
                <a:ea typeface="宋体" charset="-122"/>
                <a:cs typeface="+mn-cs"/>
              </a:rPr>
              <a:t>流水寄存器延迟</a:t>
            </a:r>
          </a:p>
          <a:p>
            <a:pPr marL="1600200" marR="0" lvl="3" indent="-228600" algn="l" defTabSz="914400" rtl="0" eaLnBrk="1" fontAlgn="auto" latinLnBrk="0" hangingPunct="1">
              <a:lnSpc>
                <a:spcPct val="100000"/>
              </a:lnSpc>
              <a:spcBef>
                <a:spcPct val="20000"/>
              </a:spcBef>
              <a:spcAft>
                <a:spcPts val="0"/>
              </a:spcAft>
              <a:buClr>
                <a:schemeClr val="hlink"/>
              </a:buClr>
              <a:buSzPct val="60000"/>
              <a:buFont typeface="Wingdings" pitchFamily="2" charset="2"/>
              <a:buChar char="p"/>
              <a:tabLst/>
              <a:defRPr/>
            </a:pPr>
            <a:r>
              <a:rPr kumimoji="0" lang="zh-CN" altLang="en-US" sz="2000" b="0" i="0" u="none" strike="noStrike" kern="1200" cap="none" spc="0" normalizeH="0" baseline="0" noProof="0" dirty="0" smtClean="0">
                <a:ln>
                  <a:noFill/>
                </a:ln>
                <a:solidFill>
                  <a:srgbClr val="000000"/>
                </a:solidFill>
                <a:effectLst/>
                <a:uLnTx/>
                <a:uFillTx/>
                <a:latin typeface="+mn-lt"/>
                <a:ea typeface="宋体" charset="-122"/>
                <a:cs typeface="+mn-cs"/>
              </a:rPr>
              <a:t>时钟偏移开销</a:t>
            </a:r>
            <a:endParaRPr lang="en-US" altLang="zh-CN" sz="2000" dirty="0" smtClean="0">
              <a:solidFill>
                <a:srgbClr val="000000"/>
              </a:solidFill>
              <a:ea typeface="宋体" charset="-122"/>
            </a:endParaRPr>
          </a:p>
          <a:p>
            <a:pPr marL="1600200" marR="0" lvl="3" indent="-228600" algn="l" defTabSz="914400" rtl="0" eaLnBrk="1" fontAlgn="auto" latinLnBrk="0" hangingPunct="1">
              <a:lnSpc>
                <a:spcPct val="100000"/>
              </a:lnSpc>
              <a:spcBef>
                <a:spcPct val="20000"/>
              </a:spcBef>
              <a:spcAft>
                <a:spcPts val="0"/>
              </a:spcAft>
              <a:buClr>
                <a:schemeClr val="hlink"/>
              </a:buClr>
              <a:buSzPct val="60000"/>
              <a:buFont typeface="Wingdings" pitchFamily="2" charset="2"/>
              <a:buChar char="p"/>
              <a:tabLst/>
              <a:defRPr/>
            </a:pPr>
            <a:r>
              <a:rPr lang="zh-CN" altLang="en-US" sz="2000" dirty="0" smtClean="0">
                <a:solidFill>
                  <a:srgbClr val="FF0000"/>
                </a:solidFill>
              </a:rPr>
              <a:t>流水寄存器需要建立时间和传输延迟</a:t>
            </a:r>
          </a:p>
          <a:p>
            <a:pPr marL="1143000" lvl="2" indent="-228600">
              <a:lnSpc>
                <a:spcPct val="120000"/>
              </a:lnSpc>
              <a:spcBef>
                <a:spcPct val="20000"/>
              </a:spcBef>
              <a:buFont typeface="Arial" pitchFamily="34" charset="0"/>
              <a:buChar char="•"/>
              <a:defRPr/>
            </a:pPr>
            <a:r>
              <a:rPr lang="zh-CN" altLang="en-US" sz="2000" dirty="0" smtClean="0">
                <a:solidFill>
                  <a:srgbClr val="FF0000"/>
                </a:solidFill>
                <a:ea typeface="宋体" charset="-122"/>
              </a:rPr>
              <a:t>建立时间：</a:t>
            </a:r>
            <a:r>
              <a:rPr lang="zh-CN" altLang="en-US" sz="2000" dirty="0" smtClean="0">
                <a:ea typeface="宋体" charset="-122"/>
              </a:rPr>
              <a:t>在触发写操作的时钟信号到达之前，寄存器输入必须保持稳定的时间。</a:t>
            </a:r>
          </a:p>
          <a:p>
            <a:pPr marL="1143000" lvl="2" indent="-228600">
              <a:lnSpc>
                <a:spcPct val="120000"/>
              </a:lnSpc>
              <a:spcBef>
                <a:spcPct val="20000"/>
              </a:spcBef>
              <a:buFont typeface="Arial" pitchFamily="34" charset="0"/>
              <a:buChar char="•"/>
              <a:defRPr/>
            </a:pPr>
            <a:r>
              <a:rPr lang="zh-CN" altLang="en-US" sz="2000" dirty="0" smtClean="0">
                <a:solidFill>
                  <a:srgbClr val="FF0000"/>
                </a:solidFill>
                <a:ea typeface="宋体" charset="-122"/>
              </a:rPr>
              <a:t>传输延迟：</a:t>
            </a:r>
            <a:r>
              <a:rPr lang="zh-CN" altLang="en-US" sz="2000" dirty="0" smtClean="0">
                <a:ea typeface="宋体" charset="-122"/>
              </a:rPr>
              <a:t>时钟信号到达后到寄存器输出可用的时间。</a:t>
            </a:r>
          </a:p>
          <a:p>
            <a:pPr marL="1600200" marR="0" lvl="3" indent="-228600" algn="l" defTabSz="914400" rtl="0" eaLnBrk="1" fontAlgn="auto" latinLnBrk="0" hangingPunct="1">
              <a:lnSpc>
                <a:spcPct val="100000"/>
              </a:lnSpc>
              <a:spcBef>
                <a:spcPct val="20000"/>
              </a:spcBef>
              <a:spcAft>
                <a:spcPts val="0"/>
              </a:spcAft>
              <a:buClr>
                <a:schemeClr val="hlink"/>
              </a:buClr>
              <a:buSzPct val="60000"/>
              <a:buFont typeface="Wingdings" pitchFamily="2" charset="2"/>
              <a:buChar char="p"/>
              <a:tabLst/>
              <a:defRPr/>
            </a:pPr>
            <a:endParaRPr kumimoji="0" lang="zh-CN" altLang="en-US" sz="2000" b="0" i="0" u="none" strike="noStrike" kern="1200" cap="none" spc="0" normalizeH="0" baseline="0" noProof="0" dirty="0" smtClean="0">
              <a:ln>
                <a:noFill/>
              </a:ln>
              <a:solidFill>
                <a:srgbClr val="000000"/>
              </a:solidFill>
              <a:effectLst/>
              <a:uLnTx/>
              <a:uFillTx/>
              <a:latin typeface="+mn-lt"/>
              <a:ea typeface="宋体" charset="-122"/>
              <a:cs typeface="+mn-cs"/>
            </a:endParaRPr>
          </a:p>
        </p:txBody>
      </p:sp>
      <p:sp>
        <p:nvSpPr>
          <p:cNvPr id="4" name="Text Box 4"/>
          <p:cNvSpPr txBox="1">
            <a:spLocks noChangeArrowheads="1"/>
          </p:cNvSpPr>
          <p:nvPr/>
        </p:nvSpPr>
        <p:spPr bwMode="auto">
          <a:xfrm>
            <a:off x="571472" y="214290"/>
            <a:ext cx="6840537" cy="488950"/>
          </a:xfrm>
          <a:prstGeom prst="rect">
            <a:avLst/>
          </a:prstGeom>
          <a:noFill/>
          <a:ln w="9525">
            <a:noFill/>
            <a:miter lim="800000"/>
            <a:headEnd/>
            <a:tailEnd/>
          </a:ln>
        </p:spPr>
        <p:txBody>
          <a:bodyPr>
            <a:spAutoFit/>
          </a:bodyPr>
          <a:lstStyle/>
          <a:p>
            <a:pPr>
              <a:spcBef>
                <a:spcPct val="50000"/>
              </a:spcBef>
            </a:pPr>
            <a:r>
              <a:rPr lang="en-US" altLang="zh-CN" sz="2600" dirty="0">
                <a:solidFill>
                  <a:srgbClr val="0000CC"/>
                </a:solidFill>
                <a:latin typeface="黑体" pitchFamily="49" charset="-122"/>
              </a:rPr>
              <a:t>3.2.5 </a:t>
            </a:r>
            <a:r>
              <a:rPr lang="zh-CN" altLang="en-US" sz="2600" dirty="0">
                <a:solidFill>
                  <a:srgbClr val="0000CC"/>
                </a:solidFill>
                <a:latin typeface="黑体" pitchFamily="49" charset="-122"/>
              </a:rPr>
              <a:t>流水线设计中的若干问题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214282" y="357166"/>
            <a:ext cx="7918450" cy="3649662"/>
          </a:xfrm>
          <a:prstGeom prst="rect">
            <a:avLst/>
          </a:prstGeom>
        </p:spPr>
        <p:txBody>
          <a:bodyPr/>
          <a:lstStyle/>
          <a:p>
            <a:pPr marL="1085850" marR="0" lvl="1" indent="-457200" algn="l" defTabSz="914400" rtl="0" eaLnBrk="1" fontAlgn="auto" latinLnBrk="0" hangingPunct="1">
              <a:lnSpc>
                <a:spcPct val="120000"/>
              </a:lnSpc>
              <a:spcBef>
                <a:spcPct val="20000"/>
              </a:spcBef>
              <a:spcAft>
                <a:spcPts val="0"/>
              </a:spcAft>
              <a:buClrTx/>
              <a:buSzTx/>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  时钟偏移开销</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流水线中，时钟到达各流水寄存器的最大差值时间（时钟到达各流水寄存器的时间不是完全相同）</a:t>
            </a:r>
          </a:p>
        </p:txBody>
      </p:sp>
      <p:sp>
        <p:nvSpPr>
          <p:cNvPr id="5" name="Rectangle 3" descr="Rectangle: Click to edit Master text styles&#10;Second level&#10;Third level&#10;Fourth level&#10;Fifth level"/>
          <p:cNvSpPr txBox="1">
            <a:spLocks noChangeArrowheads="1"/>
          </p:cNvSpPr>
          <p:nvPr/>
        </p:nvSpPr>
        <p:spPr>
          <a:xfrm>
            <a:off x="214282" y="1905000"/>
            <a:ext cx="7929618" cy="4953000"/>
          </a:xfrm>
          <a:prstGeom prst="rect">
            <a:avLst/>
          </a:prstGeom>
        </p:spPr>
        <p:txBody>
          <a:bodyPr/>
          <a:lstStyle/>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几个</a:t>
            </a:r>
            <a:r>
              <a:rPr lang="zh-CN" altLang="en-US" sz="2400" dirty="0" smtClean="0">
                <a:solidFill>
                  <a:srgbClr val="FF0000"/>
                </a:solidFill>
              </a:rPr>
              <a:t>结论 </a:t>
            </a:r>
            <a:endParaRPr kumimoji="0" lang="zh-CN" altLang="en-US" sz="2400" b="0" i="0" u="none" strike="noStrike" kern="1200" cap="none" spc="0" normalizeH="0" baseline="0" noProof="0" dirty="0" smtClean="0">
              <a:ln>
                <a:noFill/>
              </a:ln>
              <a:solidFill>
                <a:srgbClr val="FF0000"/>
              </a:solidFill>
              <a:effectLst/>
              <a:uLnTx/>
              <a:uFillTx/>
              <a:latin typeface="+mn-lt"/>
              <a:ea typeface="+mn-ea"/>
              <a:cs typeface="+mn-cs"/>
            </a:endParaRP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流水线不能减少单条指令的执行时间，但却能提高吞吐率。</a:t>
            </a:r>
          </a:p>
          <a:p>
            <a:pPr marL="1143000" lvl="2" indent="-228600">
              <a:lnSpc>
                <a:spcPct val="120000"/>
              </a:lnSpc>
              <a:spcBef>
                <a:spcPct val="20000"/>
              </a:spcBef>
              <a:buFont typeface="Arial"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增加流水线的</a:t>
            </a:r>
            <a:r>
              <a:rPr lang="zh-CN" altLang="en-US" sz="2400" dirty="0" smtClean="0">
                <a:ea typeface="宋体" charset="-122"/>
              </a:rPr>
              <a:t>段数</a:t>
            </a:r>
            <a:r>
              <a:rPr lang="en-US" altLang="zh-CN" sz="2400" dirty="0" smtClean="0">
                <a:ea typeface="宋体" charset="-122"/>
              </a:rPr>
              <a:t>(</a:t>
            </a:r>
            <a:r>
              <a:rPr lang="zh-CN" altLang="en-US" sz="2400" dirty="0" smtClean="0">
                <a:ea typeface="宋体" charset="-122"/>
              </a:rPr>
              <a:t>深度</a:t>
            </a:r>
            <a:r>
              <a:rPr lang="en-US" altLang="zh-CN" sz="2400" dirty="0" smtClean="0">
                <a:ea typeface="宋体" charset="-122"/>
              </a:rPr>
              <a:t>)</a:t>
            </a:r>
            <a:r>
              <a:rPr lang="zh-CN" altLang="en-US" sz="2400" dirty="0" smtClean="0">
                <a:ea typeface="宋体" charset="-122"/>
              </a:rPr>
              <a:t>可以</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提高流水线的性能</a:t>
            </a:r>
            <a:r>
              <a:rPr lang="en-US" altLang="zh-CN" sz="2400" dirty="0" smtClean="0">
                <a:ea typeface="宋体" charset="-122"/>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但 流水线的深度受限于流水线的额外开销。</a:t>
            </a:r>
          </a:p>
          <a:p>
            <a:pPr marL="1143000" lvl="2" indent="-228600">
              <a:lnSpc>
                <a:spcPct val="120000"/>
              </a:lnSpc>
              <a:spcBef>
                <a:spcPct val="20000"/>
              </a:spcBef>
              <a:buFont typeface="Arial"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时钟周期不能太小</a:t>
            </a: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a:t>
            </a:r>
            <a:r>
              <a:rPr lang="zh-CN" altLang="en-US" sz="2400" dirty="0" smtClean="0">
                <a:ea typeface="宋体" charset="-122"/>
              </a:rPr>
              <a:t>首先要 保证</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在每一个时钟周期有足够 时间来做应作的有用的工作。</a:t>
            </a:r>
          </a:p>
          <a:p>
            <a:pPr marL="457200" marR="0" lvl="0" indent="-457200" algn="l" defTabSz="914400" rtl="0" eaLnBrk="1" fontAlgn="auto" latinLnBrk="0" hangingPunct="1">
              <a:lnSpc>
                <a:spcPct val="120000"/>
              </a:lnSpc>
              <a:spcBef>
                <a:spcPct val="20000"/>
              </a:spcBef>
              <a:spcAft>
                <a:spcPts val="0"/>
              </a:spcAft>
              <a:buClrTx/>
              <a:buSzTx/>
              <a:buFont typeface="Wingdings" pitchFamily="2" charset="2"/>
              <a:buAutoNum type="arabicPeriod" startAt="3"/>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冲突问题 </a:t>
            </a:r>
          </a:p>
          <a:p>
            <a:pPr marL="1085850" marR="0" lvl="1" indent="-4572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流水线设计中要解决的</a:t>
            </a:r>
            <a:r>
              <a:rPr kumimoji="0" lang="zh-CN" altLang="en-US" sz="2400" b="0" i="0" u="none" strike="noStrike" kern="1200" cap="none" spc="0" normalizeH="0" baseline="0" noProof="0" dirty="0" smtClean="0">
                <a:ln>
                  <a:noFill/>
                </a:ln>
                <a:solidFill>
                  <a:srgbClr val="D60093"/>
                </a:solidFill>
                <a:effectLst/>
                <a:uLnTx/>
                <a:uFillTx/>
                <a:latin typeface="+mn-lt"/>
                <a:ea typeface="+mn-ea"/>
                <a:cs typeface="+mn-cs"/>
              </a:rPr>
              <a:t>重要问题之一。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685800" y="1952605"/>
            <a:ext cx="7772400" cy="3838575"/>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tabLst/>
              <a:defRPr/>
            </a:pPr>
            <a:r>
              <a:rPr lang="zh-CN" altLang="en-US" sz="2800" dirty="0" smtClean="0">
                <a:latin typeface="黑体" pitchFamily="49" charset="-122"/>
              </a:rPr>
              <a:t>   以</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一条经典的</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5</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段</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RISC</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流水线为例</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 讨论在非流水情况下是如何实现的</a:t>
            </a:r>
          </a:p>
          <a:p>
            <a:pPr marL="457200" marR="0" lvl="0" indent="-457200" algn="l" defTabSz="914400" rtl="0" eaLnBrk="1" fontAlgn="auto" latinLnBrk="0" hangingPunct="1">
              <a:lnSpc>
                <a:spcPct val="100000"/>
              </a:lnSpc>
              <a:spcBef>
                <a:spcPct val="20000"/>
              </a:spcBef>
              <a:spcAft>
                <a:spcPts val="0"/>
              </a:spcAft>
              <a:buClrTx/>
              <a:buSzTx/>
              <a:tabLst/>
              <a:defRPr/>
            </a:pP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1</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   一条指令的执行过程分为以下</a:t>
            </a:r>
            <a:r>
              <a:rPr kumimoji="0" lang="en-US" altLang="zh-CN" sz="2800" b="0" i="0" u="none" strike="noStrike" kern="1200" cap="none" spc="0" normalizeH="0" baseline="0" noProof="0" dirty="0" smtClean="0">
                <a:ln>
                  <a:noFill/>
                </a:ln>
                <a:solidFill>
                  <a:srgbClr val="FF0000"/>
                </a:solidFill>
                <a:effectLst/>
                <a:uLnTx/>
                <a:uFillTx/>
                <a:latin typeface="黑体" pitchFamily="49" charset="-122"/>
                <a:ea typeface="+mn-ea"/>
                <a:cs typeface="+mn-cs"/>
              </a:rPr>
              <a:t>5</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个周期：</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取指令周期</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IF</a:t>
            </a:r>
            <a:r>
              <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rPr>
              <a:t>）</a:t>
            </a:r>
            <a:endPar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endParaRPr>
          </a:p>
          <a:p>
            <a:pPr marL="1085850" lvl="1" indent="-457200">
              <a:spcBef>
                <a:spcPct val="20000"/>
              </a:spcBef>
              <a:buFont typeface="Arial" pitchFamily="34" charset="0"/>
              <a:buChar char="–"/>
            </a:pPr>
            <a:r>
              <a:rPr lang="zh-CN" altLang="en-US" sz="2800" dirty="0" smtClean="0">
                <a:latin typeface="黑体" pitchFamily="49" charset="-122"/>
              </a:rPr>
              <a:t>指令译码</a:t>
            </a:r>
            <a:r>
              <a:rPr lang="en-US" altLang="zh-CN" sz="2800" dirty="0" smtClean="0">
                <a:latin typeface="黑体" pitchFamily="49" charset="-122"/>
              </a:rPr>
              <a:t>/</a:t>
            </a:r>
            <a:r>
              <a:rPr lang="zh-CN" altLang="en-US" sz="2800" dirty="0" smtClean="0">
                <a:latin typeface="黑体" pitchFamily="49" charset="-122"/>
              </a:rPr>
              <a:t>读寄存器周期</a:t>
            </a:r>
            <a:r>
              <a:rPr lang="zh-CN" altLang="en-US" sz="2800" dirty="0" smtClean="0">
                <a:solidFill>
                  <a:srgbClr val="D60093"/>
                </a:solidFill>
                <a:latin typeface="黑体" pitchFamily="49" charset="-122"/>
              </a:rPr>
              <a:t>（</a:t>
            </a:r>
            <a:r>
              <a:rPr lang="en-US" altLang="zh-CN" sz="2800" dirty="0" smtClean="0">
                <a:solidFill>
                  <a:srgbClr val="D60093"/>
                </a:solidFill>
                <a:latin typeface="黑体" pitchFamily="49" charset="-122"/>
              </a:rPr>
              <a:t>ID</a:t>
            </a:r>
            <a:r>
              <a:rPr lang="zh-CN" altLang="en-US" sz="2800" dirty="0" smtClean="0">
                <a:solidFill>
                  <a:srgbClr val="D60093"/>
                </a:solidFill>
                <a:latin typeface="黑体" pitchFamily="49" charset="-122"/>
              </a:rPr>
              <a:t>）</a:t>
            </a:r>
            <a:endParaRPr lang="en-US" altLang="zh-CN" sz="2800" dirty="0" smtClean="0">
              <a:solidFill>
                <a:srgbClr val="D60093"/>
              </a:solidFill>
              <a:latin typeface="黑体" pitchFamily="49" charset="-122"/>
            </a:endParaRPr>
          </a:p>
          <a:p>
            <a:pPr marL="1085850" lvl="1" indent="-457200">
              <a:spcBef>
                <a:spcPct val="20000"/>
              </a:spcBef>
              <a:buFont typeface="Arial" pitchFamily="34" charset="0"/>
              <a:buChar char="–"/>
            </a:pPr>
            <a:r>
              <a:rPr lang="zh-CN" altLang="en-US" sz="2800" dirty="0" smtClean="0">
                <a:latin typeface="黑体" pitchFamily="49" charset="-122"/>
              </a:rPr>
              <a:t>执行</a:t>
            </a:r>
            <a:r>
              <a:rPr lang="en-US" altLang="zh-CN" sz="2800" dirty="0" smtClean="0">
                <a:latin typeface="黑体" pitchFamily="49" charset="-122"/>
              </a:rPr>
              <a:t>/</a:t>
            </a:r>
            <a:r>
              <a:rPr lang="zh-CN" altLang="en-US" sz="2800" dirty="0" smtClean="0">
                <a:latin typeface="黑体" pitchFamily="49" charset="-122"/>
              </a:rPr>
              <a:t>有效地址计算周期</a:t>
            </a:r>
            <a:r>
              <a:rPr lang="zh-CN" altLang="en-US" sz="2800" dirty="0" smtClean="0">
                <a:solidFill>
                  <a:srgbClr val="D60093"/>
                </a:solidFill>
                <a:latin typeface="黑体" pitchFamily="49" charset="-122"/>
              </a:rPr>
              <a:t>（</a:t>
            </a:r>
            <a:r>
              <a:rPr lang="en-US" altLang="zh-CN" sz="2800" dirty="0" smtClean="0">
                <a:solidFill>
                  <a:srgbClr val="D60093"/>
                </a:solidFill>
                <a:latin typeface="黑体" pitchFamily="49" charset="-122"/>
              </a:rPr>
              <a:t>EX</a:t>
            </a:r>
            <a:r>
              <a:rPr lang="zh-CN" altLang="en-US" sz="2800" dirty="0" smtClean="0">
                <a:solidFill>
                  <a:srgbClr val="D60093"/>
                </a:solidFill>
                <a:latin typeface="黑体" pitchFamily="49" charset="-122"/>
              </a:rPr>
              <a:t>）</a:t>
            </a:r>
            <a:endParaRPr lang="en-US" altLang="zh-CN" sz="2800" dirty="0" smtClean="0">
              <a:solidFill>
                <a:srgbClr val="D60093"/>
              </a:solidFill>
              <a:latin typeface="黑体" pitchFamily="49" charset="-122"/>
            </a:endParaRPr>
          </a:p>
          <a:p>
            <a:pPr marL="1085850" lvl="1" indent="-457200">
              <a:spcBef>
                <a:spcPct val="20000"/>
              </a:spcBef>
              <a:buFont typeface="Arial" pitchFamily="34" charset="0"/>
              <a:buChar char="–"/>
            </a:pPr>
            <a:r>
              <a:rPr lang="zh-CN" altLang="en-US" sz="2800" dirty="0" smtClean="0">
                <a:latin typeface="黑体" pitchFamily="49" charset="-122"/>
              </a:rPr>
              <a:t>存储器访问／分支完成周期</a:t>
            </a:r>
            <a:r>
              <a:rPr lang="zh-CN" altLang="en-US" sz="2800" dirty="0" smtClean="0">
                <a:solidFill>
                  <a:srgbClr val="D60093"/>
                </a:solidFill>
                <a:latin typeface="黑体" pitchFamily="49" charset="-122"/>
              </a:rPr>
              <a:t>（</a:t>
            </a:r>
            <a:r>
              <a:rPr lang="en-US" altLang="zh-CN" sz="2800" dirty="0" smtClean="0">
                <a:solidFill>
                  <a:srgbClr val="D60093"/>
                </a:solidFill>
                <a:latin typeface="黑体" pitchFamily="49" charset="-122"/>
              </a:rPr>
              <a:t>ME</a:t>
            </a:r>
            <a:r>
              <a:rPr lang="zh-CN" altLang="en-US" sz="2800" dirty="0" smtClean="0">
                <a:solidFill>
                  <a:srgbClr val="D60093"/>
                </a:solidFill>
                <a:latin typeface="黑体" pitchFamily="49" charset="-122"/>
              </a:rPr>
              <a:t>）</a:t>
            </a:r>
            <a:endParaRPr lang="en-US" altLang="zh-CN" sz="2800" dirty="0" smtClean="0">
              <a:solidFill>
                <a:srgbClr val="D60093"/>
              </a:solidFill>
              <a:latin typeface="黑体" pitchFamily="49" charset="-122"/>
            </a:endParaRPr>
          </a:p>
          <a:p>
            <a:pPr marL="1085850" lvl="1" indent="-457200">
              <a:spcBef>
                <a:spcPct val="20000"/>
              </a:spcBef>
              <a:buFont typeface="Arial" pitchFamily="34" charset="0"/>
              <a:buChar char="–"/>
            </a:pPr>
            <a:r>
              <a:rPr lang="zh-CN" altLang="en-US" sz="2800" dirty="0" smtClean="0">
                <a:latin typeface="黑体" pitchFamily="49" charset="-122"/>
              </a:rPr>
              <a:t>写回周期</a:t>
            </a:r>
            <a:r>
              <a:rPr lang="zh-CN" altLang="en-US" sz="2800" dirty="0" smtClean="0">
                <a:solidFill>
                  <a:srgbClr val="D60093"/>
                </a:solidFill>
                <a:latin typeface="黑体" pitchFamily="49" charset="-122"/>
              </a:rPr>
              <a:t>（</a:t>
            </a:r>
            <a:r>
              <a:rPr lang="en-US" altLang="zh-CN" sz="2800" dirty="0" smtClean="0">
                <a:solidFill>
                  <a:srgbClr val="D60093"/>
                </a:solidFill>
                <a:latin typeface="黑体" pitchFamily="49" charset="-122"/>
              </a:rPr>
              <a:t>WB</a:t>
            </a:r>
            <a:r>
              <a:rPr lang="zh-CN" altLang="en-US" sz="2800" dirty="0" smtClean="0">
                <a:solidFill>
                  <a:srgbClr val="D60093"/>
                </a:solidFill>
                <a:latin typeface="黑体" pitchFamily="49" charset="-122"/>
              </a:rPr>
              <a:t>）</a:t>
            </a:r>
          </a:p>
          <a:p>
            <a:pPr marL="1085850" lvl="1" indent="-457200">
              <a:spcBef>
                <a:spcPct val="20000"/>
              </a:spcBef>
              <a:buFont typeface="Arial" pitchFamily="34" charset="0"/>
              <a:buChar char="–"/>
            </a:pPr>
            <a:endParaRPr lang="en-US" altLang="zh-CN" sz="2800" dirty="0" smtClean="0">
              <a:solidFill>
                <a:srgbClr val="D60093"/>
              </a:solidFill>
              <a:latin typeface="黑体" pitchFamily="49" charset="-122"/>
            </a:endParaRPr>
          </a:p>
          <a:p>
            <a:pPr marL="1085850" lvl="1" indent="-457200">
              <a:spcBef>
                <a:spcPct val="20000"/>
              </a:spcBef>
              <a:buFont typeface="Arial" pitchFamily="34" charset="0"/>
              <a:buChar char="–"/>
            </a:pPr>
            <a:endParaRPr lang="zh-CN" altLang="en-US" sz="2800" dirty="0" smtClean="0">
              <a:solidFill>
                <a:srgbClr val="D60093"/>
              </a:solidFill>
              <a:latin typeface="黑体" pitchFamily="49" charset="-122"/>
            </a:endParaRPr>
          </a:p>
          <a:p>
            <a:pPr marL="1085850" lvl="1" indent="-457200">
              <a:spcBef>
                <a:spcPct val="20000"/>
              </a:spcBef>
              <a:buFont typeface="Arial" pitchFamily="34" charset="0"/>
              <a:buChar char="–"/>
            </a:pPr>
            <a:endParaRPr lang="en-US" altLang="zh-CN" sz="2800" dirty="0" smtClean="0">
              <a:solidFill>
                <a:srgbClr val="D60093"/>
              </a:solidFill>
              <a:latin typeface="黑体" pitchFamily="49" charset="-122"/>
            </a:endParaRPr>
          </a:p>
          <a:p>
            <a:pPr marL="1085850" lvl="1" indent="-457200">
              <a:spcBef>
                <a:spcPct val="20000"/>
              </a:spcBef>
              <a:buFont typeface="Arial" pitchFamily="34" charset="0"/>
              <a:buChar char="–"/>
            </a:pPr>
            <a:endParaRPr lang="zh-CN" altLang="en-US" sz="2800" dirty="0" smtClean="0">
              <a:solidFill>
                <a:srgbClr val="D60093"/>
              </a:solidFill>
              <a:latin typeface="黑体" pitchFamily="49" charset="-122"/>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2800" dirty="0" smtClean="0">
              <a:solidFill>
                <a:srgbClr val="D60093"/>
              </a:solidFill>
              <a:latin typeface="黑体" pitchFamily="49" charset="-122"/>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smtClean="0">
              <a:ln>
                <a:noFill/>
              </a:ln>
              <a:solidFill>
                <a:srgbClr val="D60093"/>
              </a:solidFill>
              <a:effectLst/>
              <a:uLnTx/>
              <a:uFillTx/>
              <a:latin typeface="黑体" pitchFamily="49" charset="-122"/>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p>
        </p:txBody>
      </p:sp>
      <p:sp>
        <p:nvSpPr>
          <p:cNvPr id="3" name="Text Box 4"/>
          <p:cNvSpPr txBox="1">
            <a:spLocks noChangeArrowheads="1"/>
          </p:cNvSpPr>
          <p:nvPr/>
        </p:nvSpPr>
        <p:spPr bwMode="auto">
          <a:xfrm>
            <a:off x="0" y="428604"/>
            <a:ext cx="9144000" cy="519112"/>
          </a:xfrm>
          <a:prstGeom prst="rect">
            <a:avLst/>
          </a:prstGeom>
          <a:noFill/>
          <a:ln w="9525">
            <a:noFill/>
            <a:miter lim="800000"/>
            <a:headEnd/>
            <a:tailEnd/>
          </a:ln>
        </p:spPr>
        <p:txBody>
          <a:bodyPr>
            <a:spAutoFit/>
          </a:bodyPr>
          <a:lstStyle/>
          <a:p>
            <a:pPr algn="ctr">
              <a:spcBef>
                <a:spcPct val="50000"/>
              </a:spcBef>
            </a:pPr>
            <a:r>
              <a:rPr lang="en-US" altLang="zh-CN" sz="2800" dirty="0">
                <a:solidFill>
                  <a:srgbClr val="000000"/>
                </a:solidFill>
                <a:latin typeface="黑体" pitchFamily="49" charset="-122"/>
              </a:rPr>
              <a:t>3.4 </a:t>
            </a:r>
            <a:r>
              <a:rPr lang="zh-CN" altLang="en-US" sz="2800" dirty="0">
                <a:solidFill>
                  <a:srgbClr val="000000"/>
                </a:solidFill>
                <a:latin typeface="黑体" pitchFamily="49" charset="-122"/>
              </a:rPr>
              <a:t>流水线的相关与冲突</a:t>
            </a:r>
          </a:p>
        </p:txBody>
      </p:sp>
      <p:sp>
        <p:nvSpPr>
          <p:cNvPr id="4" name="Text Box 6"/>
          <p:cNvSpPr txBox="1">
            <a:spLocks noChangeArrowheads="1"/>
          </p:cNvSpPr>
          <p:nvPr/>
        </p:nvSpPr>
        <p:spPr bwMode="auto">
          <a:xfrm>
            <a:off x="684213" y="1390630"/>
            <a:ext cx="6840537" cy="488950"/>
          </a:xfrm>
          <a:prstGeom prst="rect">
            <a:avLst/>
          </a:prstGeom>
          <a:noFill/>
          <a:ln w="9525">
            <a:noFill/>
            <a:miter lim="800000"/>
            <a:headEnd/>
            <a:tailEnd/>
          </a:ln>
        </p:spPr>
        <p:txBody>
          <a:bodyPr>
            <a:spAutoFit/>
          </a:bodyPr>
          <a:lstStyle/>
          <a:p>
            <a:pPr>
              <a:spcBef>
                <a:spcPct val="50000"/>
              </a:spcBef>
            </a:pPr>
            <a:r>
              <a:rPr lang="en-US" altLang="zh-CN" sz="2600" dirty="0">
                <a:solidFill>
                  <a:srgbClr val="0000CC"/>
                </a:solidFill>
                <a:latin typeface="黑体" pitchFamily="49" charset="-122"/>
              </a:rPr>
              <a:t>3.4.1 </a:t>
            </a:r>
            <a:r>
              <a:rPr lang="zh-CN" altLang="en-US" sz="2600" dirty="0" smtClean="0">
                <a:solidFill>
                  <a:srgbClr val="0000CC"/>
                </a:solidFill>
                <a:latin typeface="黑体" pitchFamily="49" charset="-122"/>
              </a:rPr>
              <a:t>经典</a:t>
            </a:r>
            <a:r>
              <a:rPr lang="zh-CN" altLang="en-US" sz="2600" dirty="0">
                <a:solidFill>
                  <a:srgbClr val="0000CC"/>
                </a:solidFill>
                <a:latin typeface="黑体" pitchFamily="49" charset="-122"/>
              </a:rPr>
              <a:t>的</a:t>
            </a:r>
            <a:r>
              <a:rPr lang="en-US" altLang="zh-CN" sz="2600" dirty="0">
                <a:solidFill>
                  <a:srgbClr val="0000CC"/>
                </a:solidFill>
                <a:latin typeface="黑体" pitchFamily="49" charset="-122"/>
              </a:rPr>
              <a:t>5</a:t>
            </a:r>
            <a:r>
              <a:rPr lang="zh-CN" altLang="en-US" sz="2600" dirty="0">
                <a:solidFill>
                  <a:srgbClr val="0000CC"/>
                </a:solidFill>
                <a:latin typeface="黑体" pitchFamily="49" charset="-122"/>
              </a:rPr>
              <a:t>段流水线</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表2"/>
          <p:cNvPicPr>
            <a:picLocks noChangeAspect="1" noChangeArrowheads="1"/>
          </p:cNvPicPr>
          <p:nvPr/>
        </p:nvPicPr>
        <p:blipFill>
          <a:blip r:embed="rId2"/>
          <a:srcRect/>
          <a:stretch>
            <a:fillRect/>
          </a:stretch>
        </p:blipFill>
        <p:spPr bwMode="auto">
          <a:xfrm>
            <a:off x="928662" y="500042"/>
            <a:ext cx="6767512" cy="3240088"/>
          </a:xfrm>
          <a:prstGeom prst="rect">
            <a:avLst/>
          </a:prstGeom>
          <a:noFill/>
          <a:ln w="9525">
            <a:noFill/>
            <a:miter lim="800000"/>
            <a:headEnd/>
            <a:tailEnd/>
          </a:ln>
        </p:spPr>
      </p:pic>
      <p:sp>
        <p:nvSpPr>
          <p:cNvPr id="3" name="Rectangle 3"/>
          <p:cNvSpPr>
            <a:spLocks noChangeArrowheads="1"/>
          </p:cNvSpPr>
          <p:nvPr/>
        </p:nvSpPr>
        <p:spPr bwMode="auto">
          <a:xfrm>
            <a:off x="1403350" y="0"/>
            <a:ext cx="6048375" cy="369332"/>
          </a:xfrm>
          <a:prstGeom prst="rect">
            <a:avLst/>
          </a:prstGeom>
          <a:noFill/>
          <a:ln w="9525">
            <a:noFill/>
            <a:miter lim="800000"/>
            <a:headEnd/>
            <a:tailEnd/>
          </a:ln>
        </p:spPr>
        <p:txBody>
          <a:bodyPr>
            <a:spAutoFit/>
          </a:bodyPr>
          <a:lstStyle/>
          <a:p>
            <a:pPr marL="342900" indent="-342900">
              <a:spcBef>
                <a:spcPct val="20000"/>
              </a:spcBef>
              <a:buClr>
                <a:schemeClr val="hlink"/>
              </a:buClr>
              <a:buFont typeface="Wingdings" pitchFamily="2" charset="2"/>
              <a:buNone/>
            </a:pPr>
            <a:r>
              <a:rPr lang="zh-CN" b="1" dirty="0" smtClean="0">
                <a:solidFill>
                  <a:srgbClr val="FF3300"/>
                </a:solidFill>
                <a:effectLst/>
              </a:rPr>
              <a:t>表</a:t>
            </a:r>
            <a:r>
              <a:rPr lang="zh-CN" altLang="zh-CN" b="1" dirty="0" smtClean="0">
                <a:solidFill>
                  <a:srgbClr val="FF3300"/>
                </a:solidFill>
                <a:effectLst/>
              </a:rPr>
              <a:t>1   </a:t>
            </a:r>
            <a:r>
              <a:rPr lang="zh-CN" b="1" dirty="0">
                <a:solidFill>
                  <a:srgbClr val="FF3300"/>
                </a:solidFill>
                <a:effectLst/>
              </a:rPr>
              <a:t>不同类型指令中各流水段的操作</a:t>
            </a:r>
          </a:p>
        </p:txBody>
      </p:sp>
      <p:sp>
        <p:nvSpPr>
          <p:cNvPr id="4" name="Rectangle 4"/>
          <p:cNvSpPr>
            <a:spLocks noChangeArrowheads="1"/>
          </p:cNvSpPr>
          <p:nvPr/>
        </p:nvSpPr>
        <p:spPr bwMode="auto">
          <a:xfrm>
            <a:off x="0" y="3786190"/>
            <a:ext cx="9467850" cy="4530725"/>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Blip>
                <a:blip r:embed="rId3"/>
              </a:buBlip>
              <a:defRPr/>
            </a:pPr>
            <a:r>
              <a:rPr lang="zh-CN" altLang="zh-CN" sz="2400" dirty="0">
                <a:solidFill>
                  <a:srgbClr val="000099"/>
                </a:solidFill>
                <a:effectLst>
                  <a:outerShdw blurRad="38100" dist="38100" dir="2700000" algn="tl">
                    <a:srgbClr val="C0C0C0"/>
                  </a:outerShdw>
                </a:effectLst>
                <a:ea typeface="宋体" pitchFamily="2" charset="-122"/>
                <a:sym typeface="Arial" pitchFamily="34" charset="0"/>
              </a:rPr>
              <a:t>IF</a:t>
            </a:r>
            <a:r>
              <a:rPr lang="zh-CN" altLang="zh-CN" sz="2400" b="1" dirty="0" smtClean="0">
                <a:solidFill>
                  <a:srgbClr val="FF3300"/>
                </a:solidFill>
                <a:effectLst>
                  <a:outerShdw blurRad="38100" dist="38100" dir="2700000" algn="tl">
                    <a:srgbClr val="C0C0C0"/>
                  </a:outerShdw>
                </a:effectLst>
                <a:ea typeface="宋体" pitchFamily="2" charset="-122"/>
                <a:sym typeface="Arial" pitchFamily="34" charset="0"/>
              </a:rPr>
              <a:t>：</a:t>
            </a:r>
            <a:r>
              <a:rPr lang="zh-CN" altLang="en-US" sz="2400" b="1" dirty="0" smtClean="0">
                <a:solidFill>
                  <a:srgbClr val="FF3300"/>
                </a:solidFill>
                <a:effectLst>
                  <a:outerShdw blurRad="38100" dist="38100" dir="2700000" algn="tl">
                    <a:srgbClr val="C0C0C0"/>
                  </a:outerShdw>
                </a:effectLst>
                <a:ea typeface="宋体" pitchFamily="2" charset="-122"/>
                <a:sym typeface="Arial" pitchFamily="34" charset="0"/>
              </a:rPr>
              <a:t>取指。</a:t>
            </a:r>
            <a:r>
              <a:rPr lang="zh-CN" sz="2400" dirty="0" smtClean="0">
                <a:solidFill>
                  <a:srgbClr val="000099"/>
                </a:solidFill>
                <a:effectLst>
                  <a:outerShdw blurRad="38100" dist="38100" dir="2700000" algn="tl">
                    <a:srgbClr val="C0C0C0"/>
                  </a:outerShdw>
                </a:effectLst>
                <a:ea typeface="宋体" pitchFamily="2" charset="-122"/>
              </a:rPr>
              <a:t>按</a:t>
            </a:r>
            <a:r>
              <a:rPr lang="zh-CN" sz="2400" dirty="0">
                <a:solidFill>
                  <a:srgbClr val="000099"/>
                </a:solidFill>
                <a:effectLst>
                  <a:outerShdw blurRad="38100" dist="38100" dir="2700000" algn="tl">
                    <a:srgbClr val="C0C0C0"/>
                  </a:outerShdw>
                </a:effectLst>
                <a:ea typeface="宋体" pitchFamily="2" charset="-122"/>
              </a:rPr>
              <a:t>指令计数器内容</a:t>
            </a:r>
            <a:r>
              <a:rPr lang="zh-CN" sz="2400" dirty="0">
                <a:solidFill>
                  <a:srgbClr val="FF0000"/>
                </a:solidFill>
                <a:effectLst>
                  <a:outerShdw blurRad="38100" dist="38100" dir="2700000" algn="tl">
                    <a:srgbClr val="C0C0C0"/>
                  </a:outerShdw>
                </a:effectLst>
                <a:ea typeface="宋体" pitchFamily="2" charset="-122"/>
              </a:rPr>
              <a:t>访问主存</a:t>
            </a:r>
            <a:r>
              <a:rPr lang="zh-CN" sz="2400" dirty="0">
                <a:solidFill>
                  <a:srgbClr val="000099"/>
                </a:solidFill>
                <a:effectLst>
                  <a:outerShdw blurRad="38100" dist="38100" dir="2700000" algn="tl">
                    <a:srgbClr val="C0C0C0"/>
                  </a:outerShdw>
                </a:effectLst>
                <a:ea typeface="宋体" pitchFamily="2" charset="-122"/>
              </a:rPr>
              <a:t>，指令送到寄存器</a:t>
            </a:r>
          </a:p>
          <a:p>
            <a:pPr marL="342900" indent="-342900">
              <a:spcBef>
                <a:spcPct val="20000"/>
              </a:spcBef>
              <a:buClr>
                <a:schemeClr val="hlink"/>
              </a:buClr>
              <a:buFont typeface="Wingdings" pitchFamily="2" charset="2"/>
              <a:buBlip>
                <a:blip r:embed="rId3"/>
              </a:buBlip>
              <a:defRPr/>
            </a:pPr>
            <a:r>
              <a:rPr lang="zh-CN" altLang="zh-CN" sz="2400" b="1" dirty="0">
                <a:solidFill>
                  <a:srgbClr val="FF3300"/>
                </a:solidFill>
                <a:effectLst>
                  <a:outerShdw blurRad="38100" dist="38100" dir="2700000" algn="tl">
                    <a:srgbClr val="C0C0C0"/>
                  </a:outerShdw>
                </a:effectLst>
                <a:ea typeface="宋体" pitchFamily="2" charset="-122"/>
                <a:sym typeface="Arial" pitchFamily="34" charset="0"/>
              </a:rPr>
              <a:t>ID</a:t>
            </a:r>
            <a:r>
              <a:rPr lang="zh-CN" sz="2400" b="1" dirty="0">
                <a:solidFill>
                  <a:srgbClr val="FF3300"/>
                </a:solidFill>
                <a:effectLst>
                  <a:outerShdw blurRad="38100" dist="38100" dir="2700000" algn="tl">
                    <a:srgbClr val="C0C0C0"/>
                  </a:outerShdw>
                </a:effectLst>
                <a:ea typeface="宋体" pitchFamily="2" charset="-122"/>
                <a:sym typeface="Arial" pitchFamily="34" charset="0"/>
              </a:rPr>
              <a:t>：</a:t>
            </a:r>
            <a:r>
              <a:rPr lang="zh-CN" sz="2400" dirty="0">
                <a:solidFill>
                  <a:srgbClr val="FF0000"/>
                </a:solidFill>
                <a:effectLst>
                  <a:outerShdw blurRad="38100" dist="38100" dir="2700000" algn="tl">
                    <a:srgbClr val="C0C0C0"/>
                  </a:outerShdw>
                </a:effectLst>
                <a:ea typeface="宋体" pitchFamily="2" charset="-122"/>
                <a:sym typeface="Arial" pitchFamily="34" charset="0"/>
              </a:rPr>
              <a:t>指令译码</a:t>
            </a:r>
            <a:r>
              <a:rPr lang="zh-CN" sz="2400" dirty="0">
                <a:solidFill>
                  <a:srgbClr val="000099"/>
                </a:solidFill>
                <a:effectLst>
                  <a:outerShdw blurRad="38100" dist="38100" dir="2700000" algn="tl">
                    <a:srgbClr val="C0C0C0"/>
                  </a:outerShdw>
                </a:effectLst>
                <a:ea typeface="宋体" pitchFamily="2" charset="-122"/>
                <a:sym typeface="Arial" pitchFamily="34" charset="0"/>
              </a:rPr>
              <a:t>。读寄存器</a:t>
            </a:r>
          </a:p>
          <a:p>
            <a:pPr marL="342900" indent="-342900">
              <a:spcBef>
                <a:spcPct val="20000"/>
              </a:spcBef>
              <a:buClr>
                <a:schemeClr val="hlink"/>
              </a:buClr>
              <a:buFont typeface="Wingdings" pitchFamily="2" charset="2"/>
              <a:buBlip>
                <a:blip r:embed="rId3"/>
              </a:buBlip>
              <a:defRPr/>
            </a:pPr>
            <a:r>
              <a:rPr lang="zh-CN" altLang="zh-CN" sz="2400" b="1" dirty="0" smtClean="0">
                <a:solidFill>
                  <a:srgbClr val="FF3300"/>
                </a:solidFill>
                <a:effectLst>
                  <a:outerShdw blurRad="38100" dist="38100" dir="2700000" algn="tl">
                    <a:srgbClr val="C0C0C0"/>
                  </a:outerShdw>
                </a:effectLst>
                <a:ea typeface="宋体" pitchFamily="2" charset="-122"/>
                <a:sym typeface="Arial" pitchFamily="34" charset="0"/>
              </a:rPr>
              <a:t>E</a:t>
            </a:r>
            <a:r>
              <a:rPr lang="en-US" altLang="zh-CN" sz="2400" b="1" dirty="0" smtClean="0">
                <a:solidFill>
                  <a:srgbClr val="FF3300"/>
                </a:solidFill>
                <a:effectLst>
                  <a:outerShdw blurRad="38100" dist="38100" dir="2700000" algn="tl">
                    <a:srgbClr val="C0C0C0"/>
                  </a:outerShdw>
                </a:effectLst>
                <a:ea typeface="宋体" pitchFamily="2" charset="-122"/>
                <a:sym typeface="Arial" pitchFamily="34" charset="0"/>
              </a:rPr>
              <a:t>X</a:t>
            </a:r>
            <a:r>
              <a:rPr lang="zh-CN" sz="2400" b="1" dirty="0" smtClean="0">
                <a:solidFill>
                  <a:srgbClr val="FF3300"/>
                </a:solidFill>
                <a:effectLst>
                  <a:outerShdw blurRad="38100" dist="38100" dir="2700000" algn="tl">
                    <a:srgbClr val="C0C0C0"/>
                  </a:outerShdw>
                </a:effectLst>
                <a:ea typeface="宋体" pitchFamily="2" charset="-122"/>
                <a:sym typeface="Arial" pitchFamily="34" charset="0"/>
              </a:rPr>
              <a:t>：</a:t>
            </a:r>
            <a:r>
              <a:rPr lang="zh-CN" altLang="en-US" sz="2400" b="1" dirty="0" smtClean="0">
                <a:solidFill>
                  <a:srgbClr val="FF3300"/>
                </a:solidFill>
                <a:effectLst>
                  <a:outerShdw blurRad="38100" dist="38100" dir="2700000" algn="tl">
                    <a:srgbClr val="C0C0C0"/>
                  </a:outerShdw>
                </a:effectLst>
                <a:ea typeface="宋体" pitchFamily="2" charset="-122"/>
                <a:sym typeface="Arial" pitchFamily="34" charset="0"/>
              </a:rPr>
              <a:t>执行</a:t>
            </a:r>
            <a:r>
              <a:rPr lang="en-US" altLang="zh-CN" sz="2400" b="1" dirty="0" smtClean="0">
                <a:solidFill>
                  <a:srgbClr val="FF3300"/>
                </a:solidFill>
                <a:effectLst>
                  <a:outerShdw blurRad="38100" dist="38100" dir="2700000" algn="tl">
                    <a:srgbClr val="C0C0C0"/>
                  </a:outerShdw>
                </a:effectLst>
                <a:ea typeface="宋体" pitchFamily="2" charset="-122"/>
                <a:sym typeface="Arial" pitchFamily="34" charset="0"/>
              </a:rPr>
              <a:t>\</a:t>
            </a:r>
            <a:r>
              <a:rPr lang="zh-CN" sz="2400" dirty="0" smtClean="0">
                <a:solidFill>
                  <a:srgbClr val="000099"/>
                </a:solidFill>
                <a:effectLst>
                  <a:outerShdw blurRad="38100" dist="38100" dir="2700000" algn="tl">
                    <a:srgbClr val="C0C0C0"/>
                  </a:outerShdw>
                </a:effectLst>
                <a:ea typeface="宋体" pitchFamily="2" charset="-122"/>
              </a:rPr>
              <a:t>形成</a:t>
            </a:r>
            <a:r>
              <a:rPr lang="zh-CN" sz="2400" dirty="0">
                <a:solidFill>
                  <a:srgbClr val="000099"/>
                </a:solidFill>
                <a:effectLst>
                  <a:outerShdw blurRad="38100" dist="38100" dir="2700000" algn="tl">
                    <a:srgbClr val="C0C0C0"/>
                  </a:outerShdw>
                </a:effectLst>
                <a:ea typeface="宋体" pitchFamily="2" charset="-122"/>
              </a:rPr>
              <a:t>操作数地址</a:t>
            </a:r>
          </a:p>
          <a:p>
            <a:pPr marL="342900" indent="-342900">
              <a:spcBef>
                <a:spcPct val="20000"/>
              </a:spcBef>
              <a:buClr>
                <a:schemeClr val="hlink"/>
              </a:buClr>
              <a:buFont typeface="Wingdings" pitchFamily="2" charset="2"/>
              <a:buBlip>
                <a:blip r:embed="rId3"/>
              </a:buBlip>
              <a:defRPr/>
            </a:pPr>
            <a:r>
              <a:rPr lang="zh-CN" altLang="zh-CN" sz="2400" dirty="0">
                <a:solidFill>
                  <a:srgbClr val="000099"/>
                </a:solidFill>
                <a:effectLst>
                  <a:outerShdw blurRad="38100" dist="38100" dir="2700000" algn="tl">
                    <a:srgbClr val="C0C0C0"/>
                  </a:outerShdw>
                </a:effectLst>
                <a:ea typeface="宋体" pitchFamily="2" charset="-122"/>
                <a:sym typeface="Arial" pitchFamily="34" charset="0"/>
              </a:rPr>
              <a:t>ME:</a:t>
            </a:r>
            <a:r>
              <a:rPr lang="zh-CN" altLang="zh-CN" sz="2400" dirty="0">
                <a:effectLst>
                  <a:outerShdw blurRad="38100" dist="38100" dir="2700000" algn="tl">
                    <a:srgbClr val="C0C0C0"/>
                  </a:outerShdw>
                </a:effectLst>
                <a:ea typeface="宋体" pitchFamily="2" charset="-122"/>
              </a:rPr>
              <a:t> </a:t>
            </a:r>
            <a:r>
              <a:rPr lang="zh-CN" sz="2400" dirty="0">
                <a:solidFill>
                  <a:srgbClr val="FF0000"/>
                </a:solidFill>
                <a:effectLst>
                  <a:outerShdw blurRad="38100" dist="38100" dir="2700000" algn="tl">
                    <a:srgbClr val="C0C0C0"/>
                  </a:outerShdw>
                </a:effectLst>
                <a:ea typeface="宋体" pitchFamily="2" charset="-122"/>
              </a:rPr>
              <a:t>访问</a:t>
            </a:r>
            <a:r>
              <a:rPr lang="zh-CN" sz="2400" dirty="0" smtClean="0">
                <a:solidFill>
                  <a:srgbClr val="FF0000"/>
                </a:solidFill>
                <a:effectLst>
                  <a:outerShdw blurRad="38100" dist="38100" dir="2700000" algn="tl">
                    <a:srgbClr val="C0C0C0"/>
                  </a:outerShdw>
                </a:effectLst>
                <a:ea typeface="宋体" pitchFamily="2" charset="-122"/>
              </a:rPr>
              <a:t>主存</a:t>
            </a:r>
            <a:r>
              <a:rPr lang="zh-CN" altLang="en-US" sz="2400" dirty="0" smtClean="0">
                <a:solidFill>
                  <a:srgbClr val="FF0000"/>
                </a:solidFill>
                <a:effectLst>
                  <a:outerShdw blurRad="38100" dist="38100" dir="2700000" algn="tl">
                    <a:srgbClr val="C0C0C0"/>
                  </a:outerShdw>
                </a:effectLst>
                <a:ea typeface="宋体" pitchFamily="2" charset="-122"/>
              </a:rPr>
              <a:t>。</a:t>
            </a:r>
            <a:r>
              <a:rPr lang="zh-CN" sz="2400" dirty="0" smtClean="0">
                <a:solidFill>
                  <a:srgbClr val="000099"/>
                </a:solidFill>
                <a:effectLst>
                  <a:outerShdw blurRad="38100" dist="38100" dir="2700000" algn="tl">
                    <a:srgbClr val="C0C0C0"/>
                  </a:outerShdw>
                </a:effectLst>
                <a:ea typeface="宋体" pitchFamily="2" charset="-122"/>
              </a:rPr>
              <a:t>读</a:t>
            </a:r>
            <a:r>
              <a:rPr lang="zh-CN" altLang="en-US" sz="2400" dirty="0" smtClean="0">
                <a:solidFill>
                  <a:srgbClr val="000099"/>
                </a:solidFill>
                <a:effectLst>
                  <a:outerShdw blurRad="38100" dist="38100" dir="2700000" algn="tl">
                    <a:srgbClr val="C0C0C0"/>
                  </a:outerShdw>
                </a:effectLst>
                <a:ea typeface="宋体" pitchFamily="2" charset="-122"/>
              </a:rPr>
              <a:t>、写</a:t>
            </a:r>
            <a:r>
              <a:rPr lang="zh-CN" sz="2400" dirty="0" smtClean="0">
                <a:solidFill>
                  <a:srgbClr val="000099"/>
                </a:solidFill>
                <a:effectLst>
                  <a:outerShdw blurRad="38100" dist="38100" dir="2700000" algn="tl">
                    <a:srgbClr val="C0C0C0"/>
                  </a:outerShdw>
                </a:effectLst>
                <a:ea typeface="宋体" pitchFamily="2" charset="-122"/>
              </a:rPr>
              <a:t>操作数</a:t>
            </a:r>
            <a:r>
              <a:rPr lang="zh-CN" altLang="en-US" sz="2400" dirty="0" smtClean="0">
                <a:solidFill>
                  <a:srgbClr val="000000"/>
                </a:solidFill>
                <a:effectLst>
                  <a:outerShdw blurRad="38100" dist="38100" dir="2700000" algn="tl">
                    <a:srgbClr val="C0C0C0"/>
                  </a:outerShdw>
                </a:effectLst>
                <a:ea typeface="宋体" pitchFamily="2" charset="-122"/>
              </a:rPr>
              <a:t>。指令</a:t>
            </a:r>
            <a:r>
              <a:rPr lang="zh-CN" altLang="en-US" sz="2400" dirty="0" smtClean="0">
                <a:solidFill>
                  <a:srgbClr val="FF0000"/>
                </a:solidFill>
                <a:effectLst>
                  <a:outerShdw blurRad="38100" dist="38100" dir="2700000" algn="tl">
                    <a:srgbClr val="C0C0C0"/>
                  </a:outerShdw>
                </a:effectLst>
                <a:ea typeface="宋体" pitchFamily="2" charset="-122"/>
              </a:rPr>
              <a:t>load/store</a:t>
            </a:r>
            <a:r>
              <a:rPr lang="zh-CN" sz="2400" dirty="0" smtClean="0">
                <a:solidFill>
                  <a:srgbClr val="000099"/>
                </a:solidFill>
                <a:effectLst>
                  <a:outerShdw blurRad="38100" dist="38100" dir="2700000" algn="tl">
                    <a:srgbClr val="C0C0C0"/>
                  </a:outerShdw>
                </a:effectLst>
                <a:ea typeface="宋体" pitchFamily="2" charset="-122"/>
                <a:sym typeface="Arial" pitchFamily="34" charset="0"/>
              </a:rPr>
              <a:t>常</a:t>
            </a:r>
            <a:r>
              <a:rPr lang="zh-CN" sz="2400" dirty="0">
                <a:solidFill>
                  <a:srgbClr val="000099"/>
                </a:solidFill>
                <a:effectLst>
                  <a:outerShdw blurRad="38100" dist="38100" dir="2700000" algn="tl">
                    <a:srgbClr val="C0C0C0"/>
                  </a:outerShdw>
                </a:effectLst>
                <a:ea typeface="宋体" pitchFamily="2" charset="-122"/>
                <a:sym typeface="Arial" pitchFamily="34" charset="0"/>
              </a:rPr>
              <a:t>与</a:t>
            </a:r>
            <a:r>
              <a:rPr lang="zh-CN" sz="2400" dirty="0">
                <a:solidFill>
                  <a:srgbClr val="FF0000"/>
                </a:solidFill>
                <a:effectLst>
                  <a:outerShdw blurRad="38100" dist="38100" dir="2700000" algn="tl">
                    <a:srgbClr val="C0C0C0"/>
                  </a:outerShdw>
                </a:effectLst>
                <a:ea typeface="宋体" pitchFamily="2" charset="-122"/>
                <a:sym typeface="Arial" pitchFamily="34" charset="0"/>
              </a:rPr>
              <a:t>取指</a:t>
            </a:r>
            <a:r>
              <a:rPr lang="zh-CN" sz="2400" dirty="0" smtClean="0">
                <a:solidFill>
                  <a:srgbClr val="000099"/>
                </a:solidFill>
                <a:effectLst>
                  <a:outerShdw blurRad="38100" dist="38100" dir="2700000" algn="tl">
                    <a:srgbClr val="C0C0C0"/>
                  </a:outerShdw>
                </a:effectLst>
                <a:ea typeface="宋体" pitchFamily="2" charset="-122"/>
                <a:sym typeface="Arial" pitchFamily="34" charset="0"/>
              </a:rPr>
              <a:t>发生</a:t>
            </a:r>
            <a:r>
              <a:rPr lang="zh-CN" altLang="en-US" sz="2400" dirty="0" smtClean="0">
                <a:solidFill>
                  <a:srgbClr val="000000"/>
                </a:solidFill>
                <a:effectLst>
                  <a:outerShdw blurRad="38100" dist="38100" dir="2700000" algn="tl">
                    <a:srgbClr val="C0C0C0"/>
                  </a:outerShdw>
                </a:effectLst>
                <a:ea typeface="宋体" pitchFamily="2" charset="-122"/>
              </a:rPr>
              <a:t>存储</a:t>
            </a:r>
            <a:endParaRPr lang="en-US" altLang="zh-CN" sz="2400" dirty="0" smtClean="0">
              <a:solidFill>
                <a:srgbClr val="000000"/>
              </a:solidFill>
              <a:effectLst>
                <a:outerShdw blurRad="38100" dist="38100" dir="2700000" algn="tl">
                  <a:srgbClr val="C0C0C0"/>
                </a:outerShdw>
              </a:effectLst>
              <a:ea typeface="宋体" pitchFamily="2" charset="-122"/>
            </a:endParaRPr>
          </a:p>
          <a:p>
            <a:pPr marL="342900" indent="-342900">
              <a:spcBef>
                <a:spcPct val="20000"/>
              </a:spcBef>
              <a:buClr>
                <a:schemeClr val="hlink"/>
              </a:buClr>
              <a:buFont typeface="Wingdings" pitchFamily="2" charset="2"/>
              <a:buBlip>
                <a:blip r:embed="rId3"/>
              </a:buBlip>
              <a:defRPr/>
            </a:pPr>
            <a:r>
              <a:rPr lang="zh-CN" altLang="en-US" sz="2400" dirty="0" smtClean="0">
                <a:solidFill>
                  <a:srgbClr val="000000"/>
                </a:solidFill>
                <a:effectLst>
                  <a:outerShdw blurRad="38100" dist="38100" dir="2700000" algn="tl">
                    <a:srgbClr val="C0C0C0"/>
                  </a:outerShdw>
                </a:effectLst>
                <a:ea typeface="宋体" pitchFamily="2" charset="-122"/>
              </a:rPr>
              <a:t>器</a:t>
            </a:r>
            <a:r>
              <a:rPr lang="zh-CN" sz="2400" dirty="0" smtClean="0">
                <a:solidFill>
                  <a:srgbClr val="FF0000"/>
                </a:solidFill>
                <a:effectLst>
                  <a:outerShdw blurRad="38100" dist="38100" dir="2700000" algn="tl">
                    <a:srgbClr val="C0C0C0"/>
                  </a:outerShdw>
                </a:effectLst>
                <a:ea typeface="宋体" pitchFamily="2" charset="-122"/>
                <a:sym typeface="Arial" pitchFamily="34" charset="0"/>
              </a:rPr>
              <a:t>冲突</a:t>
            </a:r>
            <a:endParaRPr lang="zh-CN" sz="2400" dirty="0">
              <a:solidFill>
                <a:srgbClr val="FF0000"/>
              </a:solidFill>
              <a:effectLst>
                <a:outerShdw blurRad="38100" dist="38100" dir="2700000" algn="tl">
                  <a:srgbClr val="C0C0C0"/>
                </a:outerShdw>
              </a:effectLst>
              <a:ea typeface="宋体" pitchFamily="2" charset="-122"/>
              <a:sym typeface="Arial" pitchFamily="34" charset="0"/>
            </a:endParaRPr>
          </a:p>
          <a:p>
            <a:pPr marL="342900" indent="-342900">
              <a:spcBef>
                <a:spcPct val="20000"/>
              </a:spcBef>
              <a:buClr>
                <a:schemeClr val="hlink"/>
              </a:buClr>
              <a:buFont typeface="Wingdings" pitchFamily="2" charset="2"/>
              <a:buBlip>
                <a:blip r:embed="rId3"/>
              </a:buBlip>
              <a:defRPr/>
            </a:pPr>
            <a:r>
              <a:rPr lang="zh-CN" altLang="zh-CN" sz="2400" b="1" dirty="0">
                <a:solidFill>
                  <a:srgbClr val="FF3300"/>
                </a:solidFill>
                <a:effectLst>
                  <a:outerShdw blurRad="38100" dist="38100" dir="2700000" algn="tl">
                    <a:srgbClr val="C0C0C0"/>
                  </a:outerShdw>
                </a:effectLst>
                <a:ea typeface="宋体" pitchFamily="2" charset="-122"/>
                <a:sym typeface="Arial" pitchFamily="34" charset="0"/>
              </a:rPr>
              <a:t>WB</a:t>
            </a:r>
            <a:r>
              <a:rPr lang="zh-CN" altLang="zh-CN" sz="2400" dirty="0">
                <a:effectLst>
                  <a:outerShdw blurRad="38100" dist="38100" dir="2700000" algn="tl">
                    <a:srgbClr val="C0C0C0"/>
                  </a:outerShdw>
                </a:effectLst>
                <a:ea typeface="宋体" pitchFamily="2" charset="-122"/>
              </a:rPr>
              <a:t>: </a:t>
            </a:r>
            <a:r>
              <a:rPr lang="zh-CN" sz="2400" dirty="0">
                <a:solidFill>
                  <a:srgbClr val="000099"/>
                </a:solidFill>
                <a:effectLst>
                  <a:outerShdw blurRad="38100" dist="38100" dir="2700000" algn="tl">
                    <a:srgbClr val="C0C0C0"/>
                  </a:outerShdw>
                </a:effectLst>
                <a:ea typeface="宋体" pitchFamily="2" charset="-122"/>
              </a:rPr>
              <a:t>读出结果写回寄存器。</a:t>
            </a:r>
          </a:p>
          <a:p>
            <a:pPr marL="342900" indent="-342900">
              <a:spcBef>
                <a:spcPct val="20000"/>
              </a:spcBef>
              <a:buClr>
                <a:schemeClr val="hlink"/>
              </a:buClr>
              <a:buFont typeface="Wingdings" pitchFamily="2" charset="2"/>
              <a:buNone/>
              <a:defRPr/>
            </a:pPr>
            <a:endParaRPr lang="zh-CN" altLang="zh-CN" sz="2400" dirty="0">
              <a:effectLst>
                <a:outerShdw blurRad="38100" dist="38100" dir="2700000" algn="tl">
                  <a:srgbClr val="C0C0C0"/>
                </a:outerShdw>
              </a:effectLst>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539750" y="1036638"/>
            <a:ext cx="8280400" cy="1657350"/>
          </a:xfrm>
          <a:prstGeom prst="rect">
            <a:avLst/>
          </a:prstGeom>
          <a:solidFill>
            <a:schemeClr val="bg1"/>
          </a:solidFill>
          <a:ln w="9525">
            <a:noFill/>
            <a:miter lim="800000"/>
            <a:headEnd/>
            <a:tailEnd/>
          </a:ln>
        </p:spPr>
        <p:txBody>
          <a:bodyPr wrap="none" anchor="ctr"/>
          <a:lstStyle/>
          <a:p>
            <a:endParaRPr lang="zh-CN" altLang="en-US"/>
          </a:p>
        </p:txBody>
      </p:sp>
      <p:sp>
        <p:nvSpPr>
          <p:cNvPr id="3" name="Rectangle 3" descr="Rectangle: Click to edit Master text styles&#10;Second level&#10;Third level&#10;Fourth level&#10;Fifth level"/>
          <p:cNvSpPr txBox="1">
            <a:spLocks noChangeArrowheads="1"/>
          </p:cNvSpPr>
          <p:nvPr/>
        </p:nvSpPr>
        <p:spPr>
          <a:xfrm>
            <a:off x="714348" y="428604"/>
            <a:ext cx="7702550" cy="3073400"/>
          </a:xfrm>
          <a:prstGeom prst="rect">
            <a:avLst/>
          </a:prstGeom>
        </p:spPr>
        <p:txBody>
          <a:bodyPr/>
          <a:lstStyle/>
          <a:p>
            <a:pPr marL="457200" lvl="0" indent="-457200">
              <a:lnSpc>
                <a:spcPct val="120000"/>
              </a:lnSpc>
              <a:spcBef>
                <a:spcPct val="20000"/>
              </a:spcBef>
              <a:buFont typeface="Wingdings" pitchFamily="2" charset="2"/>
              <a:buAutoNum type="arabicPeriod" startAt="2"/>
            </a:pPr>
            <a:r>
              <a:rPr lang="zh-CN" altLang="en-US" sz="3200" dirty="0" smtClean="0">
                <a:solidFill>
                  <a:srgbClr val="FF0000"/>
                </a:solidFill>
              </a:rPr>
              <a:t>流水线实现方案</a:t>
            </a:r>
            <a:endParaRPr kumimoji="0" lang="zh-CN" altLang="en-US" sz="3200" b="0" i="0" u="none" strike="noStrike" kern="1200" cap="none" spc="0" normalizeH="0" baseline="0" noProof="0" dirty="0" smtClean="0">
              <a:ln>
                <a:noFill/>
              </a:ln>
              <a:solidFill>
                <a:srgbClr val="FF0000"/>
              </a:solidFill>
              <a:effectLst/>
              <a:uLnTx/>
              <a:uFillTx/>
              <a:latin typeface="+mn-lt"/>
              <a:ea typeface="+mn-ea"/>
              <a:cs typeface="+mn-cs"/>
            </a:endParaRPr>
          </a:p>
          <a:p>
            <a:pPr marL="1085850" marR="0" lvl="1" indent="-4572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一条经典的</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5</a:t>
            </a:r>
            <a:r>
              <a:rPr kumimoji="0" lang="zh-CN" altLang="en-US" sz="2800" b="0" i="0" u="none" strike="noStrike" kern="1200" cap="none" spc="0" normalizeH="0" baseline="0" noProof="0" dirty="0" smtClean="0">
                <a:ln>
                  <a:noFill/>
                </a:ln>
                <a:solidFill>
                  <a:srgbClr val="9933FF"/>
                </a:solidFill>
                <a:effectLst/>
                <a:uLnTx/>
                <a:uFillTx/>
                <a:latin typeface="+mn-lt"/>
                <a:ea typeface="+mn-ea"/>
                <a:cs typeface="+mn-cs"/>
              </a:rPr>
              <a:t>段</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每一个周期作为一个流水段；</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在各段之间加上锁存器（流水寄存器）。 </a:t>
            </a:r>
          </a:p>
        </p:txBody>
      </p:sp>
      <p:sp>
        <p:nvSpPr>
          <p:cNvPr id="4" name="Rectangle 16"/>
          <p:cNvSpPr>
            <a:spLocks noChangeArrowheads="1"/>
          </p:cNvSpPr>
          <p:nvPr/>
        </p:nvSpPr>
        <p:spPr bwMode="auto">
          <a:xfrm>
            <a:off x="533400" y="2819400"/>
            <a:ext cx="8077200" cy="3657600"/>
          </a:xfrm>
          <a:prstGeom prst="rect">
            <a:avLst/>
          </a:prstGeom>
          <a:solidFill>
            <a:srgbClr val="F7EFCB"/>
          </a:solidFill>
          <a:ln w="9525">
            <a:noFill/>
            <a:miter lim="800000"/>
            <a:headEnd/>
            <a:tailEnd/>
          </a:ln>
        </p:spPr>
        <p:txBody>
          <a:bodyPr wrap="none" anchor="ctr"/>
          <a:lstStyle/>
          <a:p>
            <a:endParaRPr lang="zh-CN" altLang="en-US"/>
          </a:p>
        </p:txBody>
      </p:sp>
      <p:graphicFrame>
        <p:nvGraphicFramePr>
          <p:cNvPr id="5" name="Object 17"/>
          <p:cNvGraphicFramePr>
            <a:graphicFrameLocks noChangeAspect="1"/>
          </p:cNvGraphicFramePr>
          <p:nvPr/>
        </p:nvGraphicFramePr>
        <p:xfrm>
          <a:off x="714348" y="3143248"/>
          <a:ext cx="7777163" cy="3046413"/>
        </p:xfrm>
        <a:graphic>
          <a:graphicData uri="http://schemas.openxmlformats.org/presentationml/2006/ole">
            <p:oleObj spid="_x0000_s72706" name="图片" r:id="rId3" imgW="3422160" imgH="1341000" progId="Word.Picture.8">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571480"/>
            <a:ext cx="9348788" cy="53736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计算机各个部分几乎都可采用流水线技术，流水线有不同层次或级。</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指令执行</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过程采用流水线，称为</a:t>
            </a: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指令流水线</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操作部件</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采用流水线，如浮点加法器、浮点乘法器等，称为</a:t>
            </a: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操作部件流水线</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访问主存</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部件采用流水线，称为</a:t>
            </a: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访存部件流水线</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多个计算机间</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采用流水线，通过存储器连接，称为</a:t>
            </a: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宏流水线</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流水线中每一个阶段，称为一个</a:t>
            </a:r>
            <a:r>
              <a:rPr kumimoji="0" lang="zh-CN" altLang="en-US" sz="2800" b="1" i="0" u="none" strike="noStrike" kern="1200" cap="none" spc="0" normalizeH="0" baseline="0" noProof="0" dirty="0" smtClean="0">
                <a:ln>
                  <a:noFill/>
                </a:ln>
                <a:solidFill>
                  <a:srgbClr val="FF3300"/>
                </a:solidFill>
                <a:effectLst/>
                <a:uLnTx/>
                <a:uFillTx/>
                <a:latin typeface="+mn-lt"/>
                <a:ea typeface="+mn-ea"/>
                <a:cs typeface="+mn-cs"/>
              </a:rPr>
              <a:t>流水（阶）段</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000099"/>
                </a:solidFill>
                <a:effectLst/>
                <a:uLnTx/>
                <a:uFillTx/>
                <a:latin typeface="+mn-lt"/>
                <a:ea typeface="+mn-ea"/>
                <a:cs typeface="+mn-cs"/>
              </a:rPr>
              <a:t>如指令流水线中，每一流水段完成一条指令的一部分，各流水段可并行完成不同指令的某一(不同)部分。</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descr="Rectangle: Click to edit Master text styles&#10;Second level&#10;Third level&#10;Fourth level&#10;Fifth level"/>
          <p:cNvSpPr txBox="1">
            <a:spLocks noChangeArrowheads="1"/>
          </p:cNvSpPr>
          <p:nvPr/>
        </p:nvSpPr>
        <p:spPr>
          <a:xfrm>
            <a:off x="500034" y="214290"/>
            <a:ext cx="8215370" cy="49530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3"/>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采用流水线实现时，应解决好以下几个问题：</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要保证不会在同一时钟周期要求</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同一个功能段做两件不同</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的工作。</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例如：不能要求</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ALU</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同时做有效地址计算和算术运算。</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避免</a:t>
            </a:r>
            <a:r>
              <a:rPr kumimoji="0" lang="en-US" altLang="zh-CN" sz="2400" b="0" i="0" u="none" strike="noStrike" kern="1200" cap="none" spc="0" normalizeH="0" baseline="0" noProof="0" dirty="0" smtClean="0">
                <a:ln>
                  <a:noFill/>
                </a:ln>
                <a:solidFill>
                  <a:srgbClr val="9933FF"/>
                </a:solidFill>
                <a:effectLst/>
                <a:uLnTx/>
                <a:uFillTx/>
                <a:latin typeface="黑体" pitchFamily="49" charset="-122"/>
                <a:ea typeface="+mn-ea"/>
                <a:cs typeface="+mn-cs"/>
              </a:rPr>
              <a:t>IF</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段的</a:t>
            </a: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mn-ea"/>
                <a:cs typeface="+mn-cs"/>
              </a:rPr>
              <a:t>访存</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（取指令）与</a:t>
            </a:r>
            <a:r>
              <a:rPr kumimoji="0" lang="en-US" altLang="zh-CN" sz="2400" b="0" i="0" u="none" strike="noStrike" kern="1200" cap="none" spc="0" normalizeH="0" baseline="0" noProof="0" dirty="0" smtClean="0">
                <a:ln>
                  <a:noFill/>
                </a:ln>
                <a:solidFill>
                  <a:srgbClr val="FF0000"/>
                </a:solidFill>
                <a:effectLst/>
                <a:uLnTx/>
                <a:uFillTx/>
                <a:latin typeface="黑体" pitchFamily="49" charset="-122"/>
                <a:ea typeface="+mn-ea"/>
                <a:cs typeface="+mn-cs"/>
              </a:rPr>
              <a:t>ME</a:t>
            </a:r>
            <a:r>
              <a:rPr kumimoji="0" lang="en-US" altLang="zh-CN" sz="2400" b="0" i="0" u="none" strike="noStrike" kern="1200" cap="none" spc="0" normalizeH="0" baseline="0" noProof="0" dirty="0" smtClean="0">
                <a:ln>
                  <a:noFill/>
                </a:ln>
                <a:solidFill>
                  <a:srgbClr val="9933FF"/>
                </a:solidFill>
                <a:effectLst/>
                <a:uLnTx/>
                <a:uFillTx/>
                <a:latin typeface="黑体" pitchFamily="49" charset="-122"/>
                <a:ea typeface="+mn-ea"/>
                <a:cs typeface="+mn-cs"/>
              </a:rPr>
              <a:t>M</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段的</a:t>
            </a: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mn-ea"/>
                <a:cs typeface="+mn-cs"/>
              </a:rPr>
              <a:t>访存</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（读</a:t>
            </a:r>
            <a:r>
              <a:rPr kumimoji="0" lang="en-US" altLang="zh-CN" sz="2400" b="0" i="0" u="none" strike="noStrike" kern="1200" cap="none" spc="0" normalizeH="0" baseline="0" noProof="0" dirty="0" smtClean="0">
                <a:ln>
                  <a:noFill/>
                </a:ln>
                <a:solidFill>
                  <a:schemeClr val="tx1"/>
                </a:solidFill>
                <a:effectLst/>
                <a:uLnTx/>
                <a:uFillTx/>
                <a:latin typeface="黑体" pitchFamily="49"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写数据）</a:t>
            </a: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mn-ea"/>
                <a:cs typeface="+mn-cs"/>
              </a:rPr>
              <a:t>发生冲突</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采用分离的指令存储器和数据存储器；</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哈佛结构。</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一般采用分离的指令</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Cache</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和数据</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Cache</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rgbClr val="9933FF"/>
                </a:solidFill>
                <a:effectLst/>
                <a:uLnTx/>
                <a:uFillTx/>
                <a:latin typeface="黑体" pitchFamily="49" charset="-122"/>
                <a:ea typeface="+mn-ea"/>
                <a:cs typeface="+mn-cs"/>
              </a:rPr>
              <a:t>ID</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段和</a:t>
            </a:r>
            <a:r>
              <a:rPr kumimoji="0" lang="en-US" altLang="zh-CN" sz="2400" b="0" i="0" u="none" strike="noStrike" kern="1200" cap="none" spc="0" normalizeH="0" baseline="0" noProof="0" dirty="0" smtClean="0">
                <a:ln>
                  <a:noFill/>
                </a:ln>
                <a:solidFill>
                  <a:srgbClr val="9933FF"/>
                </a:solidFill>
                <a:effectLst/>
                <a:uLnTx/>
                <a:uFillTx/>
                <a:latin typeface="黑体" pitchFamily="49" charset="-122"/>
                <a:ea typeface="+mn-ea"/>
                <a:cs typeface="+mn-cs"/>
              </a:rPr>
              <a:t>WB</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段都要访问同一寄存器文件。</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     </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ID</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段：读　　　</a:t>
            </a:r>
            <a:r>
              <a:rPr kumimoji="0" lang="en-US" altLang="zh-CN" sz="2400" b="0" i="0" u="none" strike="noStrike" kern="1200" cap="none" spc="0" normalizeH="0" baseline="0" noProof="0" dirty="0" smtClean="0">
                <a:ln>
                  <a:noFill/>
                </a:ln>
                <a:solidFill>
                  <a:srgbClr val="D60093"/>
                </a:solidFill>
                <a:effectLst/>
                <a:uLnTx/>
                <a:uFillTx/>
                <a:latin typeface="宋体" charset="-122"/>
                <a:ea typeface="宋体" charset="-122"/>
                <a:cs typeface="+mn-cs"/>
              </a:rPr>
              <a:t>WB</a:t>
            </a: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段：写</a:t>
            </a:r>
          </a:p>
        </p:txBody>
      </p:sp>
      <p:sp>
        <p:nvSpPr>
          <p:cNvPr id="9" name="矩形 8"/>
          <p:cNvSpPr/>
          <p:nvPr/>
        </p:nvSpPr>
        <p:spPr>
          <a:xfrm>
            <a:off x="1214414" y="4786322"/>
            <a:ext cx="6715172" cy="830997"/>
          </a:xfrm>
          <a:prstGeom prst="rect">
            <a:avLst/>
          </a:prstGeom>
        </p:spPr>
        <p:txBody>
          <a:bodyPr wrap="square">
            <a:spAutoFit/>
          </a:bodyPr>
          <a:lstStyle/>
          <a:p>
            <a:r>
              <a:rPr lang="zh-CN" altLang="en-US" sz="2400" dirty="0" smtClean="0">
                <a:ea typeface="宋体" charset="-122"/>
              </a:rPr>
              <a:t> 把</a:t>
            </a:r>
            <a:r>
              <a:rPr lang="zh-CN" altLang="en-US" sz="2400" dirty="0" smtClean="0">
                <a:solidFill>
                  <a:srgbClr val="FF0000"/>
                </a:solidFill>
                <a:ea typeface="宋体" charset="-122"/>
              </a:rPr>
              <a:t>写操作</a:t>
            </a:r>
            <a:r>
              <a:rPr lang="zh-CN" altLang="en-US" sz="2400" dirty="0" smtClean="0">
                <a:ea typeface="宋体" charset="-122"/>
              </a:rPr>
              <a:t>安排在时钟周期的</a:t>
            </a:r>
            <a:r>
              <a:rPr lang="zh-CN" altLang="en-US" sz="2400" dirty="0" smtClean="0">
                <a:solidFill>
                  <a:srgbClr val="FF0000"/>
                </a:solidFill>
                <a:ea typeface="宋体" charset="-122"/>
              </a:rPr>
              <a:t>前半拍</a:t>
            </a:r>
            <a:r>
              <a:rPr lang="zh-CN" altLang="en-US" sz="2400" dirty="0" smtClean="0">
                <a:ea typeface="宋体" charset="-122"/>
              </a:rPr>
              <a:t>完成，把</a:t>
            </a:r>
            <a:r>
              <a:rPr lang="zh-CN" altLang="en-US" sz="2400" dirty="0" smtClean="0">
                <a:solidFill>
                  <a:srgbClr val="FF0000"/>
                </a:solidFill>
                <a:ea typeface="宋体" charset="-122"/>
              </a:rPr>
              <a:t>读操作</a:t>
            </a:r>
            <a:r>
              <a:rPr lang="zh-CN" altLang="en-US" sz="2400" dirty="0" smtClean="0">
                <a:ea typeface="宋体" charset="-122"/>
              </a:rPr>
              <a:t>安排在</a:t>
            </a:r>
            <a:r>
              <a:rPr lang="zh-CN" altLang="en-US" sz="2400" dirty="0" smtClean="0">
                <a:solidFill>
                  <a:srgbClr val="FF0000"/>
                </a:solidFill>
                <a:ea typeface="宋体" charset="-122"/>
              </a:rPr>
              <a:t>后半拍</a:t>
            </a:r>
            <a:r>
              <a:rPr lang="zh-CN" altLang="en-US" sz="2400" dirty="0" smtClean="0">
                <a:ea typeface="宋体" charset="-122"/>
              </a:rPr>
              <a:t>完成。</a:t>
            </a:r>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357158" y="428604"/>
            <a:ext cx="8072494" cy="4953000"/>
          </a:xfrm>
          <a:prstGeom prst="rect">
            <a:avLst/>
          </a:prstGeom>
        </p:spPr>
        <p:txBody>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rgbClr val="FF0000"/>
                </a:solidFill>
                <a:effectLst/>
                <a:uLnTx/>
                <a:uFillTx/>
                <a:latin typeface="黑体" pitchFamily="49" charset="-122"/>
                <a:ea typeface="+mn-ea"/>
                <a:cs typeface="+mn-cs"/>
              </a:rPr>
              <a:t>PC</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的问题</a:t>
            </a: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为了能够每个时钟周期启动一条新的指令，须在每个时钟周期进行</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PC</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值的加</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4</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操作，并保留新的</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PC</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值。这种操作</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必须在</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IF</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段完成，</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以便为取下一条指令做好准备。故</a:t>
            </a:r>
            <a:r>
              <a:rPr kumimoji="0" lang="zh-CN" altLang="en-US" sz="2400" b="0" i="0" u="none" strike="noStrike" kern="1200" cap="none" spc="0" normalizeH="0" baseline="0" noProof="0" dirty="0" smtClean="0">
                <a:ln>
                  <a:noFill/>
                </a:ln>
                <a:solidFill>
                  <a:srgbClr val="0000CC"/>
                </a:solidFill>
                <a:effectLst/>
                <a:uLnTx/>
                <a:uFillTx/>
                <a:latin typeface="+mn-lt"/>
                <a:ea typeface="宋体" charset="-122"/>
                <a:cs typeface="+mn-cs"/>
              </a:rPr>
              <a:t>需设置一个专门的加法器</a:t>
            </a:r>
            <a:r>
              <a:rPr kumimoji="0" lang="en-US" altLang="zh-CN" sz="2400" b="0" i="0" u="none" strike="noStrike" kern="1200" cap="none" spc="0" normalizeH="0" baseline="0" noProof="0" dirty="0" smtClean="0">
                <a:ln>
                  <a:noFill/>
                </a:ln>
                <a:solidFill>
                  <a:srgbClr val="0000CC"/>
                </a:solidFill>
                <a:effectLst/>
                <a:uLnTx/>
                <a:uFillTx/>
                <a:latin typeface="+mn-lt"/>
                <a:ea typeface="宋体" charset="-122"/>
                <a:cs typeface="+mn-cs"/>
              </a:rPr>
              <a:t>.</a:t>
            </a:r>
            <a:endParaRPr kumimoji="0" lang="zh-CN" altLang="en-US" sz="2400" b="0" i="0" u="none" strike="noStrike" kern="1200" cap="none" spc="0" normalizeH="0" baseline="0" noProof="0" dirty="0" smtClean="0">
              <a:ln>
                <a:noFill/>
              </a:ln>
              <a:solidFill>
                <a:srgbClr val="0000CC"/>
              </a:solidFill>
              <a:effectLst/>
              <a:uLnTx/>
              <a:uFillTx/>
              <a:latin typeface="+mn-lt"/>
              <a:ea typeface="宋体" charset="-122"/>
              <a:cs typeface="+mn-cs"/>
            </a:endParaRP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分支指令也可能改变</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P</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C</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的值，而且是在</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MEM</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段</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进行，这会导致冲突。因此 ，要合理</a:t>
            </a:r>
            <a:r>
              <a:rPr kumimoji="0" lang="zh-CN" altLang="en-US" sz="2400" b="0" i="0" u="none" strike="noStrike" kern="1200" cap="none" spc="0" normalizeH="0" baseline="0" noProof="0" dirty="0" smtClean="0">
                <a:ln>
                  <a:noFill/>
                </a:ln>
                <a:solidFill>
                  <a:schemeClr val="tx1">
                    <a:lumMod val="95000"/>
                    <a:lumOff val="5000"/>
                  </a:schemeClr>
                </a:solidFill>
                <a:effectLst/>
                <a:uLnTx/>
                <a:uFillTx/>
                <a:latin typeface="宋体" charset="-122"/>
                <a:ea typeface="宋体" charset="-122"/>
                <a:cs typeface="+mn-cs"/>
              </a:rPr>
              <a:t>处理</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分支指令。</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rch24"/>
          <p:cNvPicPr>
            <a:picLocks noChangeAspect="1" noChangeArrowheads="1"/>
          </p:cNvPicPr>
          <p:nvPr/>
        </p:nvPicPr>
        <p:blipFill>
          <a:blip r:embed="rId2"/>
          <a:srcRect/>
          <a:stretch>
            <a:fillRect/>
          </a:stretch>
        </p:blipFill>
        <p:spPr bwMode="auto">
          <a:xfrm>
            <a:off x="428596" y="1500174"/>
            <a:ext cx="7620000" cy="4714908"/>
          </a:xfrm>
          <a:prstGeom prst="rect">
            <a:avLst/>
          </a:prstGeom>
          <a:noFill/>
          <a:ln w="9525">
            <a:noFill/>
            <a:miter lim="800000"/>
            <a:headEnd/>
            <a:tailEnd/>
          </a:ln>
        </p:spPr>
      </p:pic>
      <p:sp>
        <p:nvSpPr>
          <p:cNvPr id="3" name="Rectangle 3"/>
          <p:cNvSpPr>
            <a:spLocks noChangeArrowheads="1"/>
          </p:cNvSpPr>
          <p:nvPr/>
        </p:nvSpPr>
        <p:spPr bwMode="auto">
          <a:xfrm>
            <a:off x="755650" y="1719263"/>
            <a:ext cx="7848600" cy="1079500"/>
          </a:xfrm>
          <a:prstGeom prst="rect">
            <a:avLst/>
          </a:prstGeom>
          <a:solidFill>
            <a:schemeClr val="bg1"/>
          </a:solidFill>
          <a:ln w="9525">
            <a:noFill/>
            <a:miter lim="800000"/>
            <a:headEnd/>
            <a:tailEnd/>
          </a:ln>
        </p:spPr>
        <p:txBody>
          <a:bodyPr wrap="none" anchor="ctr"/>
          <a:lstStyle/>
          <a:p>
            <a:endParaRPr lang="zh-CN" altLang="en-US"/>
          </a:p>
        </p:txBody>
      </p:sp>
      <p:sp>
        <p:nvSpPr>
          <p:cNvPr id="5" name="Rectangle 5" descr="Rectangle: Click to edit Master text styles&#10;Second level&#10;Third level&#10;Fourth level&#10;Fifth level"/>
          <p:cNvSpPr txBox="1">
            <a:spLocks noChangeArrowheads="1"/>
          </p:cNvSpPr>
          <p:nvPr/>
        </p:nvSpPr>
        <p:spPr>
          <a:xfrm>
            <a:off x="571472" y="571480"/>
            <a:ext cx="7772400" cy="295275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4"/>
              <a:tabLst/>
              <a:defRPr/>
            </a:pPr>
            <a:r>
              <a:rPr kumimoji="0" lang="zh-CN" altLang="en-US" sz="3200" b="0" i="0" u="none" strike="noStrike" kern="1200" cap="none" spc="0" normalizeH="0" baseline="0" noProof="0" dirty="0" smtClean="0">
                <a:ln>
                  <a:noFill/>
                </a:ln>
                <a:solidFill>
                  <a:srgbClr val="9933FF"/>
                </a:solidFill>
                <a:effectLst/>
                <a:uLnTx/>
                <a:uFillTx/>
                <a:latin typeface="黑体" pitchFamily="49" charset="-122"/>
                <a:ea typeface="+mn-ea"/>
                <a:cs typeface="+mn-cs"/>
              </a:rPr>
              <a:t> </a:t>
            </a:r>
            <a:r>
              <a:rPr kumimoji="0" lang="en-US" altLang="zh-CN" sz="3200" b="0" i="0" u="none" strike="noStrike" kern="1200" cap="none" spc="0" normalizeH="0" baseline="0" noProof="0" dirty="0" smtClean="0">
                <a:ln>
                  <a:noFill/>
                </a:ln>
                <a:solidFill>
                  <a:srgbClr val="9933FF"/>
                </a:solidFill>
                <a:effectLst/>
                <a:uLnTx/>
                <a:uFillTx/>
                <a:latin typeface="黑体" pitchFamily="49" charset="-122"/>
                <a:ea typeface="+mn-ea"/>
                <a:cs typeface="+mn-cs"/>
              </a:rPr>
              <a:t>5</a:t>
            </a:r>
            <a:r>
              <a:rPr kumimoji="0" lang="zh-CN" altLang="en-US" sz="3200" b="0" i="0" u="none" strike="noStrike" kern="1200" cap="none" spc="0" normalizeH="0" baseline="0" noProof="0" dirty="0" smtClean="0">
                <a:ln>
                  <a:noFill/>
                </a:ln>
                <a:solidFill>
                  <a:schemeClr val="tx1"/>
                </a:solidFill>
                <a:effectLst/>
                <a:uLnTx/>
                <a:uFillTx/>
                <a:latin typeface="黑体" pitchFamily="49" charset="-122"/>
                <a:ea typeface="+mn-ea"/>
                <a:cs typeface="+mn-cs"/>
              </a:rPr>
              <a:t>段流水线的另一种描述方式</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第一种描述（类似于时空图）</a:t>
            </a:r>
            <a:b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br>
            <a:endPar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descr="Rectangle: Click to edit Master text styles&#10;Second level&#10;Third level&#10;Fourth level&#10;Fifth level"/>
          <p:cNvSpPr txBox="1">
            <a:spLocks noChangeArrowheads="1"/>
          </p:cNvSpPr>
          <p:nvPr/>
        </p:nvSpPr>
        <p:spPr>
          <a:xfrm>
            <a:off x="685800" y="571500"/>
            <a:ext cx="7772400" cy="769938"/>
          </a:xfrm>
          <a:prstGeom prst="rect">
            <a:avLst/>
          </a:prstGeom>
        </p:spPr>
        <p:txBody>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第二种描述（按时间错开的数据通路序列）</a:t>
            </a:r>
          </a:p>
        </p:txBody>
      </p:sp>
      <p:pic>
        <p:nvPicPr>
          <p:cNvPr id="3" name="Picture 3" descr="arch25"/>
          <p:cNvPicPr>
            <a:picLocks noChangeAspect="1" noChangeArrowheads="1"/>
          </p:cNvPicPr>
          <p:nvPr/>
        </p:nvPicPr>
        <p:blipFill>
          <a:blip r:embed="rId2"/>
          <a:srcRect/>
          <a:stretch>
            <a:fillRect/>
          </a:stretch>
        </p:blipFill>
        <p:spPr bwMode="auto">
          <a:xfrm>
            <a:off x="900113" y="1052513"/>
            <a:ext cx="7620000" cy="5359400"/>
          </a:xfrm>
          <a:prstGeom prst="rect">
            <a:avLst/>
          </a:prstGeom>
          <a:noFill/>
          <a:ln w="9525">
            <a:noFill/>
            <a:miter lim="800000"/>
            <a:headEnd/>
            <a:tailEnd/>
          </a:ln>
        </p:spPr>
      </p:pic>
      <p:sp>
        <p:nvSpPr>
          <p:cNvPr id="4" name="Rectangle 4"/>
          <p:cNvSpPr>
            <a:spLocks noChangeArrowheads="1"/>
          </p:cNvSpPr>
          <p:nvPr/>
        </p:nvSpPr>
        <p:spPr bwMode="auto">
          <a:xfrm>
            <a:off x="2613025" y="292417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5" name="Rectangle 5"/>
          <p:cNvSpPr>
            <a:spLocks noChangeArrowheads="1"/>
          </p:cNvSpPr>
          <p:nvPr/>
        </p:nvSpPr>
        <p:spPr bwMode="auto">
          <a:xfrm>
            <a:off x="3346450" y="292417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6" name="Rectangle 6"/>
          <p:cNvSpPr>
            <a:spLocks noChangeArrowheads="1"/>
          </p:cNvSpPr>
          <p:nvPr/>
        </p:nvSpPr>
        <p:spPr bwMode="auto">
          <a:xfrm>
            <a:off x="4052888" y="292417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7" name="Rectangle 7"/>
          <p:cNvSpPr>
            <a:spLocks noChangeArrowheads="1"/>
          </p:cNvSpPr>
          <p:nvPr/>
        </p:nvSpPr>
        <p:spPr bwMode="auto">
          <a:xfrm>
            <a:off x="4786313" y="292417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8" name="Rectangle 8"/>
          <p:cNvSpPr>
            <a:spLocks noChangeArrowheads="1"/>
          </p:cNvSpPr>
          <p:nvPr/>
        </p:nvSpPr>
        <p:spPr bwMode="auto">
          <a:xfrm>
            <a:off x="3333750" y="360203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9" name="Rectangle 9"/>
          <p:cNvSpPr>
            <a:spLocks noChangeArrowheads="1"/>
          </p:cNvSpPr>
          <p:nvPr/>
        </p:nvSpPr>
        <p:spPr bwMode="auto">
          <a:xfrm>
            <a:off x="4038600" y="360203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0" name="Rectangle 10"/>
          <p:cNvSpPr>
            <a:spLocks noChangeArrowheads="1"/>
          </p:cNvSpPr>
          <p:nvPr/>
        </p:nvSpPr>
        <p:spPr bwMode="auto">
          <a:xfrm>
            <a:off x="4773613" y="360203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 name="Rectangle 11"/>
          <p:cNvSpPr>
            <a:spLocks noChangeArrowheads="1"/>
          </p:cNvSpPr>
          <p:nvPr/>
        </p:nvSpPr>
        <p:spPr bwMode="auto">
          <a:xfrm>
            <a:off x="5507038" y="360203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2" name="Rectangle 12"/>
          <p:cNvSpPr>
            <a:spLocks noChangeArrowheads="1"/>
          </p:cNvSpPr>
          <p:nvPr/>
        </p:nvSpPr>
        <p:spPr bwMode="auto">
          <a:xfrm>
            <a:off x="4038600" y="4292600"/>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3" name="Rectangle 13"/>
          <p:cNvSpPr>
            <a:spLocks noChangeArrowheads="1"/>
          </p:cNvSpPr>
          <p:nvPr/>
        </p:nvSpPr>
        <p:spPr bwMode="auto">
          <a:xfrm>
            <a:off x="4772025" y="4292600"/>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4" name="Rectangle 14"/>
          <p:cNvSpPr>
            <a:spLocks noChangeArrowheads="1"/>
          </p:cNvSpPr>
          <p:nvPr/>
        </p:nvSpPr>
        <p:spPr bwMode="auto">
          <a:xfrm>
            <a:off x="5507038" y="4292600"/>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5" name="Rectangle 15"/>
          <p:cNvSpPr>
            <a:spLocks noChangeArrowheads="1"/>
          </p:cNvSpPr>
          <p:nvPr/>
        </p:nvSpPr>
        <p:spPr bwMode="auto">
          <a:xfrm>
            <a:off x="6226175" y="4292600"/>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6" name="Rectangle 16"/>
          <p:cNvSpPr>
            <a:spLocks noChangeArrowheads="1"/>
          </p:cNvSpPr>
          <p:nvPr/>
        </p:nvSpPr>
        <p:spPr bwMode="auto">
          <a:xfrm>
            <a:off x="4773613" y="494188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7" name="Rectangle 17"/>
          <p:cNvSpPr>
            <a:spLocks noChangeArrowheads="1"/>
          </p:cNvSpPr>
          <p:nvPr/>
        </p:nvSpPr>
        <p:spPr bwMode="auto">
          <a:xfrm>
            <a:off x="5478463" y="494188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8" name="Rectangle 18"/>
          <p:cNvSpPr>
            <a:spLocks noChangeArrowheads="1"/>
          </p:cNvSpPr>
          <p:nvPr/>
        </p:nvSpPr>
        <p:spPr bwMode="auto">
          <a:xfrm>
            <a:off x="6213475" y="494188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9" name="Rectangle 19"/>
          <p:cNvSpPr>
            <a:spLocks noChangeArrowheads="1"/>
          </p:cNvSpPr>
          <p:nvPr/>
        </p:nvSpPr>
        <p:spPr bwMode="auto">
          <a:xfrm>
            <a:off x="6946900" y="494188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20" name="Rectangle 20"/>
          <p:cNvSpPr>
            <a:spLocks noChangeArrowheads="1"/>
          </p:cNvSpPr>
          <p:nvPr/>
        </p:nvSpPr>
        <p:spPr bwMode="auto">
          <a:xfrm>
            <a:off x="5494338" y="566102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21" name="Rectangle 21"/>
          <p:cNvSpPr>
            <a:spLocks noChangeArrowheads="1"/>
          </p:cNvSpPr>
          <p:nvPr/>
        </p:nvSpPr>
        <p:spPr bwMode="auto">
          <a:xfrm>
            <a:off x="6199188" y="566102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22" name="Rectangle 22"/>
          <p:cNvSpPr>
            <a:spLocks noChangeArrowheads="1"/>
          </p:cNvSpPr>
          <p:nvPr/>
        </p:nvSpPr>
        <p:spPr bwMode="auto">
          <a:xfrm>
            <a:off x="6948488" y="566102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23" name="Rectangle 23"/>
          <p:cNvSpPr>
            <a:spLocks noChangeArrowheads="1"/>
          </p:cNvSpPr>
          <p:nvPr/>
        </p:nvSpPr>
        <p:spPr bwMode="auto">
          <a:xfrm>
            <a:off x="7667625" y="566102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428596" y="2000240"/>
            <a:ext cx="8715404" cy="3679825"/>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相关：</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两条指令之间存在某种依赖关系。</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如果两条指令相关，则它们就有可能不能在流</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水线中重叠执行或者只能部分重叠执行。</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相关有</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3</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种类型</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宋体" charset="-122"/>
                <a:cs typeface="+mn-cs"/>
              </a:rPr>
              <a:t>数据相关</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（也称真数据相关）</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宋体" charset="-122"/>
                <a:cs typeface="+mn-cs"/>
              </a:rPr>
              <a:t>名相关</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宋体" charset="-122"/>
                <a:cs typeface="+mn-cs"/>
              </a:rPr>
              <a:t>控制相关</a:t>
            </a:r>
          </a:p>
        </p:txBody>
      </p:sp>
      <p:sp>
        <p:nvSpPr>
          <p:cNvPr id="4" name="Text Box 4"/>
          <p:cNvSpPr txBox="1">
            <a:spLocks noChangeArrowheads="1"/>
          </p:cNvSpPr>
          <p:nvPr/>
        </p:nvSpPr>
        <p:spPr bwMode="auto">
          <a:xfrm>
            <a:off x="785786" y="285728"/>
            <a:ext cx="6840537" cy="488950"/>
          </a:xfrm>
          <a:prstGeom prst="rect">
            <a:avLst/>
          </a:prstGeom>
          <a:noFill/>
          <a:ln w="9525">
            <a:noFill/>
            <a:miter lim="800000"/>
            <a:headEnd/>
            <a:tailEnd/>
          </a:ln>
        </p:spPr>
        <p:txBody>
          <a:bodyPr>
            <a:spAutoFit/>
          </a:bodyPr>
          <a:lstStyle/>
          <a:p>
            <a:pPr>
              <a:spcBef>
                <a:spcPct val="50000"/>
              </a:spcBef>
            </a:pPr>
            <a:r>
              <a:rPr lang="en-US" altLang="zh-CN" sz="2600" dirty="0">
                <a:solidFill>
                  <a:srgbClr val="0000CC"/>
                </a:solidFill>
                <a:latin typeface="黑体" pitchFamily="49" charset="-122"/>
              </a:rPr>
              <a:t>3.4.2 </a:t>
            </a:r>
            <a:r>
              <a:rPr lang="zh-CN" altLang="en-US" sz="2600" dirty="0">
                <a:solidFill>
                  <a:srgbClr val="0000CC"/>
                </a:solidFill>
                <a:latin typeface="黑体" pitchFamily="49" charset="-122"/>
              </a:rPr>
              <a:t>相关与流水线冲突</a:t>
            </a:r>
          </a:p>
        </p:txBody>
      </p:sp>
      <p:sp>
        <p:nvSpPr>
          <p:cNvPr id="5" name="Text Box 5"/>
          <p:cNvSpPr txBox="1">
            <a:spLocks noChangeArrowheads="1"/>
          </p:cNvSpPr>
          <p:nvPr/>
        </p:nvSpPr>
        <p:spPr bwMode="auto">
          <a:xfrm>
            <a:off x="571472" y="1500174"/>
            <a:ext cx="6840537" cy="457200"/>
          </a:xfrm>
          <a:prstGeom prst="rect">
            <a:avLst/>
          </a:prstGeom>
          <a:noFill/>
          <a:ln w="9525">
            <a:noFill/>
            <a:miter lim="800000"/>
            <a:headEnd/>
            <a:tailEnd/>
          </a:ln>
        </p:spPr>
        <p:txBody>
          <a:bodyPr>
            <a:spAutoFit/>
          </a:bodyPr>
          <a:lstStyle/>
          <a:p>
            <a:pPr>
              <a:spcBef>
                <a:spcPct val="50000"/>
              </a:spcBef>
            </a:pPr>
            <a:r>
              <a:rPr lang="en-US" altLang="zh-CN">
                <a:solidFill>
                  <a:srgbClr val="006600"/>
                </a:solidFill>
                <a:latin typeface="黑体" pitchFamily="49" charset="-122"/>
              </a:rPr>
              <a:t>3.4.2.1 </a:t>
            </a:r>
            <a:r>
              <a:rPr lang="zh-CN" altLang="en-US">
                <a:solidFill>
                  <a:srgbClr val="006600"/>
                </a:solidFill>
                <a:latin typeface="黑体" pitchFamily="49" charset="-122"/>
              </a:rPr>
              <a:t>相关</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6362" y="0"/>
            <a:ext cx="9251984" cy="6264275"/>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40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4000" b="0" i="0" u="none" strike="noStrike" kern="1200" cap="none" spc="0" normalizeH="0" baseline="0" noProof="0" dirty="0" smtClean="0">
                <a:ln>
                  <a:noFill/>
                </a:ln>
                <a:solidFill>
                  <a:schemeClr val="tx1"/>
                </a:solidFill>
                <a:effectLst/>
                <a:uLnTx/>
                <a:uFillTx/>
                <a:latin typeface="+mn-lt"/>
                <a:ea typeface="+mn-ea"/>
                <a:cs typeface="+mn-cs"/>
              </a:rPr>
              <a:t> </a:t>
            </a:r>
          </a:p>
          <a:p>
            <a:pPr marL="342900" indent="-342900">
              <a:lnSpc>
                <a:spcPct val="80000"/>
              </a:lnSpc>
              <a:spcBef>
                <a:spcPct val="20000"/>
              </a:spcBef>
              <a:buFont typeface="Arial" pitchFamily="34" charset="0"/>
              <a:buChar char="•"/>
              <a:defRPr/>
            </a:pPr>
            <a:r>
              <a:rPr lang="zh-CN" altLang="en-US" sz="2400" dirty="0" smtClean="0">
                <a:solidFill>
                  <a:srgbClr val="FF0000"/>
                </a:solidFill>
              </a:rPr>
              <a:t>数据相关    </a:t>
            </a:r>
            <a:r>
              <a:rPr kumimoji="0" lang="zh-CN" altLang="en-US" sz="2400" b="0" i="0" u="none" strike="noStrike" kern="1200" cap="none" spc="0" normalizeH="0" baseline="0" noProof="0" dirty="0" smtClean="0">
                <a:ln>
                  <a:noFill/>
                </a:ln>
                <a:solidFill>
                  <a:srgbClr val="000099"/>
                </a:solidFill>
                <a:effectLst/>
                <a:uLnTx/>
                <a:uFillTx/>
                <a:latin typeface="+mn-lt"/>
                <a:ea typeface="+mn-ea"/>
                <a:cs typeface="+mn-cs"/>
              </a:rPr>
              <a:t>流水线中多条指令并行执行时 ，执行中可能导致数据供求关系上违反原定的次序</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rgbClr val="000099"/>
                </a:solidFill>
                <a:effectLst/>
                <a:uLnTx/>
                <a:uFillTx/>
                <a:latin typeface="+mn-lt"/>
                <a:ea typeface="+mn-ea"/>
                <a:cs typeface="+mn-cs"/>
              </a:rPr>
              <a:t>称为</a:t>
            </a:r>
            <a:r>
              <a:rPr kumimoji="0" lang="zh-CN" altLang="en-US" sz="2400" b="1" i="0" u="none" strike="noStrike" kern="1200" cap="none" spc="0" normalizeH="0" baseline="0" noProof="0" dirty="0" smtClean="0">
                <a:ln>
                  <a:noFill/>
                </a:ln>
                <a:solidFill>
                  <a:srgbClr val="FF0000"/>
                </a:solidFill>
                <a:effectLst/>
                <a:uLnTx/>
                <a:uFillTx/>
                <a:latin typeface="+mn-lt"/>
                <a:ea typeface="+mn-ea"/>
                <a:cs typeface="+mn-cs"/>
              </a:rPr>
              <a:t>数据相关</a:t>
            </a:r>
            <a:r>
              <a:rPr kumimoji="0" lang="zh-CN" altLang="en-US" sz="2400" b="0" i="0" u="none" strike="noStrike" kern="1200" cap="none" spc="0" normalizeH="0" baseline="0" noProof="0" dirty="0" smtClean="0">
                <a:ln>
                  <a:noFill/>
                </a:ln>
                <a:solidFill>
                  <a:schemeClr val="accent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rgbClr val="000099"/>
                </a:solidFill>
                <a:effectLst/>
                <a:uLnTx/>
                <a:uFillTx/>
                <a:latin typeface="+mn-lt"/>
                <a:ea typeface="+mn-ea"/>
                <a:cs typeface="+mn-cs"/>
              </a:rPr>
              <a:t>如以下两条指令：</a:t>
            </a:r>
            <a:endParaRPr kumimoji="0" lang="en-US" altLang="zh-CN" sz="2400" b="0" i="0" u="none" strike="noStrike" kern="120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lang="zh-CN" altLang="en-US" sz="2400" dirty="0" smtClean="0">
                <a:solidFill>
                  <a:srgbClr val="000099"/>
                </a:solidFill>
              </a:rPr>
              <a:t>          </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ADD  </a:t>
            </a:r>
            <a:r>
              <a:rPr kumimoji="0" lang="zh-CN" altLang="en-US" sz="2400" b="1" i="0" u="none" strike="noStrike" kern="1200" cap="none" spc="0" normalizeH="0" baseline="0" noProof="0" dirty="0" smtClean="0">
                <a:ln>
                  <a:noFill/>
                </a:ln>
                <a:solidFill>
                  <a:srgbClr val="000099"/>
                </a:solidFill>
                <a:effectLst/>
                <a:uLnTx/>
                <a:uFillTx/>
                <a:latin typeface="Arial"/>
                <a:ea typeface="+mn-ea"/>
                <a:cs typeface="+mn-cs"/>
              </a:rPr>
              <a:t> </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 </a:t>
            </a:r>
            <a:r>
              <a:rPr kumimoji="0" lang="zh-CN" altLang="en-US" sz="2400" b="1" i="0" u="none" strike="noStrike" kern="1200" cap="none" spc="0" normalizeH="0" baseline="0" noProof="0" dirty="0" smtClean="0">
                <a:ln>
                  <a:noFill/>
                </a:ln>
                <a:solidFill>
                  <a:srgbClr val="FF0000"/>
                </a:solidFill>
                <a:effectLst/>
                <a:uLnTx/>
                <a:uFillTx/>
                <a:latin typeface="+mn-lt"/>
                <a:ea typeface="+mn-ea"/>
                <a:cs typeface="+mn-cs"/>
              </a:rPr>
              <a:t>R1</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，R2，R3  ；(R2)＋(R3)→</a:t>
            </a:r>
            <a:r>
              <a:rPr kumimoji="0" lang="zh-CN" altLang="en-US" sz="2400" b="1" i="0" u="none" strike="noStrike" kern="1200" cap="none" spc="0" normalizeH="0" baseline="0" noProof="0" dirty="0" smtClean="0">
                <a:ln>
                  <a:noFill/>
                </a:ln>
                <a:solidFill>
                  <a:srgbClr val="FF0000"/>
                </a:solidFill>
                <a:effectLst/>
                <a:uLnTx/>
                <a:uFillTx/>
                <a:latin typeface="+mn-lt"/>
                <a:ea typeface="+mn-ea"/>
                <a:cs typeface="+mn-cs"/>
              </a:rPr>
              <a:t>R1</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           SUB    R4，</a:t>
            </a:r>
            <a:r>
              <a:rPr kumimoji="0" lang="zh-CN" altLang="en-US" sz="2400" b="1" i="0" u="none" strike="noStrike" kern="1200" cap="none" spc="0" normalizeH="0" baseline="0" noProof="0" dirty="0" smtClean="0">
                <a:ln>
                  <a:noFill/>
                </a:ln>
                <a:solidFill>
                  <a:srgbClr val="FF0000"/>
                </a:solidFill>
                <a:effectLst/>
                <a:uLnTx/>
                <a:uFillTx/>
                <a:latin typeface="+mn-lt"/>
                <a:ea typeface="+mn-ea"/>
                <a:cs typeface="+mn-cs"/>
              </a:rPr>
              <a:t>R1，</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R5  ；(</a:t>
            </a:r>
            <a:r>
              <a:rPr kumimoji="0" lang="zh-CN" altLang="en-US" sz="2400" b="1" i="0" u="none" strike="noStrike" kern="1200" cap="none" spc="0" normalizeH="0" baseline="0" noProof="0" dirty="0" smtClean="0">
                <a:ln>
                  <a:noFill/>
                </a:ln>
                <a:solidFill>
                  <a:srgbClr val="FF0000"/>
                </a:solidFill>
                <a:effectLst/>
                <a:uLnTx/>
                <a:uFillTx/>
                <a:latin typeface="+mn-lt"/>
                <a:ea typeface="+mn-ea"/>
                <a:cs typeface="+mn-cs"/>
              </a:rPr>
              <a:t>R1</a:t>
            </a:r>
            <a:r>
              <a:rPr kumimoji="0" lang="zh-CN" altLang="en-US" sz="2400" b="1" i="0" u="none" strike="noStrike" kern="1200" cap="none" spc="0" normalizeH="0" baseline="0" noProof="0" dirty="0" smtClean="0">
                <a:ln>
                  <a:noFill/>
                </a:ln>
                <a:solidFill>
                  <a:srgbClr val="000099"/>
                </a:solidFill>
                <a:effectLst/>
                <a:uLnTx/>
                <a:uFillTx/>
                <a:latin typeface="+mn-lt"/>
                <a:ea typeface="+mn-ea"/>
                <a:cs typeface="+mn-cs"/>
              </a:rPr>
              <a:t>)－(R5)→R4</a:t>
            </a:r>
            <a:endParaRPr kumimoji="0" lang="zh-CN" altLang="en-US" sz="2400" b="0" i="0" u="none" strike="noStrike" kern="1200" cap="none" spc="0" normalizeH="0" baseline="0" noProof="0" dirty="0" smtClean="0">
              <a:ln>
                <a:noFill/>
              </a:ln>
              <a:solidFill>
                <a:srgbClr val="000099"/>
              </a:solidFill>
              <a:effectLst/>
              <a:uLnTx/>
              <a:uFillTx/>
              <a:latin typeface="+mn-lt"/>
              <a:ea typeface="+mn-ea"/>
              <a:cs typeface="+mn-cs"/>
            </a:endParaRPr>
          </a:p>
        </p:txBody>
      </p:sp>
      <p:graphicFrame>
        <p:nvGraphicFramePr>
          <p:cNvPr id="74754" name="Object 5"/>
          <p:cNvGraphicFramePr>
            <a:graphicFrameLocks noChangeAspect="1"/>
          </p:cNvGraphicFramePr>
          <p:nvPr/>
        </p:nvGraphicFramePr>
        <p:xfrm>
          <a:off x="642910" y="3071810"/>
          <a:ext cx="7170737" cy="2160587"/>
        </p:xfrm>
        <a:graphic>
          <a:graphicData uri="http://schemas.openxmlformats.org/presentationml/2006/ole">
            <p:oleObj spid="_x0000_s74754" r:id="rId3" imgW="7172597" imgH="2162477" progId="PBrush">
              <p:embed/>
            </p:oleObj>
          </a:graphicData>
        </a:graphic>
      </p:graphicFrame>
      <p:sp>
        <p:nvSpPr>
          <p:cNvPr id="5" name="Rectangle 4"/>
          <p:cNvSpPr>
            <a:spLocks noChangeArrowheads="1"/>
          </p:cNvSpPr>
          <p:nvPr/>
        </p:nvSpPr>
        <p:spPr bwMode="auto">
          <a:xfrm>
            <a:off x="900113" y="5572140"/>
            <a:ext cx="8243887" cy="590931"/>
          </a:xfrm>
          <a:prstGeom prst="rect">
            <a:avLst/>
          </a:prstGeom>
          <a:noFill/>
          <a:ln w="9525">
            <a:noFill/>
            <a:miter lim="800000"/>
            <a:headEnd/>
            <a:tailEnd/>
          </a:ln>
          <a:effectLst/>
        </p:spPr>
        <p:txBody>
          <a:bodyPr>
            <a:spAutoFit/>
          </a:bodyPr>
          <a:lstStyle/>
          <a:p>
            <a:pPr marL="342900" indent="-342900">
              <a:lnSpc>
                <a:spcPct val="80000"/>
              </a:lnSpc>
              <a:spcBef>
                <a:spcPct val="20000"/>
              </a:spcBef>
              <a:buClr>
                <a:schemeClr val="hlink"/>
              </a:buClr>
              <a:buFont typeface="Wingdings" pitchFamily="2" charset="2"/>
              <a:buNone/>
              <a:defRPr/>
            </a:pPr>
            <a:r>
              <a:rPr lang="zh-CN" altLang="zh-CN" b="1" dirty="0">
                <a:solidFill>
                  <a:schemeClr val="accent1"/>
                </a:solidFill>
                <a:effectLst>
                  <a:outerShdw blurRad="38100" dist="38100" dir="2700000" algn="tl">
                    <a:srgbClr val="C0C0C0"/>
                  </a:outerShdw>
                </a:effectLst>
                <a:ea typeface="宋体" pitchFamily="2" charset="-122"/>
              </a:rPr>
              <a:t>ID</a:t>
            </a:r>
            <a:r>
              <a:rPr lang="zh-CN" b="1" dirty="0">
                <a:effectLst>
                  <a:outerShdw blurRad="38100" dist="38100" dir="2700000" algn="tl">
                    <a:srgbClr val="C0C0C0"/>
                  </a:outerShdw>
                </a:effectLst>
                <a:ea typeface="宋体" pitchFamily="2" charset="-122"/>
              </a:rPr>
              <a:t>：</a:t>
            </a:r>
            <a:r>
              <a:rPr lang="zh-CN" b="1" dirty="0">
                <a:solidFill>
                  <a:srgbClr val="000099"/>
                </a:solidFill>
                <a:effectLst>
                  <a:outerShdw blurRad="38100" dist="38100" dir="2700000" algn="tl">
                    <a:srgbClr val="C0C0C0"/>
                  </a:outerShdw>
                </a:effectLst>
                <a:ea typeface="宋体" pitchFamily="2" charset="-122"/>
              </a:rPr>
              <a:t>  读寄存器</a:t>
            </a:r>
            <a:r>
              <a:rPr lang="zh-CN" altLang="zh-CN" b="1" dirty="0">
                <a:solidFill>
                  <a:srgbClr val="000099"/>
                </a:solidFill>
                <a:effectLst>
                  <a:outerShdw blurRad="38100" dist="38100" dir="2700000" algn="tl">
                    <a:srgbClr val="C0C0C0"/>
                  </a:outerShdw>
                </a:effectLst>
                <a:ea typeface="宋体" pitchFamily="2" charset="-122"/>
              </a:rPr>
              <a:t>R1</a:t>
            </a:r>
            <a:r>
              <a:rPr lang="en-US" altLang="zh-CN" b="1" dirty="0">
                <a:solidFill>
                  <a:srgbClr val="000099"/>
                </a:solidFill>
                <a:effectLst>
                  <a:outerShdw blurRad="38100" dist="38100" dir="2700000" algn="tl">
                    <a:srgbClr val="C0C0C0"/>
                  </a:outerShdw>
                </a:effectLst>
                <a:ea typeface="宋体" pitchFamily="2" charset="-122"/>
              </a:rPr>
              <a:t>                      </a:t>
            </a:r>
            <a:r>
              <a:rPr lang="zh-CN" altLang="zh-CN" b="1" dirty="0">
                <a:solidFill>
                  <a:srgbClr val="FF0000"/>
                </a:solidFill>
                <a:effectLst>
                  <a:outerShdw blurRad="38100" dist="38100" dir="2700000" algn="tl">
                    <a:srgbClr val="C0C0C0"/>
                  </a:outerShdw>
                </a:effectLst>
                <a:ea typeface="宋体" pitchFamily="2" charset="-122"/>
              </a:rPr>
              <a:t>W</a:t>
            </a:r>
            <a:r>
              <a:rPr lang="en-US" altLang="zh-CN" b="1" dirty="0">
                <a:solidFill>
                  <a:srgbClr val="FF0000"/>
                </a:solidFill>
                <a:effectLst>
                  <a:outerShdw blurRad="38100" dist="38100" dir="2700000" algn="tl">
                    <a:srgbClr val="C0C0C0"/>
                  </a:outerShdw>
                </a:effectLst>
                <a:ea typeface="宋体" pitchFamily="2" charset="-122"/>
              </a:rPr>
              <a:t>B  </a:t>
            </a:r>
            <a:r>
              <a:rPr lang="zh-CN" altLang="en-US" dirty="0">
                <a:solidFill>
                  <a:srgbClr val="000099"/>
                </a:solidFill>
                <a:effectLst>
                  <a:outerShdw blurRad="38100" dist="38100" dir="2700000" algn="tl">
                    <a:srgbClr val="C0C0C0"/>
                  </a:outerShdw>
                </a:effectLst>
                <a:ea typeface="宋体" pitchFamily="2" charset="-122"/>
              </a:rPr>
              <a:t>写回寄存器</a:t>
            </a:r>
            <a:r>
              <a:rPr lang="zh-CN" altLang="zh-CN" b="1" dirty="0">
                <a:solidFill>
                  <a:srgbClr val="000099"/>
                </a:solidFill>
                <a:effectLst>
                  <a:outerShdw blurRad="38100" dist="38100" dir="2700000" algn="tl">
                    <a:srgbClr val="C0C0C0"/>
                  </a:outerShdw>
                </a:effectLst>
                <a:ea typeface="宋体" pitchFamily="2" charset="-122"/>
              </a:rPr>
              <a:t>R1</a:t>
            </a:r>
            <a:endParaRPr lang="en-US" altLang="zh-CN" b="1" dirty="0">
              <a:solidFill>
                <a:srgbClr val="000099"/>
              </a:solidFill>
              <a:effectLst>
                <a:outerShdw blurRad="38100" dist="38100" dir="2700000" algn="tl">
                  <a:srgbClr val="C0C0C0"/>
                </a:outerShdw>
              </a:effectLst>
              <a:ea typeface="宋体" pitchFamily="2" charset="-122"/>
            </a:endParaRPr>
          </a:p>
          <a:p>
            <a:pPr marL="342900" indent="-342900">
              <a:lnSpc>
                <a:spcPct val="80000"/>
              </a:lnSpc>
              <a:spcBef>
                <a:spcPct val="20000"/>
              </a:spcBef>
              <a:buClr>
                <a:schemeClr val="hlink"/>
              </a:buClr>
              <a:buFont typeface="Wingdings" pitchFamily="2" charset="2"/>
              <a:buNone/>
              <a:defRPr/>
            </a:pPr>
            <a:r>
              <a:rPr lang="zh-CN" altLang="zh-CN" b="1" dirty="0">
                <a:solidFill>
                  <a:srgbClr val="002060"/>
                </a:solidFill>
                <a:effectLst>
                  <a:outerShdw blurRad="38100" dist="38100" dir="2700000" algn="tl">
                    <a:srgbClr val="C0C0C0"/>
                  </a:outerShdw>
                </a:effectLst>
                <a:ea typeface="宋体" pitchFamily="2" charset="-122"/>
              </a:rPr>
              <a:t>         </a:t>
            </a:r>
            <a:r>
              <a:rPr lang="zh-CN" b="1" dirty="0">
                <a:solidFill>
                  <a:srgbClr val="002060"/>
                </a:solidFill>
                <a:effectLst>
                  <a:outerShdw blurRad="38100" dist="38100" dir="2700000" algn="tl">
                    <a:srgbClr val="C0C0C0"/>
                  </a:outerShdw>
                </a:effectLst>
                <a:ea typeface="宋体" pitchFamily="2" charset="-122"/>
              </a:rPr>
              <a:t>先写后读</a:t>
            </a:r>
            <a:r>
              <a:rPr lang="zh-CN" altLang="zh-CN" b="1" dirty="0">
                <a:solidFill>
                  <a:srgbClr val="FF0000"/>
                </a:solidFill>
                <a:effectLst>
                  <a:outerShdw blurRad="38100" dist="38100" dir="2700000" algn="tl">
                    <a:srgbClr val="C0C0C0"/>
                  </a:outerShdw>
                </a:effectLst>
                <a:ea typeface="宋体" pitchFamily="2" charset="-122"/>
              </a:rPr>
              <a:t>WR</a:t>
            </a:r>
            <a:r>
              <a:rPr lang="en-US" altLang="zh-CN" b="1" dirty="0">
                <a:solidFill>
                  <a:srgbClr val="002060"/>
                </a:solidFill>
                <a:effectLst>
                  <a:outerShdw blurRad="38100" dist="38100" dir="2700000" algn="tl">
                    <a:srgbClr val="C0C0C0"/>
                  </a:outerShdw>
                </a:effectLst>
                <a:ea typeface="宋体" pitchFamily="2" charset="-122"/>
              </a:rPr>
              <a:t>   </a:t>
            </a:r>
            <a:r>
              <a:rPr lang="zh-CN" altLang="en-US" b="1" dirty="0" smtClean="0">
                <a:solidFill>
                  <a:srgbClr val="FF0000"/>
                </a:solidFill>
                <a:effectLst>
                  <a:outerShdw blurRad="38100" dist="38100" dir="2700000" algn="tl">
                    <a:srgbClr val="C0C0C0"/>
                  </a:outerShdw>
                </a:effectLst>
                <a:ea typeface="宋体" pitchFamily="2" charset="-122"/>
              </a:rPr>
              <a:t>数据</a:t>
            </a:r>
            <a:r>
              <a:rPr lang="zh-CN" altLang="en-US" b="1" dirty="0">
                <a:solidFill>
                  <a:srgbClr val="FF0000"/>
                </a:solidFill>
                <a:effectLst>
                  <a:outerShdw blurRad="38100" dist="38100" dir="2700000" algn="tl">
                    <a:srgbClr val="C0C0C0"/>
                  </a:outerShdw>
                </a:effectLst>
                <a:ea typeface="宋体" pitchFamily="2" charset="-122"/>
              </a:rPr>
              <a:t>相关 </a:t>
            </a:r>
            <a:r>
              <a:rPr lang="zh-CN" altLang="zh-CN" b="1" dirty="0">
                <a:solidFill>
                  <a:srgbClr val="FF0000"/>
                </a:solidFill>
                <a:effectLst>
                  <a:outerShdw blurRad="38100" dist="38100" dir="2700000" algn="tl">
                    <a:srgbClr val="C0C0C0"/>
                  </a:outerShdw>
                </a:effectLst>
                <a:ea typeface="宋体" pitchFamily="2" charset="-122"/>
              </a:rPr>
              <a:t> </a:t>
            </a:r>
            <a:r>
              <a:rPr lang="zh-CN" altLang="en-US" b="1" dirty="0" smtClean="0">
                <a:solidFill>
                  <a:srgbClr val="FF0000"/>
                </a:solidFill>
                <a:effectLst>
                  <a:outerShdw blurRad="38100" dist="38100" dir="2700000" algn="tl">
                    <a:srgbClr val="C0C0C0"/>
                  </a:outerShdw>
                </a:effectLst>
                <a:ea typeface="宋体" pitchFamily="2" charset="-122"/>
              </a:rPr>
              <a:t>    正相关 </a:t>
            </a:r>
            <a:r>
              <a:rPr lang="zh-CN" altLang="zh-CN" b="1" dirty="0" smtClean="0">
                <a:solidFill>
                  <a:srgbClr val="FF0000"/>
                </a:solidFill>
                <a:effectLst>
                  <a:outerShdw blurRad="38100" dist="38100" dir="2700000" algn="tl">
                    <a:srgbClr val="C0C0C0"/>
                  </a:outerShdw>
                </a:effectLst>
                <a:ea typeface="宋体" pitchFamily="2" charset="-122"/>
              </a:rPr>
              <a:t>  </a:t>
            </a:r>
            <a:endParaRPr lang="zh-CN" altLang="zh-CN" b="1" dirty="0">
              <a:solidFill>
                <a:srgbClr val="FF0000"/>
              </a:solidFill>
              <a:effectLst>
                <a:outerShdw blurRad="38100" dist="38100" dir="2700000" algn="tl">
                  <a:srgbClr val="C0C0C0"/>
                </a:outerShdw>
              </a:effectLst>
              <a:ea typeface="宋体" pitchFamily="2" charset="-122"/>
            </a:endParaRPr>
          </a:p>
        </p:txBody>
      </p:sp>
      <p:sp>
        <p:nvSpPr>
          <p:cNvPr id="6" name="Rectangle 2"/>
          <p:cNvSpPr txBox="1">
            <a:spLocks noChangeArrowheads="1"/>
          </p:cNvSpPr>
          <p:nvPr/>
        </p:nvSpPr>
        <p:spPr>
          <a:xfrm>
            <a:off x="571472" y="1928802"/>
            <a:ext cx="8229600" cy="1258888"/>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j-lt"/>
                <a:ea typeface="+mj-ea"/>
                <a:cs typeface="+mj-cs"/>
              </a:rPr>
              <a:t/>
            </a:r>
            <a:br>
              <a:rPr kumimoji="0" lang="zh-CN" altLang="en-US" sz="2400" b="0" i="0" u="none" strike="noStrike" kern="1200" cap="none" spc="0" normalizeH="0" baseline="0" noProof="0" dirty="0" smtClean="0">
                <a:ln>
                  <a:noFill/>
                </a:ln>
                <a:solidFill>
                  <a:schemeClr val="tx1"/>
                </a:solidFill>
                <a:effectLst/>
                <a:uLnTx/>
                <a:uFillTx/>
                <a:latin typeface="+mj-lt"/>
                <a:ea typeface="+mj-ea"/>
                <a:cs typeface="+mj-cs"/>
              </a:rPr>
            </a:br>
            <a:r>
              <a:rPr kumimoji="0" lang="zh-CN" altLang="en-US" sz="2400" b="0" i="0" u="none" strike="noStrike" kern="1200" cap="none" spc="0" normalizeH="0" baseline="0" noProof="0" dirty="0" smtClean="0">
                <a:ln>
                  <a:noFill/>
                </a:ln>
                <a:solidFill>
                  <a:srgbClr val="000000"/>
                </a:solidFill>
                <a:effectLst/>
                <a:uLnTx/>
                <a:uFillTx/>
                <a:latin typeface="+mj-lt"/>
                <a:ea typeface="+mj-ea"/>
                <a:cs typeface="+mj-cs"/>
              </a:rPr>
              <a:t>指令在流水线中执行中,可能</a:t>
            </a:r>
            <a:r>
              <a:rPr kumimoji="0" lang="zh-CN" altLang="en-US" sz="2400" b="0" i="0" u="none" strike="noStrike" kern="1200" cap="none" spc="0" normalizeH="0" baseline="0" noProof="0" dirty="0" smtClean="0">
                <a:ln>
                  <a:noFill/>
                </a:ln>
                <a:solidFill>
                  <a:srgbClr val="FF0000"/>
                </a:solidFill>
                <a:effectLst/>
                <a:uLnTx/>
                <a:uFillTx/>
                <a:latin typeface="+mj-lt"/>
                <a:ea typeface="+mj-ea"/>
                <a:cs typeface="+mj-cs"/>
              </a:rPr>
              <a:t>改变指令读／写操作数</a:t>
            </a:r>
            <a:r>
              <a:rPr kumimoji="0" lang="zh-CN" altLang="en-US" sz="2400" b="0" i="0" u="none" strike="noStrike" kern="1200" cap="none" spc="0" normalizeH="0" baseline="0" noProof="0" dirty="0" smtClean="0">
                <a:ln>
                  <a:noFill/>
                </a:ln>
                <a:solidFill>
                  <a:srgbClr val="000000"/>
                </a:solidFill>
                <a:effectLst/>
                <a:uLnTx/>
                <a:uFillTx/>
                <a:latin typeface="+mj-lt"/>
                <a:ea typeface="+mj-ea"/>
                <a:cs typeface="+mj-cs"/>
              </a:rPr>
              <a:t>顺序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0" y="4000480"/>
            <a:ext cx="9144000" cy="2857520"/>
          </a:xfrm>
          <a:prstGeom prst="rect">
            <a:avLst/>
          </a:prstGeom>
        </p:spPr>
        <p:txBody>
          <a:bodyPr/>
          <a:lstStyle/>
          <a:p>
            <a:pPr marL="1085850" lvl="1" indent="-457200">
              <a:spcBef>
                <a:spcPct val="20000"/>
              </a:spcBef>
              <a:buFont typeface="Arial" pitchFamily="34" charset="0"/>
              <a:buChar char="–"/>
            </a:pPr>
            <a:r>
              <a:rPr lang="zh-CN" altLang="en-US" sz="2400" dirty="0" smtClean="0">
                <a:latin typeface="黑体" pitchFamily="49" charset="-122"/>
              </a:rPr>
              <a:t>对于前</a:t>
            </a:r>
            <a:r>
              <a:rPr lang="en-US" altLang="zh-CN" sz="2400" dirty="0" smtClean="0">
                <a:latin typeface="黑体" pitchFamily="49" charset="-122"/>
              </a:rPr>
              <a:t>\</a:t>
            </a:r>
            <a:r>
              <a:rPr lang="zh-CN" altLang="en-US" sz="2400" dirty="0" smtClean="0">
                <a:latin typeface="黑体" pitchFamily="49" charset="-122"/>
              </a:rPr>
              <a:t>后的两</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条指令</a:t>
            </a:r>
            <a:r>
              <a:rPr kumimoji="0" lang="en-US" altLang="zh-CN" sz="2400" b="0" i="0" u="none" strike="noStrike" kern="1200" cap="none" spc="0" normalizeH="0" baseline="0" noProof="0" dirty="0" err="1" smtClean="0">
                <a:ln>
                  <a:noFill/>
                </a:ln>
                <a:solidFill>
                  <a:srgbClr val="9933FF"/>
                </a:solidFill>
                <a:effectLst/>
                <a:uLnTx/>
                <a:uFillTx/>
                <a:latin typeface="黑体" pitchFamily="49" charset="-122"/>
                <a:ea typeface="+mn-ea"/>
                <a:cs typeface="+mn-cs"/>
              </a:rPr>
              <a:t>i</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（在前）和</a:t>
            </a:r>
            <a:r>
              <a:rPr kumimoji="0" lang="en-US" altLang="zh-CN" sz="2400" b="0" i="0" u="none" strike="noStrike" kern="1200" cap="none" spc="0" normalizeH="0" baseline="0" noProof="0" dirty="0" smtClean="0">
                <a:ln>
                  <a:noFill/>
                </a:ln>
                <a:solidFill>
                  <a:srgbClr val="FF0000"/>
                </a:solidFill>
                <a:effectLst/>
                <a:uLnTx/>
                <a:uFillTx/>
                <a:latin typeface="黑体" pitchFamily="49" charset="-122"/>
                <a:ea typeface="+mn-ea"/>
                <a:cs typeface="+mn-cs"/>
              </a:rPr>
              <a:t>j</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（在后），如果下述条件之一成立，则称</a:t>
            </a: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mn-ea"/>
                <a:cs typeface="+mn-cs"/>
              </a:rPr>
              <a:t>指令</a:t>
            </a:r>
            <a:r>
              <a:rPr kumimoji="0" lang="en-US" altLang="zh-CN" sz="2400" b="0" i="0" u="none" strike="noStrike" kern="1200" cap="none" spc="0" normalizeH="0" baseline="0" noProof="0" dirty="0" smtClean="0">
                <a:ln>
                  <a:noFill/>
                </a:ln>
                <a:solidFill>
                  <a:srgbClr val="FF0000"/>
                </a:solidFill>
                <a:effectLst/>
                <a:uLnTx/>
                <a:uFillTx/>
                <a:latin typeface="黑体" pitchFamily="49" charset="-122"/>
                <a:ea typeface="+mn-ea"/>
                <a:cs typeface="+mn-cs"/>
              </a:rPr>
              <a:t>j</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与</a:t>
            </a: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mn-ea"/>
                <a:cs typeface="+mn-cs"/>
              </a:rPr>
              <a:t>指令</a:t>
            </a:r>
            <a:r>
              <a:rPr kumimoji="0" lang="en-US" altLang="zh-CN" sz="2400" b="0" i="0" u="none" strike="noStrike" kern="1200" cap="none" spc="0" normalizeH="0" baseline="0" noProof="0" dirty="0" smtClean="0">
                <a:ln>
                  <a:noFill/>
                </a:ln>
                <a:solidFill>
                  <a:srgbClr val="FF0000"/>
                </a:solidFill>
                <a:effectLst/>
                <a:uLnTx/>
                <a:uFillTx/>
                <a:latin typeface="黑体" pitchFamily="49" charset="-122"/>
                <a:ea typeface="+mn-ea"/>
                <a:cs typeface="+mn-cs"/>
              </a:rPr>
              <a:t>I</a:t>
            </a: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mn-ea"/>
                <a:cs typeface="+mn-cs"/>
              </a:rPr>
              <a:t>  数据相关。</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mn-ea"/>
                <a:cs typeface="+mn-cs"/>
              </a:rPr>
              <a:t>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j</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使用指令</a:t>
            </a:r>
            <a:r>
              <a:rPr kumimoji="0" lang="en-US" altLang="zh-CN" sz="2400" b="0" i="0" u="none" strike="noStrike" kern="1200" cap="none" spc="0" normalizeH="0" baseline="0" noProof="0" dirty="0" err="1" smtClean="0">
                <a:ln>
                  <a:noFill/>
                </a:ln>
                <a:solidFill>
                  <a:srgbClr val="FF0000"/>
                </a:solidFill>
                <a:effectLst/>
                <a:uLnTx/>
                <a:uFillTx/>
                <a:latin typeface="宋体" charset="-122"/>
                <a:ea typeface="宋体" charset="-122"/>
                <a:cs typeface="+mn-cs"/>
              </a:rPr>
              <a:t>i</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产生的结果；</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指令</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j</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与指令</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k</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数据相关，而指令</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k</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又与指令</a:t>
            </a:r>
            <a:r>
              <a:rPr kumimoji="0" lang="en-US" altLang="zh-CN" sz="2400" b="0" i="0" u="none" strike="noStrike" kern="1200" cap="none" spc="0" normalizeH="0" baseline="0" noProof="0" dirty="0" err="1" smtClean="0">
                <a:ln>
                  <a:noFill/>
                </a:ln>
                <a:solidFill>
                  <a:srgbClr val="FF0000"/>
                </a:solidFill>
                <a:effectLst/>
                <a:uLnTx/>
                <a:uFillTx/>
                <a:latin typeface="宋体" charset="-122"/>
                <a:ea typeface="宋体" charset="-122"/>
                <a:cs typeface="+mn-cs"/>
              </a:rPr>
              <a:t>i</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数据相关。</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数据相关具有</a:t>
            </a:r>
            <a:r>
              <a:rPr kumimoji="0" lang="zh-CN" altLang="en-US" sz="2400" b="0" i="0" u="none" strike="noStrike" kern="1200" cap="none" spc="0" normalizeH="0" baseline="0" noProof="0" dirty="0" smtClean="0">
                <a:ln>
                  <a:noFill/>
                </a:ln>
                <a:solidFill>
                  <a:srgbClr val="D60093"/>
                </a:solidFill>
                <a:effectLst/>
                <a:uLnTx/>
                <a:uFillTx/>
                <a:latin typeface="+mn-lt"/>
                <a:ea typeface="+mn-ea"/>
                <a:cs typeface="+mn-cs"/>
              </a:rPr>
              <a:t>传递性。</a:t>
            </a:r>
          </a:p>
        </p:txBody>
      </p:sp>
      <p:sp>
        <p:nvSpPr>
          <p:cNvPr id="3" name="矩形 2"/>
          <p:cNvSpPr/>
          <p:nvPr/>
        </p:nvSpPr>
        <p:spPr>
          <a:xfrm>
            <a:off x="642910" y="3071810"/>
            <a:ext cx="1620957" cy="523220"/>
          </a:xfrm>
          <a:prstGeom prst="rect">
            <a:avLst/>
          </a:prstGeom>
        </p:spPr>
        <p:txBody>
          <a:bodyPr wrap="none">
            <a:spAutoFit/>
          </a:bodyPr>
          <a:lstStyle/>
          <a:p>
            <a:r>
              <a:rPr lang="zh-CN" altLang="en-US" sz="2800" dirty="0" smtClean="0">
                <a:solidFill>
                  <a:srgbClr val="FF0000"/>
                </a:solidFill>
                <a:latin typeface="黑体" pitchFamily="49" charset="-122"/>
              </a:rPr>
              <a:t>数据相关</a:t>
            </a:r>
            <a:endParaRPr lang="zh-CN" altLang="en-US" sz="2800" dirty="0"/>
          </a:p>
        </p:txBody>
      </p:sp>
      <p:pic>
        <p:nvPicPr>
          <p:cNvPr id="4" name="Picture 4"/>
          <p:cNvPicPr>
            <a:picLocks noChangeAspect="1" noChangeArrowheads="1"/>
          </p:cNvPicPr>
          <p:nvPr/>
        </p:nvPicPr>
        <p:blipFill>
          <a:blip r:embed="rId2"/>
          <a:srcRect/>
          <a:stretch>
            <a:fillRect/>
          </a:stretch>
        </p:blipFill>
        <p:spPr bwMode="auto">
          <a:xfrm>
            <a:off x="785786" y="571480"/>
            <a:ext cx="7632700" cy="1584325"/>
          </a:xfrm>
          <a:prstGeom prst="rect">
            <a:avLst/>
          </a:prstGeom>
          <a:noFill/>
          <a:ln w="9525">
            <a:noFill/>
            <a:miter lim="800000"/>
            <a:headEnd/>
            <a:tailEnd/>
          </a:ln>
        </p:spPr>
      </p:pic>
      <p:sp>
        <p:nvSpPr>
          <p:cNvPr id="5" name="矩形 4"/>
          <p:cNvSpPr/>
          <p:nvPr/>
        </p:nvSpPr>
        <p:spPr>
          <a:xfrm>
            <a:off x="1000100" y="2285992"/>
            <a:ext cx="6858048" cy="369332"/>
          </a:xfrm>
          <a:prstGeom prst="rect">
            <a:avLst/>
          </a:prstGeom>
        </p:spPr>
        <p:txBody>
          <a:bodyPr wrap="square">
            <a:spAutoFit/>
          </a:bodyPr>
          <a:lstStyle/>
          <a:p>
            <a:pPr lvl="0">
              <a:spcBef>
                <a:spcPct val="0"/>
              </a:spcBef>
              <a:defRPr/>
            </a:pPr>
            <a:r>
              <a:rPr lang="zh-CN" altLang="en-US" dirty="0" smtClean="0">
                <a:solidFill>
                  <a:srgbClr val="000000"/>
                </a:solidFill>
              </a:rPr>
              <a:t>上述情况在非流水线中执行中,则不会</a:t>
            </a:r>
            <a:r>
              <a:rPr lang="zh-CN" altLang="en-US" dirty="0" smtClean="0">
                <a:solidFill>
                  <a:srgbClr val="FF0000"/>
                </a:solidFill>
              </a:rPr>
              <a:t>改变指令读／写操作数</a:t>
            </a:r>
            <a:r>
              <a:rPr lang="zh-CN" altLang="en-US" dirty="0" smtClean="0">
                <a:solidFill>
                  <a:srgbClr val="000000"/>
                </a:solidFill>
              </a:rPr>
              <a:t>顺序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Click to edit Master text styles&#10;Second level&#10;Third level&#10;Fourth level&#10;Fifth level"/>
          <p:cNvSpPr txBox="1">
            <a:spLocks noChangeArrowheads="1"/>
          </p:cNvSpPr>
          <p:nvPr/>
        </p:nvSpPr>
        <p:spPr>
          <a:xfrm>
            <a:off x="642910" y="428604"/>
            <a:ext cx="7772400" cy="625475"/>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宋体" charset="-122"/>
                <a:cs typeface="+mn-cs"/>
              </a:rPr>
              <a:t>例如：下面这一段代码也存在数据相关。</a:t>
            </a:r>
          </a:p>
        </p:txBody>
      </p:sp>
      <p:sp>
        <p:nvSpPr>
          <p:cNvPr id="5" name="Text Box 4"/>
          <p:cNvSpPr txBox="1">
            <a:spLocks noChangeArrowheads="1"/>
          </p:cNvSpPr>
          <p:nvPr/>
        </p:nvSpPr>
        <p:spPr bwMode="auto">
          <a:xfrm>
            <a:off x="571472" y="1500174"/>
            <a:ext cx="8137525" cy="3706813"/>
          </a:xfrm>
          <a:prstGeom prst="rect">
            <a:avLst/>
          </a:prstGeom>
          <a:noFill/>
          <a:ln w="9525">
            <a:noFill/>
            <a:miter lim="800000"/>
            <a:headEnd/>
            <a:tailEnd/>
          </a:ln>
        </p:spPr>
        <p:txBody>
          <a:bodyPr>
            <a:spAutoFit/>
          </a:bodyPr>
          <a:lstStyle/>
          <a:p>
            <a:pPr>
              <a:lnSpc>
                <a:spcPct val="150000"/>
              </a:lnSpc>
            </a:pPr>
            <a:r>
              <a:rPr lang="en-US" altLang="zh-CN" b="1" dirty="0">
                <a:solidFill>
                  <a:srgbClr val="000000"/>
                </a:solidFill>
                <a:latin typeface="宋体" charset="-122"/>
                <a:ea typeface="宋体" charset="-122"/>
              </a:rPr>
              <a:t>Loop</a:t>
            </a: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L.D     </a:t>
            </a:r>
            <a:r>
              <a:rPr lang="en-US" altLang="zh-CN" b="1" dirty="0">
                <a:solidFill>
                  <a:srgbClr val="D60093"/>
                </a:solidFill>
                <a:latin typeface="宋体" charset="-122"/>
                <a:ea typeface="宋体" charset="-122"/>
              </a:rPr>
              <a:t>F0</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0</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R1</a:t>
            </a:r>
            <a:r>
              <a:rPr lang="zh-CN" altLang="en-US" b="1" dirty="0">
                <a:solidFill>
                  <a:srgbClr val="000000"/>
                </a:solidFill>
                <a:latin typeface="宋体" charset="-122"/>
                <a:ea typeface="宋体" charset="-122"/>
              </a:rPr>
              <a:t>）	</a:t>
            </a:r>
            <a:r>
              <a:rPr lang="en-US" altLang="zh-CN" b="1" dirty="0">
                <a:solidFill>
                  <a:srgbClr val="0000CC"/>
                </a:solidFill>
                <a:latin typeface="宋体" charset="-122"/>
                <a:ea typeface="宋体" charset="-122"/>
              </a:rPr>
              <a:t>// F0</a:t>
            </a:r>
            <a:r>
              <a:rPr lang="zh-CN" altLang="en-US" b="1" dirty="0">
                <a:solidFill>
                  <a:srgbClr val="0000CC"/>
                </a:solidFill>
                <a:latin typeface="宋体" charset="-122"/>
                <a:ea typeface="宋体" charset="-122"/>
              </a:rPr>
              <a:t>为数组元素</a:t>
            </a:r>
          </a:p>
          <a:p>
            <a:pPr>
              <a:lnSpc>
                <a:spcPct val="150000"/>
              </a:lnSpc>
            </a:pPr>
            <a:r>
              <a:rPr lang="zh-CN" altLang="en-US" b="1" dirty="0">
                <a:solidFill>
                  <a:srgbClr val="000000"/>
                </a:solidFill>
                <a:latin typeface="宋体" charset="-122"/>
                <a:ea typeface="宋体" charset="-122"/>
              </a:rPr>
              <a:t>       </a:t>
            </a:r>
          </a:p>
          <a:p>
            <a:pPr>
              <a:lnSpc>
                <a:spcPct val="80000"/>
              </a:lnSpc>
            </a:pP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ADD.D   </a:t>
            </a:r>
            <a:r>
              <a:rPr lang="en-US" altLang="zh-CN" b="1" dirty="0">
                <a:solidFill>
                  <a:srgbClr val="008000"/>
                </a:solidFill>
                <a:latin typeface="宋体" charset="-122"/>
                <a:ea typeface="宋体" charset="-122"/>
              </a:rPr>
              <a:t>F4</a:t>
            </a:r>
            <a:r>
              <a:rPr lang="zh-CN" altLang="en-US" b="1" dirty="0">
                <a:solidFill>
                  <a:srgbClr val="000000"/>
                </a:solidFill>
                <a:latin typeface="宋体" charset="-122"/>
                <a:ea typeface="宋体" charset="-122"/>
              </a:rPr>
              <a:t>，</a:t>
            </a:r>
            <a:r>
              <a:rPr lang="en-US" altLang="zh-CN" b="1" dirty="0">
                <a:solidFill>
                  <a:srgbClr val="D60093"/>
                </a:solidFill>
                <a:latin typeface="宋体" charset="-122"/>
                <a:ea typeface="宋体" charset="-122"/>
              </a:rPr>
              <a:t>F0</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F2	</a:t>
            </a:r>
            <a:r>
              <a:rPr lang="en-US" altLang="zh-CN" b="1" dirty="0">
                <a:solidFill>
                  <a:srgbClr val="0000CC"/>
                </a:solidFill>
                <a:latin typeface="宋体" charset="-122"/>
                <a:ea typeface="宋体" charset="-122"/>
              </a:rPr>
              <a:t>// </a:t>
            </a:r>
            <a:r>
              <a:rPr lang="zh-CN" altLang="en-US" b="1" dirty="0">
                <a:solidFill>
                  <a:srgbClr val="0000CC"/>
                </a:solidFill>
                <a:latin typeface="宋体" charset="-122"/>
                <a:ea typeface="宋体" charset="-122"/>
              </a:rPr>
              <a:t>加上</a:t>
            </a:r>
            <a:r>
              <a:rPr lang="en-US" altLang="zh-CN" b="1" dirty="0">
                <a:solidFill>
                  <a:srgbClr val="0000CC"/>
                </a:solidFill>
                <a:latin typeface="宋体" charset="-122"/>
                <a:ea typeface="宋体" charset="-122"/>
              </a:rPr>
              <a:t>F2</a:t>
            </a:r>
            <a:r>
              <a:rPr lang="zh-CN" altLang="en-US" b="1" dirty="0">
                <a:solidFill>
                  <a:srgbClr val="0000CC"/>
                </a:solidFill>
                <a:latin typeface="宋体" charset="-122"/>
                <a:ea typeface="宋体" charset="-122"/>
              </a:rPr>
              <a:t>中的值</a:t>
            </a:r>
          </a:p>
          <a:p>
            <a:pPr>
              <a:lnSpc>
                <a:spcPct val="270000"/>
              </a:lnSpc>
            </a:pP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S.D     </a:t>
            </a:r>
            <a:r>
              <a:rPr lang="en-US" altLang="zh-CN" b="1" dirty="0">
                <a:solidFill>
                  <a:srgbClr val="008000"/>
                </a:solidFill>
                <a:latin typeface="宋体" charset="-122"/>
                <a:ea typeface="宋体" charset="-122"/>
              </a:rPr>
              <a:t>F4</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0</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R1</a:t>
            </a:r>
            <a:r>
              <a:rPr lang="zh-CN" altLang="en-US" b="1" dirty="0">
                <a:solidFill>
                  <a:srgbClr val="000000"/>
                </a:solidFill>
                <a:latin typeface="宋体" charset="-122"/>
                <a:ea typeface="宋体" charset="-122"/>
              </a:rPr>
              <a:t>）	</a:t>
            </a:r>
            <a:r>
              <a:rPr lang="en-US" altLang="zh-CN" b="1" dirty="0">
                <a:solidFill>
                  <a:srgbClr val="0000CC"/>
                </a:solidFill>
                <a:latin typeface="宋体" charset="-122"/>
                <a:ea typeface="宋体" charset="-122"/>
              </a:rPr>
              <a:t>// </a:t>
            </a:r>
            <a:r>
              <a:rPr lang="zh-CN" altLang="en-US" b="1" dirty="0">
                <a:solidFill>
                  <a:srgbClr val="0000CC"/>
                </a:solidFill>
                <a:latin typeface="宋体" charset="-122"/>
                <a:ea typeface="宋体" charset="-122"/>
              </a:rPr>
              <a:t>保存结果</a:t>
            </a:r>
          </a:p>
          <a:p>
            <a:pPr>
              <a:lnSpc>
                <a:spcPct val="110000"/>
              </a:lnSpc>
            </a:pP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DADDIU  </a:t>
            </a:r>
            <a:r>
              <a:rPr lang="en-US" altLang="zh-CN" b="1" dirty="0">
                <a:solidFill>
                  <a:srgbClr val="9933FF"/>
                </a:solidFill>
                <a:latin typeface="宋体" charset="-122"/>
                <a:ea typeface="宋体" charset="-122"/>
              </a:rPr>
              <a:t>R1</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R1</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8	</a:t>
            </a:r>
            <a:r>
              <a:rPr lang="en-US" altLang="zh-CN" b="1" dirty="0">
                <a:solidFill>
                  <a:srgbClr val="0000CC"/>
                </a:solidFill>
                <a:latin typeface="宋体" charset="-122"/>
                <a:ea typeface="宋体" charset="-122"/>
              </a:rPr>
              <a:t>// </a:t>
            </a:r>
            <a:r>
              <a:rPr lang="zh-CN" altLang="en-US" b="1" dirty="0">
                <a:solidFill>
                  <a:srgbClr val="0000CC"/>
                </a:solidFill>
                <a:latin typeface="宋体" charset="-122"/>
                <a:ea typeface="宋体" charset="-122"/>
              </a:rPr>
              <a:t>数组指针递减</a:t>
            </a:r>
            <a:r>
              <a:rPr lang="en-US" altLang="zh-CN" b="1" dirty="0">
                <a:solidFill>
                  <a:srgbClr val="0000CC"/>
                </a:solidFill>
                <a:latin typeface="宋体" charset="-122"/>
                <a:ea typeface="宋体" charset="-122"/>
              </a:rPr>
              <a:t>8</a:t>
            </a:r>
            <a:r>
              <a:rPr lang="zh-CN" altLang="en-US" b="1" dirty="0">
                <a:solidFill>
                  <a:srgbClr val="0000CC"/>
                </a:solidFill>
                <a:latin typeface="宋体" charset="-122"/>
                <a:ea typeface="宋体" charset="-122"/>
              </a:rPr>
              <a:t>个字节</a:t>
            </a:r>
          </a:p>
          <a:p>
            <a:pPr>
              <a:lnSpc>
                <a:spcPct val="230000"/>
              </a:lnSpc>
            </a:pP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BNE     </a:t>
            </a:r>
            <a:r>
              <a:rPr lang="en-US" altLang="zh-CN" b="1" dirty="0">
                <a:solidFill>
                  <a:srgbClr val="9933FF"/>
                </a:solidFill>
                <a:latin typeface="宋体" charset="-122"/>
                <a:ea typeface="宋体" charset="-122"/>
              </a:rPr>
              <a:t>R1</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R2</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Loop	</a:t>
            </a:r>
            <a:r>
              <a:rPr lang="en-US" altLang="zh-CN" b="1" dirty="0">
                <a:solidFill>
                  <a:srgbClr val="0000CC"/>
                </a:solidFill>
                <a:latin typeface="宋体" charset="-122"/>
                <a:ea typeface="宋体" charset="-122"/>
              </a:rPr>
              <a:t>// </a:t>
            </a:r>
            <a:r>
              <a:rPr lang="zh-CN" altLang="en-US" b="1" dirty="0">
                <a:solidFill>
                  <a:srgbClr val="0000CC"/>
                </a:solidFill>
                <a:latin typeface="宋体" charset="-122"/>
                <a:ea typeface="宋体" charset="-122"/>
              </a:rPr>
              <a:t>如果</a:t>
            </a:r>
            <a:r>
              <a:rPr lang="en-US" altLang="zh-CN" b="1" dirty="0">
                <a:solidFill>
                  <a:srgbClr val="0000CC"/>
                </a:solidFill>
                <a:latin typeface="宋体" charset="-122"/>
                <a:ea typeface="宋体" charset="-122"/>
              </a:rPr>
              <a:t>R1≠R2</a:t>
            </a:r>
            <a:r>
              <a:rPr lang="zh-CN" altLang="en-US" b="1" dirty="0">
                <a:solidFill>
                  <a:srgbClr val="0000CC"/>
                </a:solidFill>
                <a:latin typeface="宋体" charset="-122"/>
                <a:ea typeface="宋体" charset="-122"/>
              </a:rPr>
              <a:t>，则分支</a:t>
            </a:r>
            <a:r>
              <a:rPr lang="zh-CN" altLang="en-US" b="1" dirty="0">
                <a:solidFill>
                  <a:srgbClr val="000000"/>
                </a:solidFill>
                <a:latin typeface="宋体" charset="-122"/>
                <a:ea typeface="宋体" charset="-122"/>
              </a:rPr>
              <a:t> </a:t>
            </a:r>
          </a:p>
        </p:txBody>
      </p:sp>
      <p:sp>
        <p:nvSpPr>
          <p:cNvPr id="6" name="Line 5"/>
          <p:cNvSpPr>
            <a:spLocks noChangeShapeType="1"/>
          </p:cNvSpPr>
          <p:nvPr/>
        </p:nvSpPr>
        <p:spPr bwMode="auto">
          <a:xfrm>
            <a:off x="2643174" y="2143116"/>
            <a:ext cx="647700" cy="504825"/>
          </a:xfrm>
          <a:prstGeom prst="line">
            <a:avLst/>
          </a:prstGeom>
          <a:noFill/>
          <a:ln w="12700">
            <a:solidFill>
              <a:srgbClr val="D60093"/>
            </a:solidFill>
            <a:round/>
            <a:headEnd/>
            <a:tailEnd type="triangle" w="med" len="med"/>
          </a:ln>
        </p:spPr>
        <p:txBody>
          <a:bodyPr wrap="none"/>
          <a:lstStyle/>
          <a:p>
            <a:endParaRPr lang="zh-CN" altLang="en-US"/>
          </a:p>
        </p:txBody>
      </p:sp>
      <p:sp>
        <p:nvSpPr>
          <p:cNvPr id="7" name="Line 6"/>
          <p:cNvSpPr>
            <a:spLocks noChangeShapeType="1"/>
          </p:cNvSpPr>
          <p:nvPr/>
        </p:nvSpPr>
        <p:spPr bwMode="auto">
          <a:xfrm>
            <a:off x="2643174" y="2857496"/>
            <a:ext cx="0" cy="576262"/>
          </a:xfrm>
          <a:prstGeom prst="line">
            <a:avLst/>
          </a:prstGeom>
          <a:noFill/>
          <a:ln w="9525">
            <a:solidFill>
              <a:srgbClr val="008000"/>
            </a:solidFill>
            <a:round/>
            <a:headEnd/>
            <a:tailEnd type="triangle" w="med" len="med"/>
          </a:ln>
        </p:spPr>
        <p:txBody>
          <a:bodyPr wrap="none"/>
          <a:lstStyle/>
          <a:p>
            <a:endParaRPr lang="zh-CN" altLang="en-US"/>
          </a:p>
        </p:txBody>
      </p:sp>
      <p:sp>
        <p:nvSpPr>
          <p:cNvPr id="8" name="Line 7"/>
          <p:cNvSpPr>
            <a:spLocks noChangeShapeType="1"/>
          </p:cNvSpPr>
          <p:nvPr/>
        </p:nvSpPr>
        <p:spPr bwMode="auto">
          <a:xfrm>
            <a:off x="2786050" y="3786190"/>
            <a:ext cx="0" cy="503237"/>
          </a:xfrm>
          <a:prstGeom prst="line">
            <a:avLst/>
          </a:prstGeom>
          <a:noFill/>
          <a:ln w="9525">
            <a:solidFill>
              <a:srgbClr val="9933FF"/>
            </a:solidFill>
            <a:round/>
            <a:headEnd/>
            <a:tailEnd type="triangle" w="med" len="med"/>
          </a:ln>
        </p:spPr>
        <p:txBody>
          <a:bodyPr wrap="none"/>
          <a:lstStyle/>
          <a:p>
            <a:endParaRPr lang="zh-CN" altLang="en-US"/>
          </a:p>
        </p:txBody>
      </p:sp>
      <p:sp>
        <p:nvSpPr>
          <p:cNvPr id="9" name="Rectangle 3" descr="Rectangle: Click to edit Master text styles&#10;Second level&#10;Third level&#10;Fourth level&#10;Fifth level"/>
          <p:cNvSpPr txBox="1">
            <a:spLocks noChangeArrowheads="1"/>
          </p:cNvSpPr>
          <p:nvPr/>
        </p:nvSpPr>
        <p:spPr>
          <a:xfrm>
            <a:off x="357158" y="4572008"/>
            <a:ext cx="8786842" cy="2285992"/>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当数据的流动是经过寄存器时，相关的检测比较</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直观和容易。</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当数据的流动是经过存储器时，检测比较复杂。</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相同形式的地址其有效地址未必相同；</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形式不同的地址其有效地址却可能相同。</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14313"/>
            <a:ext cx="9144000" cy="3440942"/>
          </a:xfrm>
          <a:prstGeom prst="rect">
            <a:avLst/>
          </a:prstGeom>
          <a:noFill/>
          <a:ln w="9525">
            <a:noFill/>
            <a:miter lim="800000"/>
            <a:headEnd/>
            <a:tailEnd/>
          </a:ln>
          <a:effectLst/>
        </p:spPr>
        <p:txBody>
          <a:bodyPr>
            <a:spAutoFit/>
          </a:bodyPr>
          <a:lstStyle/>
          <a:p>
            <a:pPr marL="342900" indent="-342900">
              <a:lnSpc>
                <a:spcPct val="80000"/>
              </a:lnSpc>
              <a:spcBef>
                <a:spcPct val="20000"/>
              </a:spcBef>
              <a:buClr>
                <a:schemeClr val="hlink"/>
              </a:buClr>
              <a:buFont typeface="Wingdings" pitchFamily="2" charset="2"/>
              <a:buNone/>
              <a:defRPr/>
            </a:pPr>
            <a:r>
              <a:rPr lang="zh-CN" altLang="zh-CN" sz="3200" b="1" dirty="0">
                <a:solidFill>
                  <a:srgbClr val="FF0000"/>
                </a:solidFill>
                <a:effectLst>
                  <a:outerShdw blurRad="38100" dist="38100" dir="2700000" algn="tl">
                    <a:srgbClr val="C0C0C0"/>
                  </a:outerShdw>
                </a:effectLst>
                <a:ea typeface="宋体" pitchFamily="2" charset="-122"/>
              </a:rPr>
              <a:t>【</a:t>
            </a:r>
            <a:r>
              <a:rPr lang="zh-CN" sz="3200" b="1" dirty="0">
                <a:solidFill>
                  <a:srgbClr val="FF0000"/>
                </a:solidFill>
                <a:effectLst>
                  <a:outerShdw blurRad="38100" dist="38100" dir="2700000" algn="tl">
                    <a:srgbClr val="C0C0C0"/>
                  </a:outerShdw>
                </a:effectLst>
                <a:ea typeface="宋体" pitchFamily="2" charset="-122"/>
              </a:rPr>
              <a:t>例</a:t>
            </a:r>
            <a:r>
              <a:rPr lang="zh-CN" altLang="zh-CN" sz="3200" b="1" dirty="0">
                <a:solidFill>
                  <a:srgbClr val="FF0000"/>
                </a:solidFill>
                <a:effectLst>
                  <a:outerShdw blurRad="38100" dist="38100" dir="2700000" algn="tl">
                    <a:srgbClr val="C0C0C0"/>
                  </a:outerShdw>
                </a:effectLst>
                <a:ea typeface="宋体" pitchFamily="2" charset="-122"/>
              </a:rPr>
              <a:t>】</a:t>
            </a:r>
            <a:r>
              <a:rPr lang="zh-CN" sz="3200" dirty="0">
                <a:solidFill>
                  <a:srgbClr val="000099"/>
                </a:solidFill>
                <a:effectLst>
                  <a:outerShdw blurRad="38100" dist="38100" dir="2700000" algn="tl">
                    <a:srgbClr val="C0C0C0"/>
                  </a:outerShdw>
                </a:effectLst>
                <a:ea typeface="宋体" pitchFamily="2" charset="-122"/>
              </a:rPr>
              <a:t>假设某指令序列中</a:t>
            </a:r>
            <a:r>
              <a:rPr lang="zh-CN" altLang="zh-CN" sz="3200" dirty="0">
                <a:solidFill>
                  <a:srgbClr val="000099"/>
                </a:solidFill>
                <a:effectLst>
                  <a:outerShdw blurRad="38100" dist="38100" dir="2700000" algn="tl">
                    <a:srgbClr val="C0C0C0"/>
                  </a:outerShdw>
                </a:effectLst>
                <a:ea typeface="宋体" pitchFamily="2" charset="-122"/>
              </a:rPr>
              <a:t>20%</a:t>
            </a:r>
            <a:r>
              <a:rPr lang="zh-CN" sz="3200" dirty="0">
                <a:solidFill>
                  <a:srgbClr val="000099"/>
                </a:solidFill>
                <a:effectLst>
                  <a:outerShdw blurRad="38100" dist="38100" dir="2700000" algn="tl">
                    <a:srgbClr val="C0C0C0"/>
                  </a:outerShdw>
                </a:effectLst>
                <a:ea typeface="宋体" pitchFamily="2" charset="-122"/>
              </a:rPr>
              <a:t>是</a:t>
            </a:r>
            <a:r>
              <a:rPr lang="zh-CN" altLang="zh-CN" sz="3200" dirty="0">
                <a:solidFill>
                  <a:srgbClr val="000099"/>
                </a:solidFill>
                <a:effectLst>
                  <a:outerShdw blurRad="38100" dist="38100" dir="2700000" algn="tl">
                    <a:srgbClr val="C0C0C0"/>
                  </a:outerShdw>
                </a:effectLst>
                <a:ea typeface="宋体" pitchFamily="2" charset="-122"/>
              </a:rPr>
              <a:t>LOAD</a:t>
            </a:r>
            <a:r>
              <a:rPr lang="zh-CN" sz="3200" dirty="0">
                <a:solidFill>
                  <a:srgbClr val="000099"/>
                </a:solidFill>
                <a:effectLst>
                  <a:outerShdw blurRad="38100" dist="38100" dir="2700000" algn="tl">
                    <a:srgbClr val="C0C0C0"/>
                  </a:outerShdw>
                </a:effectLst>
                <a:ea typeface="宋体" pitchFamily="2" charset="-122"/>
              </a:rPr>
              <a:t>指令，且紧跟</a:t>
            </a:r>
            <a:r>
              <a:rPr lang="zh-CN" altLang="zh-CN" sz="3200" dirty="0">
                <a:solidFill>
                  <a:srgbClr val="000099"/>
                </a:solidFill>
                <a:effectLst>
                  <a:outerShdw blurRad="38100" dist="38100" dir="2700000" algn="tl">
                    <a:srgbClr val="C0C0C0"/>
                  </a:outerShdw>
                </a:effectLst>
                <a:ea typeface="宋体" pitchFamily="2" charset="-122"/>
              </a:rPr>
              <a:t>LOAD</a:t>
            </a:r>
            <a:r>
              <a:rPr lang="zh-CN" sz="3200" dirty="0">
                <a:solidFill>
                  <a:srgbClr val="000099"/>
                </a:solidFill>
                <a:effectLst>
                  <a:outerShdw blurRad="38100" dist="38100" dir="2700000" algn="tl">
                    <a:srgbClr val="C0C0C0"/>
                  </a:outerShdw>
                </a:effectLst>
                <a:ea typeface="宋体" pitchFamily="2" charset="-122"/>
              </a:rPr>
              <a:t>指令之后的半数指令使用到</a:t>
            </a:r>
            <a:r>
              <a:rPr lang="zh-CN" altLang="zh-CN" sz="3200" dirty="0">
                <a:solidFill>
                  <a:srgbClr val="000099"/>
                </a:solidFill>
                <a:effectLst>
                  <a:outerShdw blurRad="38100" dist="38100" dir="2700000" algn="tl">
                    <a:srgbClr val="C0C0C0"/>
                  </a:outerShdw>
                </a:effectLst>
                <a:ea typeface="宋体" pitchFamily="2" charset="-122"/>
              </a:rPr>
              <a:t>LOAD</a:t>
            </a:r>
            <a:r>
              <a:rPr lang="zh-CN" sz="3200" dirty="0">
                <a:solidFill>
                  <a:srgbClr val="000099"/>
                </a:solidFill>
                <a:effectLst>
                  <a:outerShdw blurRad="38100" dist="38100" dir="2700000" algn="tl">
                    <a:srgbClr val="C0C0C0"/>
                  </a:outerShdw>
                </a:effectLst>
                <a:ea typeface="宋体" pitchFamily="2" charset="-122"/>
              </a:rPr>
              <a:t>指令载入的结果。如果这种数据相关将产生一个时钟周期的延迟，问理想流水线</a:t>
            </a:r>
            <a:r>
              <a:rPr lang="zh-CN" altLang="zh-CN" sz="3200" dirty="0">
                <a:solidFill>
                  <a:srgbClr val="000099"/>
                </a:solidFill>
                <a:effectLst>
                  <a:outerShdw blurRad="38100" dist="38100" dir="2700000" algn="tl">
                    <a:srgbClr val="C0C0C0"/>
                  </a:outerShdw>
                </a:effectLst>
                <a:ea typeface="宋体" pitchFamily="2" charset="-122"/>
              </a:rPr>
              <a:t>(</a:t>
            </a:r>
            <a:r>
              <a:rPr lang="zh-CN" sz="3200" dirty="0">
                <a:solidFill>
                  <a:srgbClr val="000099"/>
                </a:solidFill>
                <a:effectLst>
                  <a:outerShdw blurRad="38100" dist="38100" dir="2700000" algn="tl">
                    <a:srgbClr val="C0C0C0"/>
                  </a:outerShdw>
                </a:effectLst>
                <a:ea typeface="宋体" pitchFamily="2" charset="-122"/>
              </a:rPr>
              <a:t>没有延迟，</a:t>
            </a:r>
            <a:r>
              <a:rPr lang="zh-CN" altLang="zh-CN" sz="3200" dirty="0">
                <a:solidFill>
                  <a:srgbClr val="000099"/>
                </a:solidFill>
                <a:effectLst>
                  <a:outerShdw blurRad="38100" dist="38100" dir="2700000" algn="tl">
                    <a:srgbClr val="C0C0C0"/>
                  </a:outerShdw>
                </a:effectLst>
                <a:ea typeface="宋体" pitchFamily="2" charset="-122"/>
              </a:rPr>
              <a:t>CPI</a:t>
            </a:r>
            <a:r>
              <a:rPr lang="zh-CN" sz="3200" dirty="0">
                <a:solidFill>
                  <a:srgbClr val="000099"/>
                </a:solidFill>
                <a:effectLst>
                  <a:outerShdw blurRad="38100" dist="38100" dir="2700000" algn="tl">
                    <a:srgbClr val="C0C0C0"/>
                  </a:outerShdw>
                </a:effectLst>
                <a:ea typeface="宋体" pitchFamily="2" charset="-122"/>
              </a:rPr>
              <a:t>为</a:t>
            </a:r>
            <a:r>
              <a:rPr lang="zh-CN" altLang="zh-CN" sz="3200" dirty="0">
                <a:solidFill>
                  <a:srgbClr val="000099"/>
                </a:solidFill>
                <a:effectLst>
                  <a:outerShdw blurRad="38100" dist="38100" dir="2700000" algn="tl">
                    <a:srgbClr val="C0C0C0"/>
                  </a:outerShdw>
                </a:effectLst>
                <a:ea typeface="宋体" pitchFamily="2" charset="-122"/>
              </a:rPr>
              <a:t>1)</a:t>
            </a:r>
            <a:r>
              <a:rPr lang="zh-CN" sz="3200" dirty="0">
                <a:solidFill>
                  <a:srgbClr val="000099"/>
                </a:solidFill>
                <a:effectLst>
                  <a:outerShdw blurRad="38100" dist="38100" dir="2700000" algn="tl">
                    <a:srgbClr val="C0C0C0"/>
                  </a:outerShdw>
                </a:effectLst>
                <a:ea typeface="宋体" pitchFamily="2" charset="-122"/>
              </a:rPr>
              <a:t>的指令执行速度要比这种真实流水线快多少</a:t>
            </a:r>
            <a:r>
              <a:rPr lang="zh-CN" altLang="zh-CN" sz="3200" dirty="0">
                <a:solidFill>
                  <a:srgbClr val="000099"/>
                </a:solidFill>
                <a:effectLst>
                  <a:outerShdw blurRad="38100" dist="38100" dir="2700000" algn="tl">
                    <a:srgbClr val="C0C0C0"/>
                  </a:outerShdw>
                </a:effectLst>
                <a:ea typeface="宋体" pitchFamily="2" charset="-122"/>
              </a:rPr>
              <a:t>?</a:t>
            </a:r>
            <a:br>
              <a:rPr lang="zh-CN" altLang="zh-CN" sz="3200" dirty="0">
                <a:solidFill>
                  <a:srgbClr val="000099"/>
                </a:solidFill>
                <a:effectLst>
                  <a:outerShdw blurRad="38100" dist="38100" dir="2700000" algn="tl">
                    <a:srgbClr val="C0C0C0"/>
                  </a:outerShdw>
                </a:effectLst>
                <a:ea typeface="宋体" pitchFamily="2" charset="-122"/>
              </a:rPr>
            </a:br>
            <a:endParaRPr lang="zh-CN" sz="3200" dirty="0">
              <a:solidFill>
                <a:srgbClr val="000099"/>
              </a:solidFill>
              <a:effectLst>
                <a:outerShdw blurRad="38100" dist="38100" dir="2700000" algn="tl">
                  <a:srgbClr val="C0C0C0"/>
                </a:outerShdw>
              </a:effectLst>
              <a:ea typeface="宋体" pitchFamily="2" charset="-122"/>
            </a:endParaRPr>
          </a:p>
          <a:p>
            <a:pPr marL="342900" indent="-342900">
              <a:lnSpc>
                <a:spcPct val="80000"/>
              </a:lnSpc>
              <a:spcBef>
                <a:spcPct val="20000"/>
              </a:spcBef>
              <a:buClr>
                <a:schemeClr val="hlink"/>
              </a:buClr>
              <a:buFont typeface="Wingdings" pitchFamily="2" charset="2"/>
              <a:buNone/>
              <a:defRPr/>
            </a:pPr>
            <a:r>
              <a:rPr lang="zh-CN" sz="3200" dirty="0">
                <a:effectLst>
                  <a:outerShdw blurRad="38100" dist="38100" dir="2700000" algn="tl">
                    <a:srgbClr val="C0C0C0"/>
                  </a:outerShdw>
                </a:effectLst>
                <a:ea typeface="宋体" pitchFamily="2" charset="-122"/>
              </a:rPr>
              <a:t>    </a:t>
            </a:r>
            <a:r>
              <a:rPr lang="zh-CN" sz="3200" dirty="0">
                <a:effectLst>
                  <a:outerShdw blurRad="38100" dist="38100" dir="2700000" algn="tl">
                    <a:srgbClr val="C0C0C0"/>
                  </a:outerShdw>
                </a:effectLst>
                <a:latin typeface="Arial"/>
                <a:ea typeface="宋体" pitchFamily="2" charset="-122"/>
              </a:rPr>
              <a:t>  </a:t>
            </a:r>
            <a:r>
              <a:rPr lang="zh-CN" sz="3200" dirty="0">
                <a:effectLst>
                  <a:outerShdw blurRad="38100" dist="38100" dir="2700000" algn="tl">
                    <a:srgbClr val="C0C0C0"/>
                  </a:outerShdw>
                </a:effectLst>
                <a:ea typeface="宋体" pitchFamily="2" charset="-122"/>
              </a:rPr>
              <a:t> </a:t>
            </a:r>
          </a:p>
          <a:p>
            <a:pPr marL="342900" indent="-342900">
              <a:lnSpc>
                <a:spcPct val="80000"/>
              </a:lnSpc>
              <a:spcBef>
                <a:spcPct val="20000"/>
              </a:spcBef>
              <a:buClr>
                <a:schemeClr val="hlink"/>
              </a:buClr>
              <a:buFont typeface="Wingdings" pitchFamily="2" charset="2"/>
              <a:buNone/>
              <a:defRPr/>
            </a:pPr>
            <a:r>
              <a:rPr lang="zh-CN" sz="3200" dirty="0">
                <a:effectLst>
                  <a:outerShdw blurRad="38100" dist="38100" dir="2700000" algn="tl">
                    <a:srgbClr val="C0C0C0"/>
                  </a:outerShdw>
                </a:effectLst>
                <a:ea typeface="宋体" pitchFamily="2" charset="-122"/>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14313"/>
            <a:ext cx="9144000" cy="3046988"/>
          </a:xfrm>
          <a:prstGeom prst="rect">
            <a:avLst/>
          </a:prstGeom>
          <a:noFill/>
          <a:ln w="9525">
            <a:noFill/>
            <a:miter lim="800000"/>
            <a:headEnd/>
            <a:tailEnd/>
          </a:ln>
          <a:effectLst/>
        </p:spPr>
        <p:txBody>
          <a:bodyPr>
            <a:spAutoFit/>
          </a:bodyPr>
          <a:lstStyle/>
          <a:p>
            <a:pPr marL="342900" indent="-342900">
              <a:lnSpc>
                <a:spcPct val="80000"/>
              </a:lnSpc>
              <a:spcBef>
                <a:spcPct val="20000"/>
              </a:spcBef>
              <a:buClr>
                <a:schemeClr val="hlink"/>
              </a:buClr>
              <a:buFont typeface="Wingdings" pitchFamily="2" charset="2"/>
              <a:buNone/>
              <a:defRPr/>
            </a:pPr>
            <a:r>
              <a:rPr lang="zh-CN" altLang="zh-CN" sz="3200" b="1" dirty="0" smtClean="0">
                <a:solidFill>
                  <a:srgbClr val="FF0000"/>
                </a:solidFill>
                <a:effectLst>
                  <a:outerShdw blurRad="38100" dist="38100" dir="2700000" algn="tl">
                    <a:srgbClr val="C0C0C0"/>
                  </a:outerShdw>
                </a:effectLst>
                <a:ea typeface="宋体" pitchFamily="2" charset="-122"/>
              </a:rPr>
              <a:t>【</a:t>
            </a:r>
            <a:r>
              <a:rPr lang="zh-CN" sz="3200" b="1" dirty="0" smtClean="0">
                <a:solidFill>
                  <a:srgbClr val="FF0000"/>
                </a:solidFill>
                <a:effectLst>
                  <a:outerShdw blurRad="38100" dist="38100" dir="2700000" algn="tl">
                    <a:srgbClr val="C0C0C0"/>
                  </a:outerShdw>
                </a:effectLst>
                <a:ea typeface="宋体" pitchFamily="2" charset="-122"/>
              </a:rPr>
              <a:t>例</a:t>
            </a:r>
            <a:r>
              <a:rPr lang="zh-CN" altLang="zh-CN" sz="3200" b="1" dirty="0" smtClean="0">
                <a:solidFill>
                  <a:srgbClr val="FF0000"/>
                </a:solidFill>
                <a:effectLst>
                  <a:outerShdw blurRad="38100" dist="38100" dir="2700000" algn="tl">
                    <a:srgbClr val="C0C0C0"/>
                  </a:outerShdw>
                </a:effectLst>
                <a:ea typeface="宋体" pitchFamily="2" charset="-122"/>
              </a:rPr>
              <a:t>】</a:t>
            </a:r>
            <a:r>
              <a:rPr lang="zh-CN" altLang="zh-CN" sz="3200" dirty="0">
                <a:solidFill>
                  <a:srgbClr val="000099"/>
                </a:solidFill>
                <a:effectLst>
                  <a:outerShdw blurRad="38100" dist="38100" dir="2700000" algn="tl">
                    <a:srgbClr val="C0C0C0"/>
                  </a:outerShdw>
                </a:effectLst>
                <a:ea typeface="宋体" pitchFamily="2" charset="-122"/>
              </a:rPr>
              <a:t/>
            </a:r>
            <a:br>
              <a:rPr lang="zh-CN" altLang="zh-CN" sz="3200" dirty="0">
                <a:solidFill>
                  <a:srgbClr val="000099"/>
                </a:solidFill>
                <a:effectLst>
                  <a:outerShdw blurRad="38100" dist="38100" dir="2700000" algn="tl">
                    <a:srgbClr val="C0C0C0"/>
                  </a:outerShdw>
                </a:effectLst>
                <a:ea typeface="宋体" pitchFamily="2" charset="-122"/>
              </a:rPr>
            </a:br>
            <a:r>
              <a:rPr lang="zh-CN" altLang="zh-CN" sz="3200" dirty="0">
                <a:solidFill>
                  <a:srgbClr val="000099"/>
                </a:solidFill>
                <a:effectLst>
                  <a:outerShdw blurRad="38100" dist="38100" dir="2700000" algn="tl">
                    <a:srgbClr val="C0C0C0"/>
                  </a:outerShdw>
                </a:effectLst>
                <a:ea typeface="宋体" pitchFamily="2" charset="-122"/>
              </a:rPr>
              <a:t>   </a:t>
            </a:r>
            <a:r>
              <a:rPr lang="zh-CN" sz="3200" dirty="0">
                <a:solidFill>
                  <a:srgbClr val="000099"/>
                </a:solidFill>
                <a:effectLst>
                  <a:outerShdw blurRad="38100" dist="38100" dir="2700000" algn="tl">
                    <a:srgbClr val="C0C0C0"/>
                  </a:outerShdw>
                </a:effectLst>
                <a:ea typeface="宋体" pitchFamily="2" charset="-122"/>
              </a:rPr>
              <a:t>解：假定理想流水线</a:t>
            </a:r>
            <a:r>
              <a:rPr lang="zh-CN" altLang="zh-CN" sz="3200" dirty="0">
                <a:solidFill>
                  <a:srgbClr val="000099"/>
                </a:solidFill>
                <a:effectLst>
                  <a:outerShdw blurRad="38100" dist="38100" dir="2700000" algn="tl">
                    <a:srgbClr val="C0C0C0"/>
                  </a:outerShdw>
                </a:effectLst>
                <a:ea typeface="宋体" pitchFamily="2" charset="-122"/>
              </a:rPr>
              <a:t>(</a:t>
            </a:r>
            <a:r>
              <a:rPr lang="zh-CN" sz="3200" dirty="0">
                <a:solidFill>
                  <a:srgbClr val="000099"/>
                </a:solidFill>
                <a:effectLst>
                  <a:outerShdw blurRad="38100" dist="38100" dir="2700000" algn="tl">
                    <a:srgbClr val="C0C0C0"/>
                  </a:outerShdw>
                </a:effectLst>
                <a:ea typeface="宋体" pitchFamily="2" charset="-122"/>
              </a:rPr>
              <a:t>没延迟）的</a:t>
            </a:r>
            <a:r>
              <a:rPr lang="zh-CN" altLang="zh-CN" sz="3200" dirty="0">
                <a:solidFill>
                  <a:srgbClr val="000099"/>
                </a:solidFill>
                <a:effectLst>
                  <a:outerShdw blurRad="38100" dist="38100" dir="2700000" algn="tl">
                    <a:srgbClr val="C0C0C0"/>
                  </a:outerShdw>
                </a:effectLst>
                <a:ea typeface="宋体" pitchFamily="2" charset="-122"/>
              </a:rPr>
              <a:t>CPI</a:t>
            </a:r>
            <a:r>
              <a:rPr lang="zh-CN" sz="3200" dirty="0">
                <a:solidFill>
                  <a:srgbClr val="000099"/>
                </a:solidFill>
                <a:effectLst>
                  <a:outerShdw blurRad="38100" dist="38100" dir="2700000" algn="tl">
                    <a:srgbClr val="C0C0C0"/>
                  </a:outerShdw>
                </a:effectLst>
                <a:ea typeface="宋体" pitchFamily="2" charset="-122"/>
              </a:rPr>
              <a:t>为</a:t>
            </a:r>
            <a:r>
              <a:rPr lang="zh-CN" altLang="zh-CN" sz="3200" dirty="0">
                <a:solidFill>
                  <a:srgbClr val="000099"/>
                </a:solidFill>
                <a:effectLst>
                  <a:outerShdw blurRad="38100" dist="38100" dir="2700000" algn="tl">
                    <a:srgbClr val="C0C0C0"/>
                  </a:outerShdw>
                </a:effectLst>
                <a:ea typeface="宋体" pitchFamily="2" charset="-122"/>
              </a:rPr>
              <a:t>1</a:t>
            </a:r>
            <a:r>
              <a:rPr lang="zh-CN" sz="3200" dirty="0">
                <a:solidFill>
                  <a:srgbClr val="000099"/>
                </a:solidFill>
                <a:effectLst>
                  <a:outerShdw blurRad="38100" dist="38100" dir="2700000" algn="tl">
                    <a:srgbClr val="C0C0C0"/>
                  </a:outerShdw>
                </a:effectLst>
                <a:ea typeface="宋体" pitchFamily="2" charset="-122"/>
              </a:rPr>
              <a:t>。 </a:t>
            </a:r>
            <a:r>
              <a:rPr lang="zh-CN" altLang="zh-CN" sz="3200" dirty="0">
                <a:solidFill>
                  <a:srgbClr val="000099"/>
                </a:solidFill>
                <a:effectLst>
                  <a:outerShdw blurRad="38100" dist="38100" dir="2700000" algn="tl">
                    <a:srgbClr val="C0C0C0"/>
                  </a:outerShdw>
                </a:effectLst>
                <a:ea typeface="宋体" pitchFamily="2" charset="-122"/>
              </a:rPr>
              <a:t>LOAD</a:t>
            </a:r>
            <a:r>
              <a:rPr lang="zh-CN" sz="3200" dirty="0">
                <a:solidFill>
                  <a:srgbClr val="000099"/>
                </a:solidFill>
                <a:effectLst>
                  <a:outerShdw blurRad="38100" dist="38100" dir="2700000" algn="tl">
                    <a:srgbClr val="C0C0C0"/>
                  </a:outerShdw>
                </a:effectLst>
                <a:ea typeface="宋体" pitchFamily="2" charset="-122"/>
              </a:rPr>
              <a:t>指令之后的半数指令需要暂停，</a:t>
            </a:r>
            <a:r>
              <a:rPr lang="zh-CN" altLang="zh-CN" sz="3200" dirty="0">
                <a:solidFill>
                  <a:srgbClr val="000099"/>
                </a:solidFill>
                <a:effectLst>
                  <a:outerShdw blurRad="38100" dist="38100" dir="2700000" algn="tl">
                    <a:srgbClr val="C0C0C0"/>
                  </a:outerShdw>
                </a:effectLst>
                <a:ea typeface="宋体" pitchFamily="2" charset="-122"/>
              </a:rPr>
              <a:t>CPI</a:t>
            </a:r>
            <a:r>
              <a:rPr lang="zh-CN" sz="3200" dirty="0">
                <a:solidFill>
                  <a:srgbClr val="000099"/>
                </a:solidFill>
                <a:effectLst>
                  <a:outerShdw blurRad="38100" dist="38100" dir="2700000" algn="tl">
                    <a:srgbClr val="C0C0C0"/>
                  </a:outerShdw>
                </a:effectLst>
                <a:ea typeface="宋体" pitchFamily="2" charset="-122"/>
              </a:rPr>
              <a:t>为</a:t>
            </a:r>
            <a:r>
              <a:rPr lang="zh-CN" altLang="zh-CN" sz="3200" dirty="0">
                <a:solidFill>
                  <a:srgbClr val="000099"/>
                </a:solidFill>
                <a:effectLst>
                  <a:outerShdw blurRad="38100" dist="38100" dir="2700000" algn="tl">
                    <a:srgbClr val="C0C0C0"/>
                  </a:outerShdw>
                </a:effectLst>
                <a:ea typeface="宋体" pitchFamily="2" charset="-122"/>
              </a:rPr>
              <a:t>2</a:t>
            </a:r>
            <a:r>
              <a:rPr lang="zh-CN" sz="3200" dirty="0">
                <a:solidFill>
                  <a:srgbClr val="000099"/>
                </a:solidFill>
                <a:effectLst>
                  <a:outerShdw blurRad="38100" dist="38100" dir="2700000" algn="tl">
                    <a:srgbClr val="C0C0C0"/>
                  </a:outerShdw>
                </a:effectLst>
                <a:ea typeface="宋体" pitchFamily="2" charset="-122"/>
              </a:rPr>
              <a:t>。又知</a:t>
            </a:r>
            <a:r>
              <a:rPr lang="zh-CN" altLang="zh-CN" sz="3200" dirty="0">
                <a:solidFill>
                  <a:srgbClr val="000099"/>
                </a:solidFill>
                <a:effectLst>
                  <a:outerShdw blurRad="38100" dist="38100" dir="2700000" algn="tl">
                    <a:srgbClr val="C0C0C0"/>
                  </a:outerShdw>
                </a:effectLst>
                <a:ea typeface="宋体" pitchFamily="2" charset="-122"/>
              </a:rPr>
              <a:t>LOAD</a:t>
            </a:r>
            <a:r>
              <a:rPr lang="zh-CN" sz="3200" dirty="0">
                <a:solidFill>
                  <a:srgbClr val="000099"/>
                </a:solidFill>
                <a:effectLst>
                  <a:outerShdw blurRad="38100" dist="38100" dir="2700000" algn="tl">
                    <a:srgbClr val="C0C0C0"/>
                  </a:outerShdw>
                </a:effectLst>
                <a:ea typeface="宋体" pitchFamily="2" charset="-122"/>
              </a:rPr>
              <a:t>指令占全部指令的</a:t>
            </a:r>
            <a:r>
              <a:rPr lang="zh-CN" altLang="zh-CN" sz="3200" dirty="0">
                <a:solidFill>
                  <a:srgbClr val="000099"/>
                </a:solidFill>
                <a:effectLst>
                  <a:outerShdw blurRad="38100" dist="38100" dir="2700000" algn="tl">
                    <a:srgbClr val="C0C0C0"/>
                  </a:outerShdw>
                </a:effectLst>
                <a:ea typeface="宋体" pitchFamily="2" charset="-122"/>
              </a:rPr>
              <a:t>20%</a:t>
            </a:r>
            <a:r>
              <a:rPr lang="zh-CN" sz="3200" dirty="0">
                <a:solidFill>
                  <a:srgbClr val="000099"/>
                </a:solidFill>
                <a:effectLst>
                  <a:outerShdw blurRad="38100" dist="38100" dir="2700000" algn="tl">
                    <a:srgbClr val="C0C0C0"/>
                  </a:outerShdw>
                </a:effectLst>
                <a:ea typeface="宋体" pitchFamily="2" charset="-122"/>
              </a:rPr>
              <a:t>，所以真实流水线的实际</a:t>
            </a:r>
            <a:r>
              <a:rPr lang="zh-CN" altLang="zh-CN" sz="3200" dirty="0">
                <a:solidFill>
                  <a:srgbClr val="000099"/>
                </a:solidFill>
                <a:effectLst>
                  <a:outerShdw blurRad="38100" dist="38100" dir="2700000" algn="tl">
                    <a:srgbClr val="C0C0C0"/>
                  </a:outerShdw>
                </a:effectLst>
                <a:ea typeface="宋体" pitchFamily="2" charset="-122"/>
              </a:rPr>
              <a:t>CPI</a:t>
            </a:r>
            <a:r>
              <a:rPr lang="zh-CN" sz="3200" dirty="0">
                <a:solidFill>
                  <a:srgbClr val="000099"/>
                </a:solidFill>
                <a:effectLst>
                  <a:outerShdw blurRad="38100" dist="38100" dir="2700000" algn="tl">
                    <a:srgbClr val="C0C0C0"/>
                  </a:outerShdw>
                </a:effectLst>
                <a:ea typeface="宋体" pitchFamily="2" charset="-122"/>
              </a:rPr>
              <a:t>为</a:t>
            </a:r>
          </a:p>
          <a:p>
            <a:pPr marL="342900" indent="-342900">
              <a:lnSpc>
                <a:spcPct val="80000"/>
              </a:lnSpc>
              <a:spcBef>
                <a:spcPct val="20000"/>
              </a:spcBef>
              <a:buClr>
                <a:schemeClr val="hlink"/>
              </a:buClr>
              <a:buFont typeface="Wingdings" pitchFamily="2" charset="2"/>
              <a:buNone/>
              <a:defRPr/>
            </a:pPr>
            <a:r>
              <a:rPr lang="zh-CN" sz="3200" dirty="0">
                <a:effectLst>
                  <a:outerShdw blurRad="38100" dist="38100" dir="2700000" algn="tl">
                    <a:srgbClr val="C0C0C0"/>
                  </a:outerShdw>
                </a:effectLst>
                <a:ea typeface="宋体" pitchFamily="2" charset="-122"/>
              </a:rPr>
              <a:t>    </a:t>
            </a:r>
            <a:r>
              <a:rPr lang="zh-CN" sz="3200" dirty="0">
                <a:effectLst>
                  <a:outerShdw blurRad="38100" dist="38100" dir="2700000" algn="tl">
                    <a:srgbClr val="C0C0C0"/>
                  </a:outerShdw>
                </a:effectLst>
                <a:latin typeface="Arial"/>
                <a:ea typeface="宋体" pitchFamily="2" charset="-122"/>
              </a:rPr>
              <a:t>  </a:t>
            </a:r>
            <a:r>
              <a:rPr lang="zh-CN" sz="3200" dirty="0">
                <a:effectLst>
                  <a:outerShdw blurRad="38100" dist="38100" dir="2700000" algn="tl">
                    <a:srgbClr val="C0C0C0"/>
                  </a:outerShdw>
                </a:effectLst>
                <a:ea typeface="宋体" pitchFamily="2" charset="-122"/>
              </a:rPr>
              <a:t> </a:t>
            </a:r>
          </a:p>
          <a:p>
            <a:pPr marL="342900" indent="-342900">
              <a:lnSpc>
                <a:spcPct val="80000"/>
              </a:lnSpc>
              <a:spcBef>
                <a:spcPct val="20000"/>
              </a:spcBef>
              <a:buClr>
                <a:schemeClr val="hlink"/>
              </a:buClr>
              <a:buFont typeface="Wingdings" pitchFamily="2" charset="2"/>
              <a:buNone/>
              <a:defRPr/>
            </a:pPr>
            <a:r>
              <a:rPr lang="zh-CN" sz="3200" dirty="0">
                <a:effectLst>
                  <a:outerShdw blurRad="38100" dist="38100" dir="2700000" algn="tl">
                    <a:srgbClr val="C0C0C0"/>
                  </a:outerShdw>
                </a:effectLst>
                <a:ea typeface="宋体" pitchFamily="2" charset="-122"/>
              </a:rPr>
              <a:t>   </a:t>
            </a:r>
          </a:p>
        </p:txBody>
      </p:sp>
      <p:pic>
        <p:nvPicPr>
          <p:cNvPr id="3" name="Picture 3"/>
          <p:cNvPicPr>
            <a:picLocks noChangeAspect="1" noChangeArrowheads="1"/>
          </p:cNvPicPr>
          <p:nvPr/>
        </p:nvPicPr>
        <p:blipFill>
          <a:blip r:embed="rId2"/>
          <a:srcRect/>
          <a:stretch>
            <a:fillRect/>
          </a:stretch>
        </p:blipFill>
        <p:spPr bwMode="auto">
          <a:xfrm>
            <a:off x="539750" y="5214950"/>
            <a:ext cx="8604250" cy="1038225"/>
          </a:xfrm>
          <a:prstGeom prst="rect">
            <a:avLst/>
          </a:prstGeom>
          <a:noFill/>
          <a:ln w="9525">
            <a:noFill/>
            <a:miter lim="800000"/>
            <a:headEnd/>
            <a:tailEnd/>
          </a:ln>
        </p:spPr>
      </p:pic>
      <p:pic>
        <p:nvPicPr>
          <p:cNvPr id="4" name="Picture 4"/>
          <p:cNvPicPr>
            <a:picLocks noChangeAspect="1" noChangeArrowheads="1"/>
          </p:cNvPicPr>
          <p:nvPr/>
        </p:nvPicPr>
        <p:blipFill>
          <a:blip r:embed="rId3"/>
          <a:srcRect/>
          <a:stretch>
            <a:fillRect/>
          </a:stretch>
        </p:blipFill>
        <p:spPr bwMode="auto">
          <a:xfrm>
            <a:off x="500034" y="2643182"/>
            <a:ext cx="4572000" cy="1438275"/>
          </a:xfrm>
          <a:prstGeom prst="rect">
            <a:avLst/>
          </a:prstGeom>
          <a:noFill/>
          <a:ln w="9525">
            <a:noFill/>
            <a:miter lim="800000"/>
            <a:headEnd/>
            <a:tailEnd/>
          </a:ln>
        </p:spPr>
      </p:pic>
      <p:pic>
        <p:nvPicPr>
          <p:cNvPr id="5" name="Picture 4"/>
          <p:cNvPicPr>
            <a:picLocks noChangeAspect="1" noChangeArrowheads="1"/>
          </p:cNvPicPr>
          <p:nvPr/>
        </p:nvPicPr>
        <p:blipFill>
          <a:blip r:embed="rId4"/>
          <a:srcRect/>
          <a:stretch>
            <a:fillRect/>
          </a:stretch>
        </p:blipFill>
        <p:spPr bwMode="auto">
          <a:xfrm>
            <a:off x="5214938" y="3286124"/>
            <a:ext cx="3929062" cy="657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Click to edit Master text styles&#10;Second level&#10;Third level&#10;Fourth level&#10;Fifth level"/>
          <p:cNvSpPr txBox="1">
            <a:spLocks noChangeArrowheads="1"/>
          </p:cNvSpPr>
          <p:nvPr/>
        </p:nvSpPr>
        <p:spPr>
          <a:xfrm>
            <a:off x="500034" y="214290"/>
            <a:ext cx="7847013" cy="3794125"/>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4"/>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指令流水线</a:t>
            </a:r>
            <a:endParaRPr lang="en-US" altLang="zh-CN" sz="3200" dirty="0"/>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en-US" altLang="zh-CN" sz="3200" dirty="0" smtClean="0">
                <a:solidFill>
                  <a:srgbClr val="9933FF"/>
                </a:solidFill>
                <a:latin typeface="黑体" pitchFamily="2" charset="-122"/>
              </a:rPr>
              <a:t>   3</a:t>
            </a:r>
            <a:r>
              <a:rPr lang="zh-CN" altLang="en-US" sz="3200" dirty="0" smtClean="0"/>
              <a:t>段指令流水线</a:t>
            </a:r>
            <a:endParaRPr lang="en-US" altLang="zh-CN" sz="3200" dirty="0" smtClean="0"/>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Char char="ü"/>
              <a:tabLst/>
              <a:defRPr/>
            </a:pPr>
            <a:endParaRPr lang="en-US" altLang="zh-CN" sz="3200" dirty="0"/>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Char char="ü"/>
              <a:tabLst/>
              <a:defRPr/>
            </a:pPr>
            <a:endParaRPr lang="en-US" altLang="zh-CN" sz="3200" dirty="0" smtClean="0"/>
          </a:p>
          <a:p>
            <a:pPr marL="457200" indent="-457200">
              <a:spcBef>
                <a:spcPct val="20000"/>
              </a:spcBef>
              <a:buFont typeface="Wingdings" pitchFamily="2" charset="2"/>
              <a:buChar char="ü"/>
            </a:pPr>
            <a:r>
              <a:rPr lang="zh-CN" altLang="en-US" sz="3200" dirty="0" smtClean="0"/>
              <a:t> </a:t>
            </a:r>
            <a:r>
              <a:rPr lang="en-US" altLang="zh-CN" sz="3200" dirty="0">
                <a:solidFill>
                  <a:srgbClr val="9933FF"/>
                </a:solidFill>
                <a:latin typeface="黑体" pitchFamily="2" charset="-122"/>
              </a:rPr>
              <a:t>4</a:t>
            </a:r>
            <a:r>
              <a:rPr lang="zh-CN" altLang="en-US" sz="3200" dirty="0"/>
              <a:t>段指令流水线 </a:t>
            </a:r>
            <a:endParaRPr lang="zh-CN" altLang="en-US" sz="3200" dirty="0">
              <a:solidFill>
                <a:srgbClr val="D60093"/>
              </a:solidFill>
            </a:endParaRP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Char char="ü"/>
              <a:tabLst/>
              <a:defRPr/>
            </a:pPr>
            <a:endParaRPr lang="en-US" altLang="zh-CN" sz="3200" dirty="0" smtClean="0">
              <a:solidFill>
                <a:srgbClr val="D60093"/>
              </a:solidFill>
            </a:endParaRP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Char char="ü"/>
              <a:tabLst/>
              <a:defRPr/>
            </a:pPr>
            <a:endParaRPr kumimoji="0" lang="en-US" altLang="zh-CN" sz="3200" b="0" i="0" u="none" strike="noStrike" kern="1200" cap="none" spc="0" normalizeH="0" baseline="0" noProof="0" dirty="0">
              <a:ln>
                <a:noFill/>
              </a:ln>
              <a:solidFill>
                <a:srgbClr val="D60093"/>
              </a:solidFill>
              <a:effectLst/>
              <a:uLnTx/>
              <a:uFillTx/>
              <a:latin typeface="黑体" pitchFamily="2" charset="-122"/>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Char char="ü"/>
              <a:tabLst/>
              <a:defRPr/>
            </a:pPr>
            <a:endParaRPr kumimoji="0" lang="en-US" altLang="zh-CN" sz="2800" b="0" i="0" u="none" strike="noStrike" kern="1200" cap="none" spc="0" normalizeH="0" baseline="0" noProof="0" dirty="0" smtClean="0">
              <a:ln>
                <a:noFill/>
              </a:ln>
              <a:solidFill>
                <a:srgbClr val="9933FF"/>
              </a:solidFill>
              <a:effectLst/>
              <a:uLnTx/>
              <a:uFillTx/>
              <a:latin typeface="黑体" pitchFamily="2" charset="-122"/>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hlinkClick r:id="rId3" action="ppaction://program"/>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nvGraphicFramePr>
        <p:xfrm>
          <a:off x="428596" y="3143248"/>
          <a:ext cx="7704137" cy="917575"/>
        </p:xfrm>
        <a:graphic>
          <a:graphicData uri="http://schemas.openxmlformats.org/presentationml/2006/ole">
            <p:oleObj spid="_x0000_s1026" name="图片" r:id="rId4" imgW="3705120" imgH="440640" progId="Word.Picture.8">
              <p:embed/>
            </p:oleObj>
          </a:graphicData>
        </a:graphic>
      </p:graphicFrame>
      <p:pic>
        <p:nvPicPr>
          <p:cNvPr id="1027" name="Picture 3"/>
          <p:cNvPicPr>
            <a:picLocks noChangeAspect="1" noChangeArrowheads="1"/>
          </p:cNvPicPr>
          <p:nvPr/>
        </p:nvPicPr>
        <p:blipFill>
          <a:blip r:embed="rId5"/>
          <a:srcRect/>
          <a:stretch>
            <a:fillRect/>
          </a:stretch>
        </p:blipFill>
        <p:spPr bwMode="auto">
          <a:xfrm>
            <a:off x="928662" y="1571612"/>
            <a:ext cx="7153275" cy="657225"/>
          </a:xfrm>
          <a:prstGeom prst="rect">
            <a:avLst/>
          </a:prstGeom>
          <a:noFill/>
          <a:ln w="9525">
            <a:noFill/>
            <a:miter lim="800000"/>
            <a:headEnd/>
            <a:tailEnd/>
          </a:ln>
          <a:effectLst/>
        </p:spPr>
      </p:pic>
      <p:sp>
        <p:nvSpPr>
          <p:cNvPr id="7" name="Rectangle 3"/>
          <p:cNvSpPr>
            <a:spLocks noChangeArrowheads="1"/>
          </p:cNvSpPr>
          <p:nvPr/>
        </p:nvSpPr>
        <p:spPr bwMode="auto">
          <a:xfrm>
            <a:off x="0" y="4286257"/>
            <a:ext cx="9144000" cy="2571744"/>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u"/>
              <a:defRPr/>
            </a:pPr>
            <a:r>
              <a:rPr lang="zh-CN" sz="2400" b="1" dirty="0">
                <a:solidFill>
                  <a:srgbClr val="FF3300"/>
                </a:solidFill>
                <a:effectLst>
                  <a:outerShdw blurRad="38100" dist="38100" dir="2700000" algn="tl">
                    <a:srgbClr val="C0C0C0"/>
                  </a:outerShdw>
                </a:effectLst>
              </a:rPr>
              <a:t>取指令</a:t>
            </a:r>
            <a:r>
              <a:rPr lang="zh-CN" sz="2400" b="1" dirty="0" smtClean="0">
                <a:solidFill>
                  <a:srgbClr val="FF3300"/>
                </a:solidFill>
                <a:effectLst>
                  <a:outerShdw blurRad="38100" dist="38100" dir="2700000" algn="tl">
                    <a:srgbClr val="C0C0C0"/>
                  </a:outerShdw>
                </a:effectLst>
              </a:rPr>
              <a:t>：</a:t>
            </a:r>
            <a:r>
              <a:rPr lang="zh-CN" sz="2400" dirty="0">
                <a:solidFill>
                  <a:srgbClr val="000099"/>
                </a:solidFill>
                <a:effectLst>
                  <a:outerShdw blurRad="38100" dist="38100" dir="2700000" algn="tl">
                    <a:srgbClr val="C0C0C0"/>
                  </a:outerShdw>
                </a:effectLst>
              </a:rPr>
              <a:t>访问主存储器，</a:t>
            </a:r>
            <a:r>
              <a:rPr lang="zh-CN" sz="2400" dirty="0">
                <a:solidFill>
                  <a:srgbClr val="FF3300"/>
                </a:solidFill>
                <a:effectLst>
                  <a:outerShdw blurRad="38100" dist="38100" dir="2700000" algn="tl">
                    <a:srgbClr val="C0C0C0"/>
                  </a:outerShdw>
                </a:effectLst>
              </a:rPr>
              <a:t>取出</a:t>
            </a:r>
            <a:r>
              <a:rPr lang="zh-CN" sz="2400" dirty="0">
                <a:solidFill>
                  <a:srgbClr val="000099"/>
                </a:solidFill>
                <a:effectLst>
                  <a:outerShdw blurRad="38100" dist="38100" dir="2700000" algn="tl">
                    <a:srgbClr val="C0C0C0"/>
                  </a:outerShdw>
                </a:effectLst>
                <a:sym typeface="Arial" pitchFamily="34" charset="0"/>
              </a:rPr>
              <a:t>一条</a:t>
            </a:r>
            <a:r>
              <a:rPr lang="zh-CN" sz="2400" dirty="0">
                <a:solidFill>
                  <a:srgbClr val="FF3300"/>
                </a:solidFill>
                <a:effectLst>
                  <a:outerShdw blurRad="38100" dist="38100" dir="2700000" algn="tl">
                    <a:srgbClr val="C0C0C0"/>
                  </a:outerShdw>
                </a:effectLst>
              </a:rPr>
              <a:t>指令</a:t>
            </a:r>
            <a:r>
              <a:rPr lang="zh-CN" sz="2400" dirty="0">
                <a:solidFill>
                  <a:srgbClr val="000099"/>
                </a:solidFill>
                <a:effectLst>
                  <a:outerShdw blurRad="38100" dist="38100" dir="2700000" algn="tl">
                    <a:srgbClr val="C0C0C0"/>
                  </a:outerShdw>
                </a:effectLst>
              </a:rPr>
              <a:t>并送到</a:t>
            </a:r>
            <a:r>
              <a:rPr lang="zh-CN" sz="2400" dirty="0" smtClean="0">
                <a:solidFill>
                  <a:srgbClr val="FF3300"/>
                </a:solidFill>
                <a:effectLst>
                  <a:outerShdw blurRad="38100" dist="38100" dir="2700000" algn="tl">
                    <a:srgbClr val="C0C0C0"/>
                  </a:outerShdw>
                </a:effectLst>
              </a:rPr>
              <a:t>指令寄存器</a:t>
            </a:r>
            <a:r>
              <a:rPr lang="en-US" altLang="zh-CN" sz="2400" dirty="0">
                <a:solidFill>
                  <a:srgbClr val="FF3300"/>
                </a:solidFill>
                <a:effectLst>
                  <a:outerShdw blurRad="38100" dist="38100" dir="2700000" algn="tl">
                    <a:srgbClr val="C0C0C0"/>
                  </a:outerShdw>
                </a:effectLst>
              </a:rPr>
              <a:t>.</a:t>
            </a:r>
            <a:endParaRPr lang="zh-CN" sz="2400" dirty="0">
              <a:effectLst>
                <a:outerShdw blurRad="38100" dist="38100" dir="2700000" algn="tl">
                  <a:srgbClr val="C0C0C0"/>
                </a:outerShdw>
              </a:effectLst>
            </a:endParaRPr>
          </a:p>
          <a:p>
            <a:pPr marL="342900" indent="-342900">
              <a:spcBef>
                <a:spcPct val="20000"/>
              </a:spcBef>
              <a:buClr>
                <a:schemeClr val="hlink"/>
              </a:buClr>
              <a:buSzPct val="70000"/>
              <a:buFont typeface="Wingdings" pitchFamily="2" charset="2"/>
              <a:buChar char="u"/>
              <a:defRPr/>
            </a:pPr>
            <a:r>
              <a:rPr lang="zh-CN" sz="2400" b="1" dirty="0">
                <a:solidFill>
                  <a:srgbClr val="FF3300"/>
                </a:solidFill>
                <a:effectLst>
                  <a:outerShdw blurRad="38100" dist="38100" dir="2700000" algn="tl">
                    <a:srgbClr val="C0C0C0"/>
                  </a:outerShdw>
                </a:effectLst>
              </a:rPr>
              <a:t>指令分析</a:t>
            </a:r>
            <a:r>
              <a:rPr lang="zh-CN" sz="2400" b="1" dirty="0">
                <a:solidFill>
                  <a:srgbClr val="000099"/>
                </a:solidFill>
                <a:effectLst>
                  <a:outerShdw blurRad="38100" dist="38100" dir="2700000" algn="tl">
                    <a:srgbClr val="C0C0C0"/>
                  </a:outerShdw>
                </a:effectLst>
              </a:rPr>
              <a:t>：</a:t>
            </a:r>
            <a:r>
              <a:rPr lang="zh-CN" sz="2400" dirty="0">
                <a:solidFill>
                  <a:srgbClr val="000099"/>
                </a:solidFill>
                <a:effectLst>
                  <a:outerShdw blurRad="38100" dist="38100" dir="2700000" algn="tl">
                    <a:srgbClr val="C0C0C0"/>
                  </a:outerShdw>
                </a:effectLst>
                <a:sym typeface="Arial" pitchFamily="34" charset="0"/>
              </a:rPr>
              <a:t>对指令</a:t>
            </a:r>
            <a:r>
              <a:rPr lang="zh-CN" sz="2400" dirty="0">
                <a:solidFill>
                  <a:srgbClr val="FF3300"/>
                </a:solidFill>
                <a:effectLst>
                  <a:outerShdw blurRad="38100" dist="38100" dir="2700000" algn="tl">
                    <a:srgbClr val="C0C0C0"/>
                  </a:outerShdw>
                </a:effectLst>
              </a:rPr>
              <a:t>进行译码、分析</a:t>
            </a:r>
            <a:r>
              <a:rPr lang="zh-CN" sz="2400" dirty="0">
                <a:solidFill>
                  <a:srgbClr val="000099"/>
                </a:solidFill>
                <a:effectLst>
                  <a:outerShdw blurRad="38100" dist="38100" dir="2700000" algn="tl">
                    <a:srgbClr val="C0C0C0"/>
                  </a:outerShdw>
                </a:effectLst>
              </a:rPr>
              <a:t>，</a:t>
            </a:r>
            <a:r>
              <a:rPr lang="zh-CN" sz="2400" dirty="0">
                <a:solidFill>
                  <a:srgbClr val="FF3300"/>
                </a:solidFill>
                <a:effectLst>
                  <a:outerShdw blurRad="38100" dist="38100" dir="2700000" algn="tl">
                    <a:srgbClr val="C0C0C0"/>
                  </a:outerShdw>
                </a:effectLst>
              </a:rPr>
              <a:t>形成操作数地址</a:t>
            </a:r>
            <a:r>
              <a:rPr lang="zh-CN" sz="2400" dirty="0" smtClean="0">
                <a:effectLst>
                  <a:outerShdw blurRad="38100" dist="38100" dir="2700000" algn="tl">
                    <a:srgbClr val="C0C0C0"/>
                  </a:outerShdw>
                </a:effectLst>
              </a:rPr>
              <a:t>，</a:t>
            </a:r>
            <a:r>
              <a:rPr lang="zh-CN" sz="2400" dirty="0" smtClean="0">
                <a:solidFill>
                  <a:srgbClr val="FF3300"/>
                </a:solidFill>
                <a:effectLst>
                  <a:outerShdw blurRad="38100" dist="38100" dir="2700000" algn="tl">
                    <a:srgbClr val="C0C0C0"/>
                  </a:outerShdw>
                </a:effectLst>
              </a:rPr>
              <a:t>读取</a:t>
            </a:r>
            <a:r>
              <a:rPr lang="zh-CN" sz="2400" dirty="0">
                <a:solidFill>
                  <a:srgbClr val="000099"/>
                </a:solidFill>
                <a:effectLst>
                  <a:outerShdw blurRad="38100" dist="38100" dir="2700000" algn="tl">
                    <a:srgbClr val="C0C0C0"/>
                  </a:outerShdw>
                </a:effectLst>
              </a:rPr>
              <a:t>指令执行需要的</a:t>
            </a:r>
            <a:r>
              <a:rPr lang="zh-CN" sz="2400" dirty="0">
                <a:solidFill>
                  <a:srgbClr val="FF3300"/>
                </a:solidFill>
                <a:effectLst>
                  <a:outerShdw blurRad="38100" dist="38100" dir="2700000" algn="tl">
                    <a:srgbClr val="C0C0C0"/>
                  </a:outerShdw>
                </a:effectLst>
              </a:rPr>
              <a:t>操作数</a:t>
            </a:r>
            <a:r>
              <a:rPr lang="zh-CN" sz="2400" dirty="0" smtClean="0">
                <a:effectLst>
                  <a:outerShdw blurRad="38100" dist="38100" dir="2700000" algn="tl">
                    <a:srgbClr val="C0C0C0"/>
                  </a:outerShdw>
                </a:effectLst>
              </a:rPr>
              <a:t>。</a:t>
            </a:r>
            <a:endParaRPr lang="zh-CN" sz="2400" dirty="0">
              <a:effectLst>
                <a:outerShdw blurRad="38100" dist="38100" dir="2700000" algn="tl">
                  <a:srgbClr val="C0C0C0"/>
                </a:outerShdw>
              </a:effectLst>
            </a:endParaRPr>
          </a:p>
          <a:p>
            <a:pPr marL="342900" indent="-342900">
              <a:spcBef>
                <a:spcPct val="20000"/>
              </a:spcBef>
              <a:buClr>
                <a:schemeClr val="hlink"/>
              </a:buClr>
              <a:buSzPct val="70000"/>
              <a:buFont typeface="Wingdings" pitchFamily="2" charset="2"/>
              <a:buChar char="u"/>
              <a:defRPr/>
            </a:pPr>
            <a:r>
              <a:rPr lang="zh-CN" sz="2400" b="1" dirty="0">
                <a:solidFill>
                  <a:srgbClr val="FF3300"/>
                </a:solidFill>
                <a:effectLst>
                  <a:outerShdw blurRad="38100" dist="38100" dir="2700000" algn="tl">
                    <a:srgbClr val="C0C0C0"/>
                  </a:outerShdw>
                </a:effectLst>
              </a:rPr>
              <a:t>指令执行：</a:t>
            </a:r>
            <a:r>
              <a:rPr lang="zh-CN" sz="2400" dirty="0">
                <a:solidFill>
                  <a:srgbClr val="000099"/>
                </a:solidFill>
                <a:effectLst>
                  <a:outerShdw blurRad="38100" dist="38100" dir="2700000" algn="tl">
                    <a:srgbClr val="C0C0C0"/>
                  </a:outerShdw>
                </a:effectLst>
              </a:rPr>
              <a:t>根据译码</a:t>
            </a:r>
            <a:r>
              <a:rPr lang="zh-CN" altLang="zh-CN" sz="2400" dirty="0">
                <a:solidFill>
                  <a:srgbClr val="000099"/>
                </a:solidFill>
                <a:effectLst>
                  <a:outerShdw blurRad="38100" dist="38100" dir="2700000" algn="tl">
                    <a:srgbClr val="C0C0C0"/>
                  </a:outerShdw>
                </a:effectLst>
              </a:rPr>
              <a:t>\</a:t>
            </a:r>
            <a:r>
              <a:rPr lang="zh-CN" sz="2400" dirty="0">
                <a:solidFill>
                  <a:srgbClr val="000099"/>
                </a:solidFill>
                <a:effectLst>
                  <a:outerShdw blurRad="38100" dist="38100" dir="2700000" algn="tl">
                    <a:srgbClr val="C0C0C0"/>
                  </a:outerShdw>
                </a:effectLst>
              </a:rPr>
              <a:t>分析结果，</a:t>
            </a:r>
            <a:r>
              <a:rPr lang="zh-CN" sz="2400" dirty="0">
                <a:solidFill>
                  <a:srgbClr val="FF3300"/>
                </a:solidFill>
                <a:effectLst>
                  <a:outerShdw blurRad="38100" dist="38100" dir="2700000" algn="tl">
                    <a:srgbClr val="C0C0C0"/>
                  </a:outerShdw>
                </a:effectLst>
              </a:rPr>
              <a:t>完成指令规定的功能</a:t>
            </a:r>
            <a:r>
              <a:rPr lang="zh-CN" sz="2400" dirty="0" smtClean="0">
                <a:solidFill>
                  <a:srgbClr val="000099"/>
                </a:solidFill>
                <a:effectLst>
                  <a:outerShdw blurRad="38100" dist="38100" dir="2700000" algn="tl">
                    <a:srgbClr val="C0C0C0"/>
                  </a:outerShdw>
                </a:effectLst>
              </a:rPr>
              <a:t>，</a:t>
            </a:r>
            <a:endParaRPr lang="en-US" altLang="zh-CN" sz="2400" dirty="0" smtClean="0">
              <a:solidFill>
                <a:srgbClr val="000099"/>
              </a:solidFill>
              <a:effectLst>
                <a:outerShdw blurRad="38100" dist="38100" dir="2700000" algn="tl">
                  <a:srgbClr val="C0C0C0"/>
                </a:outerShdw>
              </a:effectLst>
            </a:endParaRPr>
          </a:p>
          <a:p>
            <a:pPr marL="342900" indent="-342900">
              <a:spcBef>
                <a:spcPct val="20000"/>
              </a:spcBef>
              <a:buClr>
                <a:schemeClr val="hlink"/>
              </a:buClr>
              <a:buSzPct val="70000"/>
              <a:buFont typeface="Wingdings" pitchFamily="2" charset="2"/>
              <a:buChar char="u"/>
              <a:defRPr/>
            </a:pPr>
            <a:r>
              <a:rPr lang="zh-CN" altLang="en-US" sz="2400" b="1" dirty="0">
                <a:solidFill>
                  <a:srgbClr val="FF3300"/>
                </a:solidFill>
                <a:effectLst>
                  <a:outerShdw blurRad="38100" dist="38100" dir="2700000" algn="tl">
                    <a:srgbClr val="C0C0C0"/>
                  </a:outerShdw>
                </a:effectLst>
              </a:rPr>
              <a:t>存 结果 </a:t>
            </a:r>
            <a:r>
              <a:rPr lang="zh-CN" altLang="en-US" sz="2400" dirty="0" smtClean="0">
                <a:solidFill>
                  <a:srgbClr val="000099"/>
                </a:solidFill>
                <a:effectLst>
                  <a:outerShdw blurRad="38100" dist="38100" dir="2700000" algn="tl">
                    <a:srgbClr val="C0C0C0"/>
                  </a:outerShdw>
                </a:effectLst>
              </a:rPr>
              <a:t>：</a:t>
            </a:r>
            <a:r>
              <a:rPr lang="zh-CN" sz="2400" dirty="0" smtClean="0">
                <a:solidFill>
                  <a:srgbClr val="000099"/>
                </a:solidFill>
                <a:effectLst>
                  <a:outerShdw blurRad="38100" dist="38100" dir="2700000" algn="tl">
                    <a:srgbClr val="C0C0C0"/>
                  </a:outerShdw>
                </a:effectLst>
              </a:rPr>
              <a:t>把</a:t>
            </a:r>
            <a:r>
              <a:rPr lang="zh-CN" sz="2400" dirty="0">
                <a:solidFill>
                  <a:srgbClr val="000099"/>
                </a:solidFill>
                <a:effectLst>
                  <a:outerShdw blurRad="38100" dist="38100" dir="2700000" algn="tl">
                    <a:srgbClr val="C0C0C0"/>
                  </a:outerShdw>
                </a:effectLst>
              </a:rPr>
              <a:t>运算结果写到</a:t>
            </a:r>
            <a:r>
              <a:rPr lang="zh-CN" sz="2400" dirty="0">
                <a:solidFill>
                  <a:srgbClr val="FF3300"/>
                </a:solidFill>
                <a:effectLst>
                  <a:outerShdw blurRad="38100" dist="38100" dir="2700000" algn="tl">
                    <a:srgbClr val="C0C0C0"/>
                  </a:outerShdw>
                </a:effectLst>
              </a:rPr>
              <a:t>寄存器</a:t>
            </a:r>
            <a:r>
              <a:rPr lang="zh-CN" sz="2400" dirty="0">
                <a:solidFill>
                  <a:srgbClr val="000099"/>
                </a:solidFill>
                <a:effectLst>
                  <a:outerShdw blurRad="38100" dist="38100" dir="2700000" algn="tl">
                    <a:srgbClr val="C0C0C0"/>
                  </a:outerShdw>
                </a:effectLst>
              </a:rPr>
              <a:t>或</a:t>
            </a:r>
            <a:r>
              <a:rPr lang="zh-CN" sz="2400" dirty="0">
                <a:solidFill>
                  <a:srgbClr val="FF3300"/>
                </a:solidFill>
                <a:effectLst>
                  <a:outerShdw blurRad="38100" dist="38100" dir="2700000" algn="tl">
                    <a:srgbClr val="C0C0C0"/>
                  </a:outerShdw>
                </a:effectLst>
              </a:rPr>
              <a:t>主存中</a:t>
            </a:r>
            <a:r>
              <a:rPr lang="zh-CN" sz="2400" dirty="0">
                <a:solidFill>
                  <a:srgbClr val="000099"/>
                </a:solidFill>
                <a:effectLst>
                  <a:outerShdw blurRad="38100" dist="38100" dir="2700000" algn="tl">
                    <a:srgbClr val="C0C0C0"/>
                  </a:outerShdw>
                </a:effectLst>
              </a:rPr>
              <a:t>。</a:t>
            </a:r>
          </a:p>
          <a:p>
            <a:pPr marL="342900" indent="-342900">
              <a:spcBef>
                <a:spcPct val="20000"/>
              </a:spcBef>
              <a:buClr>
                <a:schemeClr val="hlink"/>
              </a:buClr>
              <a:buSzPct val="70000"/>
              <a:buFont typeface="Wingdings" pitchFamily="2" charset="2"/>
              <a:buNone/>
              <a:defRPr/>
            </a:pPr>
            <a:r>
              <a:rPr lang="zh-CN" sz="2400" dirty="0">
                <a:effectLst>
                  <a:outerShdw blurRad="38100" dist="38100" dir="2700000" algn="tl">
                    <a:srgbClr val="C0C0C0"/>
                  </a:outerShdw>
                </a:effectLst>
              </a:rPr>
              <a:t>  </a:t>
            </a:r>
          </a:p>
          <a:p>
            <a:pPr marL="342900" indent="-342900">
              <a:spcBef>
                <a:spcPct val="20000"/>
              </a:spcBef>
              <a:buClr>
                <a:schemeClr val="hlink"/>
              </a:buClr>
              <a:buSzPct val="70000"/>
              <a:buFont typeface="Wingdings" pitchFamily="2" charset="2"/>
              <a:buChar char="u"/>
              <a:defRPr/>
            </a:pPr>
            <a:endParaRPr lang="zh-CN" altLang="zh-CN" sz="2400" dirty="0">
              <a:effectLst>
                <a:outerShdw blurRad="38100" dist="38100" dir="2700000" algn="tl">
                  <a:srgbClr val="C0C0C0"/>
                </a:outerShdw>
              </a:effectLs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214282" y="428604"/>
            <a:ext cx="8572560" cy="49530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2"/>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名相关</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名：</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指令所访问的</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寄存器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或</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存储器单元的</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名称。</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如果两条指令使用相同的名，但是它们之间并没有数据流动，则称这两条指令存在</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名相关。</a:t>
            </a:r>
          </a:p>
        </p:txBody>
      </p:sp>
      <p:sp>
        <p:nvSpPr>
          <p:cNvPr id="3" name="Rectangle 3" descr="Rectangle: Click to edit Master text styles&#10;Second level&#10;Third level&#10;Fourth level&#10;Fifth level"/>
          <p:cNvSpPr txBox="1">
            <a:spLocks noChangeArrowheads="1"/>
          </p:cNvSpPr>
          <p:nvPr/>
        </p:nvSpPr>
        <p:spPr>
          <a:xfrm>
            <a:off x="0" y="2643158"/>
            <a:ext cx="8429684" cy="4214842"/>
          </a:xfrm>
          <a:prstGeom prst="rect">
            <a:avLst/>
          </a:prstGeom>
        </p:spPr>
        <p:txBody>
          <a:bodyPr/>
          <a:lstStyle/>
          <a:p>
            <a:pPr marL="1085850" marR="0" lvl="1" indent="-4572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smtClean="0">
                <a:ln>
                  <a:noFill/>
                </a:ln>
                <a:solidFill>
                  <a:srgbClr val="9933FF"/>
                </a:solidFill>
                <a:effectLst/>
                <a:uLnTx/>
                <a:uFillTx/>
                <a:latin typeface="+mn-lt"/>
                <a:ea typeface="+mn-ea"/>
                <a:cs typeface="+mn-cs"/>
              </a:rPr>
              <a:t>指令</a:t>
            </a:r>
            <a:r>
              <a:rPr kumimoji="0" lang="en-US" altLang="zh-CN" sz="2800" b="0" i="0" u="none" strike="noStrike" kern="1200" cap="none" spc="0" normalizeH="0" baseline="0" noProof="0" smtClean="0">
                <a:ln>
                  <a:noFill/>
                </a:ln>
                <a:solidFill>
                  <a:srgbClr val="9933FF"/>
                </a:solidFill>
                <a:effectLst/>
                <a:uLnTx/>
                <a:uFillTx/>
                <a:latin typeface="+mn-lt"/>
                <a:ea typeface="+mn-ea"/>
                <a:cs typeface="+mn-cs"/>
              </a:rPr>
              <a:t>j</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与</a:t>
            </a:r>
            <a:r>
              <a:rPr kumimoji="0" lang="zh-CN" altLang="en-US" sz="2800" b="0" i="0" u="none" strike="noStrike" kern="1200" cap="none" spc="0" normalizeH="0" baseline="0" noProof="0" smtClean="0">
                <a:ln>
                  <a:noFill/>
                </a:ln>
                <a:solidFill>
                  <a:srgbClr val="9933FF"/>
                </a:solidFill>
                <a:effectLst/>
                <a:uLnTx/>
                <a:uFillTx/>
                <a:latin typeface="+mn-lt"/>
                <a:ea typeface="+mn-ea"/>
                <a:cs typeface="+mn-cs"/>
              </a:rPr>
              <a:t>指令</a:t>
            </a:r>
            <a:r>
              <a:rPr kumimoji="0" lang="en-US" altLang="zh-CN" sz="2800" b="0" i="0" u="none" strike="noStrike" kern="1200" cap="none" spc="0" normalizeH="0" baseline="0" noProof="0" smtClean="0">
                <a:ln>
                  <a:noFill/>
                </a:ln>
                <a:solidFill>
                  <a:srgbClr val="9933FF"/>
                </a:solidFill>
                <a:effectLst/>
                <a:uLnTx/>
                <a:uFillTx/>
                <a:latin typeface="+mn-lt"/>
                <a:ea typeface="+mn-ea"/>
                <a:cs typeface="+mn-cs"/>
              </a:rPr>
              <a:t>i</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之间的名相关有两种：</a:t>
            </a: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rgbClr val="FF0000"/>
                </a:solidFill>
                <a:effectLst/>
                <a:uLnTx/>
                <a:uFillTx/>
                <a:latin typeface="宋体" charset="-122"/>
                <a:ea typeface="宋体" charset="-122"/>
                <a:cs typeface="+mn-cs"/>
              </a:rPr>
              <a:t>反相关：</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如果指令</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j</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写的名与指令</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i</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读的名相同，则</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    称指令</a:t>
            </a:r>
            <a:r>
              <a:rPr kumimoji="0" lang="en-US" altLang="zh-CN" sz="2400" b="0" i="0" u="none" strike="noStrike" kern="1200" cap="none" spc="0" normalizeH="0" baseline="0" noProof="0" smtClean="0">
                <a:ln>
                  <a:noFill/>
                </a:ln>
                <a:solidFill>
                  <a:schemeClr val="tx1"/>
                </a:solidFill>
                <a:effectLst/>
                <a:uLnTx/>
                <a:uFillTx/>
                <a:latin typeface="宋体" charset="-122"/>
                <a:ea typeface="宋体" charset="-122"/>
                <a:cs typeface="+mn-cs"/>
              </a:rPr>
              <a:t>i</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和</a:t>
            </a:r>
            <a:r>
              <a:rPr kumimoji="0" lang="en-US" altLang="zh-CN" sz="2400" b="0" i="0" u="none" strike="noStrike" kern="1200" cap="none" spc="0" normalizeH="0" baseline="0" noProof="0" smtClean="0">
                <a:ln>
                  <a:noFill/>
                </a:ln>
                <a:solidFill>
                  <a:schemeClr val="tx1"/>
                </a:solidFill>
                <a:effectLst/>
                <a:uLnTx/>
                <a:uFillTx/>
                <a:latin typeface="宋体" charset="-122"/>
                <a:ea typeface="宋体" charset="-122"/>
                <a:cs typeface="+mn-cs"/>
              </a:rPr>
              <a:t>j</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发生了反相关。</a:t>
            </a:r>
          </a:p>
          <a:p>
            <a:pPr marL="1085850" marR="0" lvl="1" indent="-457200" algn="l" defTabSz="914400" rtl="0" eaLnBrk="1" fontAlgn="auto" latinLnBrk="0" hangingPunct="1">
              <a:lnSpc>
                <a:spcPct val="130000"/>
              </a:lnSpc>
              <a:spcBef>
                <a:spcPct val="20000"/>
              </a:spcBef>
              <a:spcAft>
                <a:spcPts val="0"/>
              </a:spcAft>
              <a:buClr>
                <a:srgbClr val="33CC33"/>
              </a:buClr>
              <a:buSzPct val="80000"/>
              <a:buFont typeface="Wingdings 2" pitchFamily="18" charset="2"/>
              <a:buNone/>
              <a:tabLst/>
              <a:defRPr/>
            </a:pPr>
            <a:r>
              <a:rPr kumimoji="0" lang="zh-CN" altLang="en-US" sz="2800" b="1" i="0" u="none" strike="noStrike" kern="1200" cap="none" spc="0" normalizeH="0" baseline="0" noProof="0" smtClean="0">
                <a:ln>
                  <a:noFill/>
                </a:ln>
                <a:solidFill>
                  <a:srgbClr val="FF33CC"/>
                </a:solidFill>
                <a:effectLst/>
                <a:uLnTx/>
                <a:uFillTx/>
                <a:latin typeface="宋体" charset="-122"/>
                <a:ea typeface="宋体" charset="-122"/>
                <a:cs typeface="+mn-cs"/>
              </a:rPr>
              <a:t>          </a:t>
            </a:r>
            <a:r>
              <a:rPr kumimoji="0" lang="zh-CN" altLang="en-US" sz="2800" b="1" i="0" u="none" strike="noStrike" kern="1200" cap="none" spc="0" normalizeH="0" baseline="0" noProof="0" smtClean="0">
                <a:ln>
                  <a:noFill/>
                </a:ln>
                <a:solidFill>
                  <a:srgbClr val="D60093"/>
                </a:solidFill>
                <a:effectLst/>
                <a:uLnTx/>
                <a:uFillTx/>
                <a:latin typeface="宋体" charset="-122"/>
                <a:ea typeface="宋体" charset="-122"/>
                <a:cs typeface="+mn-cs"/>
              </a:rPr>
              <a:t>指令</a:t>
            </a:r>
            <a:r>
              <a:rPr kumimoji="0" lang="en-US" altLang="zh-CN" sz="2800" b="1" i="0" u="none" strike="noStrike" kern="1200" cap="none" spc="0" normalizeH="0" baseline="0" noProof="0" smtClean="0">
                <a:ln>
                  <a:noFill/>
                </a:ln>
                <a:solidFill>
                  <a:srgbClr val="D60093"/>
                </a:solidFill>
                <a:effectLst/>
                <a:uLnTx/>
                <a:uFillTx/>
                <a:latin typeface="宋体" charset="-122"/>
                <a:ea typeface="宋体" charset="-122"/>
                <a:cs typeface="+mn-cs"/>
              </a:rPr>
              <a:t>j</a:t>
            </a:r>
            <a:r>
              <a:rPr kumimoji="0" lang="zh-CN" altLang="en-US" sz="2800" b="1" i="0" u="none" strike="noStrike" kern="1200" cap="none" spc="0" normalizeH="0" baseline="0" noProof="0" smtClean="0">
                <a:ln>
                  <a:noFill/>
                </a:ln>
                <a:solidFill>
                  <a:srgbClr val="D60093"/>
                </a:solidFill>
                <a:effectLst/>
                <a:uLnTx/>
                <a:uFillTx/>
                <a:latin typeface="宋体" charset="-122"/>
                <a:ea typeface="宋体" charset="-122"/>
                <a:cs typeface="+mn-cs"/>
              </a:rPr>
              <a:t>写的名＝指令</a:t>
            </a:r>
            <a:r>
              <a:rPr kumimoji="0" lang="en-US" altLang="zh-CN" sz="2800" b="1" i="0" u="none" strike="noStrike" kern="1200" cap="none" spc="0" normalizeH="0" baseline="0" noProof="0" smtClean="0">
                <a:ln>
                  <a:noFill/>
                </a:ln>
                <a:solidFill>
                  <a:srgbClr val="D60093"/>
                </a:solidFill>
                <a:effectLst/>
                <a:uLnTx/>
                <a:uFillTx/>
                <a:latin typeface="宋体" charset="-122"/>
                <a:ea typeface="宋体" charset="-122"/>
                <a:cs typeface="+mn-cs"/>
              </a:rPr>
              <a:t>i</a:t>
            </a:r>
            <a:r>
              <a:rPr kumimoji="0" lang="zh-CN" altLang="en-US" sz="2800" b="1" i="0" u="none" strike="noStrike" kern="1200" cap="none" spc="0" normalizeH="0" baseline="0" noProof="0" smtClean="0">
                <a:ln>
                  <a:noFill/>
                </a:ln>
                <a:solidFill>
                  <a:srgbClr val="D60093"/>
                </a:solidFill>
                <a:effectLst/>
                <a:uLnTx/>
                <a:uFillTx/>
                <a:latin typeface="宋体" charset="-122"/>
                <a:ea typeface="宋体" charset="-122"/>
                <a:cs typeface="+mn-cs"/>
              </a:rPr>
              <a:t>读的名</a:t>
            </a: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rgbClr val="FF0000"/>
                </a:solidFill>
                <a:effectLst/>
                <a:uLnTx/>
                <a:uFillTx/>
                <a:latin typeface="宋体" charset="-122"/>
                <a:ea typeface="宋体" charset="-122"/>
                <a:cs typeface="+mn-cs"/>
              </a:rPr>
              <a:t>输出相关：</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如果指令</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j</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和指令</a:t>
            </a:r>
            <a:r>
              <a:rPr kumimoji="0" lang="en-US" altLang="zh-CN" sz="2400" b="0" i="0" u="none" strike="noStrike" kern="1200" cap="none" spc="0" normalizeH="0" baseline="0" noProof="0" smtClean="0">
                <a:ln>
                  <a:noFill/>
                </a:ln>
                <a:solidFill>
                  <a:srgbClr val="9933FF"/>
                </a:solidFill>
                <a:effectLst/>
                <a:uLnTx/>
                <a:uFillTx/>
                <a:latin typeface="宋体" charset="-122"/>
                <a:ea typeface="宋体" charset="-122"/>
                <a:cs typeface="+mn-cs"/>
              </a:rPr>
              <a:t>i</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写相同的名，则称指</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    令</a:t>
            </a:r>
            <a:r>
              <a:rPr kumimoji="0" lang="en-US" altLang="zh-CN" sz="2400" b="0" i="0" u="none" strike="noStrike" kern="1200" cap="none" spc="0" normalizeH="0" baseline="0" noProof="0" smtClean="0">
                <a:ln>
                  <a:noFill/>
                </a:ln>
                <a:solidFill>
                  <a:schemeClr val="tx1"/>
                </a:solidFill>
                <a:effectLst/>
                <a:uLnTx/>
                <a:uFillTx/>
                <a:latin typeface="宋体" charset="-122"/>
                <a:ea typeface="宋体" charset="-122"/>
                <a:cs typeface="+mn-cs"/>
              </a:rPr>
              <a:t>i</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和</a:t>
            </a:r>
            <a:r>
              <a:rPr kumimoji="0" lang="en-US" altLang="zh-CN" sz="2400" b="0" i="0" u="none" strike="noStrike" kern="1200" cap="none" spc="0" normalizeH="0" baseline="0" noProof="0" smtClean="0">
                <a:ln>
                  <a:noFill/>
                </a:ln>
                <a:solidFill>
                  <a:schemeClr val="tx1"/>
                </a:solidFill>
                <a:effectLst/>
                <a:uLnTx/>
                <a:uFillTx/>
                <a:latin typeface="宋体" charset="-122"/>
                <a:ea typeface="宋体" charset="-122"/>
                <a:cs typeface="+mn-cs"/>
              </a:rPr>
              <a:t>j</a:t>
            </a:r>
            <a:r>
              <a:rPr kumimoji="0" lang="zh-CN" altLang="en-US" sz="2400" b="0" i="0" u="none" strike="noStrike" kern="1200" cap="none" spc="0" normalizeH="0" baseline="0" noProof="0" smtClean="0">
                <a:ln>
                  <a:noFill/>
                </a:ln>
                <a:solidFill>
                  <a:schemeClr val="tx1"/>
                </a:solidFill>
                <a:effectLst/>
                <a:uLnTx/>
                <a:uFillTx/>
                <a:latin typeface="宋体" charset="-122"/>
                <a:ea typeface="宋体" charset="-122"/>
                <a:cs typeface="+mn-cs"/>
              </a:rPr>
              <a:t>发生了输出相关。</a:t>
            </a:r>
          </a:p>
          <a:p>
            <a:pPr marL="1085850" marR="0" lvl="1" indent="-457200" algn="l" defTabSz="914400" rtl="0" eaLnBrk="1" fontAlgn="auto" latinLnBrk="0" hangingPunct="1">
              <a:lnSpc>
                <a:spcPct val="130000"/>
              </a:lnSpc>
              <a:spcBef>
                <a:spcPct val="20000"/>
              </a:spcBef>
              <a:spcAft>
                <a:spcPts val="0"/>
              </a:spcAft>
              <a:buClr>
                <a:srgbClr val="33CC33"/>
              </a:buClr>
              <a:buSzPct val="80000"/>
              <a:buFont typeface="Wingdings 2" pitchFamily="18" charset="2"/>
              <a:buNone/>
              <a:tabLst/>
              <a:defRPr/>
            </a:pPr>
            <a:r>
              <a:rPr kumimoji="0" lang="zh-CN" altLang="en-US" sz="2800" b="1" i="0" u="none" strike="noStrike" kern="1200" cap="none" spc="0" normalizeH="0" baseline="0" noProof="0" smtClean="0">
                <a:ln>
                  <a:noFill/>
                </a:ln>
                <a:solidFill>
                  <a:schemeClr val="hlink"/>
                </a:solidFill>
                <a:effectLst/>
                <a:uLnTx/>
                <a:uFillTx/>
                <a:latin typeface="宋体" charset="-122"/>
                <a:ea typeface="宋体" charset="-122"/>
                <a:cs typeface="+mn-cs"/>
              </a:rPr>
              <a:t>          </a:t>
            </a:r>
            <a:r>
              <a:rPr kumimoji="0" lang="zh-CN" altLang="en-US" sz="2800" b="1" i="0" u="none" strike="noStrike" kern="1200" cap="none" spc="0" normalizeH="0" baseline="0" noProof="0" smtClean="0">
                <a:ln>
                  <a:noFill/>
                </a:ln>
                <a:solidFill>
                  <a:srgbClr val="D60093"/>
                </a:solidFill>
                <a:effectLst/>
                <a:uLnTx/>
                <a:uFillTx/>
                <a:latin typeface="宋体" charset="-122"/>
                <a:ea typeface="宋体" charset="-122"/>
                <a:cs typeface="+mn-cs"/>
              </a:rPr>
              <a:t>指令</a:t>
            </a:r>
            <a:r>
              <a:rPr kumimoji="0" lang="en-US" altLang="zh-CN" sz="2800" b="1" i="0" u="none" strike="noStrike" kern="1200" cap="none" spc="0" normalizeH="0" baseline="0" noProof="0" smtClean="0">
                <a:ln>
                  <a:noFill/>
                </a:ln>
                <a:solidFill>
                  <a:srgbClr val="D60093"/>
                </a:solidFill>
                <a:effectLst/>
                <a:uLnTx/>
                <a:uFillTx/>
                <a:latin typeface="宋体" charset="-122"/>
                <a:ea typeface="宋体" charset="-122"/>
                <a:cs typeface="+mn-cs"/>
              </a:rPr>
              <a:t>j</a:t>
            </a:r>
            <a:r>
              <a:rPr kumimoji="0" lang="zh-CN" altLang="en-US" sz="2800" b="1" i="0" u="none" strike="noStrike" kern="1200" cap="none" spc="0" normalizeH="0" baseline="0" noProof="0" smtClean="0">
                <a:ln>
                  <a:noFill/>
                </a:ln>
                <a:solidFill>
                  <a:srgbClr val="D60093"/>
                </a:solidFill>
                <a:effectLst/>
                <a:uLnTx/>
                <a:uFillTx/>
                <a:latin typeface="宋体" charset="-122"/>
                <a:ea typeface="宋体" charset="-122"/>
                <a:cs typeface="+mn-cs"/>
              </a:rPr>
              <a:t>写的名＝指令</a:t>
            </a:r>
            <a:r>
              <a:rPr kumimoji="0" lang="en-US" altLang="zh-CN" sz="2800" b="1" i="0" u="none" strike="noStrike" kern="1200" cap="none" spc="0" normalizeH="0" baseline="0" noProof="0" smtClean="0">
                <a:ln>
                  <a:noFill/>
                </a:ln>
                <a:solidFill>
                  <a:srgbClr val="D60093"/>
                </a:solidFill>
                <a:effectLst/>
                <a:uLnTx/>
                <a:uFillTx/>
                <a:latin typeface="宋体" charset="-122"/>
                <a:ea typeface="宋体" charset="-122"/>
                <a:cs typeface="+mn-cs"/>
              </a:rPr>
              <a:t>i</a:t>
            </a:r>
            <a:r>
              <a:rPr kumimoji="0" lang="zh-CN" altLang="en-US" sz="2800" b="1" i="0" u="none" strike="noStrike" kern="1200" cap="none" spc="0" normalizeH="0" baseline="0" noProof="0" smtClean="0">
                <a:ln>
                  <a:noFill/>
                </a:ln>
                <a:solidFill>
                  <a:srgbClr val="D60093"/>
                </a:solidFill>
                <a:effectLst/>
                <a:uLnTx/>
                <a:uFillTx/>
                <a:latin typeface="宋体" charset="-122"/>
                <a:ea typeface="宋体" charset="-122"/>
                <a:cs typeface="+mn-cs"/>
              </a:rPr>
              <a:t>写的名</a:t>
            </a:r>
          </a:p>
          <a:p>
            <a:pPr marL="1085850" marR="0" lvl="1" indent="-457200" algn="l" defTabSz="914400" rtl="0" eaLnBrk="1" fontAlgn="auto" latinLnBrk="0" hangingPunct="1">
              <a:lnSpc>
                <a:spcPct val="130000"/>
              </a:lnSpc>
              <a:spcBef>
                <a:spcPct val="20000"/>
              </a:spcBef>
              <a:spcAft>
                <a:spcPts val="0"/>
              </a:spcAft>
              <a:buClrTx/>
              <a:buSzPct val="80000"/>
              <a:buFont typeface="Wingdings" pitchFamily="2" charset="2"/>
              <a:buNone/>
              <a:tabLst/>
              <a:defRPr/>
            </a:pPr>
            <a:endParaRPr kumimoji="0" lang="en-US" altLang="zh-CN" sz="2800" b="0" i="0" u="none" strike="noStrike" kern="1200" cap="none" spc="0" normalizeH="0" baseline="0" noProof="0" dirty="0" smtClean="0">
              <a:ln>
                <a:noFill/>
              </a:ln>
              <a:solidFill>
                <a:schemeClr val="tx1"/>
              </a:solidFill>
              <a:effectLst/>
              <a:uLnTx/>
              <a:uFillTx/>
              <a:latin typeface="宋体" charset="-122"/>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Click to edit Master text styles&#10;Second level&#10;Third level&#10;Fourth level&#10;Fifth level"/>
          <p:cNvSpPr txBox="1">
            <a:spLocks noChangeArrowheads="1"/>
          </p:cNvSpPr>
          <p:nvPr/>
        </p:nvSpPr>
        <p:spPr>
          <a:xfrm>
            <a:off x="0" y="714356"/>
            <a:ext cx="8572528" cy="4367212"/>
          </a:xfrm>
          <a:prstGeom prst="rect">
            <a:avLst/>
          </a:prstGeom>
        </p:spPr>
        <p:txBody>
          <a:bodyPr/>
          <a:lstStyle/>
          <a:p>
            <a:pPr marL="1085850" marR="0" lvl="1" indent="-457200" algn="l" defTabSz="914400" rtl="0" eaLnBrk="1" fontAlgn="auto" latinLnBrk="0" hangingPunct="1">
              <a:lnSpc>
                <a:spcPct val="140000"/>
              </a:lnSpc>
              <a:spcBef>
                <a:spcPct val="20000"/>
              </a:spcBef>
              <a:spcAft>
                <a:spcPts val="0"/>
              </a:spcAft>
              <a:buClrTx/>
              <a:buSzPct val="80000"/>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名相关</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的两条指令之间并没有数据的传送。</a:t>
            </a:r>
          </a:p>
          <a:p>
            <a:pPr marL="1085850" lvl="1" indent="-457200">
              <a:lnSpc>
                <a:spcPct val="140000"/>
              </a:lnSpc>
              <a:spcBef>
                <a:spcPct val="20000"/>
              </a:spcBef>
              <a:buSzPct val="80000"/>
              <a:buFont typeface="Arial"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如果一条指令中的名改变了，并不影响另外一条指令的执行。故可采用</a:t>
            </a:r>
            <a:r>
              <a:rPr lang="zh-CN" altLang="en-US" sz="2800" dirty="0" smtClean="0">
                <a:solidFill>
                  <a:srgbClr val="FF0000"/>
                </a:solidFill>
              </a:rPr>
              <a:t>换名（重命名）技术</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1085850" marR="0" lvl="1" indent="-457200" algn="l" defTabSz="914400" rtl="0" eaLnBrk="1" fontAlgn="auto" latinLnBrk="0" hangingPunct="1">
              <a:lnSpc>
                <a:spcPct val="14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换名技术</a:t>
            </a:r>
          </a:p>
          <a:p>
            <a:pPr marL="1143000" marR="0" lvl="2" indent="-228600" algn="l" defTabSz="914400" rtl="0" eaLnBrk="1" fontAlgn="auto" latinLnBrk="0" hangingPunct="1">
              <a:lnSpc>
                <a:spcPct val="14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换名技术：</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通过改变指令中操作数的名来消除名相关。</a:t>
            </a:r>
          </a:p>
          <a:p>
            <a:pPr marL="1143000" marR="0" lvl="2" indent="-228600" algn="l" defTabSz="914400" rtl="0" eaLnBrk="1" fontAlgn="auto" latinLnBrk="0" hangingPunct="1">
              <a:lnSpc>
                <a:spcPct val="14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对于寄存器操作数进行换名称为</a:t>
            </a: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寄存器换名。</a:t>
            </a:r>
          </a:p>
          <a:p>
            <a:pPr marL="1143000" marR="0" lvl="2" indent="-2286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008000"/>
                </a:solidFill>
                <a:effectLst/>
                <a:uLnTx/>
                <a:uFillTx/>
                <a:latin typeface="+mn-lt"/>
                <a:ea typeface="宋体" charset="-122"/>
                <a:cs typeface="+mn-cs"/>
              </a:rPr>
              <a:t>既可以用编译器静态实现，也可以用硬件动态完成。</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642910" y="285728"/>
            <a:ext cx="8072462" cy="49530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smtClean="0">
                <a:ln>
                  <a:noFill/>
                </a:ln>
                <a:solidFill>
                  <a:schemeClr val="tx1"/>
                </a:solidFill>
                <a:effectLst/>
                <a:uLnTx/>
                <a:uFillTx/>
                <a:latin typeface="宋体" charset="-122"/>
                <a:ea typeface="宋体" charset="-122"/>
                <a:cs typeface="+mn-cs"/>
              </a:rPr>
              <a:t>例如：考虑下述代码：</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 </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        </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DIV.D	F2</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FF33CC"/>
                </a:solidFill>
                <a:effectLst/>
                <a:uLnTx/>
                <a:uFillTx/>
                <a:latin typeface="宋体" charset="-122"/>
                <a:ea typeface="宋体" charset="-122"/>
                <a:cs typeface="+mn-cs"/>
              </a:rPr>
              <a:t>F8</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F4</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        ADD.D	</a:t>
            </a:r>
            <a:r>
              <a:rPr kumimoji="0" lang="en-US" altLang="zh-CN" sz="3200" b="1" i="0" u="none" strike="noStrike" kern="1200" cap="none" spc="0" normalizeH="0" baseline="0" noProof="0" dirty="0" smtClean="0">
                <a:ln>
                  <a:noFill/>
                </a:ln>
                <a:solidFill>
                  <a:srgbClr val="FF33CC"/>
                </a:solidFill>
                <a:effectLst/>
                <a:uLnTx/>
                <a:uFillTx/>
                <a:latin typeface="宋体" charset="-122"/>
                <a:ea typeface="宋体" charset="-122"/>
                <a:cs typeface="+mn-cs"/>
              </a:rPr>
              <a:t>F8</a:t>
            </a:r>
            <a:r>
              <a:rPr kumimoji="0" lang="zh-CN" altLang="en-US" sz="3200" b="1" i="0" u="none" strike="noStrike" kern="1200" cap="none" spc="0" normalizeH="0" baseline="0" noProof="0" dirty="0" smtClean="0">
                <a:ln>
                  <a:noFill/>
                </a:ln>
                <a:solidFill>
                  <a:srgbClr val="FF33CC"/>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F0</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F12</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        SUB.D	F10</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FF33CC"/>
                </a:solidFill>
                <a:effectLst/>
                <a:uLnTx/>
                <a:uFillTx/>
                <a:latin typeface="宋体" charset="-122"/>
                <a:ea typeface="宋体" charset="-122"/>
                <a:cs typeface="+mn-cs"/>
              </a:rPr>
              <a:t>F8</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F14</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339933"/>
                </a:solidFill>
                <a:effectLst/>
                <a:uLnTx/>
                <a:uFillTx/>
                <a:latin typeface="宋体" charset="-122"/>
                <a:ea typeface="宋体" charset="-122"/>
                <a:cs typeface="+mn-cs"/>
              </a:rPr>
              <a:t>     </a:t>
            </a:r>
            <a:r>
              <a:rPr kumimoji="0" lang="en-US" altLang="zh-CN" sz="3200" b="1" i="0" u="none" strike="noStrike" kern="1200" cap="none" spc="0" normalizeH="0" baseline="0" noProof="0" dirty="0" smtClean="0">
                <a:ln>
                  <a:noFill/>
                </a:ln>
                <a:solidFill>
                  <a:srgbClr val="9933FF"/>
                </a:solidFill>
                <a:effectLst/>
                <a:uLnTx/>
                <a:uFillTx/>
                <a:latin typeface="宋体" charset="-122"/>
                <a:ea typeface="宋体" charset="-122"/>
                <a:cs typeface="+mn-cs"/>
              </a:rPr>
              <a:t>DIV.D</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和</a:t>
            </a:r>
            <a:r>
              <a:rPr kumimoji="0" lang="en-US" altLang="zh-CN" sz="3200" b="1" i="0" u="none" strike="noStrike" kern="1200" cap="none" spc="0" normalizeH="0" baseline="0" noProof="0" dirty="0" smtClean="0">
                <a:ln>
                  <a:noFill/>
                </a:ln>
                <a:solidFill>
                  <a:srgbClr val="9933FF"/>
                </a:solidFill>
                <a:effectLst/>
                <a:uLnTx/>
                <a:uFillTx/>
                <a:latin typeface="宋体" charset="-122"/>
                <a:ea typeface="宋体" charset="-122"/>
                <a:cs typeface="+mn-cs"/>
              </a:rPr>
              <a:t>ADD.D</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存在反相关。</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     进行寄存器换名（</a:t>
            </a:r>
            <a:r>
              <a:rPr kumimoji="0" lang="en-US" altLang="zh-CN" sz="3200" b="1" i="0" u="none" strike="noStrike" kern="1200" cap="none" spc="0" normalizeH="0" baseline="0" noProof="0" dirty="0" smtClean="0">
                <a:ln>
                  <a:noFill/>
                </a:ln>
                <a:solidFill>
                  <a:srgbClr val="9933FF"/>
                </a:solidFill>
                <a:effectLst/>
                <a:uLnTx/>
                <a:uFillTx/>
                <a:latin typeface="宋体" charset="-122"/>
                <a:ea typeface="宋体" charset="-122"/>
                <a:cs typeface="+mn-cs"/>
              </a:rPr>
              <a:t>F6</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换成</a:t>
            </a:r>
            <a:r>
              <a:rPr kumimoji="0" lang="en-US" altLang="zh-CN" sz="3200" b="1" i="0" u="none" strike="noStrike" kern="1200" cap="none" spc="0" normalizeH="0" baseline="0" noProof="0" dirty="0" smtClean="0">
                <a:ln>
                  <a:noFill/>
                </a:ln>
                <a:solidFill>
                  <a:srgbClr val="9933FF"/>
                </a:solidFill>
                <a:effectLst/>
                <a:uLnTx/>
                <a:uFillTx/>
                <a:latin typeface="宋体" charset="-122"/>
                <a:ea typeface="宋体" charset="-122"/>
                <a:cs typeface="+mn-cs"/>
              </a:rPr>
              <a:t>S</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）后，变成：</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       </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DIV.D	F2</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FF33CC"/>
                </a:solidFill>
                <a:effectLst/>
                <a:uLnTx/>
                <a:uFillTx/>
                <a:latin typeface="宋体" charset="-122"/>
                <a:ea typeface="宋体" charset="-122"/>
                <a:cs typeface="+mn-cs"/>
              </a:rPr>
              <a:t>F8</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F4</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       ADD.D	</a:t>
            </a:r>
            <a:r>
              <a:rPr kumimoji="0" lang="en-US" altLang="zh-CN" sz="3200" b="1" i="0" u="none" strike="noStrike" kern="1200" cap="none" spc="0" normalizeH="0" baseline="0" noProof="0" dirty="0" smtClean="0">
                <a:ln>
                  <a:noFill/>
                </a:ln>
                <a:solidFill>
                  <a:srgbClr val="FF33CC"/>
                </a:solidFill>
                <a:effectLst/>
                <a:uLnTx/>
                <a:uFillTx/>
                <a:latin typeface="宋体" charset="-122"/>
                <a:ea typeface="宋体" charset="-122"/>
                <a:cs typeface="+mn-cs"/>
              </a:rPr>
              <a:t>S</a:t>
            </a:r>
            <a:r>
              <a:rPr kumimoji="0" lang="zh-CN" altLang="en-US" sz="3200" b="0"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F0</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F12</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       SUB.D	F10</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FF33CC"/>
                </a:solidFill>
                <a:effectLst/>
                <a:uLnTx/>
                <a:uFillTx/>
                <a:latin typeface="宋体" charset="-122"/>
                <a:ea typeface="宋体" charset="-122"/>
                <a:cs typeface="+mn-cs"/>
              </a:rPr>
              <a:t>S</a:t>
            </a:r>
            <a:r>
              <a:rPr kumimoji="0" lang="zh-CN" altLang="en-US" sz="3200" b="1" i="0" u="none" strike="noStrike" kern="1200" cap="none" spc="0" normalizeH="0" baseline="0" noProof="0" dirty="0" smtClean="0">
                <a:ln>
                  <a:noFill/>
                </a:ln>
                <a:solidFill>
                  <a:srgbClr val="000000"/>
                </a:solidFill>
                <a:effectLst/>
                <a:uLnTx/>
                <a:uFillTx/>
                <a:latin typeface="宋体" charset="-122"/>
                <a:ea typeface="宋体" charset="-122"/>
                <a:cs typeface="+mn-cs"/>
              </a:rPr>
              <a:t>，</a:t>
            </a:r>
            <a:r>
              <a:rPr kumimoji="0" lang="en-US" altLang="zh-CN" sz="3200" b="1" i="0" u="none" strike="noStrike" kern="1200" cap="none" spc="0" normalizeH="0" baseline="0" noProof="0" dirty="0" smtClean="0">
                <a:ln>
                  <a:noFill/>
                </a:ln>
                <a:solidFill>
                  <a:srgbClr val="000000"/>
                </a:solidFill>
                <a:effectLst/>
                <a:uLnTx/>
                <a:uFillTx/>
                <a:latin typeface="宋体" charset="-122"/>
                <a:ea typeface="宋体" charset="-122"/>
                <a:cs typeface="+mn-cs"/>
              </a:rPr>
              <a:t>F14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descr="Rectangle: Click to edit Master text styles&#10;Second level&#10;Third level&#10;Fourth level&#10;Fifth level"/>
          <p:cNvSpPr txBox="1">
            <a:spLocks noChangeArrowheads="1"/>
          </p:cNvSpPr>
          <p:nvPr/>
        </p:nvSpPr>
        <p:spPr>
          <a:xfrm>
            <a:off x="0" y="285728"/>
            <a:ext cx="9144000" cy="28575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3"/>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控制相关 </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控制相关</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是指由分支指令引起的相关。</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为了保证程序应有的执行顺序，必须严格按控制相</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关确定的顺序执行。</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典型的程序结构是</a:t>
            </a:r>
            <a:r>
              <a:rPr kumimoji="0" lang="zh-CN" altLang="en-US" sz="2800" b="0" i="0" u="none" strike="noStrike" kern="1200" cap="none" spc="0" normalizeH="0" baseline="0" noProof="0" dirty="0" smtClean="0">
                <a:ln>
                  <a:noFill/>
                </a:ln>
                <a:solidFill>
                  <a:srgbClr val="9933FF"/>
                </a:solidFill>
                <a:effectLst/>
                <a:uLnTx/>
                <a:uFillTx/>
                <a:latin typeface="Times New Roman" pitchFamily="18" charset="0"/>
                <a:ea typeface="+mn-ea"/>
                <a:cs typeface="+mn-cs"/>
              </a:rPr>
              <a:t>“</a:t>
            </a:r>
            <a:r>
              <a:rPr kumimoji="0" lang="en-US" altLang="zh-CN" sz="2800" b="0" i="0" u="none" strike="noStrike" kern="1200" cap="none" spc="0" normalizeH="0" baseline="0" noProof="0" dirty="0" smtClean="0">
                <a:ln>
                  <a:noFill/>
                </a:ln>
                <a:solidFill>
                  <a:srgbClr val="9933FF"/>
                </a:solidFill>
                <a:effectLst/>
                <a:uLnTx/>
                <a:uFillTx/>
                <a:latin typeface="黑体" pitchFamily="49" charset="-122"/>
                <a:ea typeface="+mn-ea"/>
                <a:cs typeface="+mn-cs"/>
              </a:rPr>
              <a:t>if-then</a:t>
            </a:r>
            <a:r>
              <a:rPr kumimoji="0" lang="en-US" altLang="zh-CN" sz="2800" b="0" i="0" u="none" strike="noStrike" kern="1200" cap="none" spc="0" normalizeH="0" baseline="0" noProof="0" dirty="0" smtClean="0">
                <a:ln>
                  <a:noFill/>
                </a:ln>
                <a:solidFill>
                  <a:srgbClr val="9933FF"/>
                </a:solidFill>
                <a:effectLst/>
                <a:uLnTx/>
                <a:uFillTx/>
                <a:latin typeface="Times New Roman" pitchFamily="18" charset="0"/>
                <a:ea typeface="+mn-ea"/>
                <a:cs typeface="+mn-cs"/>
              </a:rPr>
              <a:t>”</a:t>
            </a:r>
            <a:r>
              <a:rPr kumimoji="0" lang="zh-CN" altLang="en-US" sz="2800" b="0" i="0" u="none" strike="noStrike" kern="1200" cap="none" spc="0" normalizeH="0" baseline="0" noProof="0" dirty="0" smtClean="0">
                <a:ln>
                  <a:noFill/>
                </a:ln>
                <a:solidFill>
                  <a:schemeClr val="tx1"/>
                </a:solidFill>
                <a:effectLst/>
                <a:uLnTx/>
                <a:uFillTx/>
                <a:latin typeface="黑体" pitchFamily="49" charset="-122"/>
                <a:ea typeface="+mn-ea"/>
                <a:cs typeface="+mn-cs"/>
              </a:rPr>
              <a:t>结构</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p>
          <a:p>
            <a:pPr marL="1085850" marR="0" lvl="1" indent="-457200" algn="l" defTabSz="914400" rtl="0" eaLnBrk="1" fontAlgn="auto" latinLnBrk="0" hangingPunct="1">
              <a:lnSpc>
                <a:spcPct val="100000"/>
              </a:lnSpc>
              <a:spcBef>
                <a:spcPct val="20000"/>
              </a:spcBef>
              <a:spcAft>
                <a:spcPts val="0"/>
              </a:spcAft>
              <a:buClrTx/>
              <a:buSzTx/>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示例：</a:t>
            </a:r>
          </a:p>
        </p:txBody>
      </p:sp>
      <p:sp>
        <p:nvSpPr>
          <p:cNvPr id="6" name="Text Box 4"/>
          <p:cNvSpPr txBox="1">
            <a:spLocks noChangeArrowheads="1"/>
          </p:cNvSpPr>
          <p:nvPr/>
        </p:nvSpPr>
        <p:spPr bwMode="auto">
          <a:xfrm>
            <a:off x="2500298" y="3000372"/>
            <a:ext cx="3357586" cy="2031325"/>
          </a:xfrm>
          <a:prstGeom prst="rect">
            <a:avLst/>
          </a:prstGeom>
          <a:noFill/>
          <a:ln w="9525">
            <a:noFill/>
            <a:miter lim="800000"/>
            <a:headEnd/>
            <a:tailEnd/>
          </a:ln>
        </p:spPr>
        <p:txBody>
          <a:bodyPr wrap="square">
            <a:spAutoFit/>
          </a:bodyPr>
          <a:lstStyle/>
          <a:p>
            <a:r>
              <a:rPr lang="en-US" altLang="zh-CN" b="1" dirty="0">
                <a:solidFill>
                  <a:srgbClr val="008000"/>
                </a:solidFill>
                <a:latin typeface="宋体" charset="-122"/>
                <a:ea typeface="宋体" charset="-122"/>
              </a:rPr>
              <a:t>if p1 {</a:t>
            </a:r>
          </a:p>
          <a:p>
            <a:r>
              <a:rPr lang="en-US" altLang="zh-CN" b="1" dirty="0">
                <a:solidFill>
                  <a:srgbClr val="008000"/>
                </a:solidFill>
                <a:latin typeface="宋体" charset="-122"/>
                <a:ea typeface="宋体" charset="-122"/>
              </a:rPr>
              <a:t>	   S1</a:t>
            </a:r>
            <a:r>
              <a:rPr lang="zh-CN" altLang="en-US" b="1" dirty="0">
                <a:solidFill>
                  <a:srgbClr val="008000"/>
                </a:solidFill>
                <a:latin typeface="宋体" charset="-122"/>
                <a:ea typeface="宋体" charset="-122"/>
              </a:rPr>
              <a:t>；</a:t>
            </a:r>
          </a:p>
          <a:p>
            <a:r>
              <a:rPr lang="zh-CN" altLang="en-US" b="1" dirty="0">
                <a:solidFill>
                  <a:srgbClr val="008000"/>
                </a:solidFill>
                <a:latin typeface="宋体" charset="-122"/>
                <a:ea typeface="宋体" charset="-122"/>
              </a:rPr>
              <a:t>      </a:t>
            </a:r>
            <a:r>
              <a:rPr lang="en-US" altLang="zh-CN" b="1" dirty="0">
                <a:solidFill>
                  <a:srgbClr val="008000"/>
                </a:solidFill>
                <a:latin typeface="宋体" charset="-122"/>
                <a:ea typeface="宋体" charset="-122"/>
              </a:rPr>
              <a:t>}</a:t>
            </a:r>
            <a:r>
              <a:rPr lang="zh-CN" altLang="en-US" b="1" dirty="0">
                <a:solidFill>
                  <a:srgbClr val="008000"/>
                </a:solidFill>
                <a:latin typeface="宋体" charset="-122"/>
                <a:ea typeface="宋体" charset="-122"/>
              </a:rPr>
              <a:t>；</a:t>
            </a:r>
          </a:p>
          <a:p>
            <a:r>
              <a:rPr lang="en-US" altLang="zh-CN" b="1" dirty="0">
                <a:solidFill>
                  <a:srgbClr val="008000"/>
                </a:solidFill>
                <a:latin typeface="宋体" charset="-122"/>
                <a:ea typeface="宋体" charset="-122"/>
              </a:rPr>
              <a:t>S</a:t>
            </a:r>
            <a:r>
              <a:rPr lang="zh-CN" altLang="en-US" b="1" dirty="0">
                <a:solidFill>
                  <a:srgbClr val="008000"/>
                </a:solidFill>
                <a:latin typeface="宋体" charset="-122"/>
                <a:ea typeface="宋体" charset="-122"/>
              </a:rPr>
              <a:t>；</a:t>
            </a:r>
          </a:p>
          <a:p>
            <a:r>
              <a:rPr lang="en-US" altLang="zh-CN" b="1" dirty="0">
                <a:solidFill>
                  <a:srgbClr val="008000"/>
                </a:solidFill>
                <a:latin typeface="宋体" charset="-122"/>
                <a:ea typeface="宋体" charset="-122"/>
              </a:rPr>
              <a:t>if p2 {</a:t>
            </a:r>
          </a:p>
          <a:p>
            <a:r>
              <a:rPr lang="en-US" altLang="zh-CN" b="1" dirty="0">
                <a:solidFill>
                  <a:srgbClr val="008000"/>
                </a:solidFill>
                <a:latin typeface="宋体" charset="-122"/>
                <a:ea typeface="宋体" charset="-122"/>
              </a:rPr>
              <a:t>	   S2</a:t>
            </a:r>
            <a:r>
              <a:rPr lang="zh-CN" altLang="en-US" b="1" dirty="0">
                <a:solidFill>
                  <a:srgbClr val="008000"/>
                </a:solidFill>
                <a:latin typeface="宋体" charset="-122"/>
                <a:ea typeface="宋体" charset="-122"/>
              </a:rPr>
              <a:t>；</a:t>
            </a:r>
          </a:p>
          <a:p>
            <a:r>
              <a:rPr lang="zh-CN" altLang="en-US" b="1" dirty="0">
                <a:solidFill>
                  <a:srgbClr val="008000"/>
                </a:solidFill>
                <a:latin typeface="宋体" charset="-122"/>
                <a:ea typeface="宋体" charset="-122"/>
              </a:rPr>
              <a:t>      </a:t>
            </a:r>
            <a:r>
              <a:rPr lang="en-US" altLang="zh-CN" b="1" dirty="0">
                <a:solidFill>
                  <a:srgbClr val="008000"/>
                </a:solidFill>
                <a:latin typeface="宋体" charset="-122"/>
                <a:ea typeface="宋体" charset="-122"/>
              </a:rPr>
              <a:t>}</a:t>
            </a:r>
            <a:r>
              <a:rPr lang="zh-CN" altLang="en-US" b="1" dirty="0">
                <a:solidFill>
                  <a:srgbClr val="008000"/>
                </a:solidFill>
                <a:latin typeface="宋体" charset="-122"/>
                <a:ea typeface="宋体" charset="-122"/>
              </a:rPr>
              <a:t>；</a:t>
            </a:r>
          </a:p>
        </p:txBody>
      </p:sp>
      <p:sp>
        <p:nvSpPr>
          <p:cNvPr id="7" name="矩形 6"/>
          <p:cNvSpPr/>
          <p:nvPr/>
        </p:nvSpPr>
        <p:spPr>
          <a:xfrm>
            <a:off x="428596" y="5500702"/>
            <a:ext cx="5715040" cy="1569660"/>
          </a:xfrm>
          <a:prstGeom prst="rect">
            <a:avLst/>
          </a:prstGeom>
        </p:spPr>
        <p:txBody>
          <a:bodyPr wrap="square">
            <a:spAutoFit/>
          </a:bodyPr>
          <a:lstStyle/>
          <a:p>
            <a:r>
              <a:rPr lang="en-US" altLang="zh-CN" b="1" dirty="0" smtClean="0">
                <a:solidFill>
                  <a:srgbClr val="008000"/>
                </a:solidFill>
                <a:latin typeface="宋体" charset="-122"/>
                <a:ea typeface="宋体" charset="-122"/>
              </a:rPr>
              <a:t>p1 ,S1</a:t>
            </a:r>
            <a:r>
              <a:rPr lang="zh-CN" altLang="en-US" b="1" dirty="0" smtClean="0">
                <a:solidFill>
                  <a:srgbClr val="008000"/>
                </a:solidFill>
                <a:latin typeface="宋体" charset="-122"/>
                <a:ea typeface="宋体" charset="-122"/>
              </a:rPr>
              <a:t>控制相关；</a:t>
            </a:r>
            <a:r>
              <a:rPr lang="en-US" altLang="zh-CN" b="1" dirty="0" smtClean="0">
                <a:solidFill>
                  <a:srgbClr val="008000"/>
                </a:solidFill>
                <a:latin typeface="宋体" charset="-122"/>
                <a:ea typeface="宋体" charset="-122"/>
              </a:rPr>
              <a:t>p2 ,S2</a:t>
            </a:r>
            <a:r>
              <a:rPr lang="zh-CN" altLang="en-US" b="1" dirty="0" smtClean="0">
                <a:solidFill>
                  <a:srgbClr val="008000"/>
                </a:solidFill>
                <a:latin typeface="宋体" charset="-122"/>
                <a:ea typeface="宋体" charset="-122"/>
              </a:rPr>
              <a:t>控制相关；</a:t>
            </a:r>
            <a:endParaRPr lang="en-US" altLang="zh-CN" b="1" dirty="0" smtClean="0">
              <a:solidFill>
                <a:srgbClr val="008000"/>
              </a:solidFill>
              <a:latin typeface="宋体" charset="-122"/>
              <a:ea typeface="宋体" charset="-122"/>
            </a:endParaRPr>
          </a:p>
          <a:p>
            <a:r>
              <a:rPr lang="en-US" altLang="zh-CN" b="1" dirty="0" smtClean="0">
                <a:solidFill>
                  <a:srgbClr val="008000"/>
                </a:solidFill>
                <a:latin typeface="宋体" charset="-122"/>
                <a:ea typeface="宋体" charset="-122"/>
              </a:rPr>
              <a:t>p1 , p2 </a:t>
            </a:r>
            <a:r>
              <a:rPr lang="zh-CN" altLang="en-US" b="1" dirty="0" smtClean="0">
                <a:solidFill>
                  <a:srgbClr val="008000"/>
                </a:solidFill>
                <a:latin typeface="宋体" charset="-122"/>
                <a:ea typeface="宋体" charset="-122"/>
              </a:rPr>
              <a:t>与</a:t>
            </a:r>
            <a:r>
              <a:rPr lang="en-US" altLang="zh-CN" b="1" dirty="0" smtClean="0">
                <a:solidFill>
                  <a:srgbClr val="FF0000"/>
                </a:solidFill>
                <a:latin typeface="宋体" charset="-122"/>
                <a:ea typeface="宋体" charset="-122"/>
              </a:rPr>
              <a:t>S</a:t>
            </a:r>
            <a:r>
              <a:rPr lang="zh-CN" altLang="en-US" b="1" dirty="0" smtClean="0">
                <a:solidFill>
                  <a:srgbClr val="008000"/>
                </a:solidFill>
                <a:latin typeface="宋体" charset="-122"/>
                <a:ea typeface="宋体" charset="-122"/>
              </a:rPr>
              <a:t>均不</a:t>
            </a:r>
            <a:r>
              <a:rPr lang="en-US" altLang="zh-CN" b="1" dirty="0" smtClean="0">
                <a:solidFill>
                  <a:srgbClr val="008000"/>
                </a:solidFill>
                <a:latin typeface="宋体" charset="-122"/>
                <a:ea typeface="宋体" charset="-122"/>
              </a:rPr>
              <a:t>(</a:t>
            </a:r>
            <a:r>
              <a:rPr lang="zh-CN" altLang="en-US" b="1" dirty="0" smtClean="0">
                <a:solidFill>
                  <a:srgbClr val="008000"/>
                </a:solidFill>
                <a:latin typeface="宋体" charset="-122"/>
                <a:ea typeface="宋体" charset="-122"/>
              </a:rPr>
              <a:t> 控制</a:t>
            </a:r>
            <a:r>
              <a:rPr lang="en-US" altLang="zh-CN" b="1" dirty="0" smtClean="0">
                <a:solidFill>
                  <a:srgbClr val="008000"/>
                </a:solidFill>
                <a:latin typeface="宋体" charset="-122"/>
                <a:ea typeface="宋体" charset="-122"/>
              </a:rPr>
              <a:t>)</a:t>
            </a:r>
            <a:r>
              <a:rPr lang="zh-CN" altLang="en-US" b="1" dirty="0" smtClean="0">
                <a:solidFill>
                  <a:srgbClr val="008000"/>
                </a:solidFill>
                <a:latin typeface="宋体" charset="-122"/>
                <a:ea typeface="宋体" charset="-122"/>
              </a:rPr>
              <a:t> 相关</a:t>
            </a:r>
            <a:endParaRPr lang="en-US" altLang="zh-CN" b="1" dirty="0" smtClean="0">
              <a:solidFill>
                <a:srgbClr val="008000"/>
              </a:solidFill>
              <a:latin typeface="宋体" charset="-122"/>
              <a:ea typeface="宋体" charset="-122"/>
            </a:endParaRPr>
          </a:p>
          <a:p>
            <a:r>
              <a:rPr lang="zh-CN" altLang="en-US" b="1" dirty="0" smtClean="0">
                <a:solidFill>
                  <a:srgbClr val="008000"/>
                </a:solidFill>
                <a:latin typeface="宋体" charset="-122"/>
                <a:ea typeface="宋体" charset="-122"/>
              </a:rPr>
              <a:t> </a:t>
            </a:r>
          </a:p>
          <a:p>
            <a:r>
              <a:rPr lang="zh-CN" altLang="en-US" b="1" dirty="0" smtClean="0">
                <a:solidFill>
                  <a:srgbClr val="008000"/>
                </a:solidFill>
                <a:latin typeface="宋体" charset="-122"/>
                <a:ea typeface="宋体" charset="-122"/>
              </a:rPr>
              <a:t> </a:t>
            </a:r>
            <a:endParaRPr lang="zh-CN" altLang="en-US" b="1" dirty="0">
              <a:solidFill>
                <a:srgbClr val="008000"/>
              </a:solidFill>
              <a:latin typeface="宋体" charset="-122"/>
              <a:ea typeface="宋体"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01650" y="0"/>
            <a:ext cx="8229600" cy="1249363"/>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sz="4400" b="1" i="0" u="none" strike="noStrike" kern="1200" cap="none" spc="0" normalizeH="0" baseline="0" noProof="0" smtClean="0">
                <a:ln>
                  <a:noFill/>
                </a:ln>
                <a:solidFill>
                  <a:schemeClr val="accent1"/>
                </a:solidFill>
                <a:effectLst/>
                <a:uLnTx/>
                <a:uFillTx/>
                <a:latin typeface="+mj-lt"/>
                <a:ea typeface="+mj-ea"/>
                <a:cs typeface="+mj-cs"/>
                <a:sym typeface="Arial" pitchFamily="34" charset="0"/>
              </a:rPr>
              <a:t>流水线</a:t>
            </a:r>
            <a:r>
              <a:rPr kumimoji="0" lang="zh-CN" sz="4400" b="1" i="0" u="none" strike="noStrike" kern="1200" cap="none" spc="0" normalizeH="0" baseline="0" noProof="0" smtClean="0">
                <a:ln>
                  <a:noFill/>
                </a:ln>
                <a:solidFill>
                  <a:schemeClr val="accent1"/>
                </a:solidFill>
                <a:effectLst/>
                <a:uLnTx/>
                <a:uFillTx/>
                <a:latin typeface="+mj-lt"/>
                <a:ea typeface="+mj-ea"/>
                <a:cs typeface="+mj-cs"/>
              </a:rPr>
              <a:t>控制相关</a:t>
            </a:r>
          </a:p>
        </p:txBody>
      </p:sp>
      <p:sp>
        <p:nvSpPr>
          <p:cNvPr id="7" name="Rectangle 3"/>
          <p:cNvSpPr txBox="1">
            <a:spLocks noChangeArrowheads="1"/>
          </p:cNvSpPr>
          <p:nvPr/>
        </p:nvSpPr>
        <p:spPr>
          <a:xfrm>
            <a:off x="503237" y="1503363"/>
            <a:ext cx="8640763" cy="56610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0" i="0" u="none" strike="noStrike" kern="1200" cap="none" spc="0" normalizeH="0" baseline="0" noProof="0" dirty="0" smtClean="0">
                <a:ln>
                  <a:noFill/>
                </a:ln>
                <a:solidFill>
                  <a:srgbClr val="000099"/>
                </a:solidFill>
                <a:effectLst/>
                <a:uLnTx/>
                <a:uFillTx/>
                <a:latin typeface="+mn-lt"/>
                <a:ea typeface="+mn-ea"/>
                <a:cs typeface="+mn-cs"/>
              </a:rPr>
              <a:t>流水线中</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条件转移类</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执行时，有两种结果：</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rgbClr val="FFFF00"/>
                </a:solidFill>
                <a:effectLst/>
                <a:uLnTx/>
                <a:uFillTx/>
                <a:latin typeface="+mn-lt"/>
                <a:ea typeface="+mn-ea"/>
                <a:cs typeface="+mn-cs"/>
              </a:rPr>
              <a:t> </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  </a:t>
            </a:r>
            <a:r>
              <a:rPr kumimoji="0" lang="zh-CN" altLang="zh-CN" sz="3200" b="0" i="0" u="none" strike="noStrike" kern="1200" cap="none" spc="0" normalizeH="0" baseline="0" noProof="0" dirty="0" smtClean="0">
                <a:ln>
                  <a:noFill/>
                </a:ln>
                <a:solidFill>
                  <a:srgbClr val="FF0000"/>
                </a:solidFill>
                <a:effectLst/>
                <a:uLnTx/>
                <a:uFillTx/>
                <a:latin typeface="+mn-lt"/>
                <a:ea typeface="+mn-ea"/>
                <a:cs typeface="+mn-cs"/>
              </a:rPr>
              <a:t>1.</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发生转移</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，将程序计数器</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PC</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内容改成</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转移目标地址</a:t>
            </a:r>
            <a:r>
              <a:rPr kumimoji="0" lang="zh-C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dirty="0" smtClean="0">
                <a:ln>
                  <a:noFill/>
                </a:ln>
                <a:solidFill>
                  <a:srgbClr val="FFFF00"/>
                </a:solidFill>
                <a:effectLst/>
                <a:uLnTx/>
                <a:uFillTx/>
                <a:latin typeface="+mn-lt"/>
                <a:ea typeface="+mn-ea"/>
                <a:cs typeface="+mn-cs"/>
              </a:rPr>
              <a:t>  </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 </a:t>
            </a:r>
            <a:r>
              <a:rPr kumimoji="0" lang="zh-CN" altLang="zh-CN" sz="3200" b="0" i="0" u="none" strike="noStrike" kern="1200" cap="none" spc="0" normalizeH="0" baseline="0" noProof="0" dirty="0" smtClean="0">
                <a:ln>
                  <a:noFill/>
                </a:ln>
                <a:solidFill>
                  <a:srgbClr val="FF0000"/>
                </a:solidFill>
                <a:effectLst/>
                <a:uLnTx/>
                <a:uFillTx/>
                <a:latin typeface="+mn-lt"/>
                <a:ea typeface="+mn-ea"/>
                <a:cs typeface="+mn-cs"/>
              </a:rPr>
              <a:t>2.</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不发生转移，</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PC</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指向下一条指令地址。</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0" i="0" u="none" strike="noStrike" kern="1200" cap="none" spc="0" normalizeH="0" baseline="0" noProof="0" dirty="0" smtClean="0">
                <a:ln>
                  <a:noFill/>
                </a:ln>
                <a:solidFill>
                  <a:srgbClr val="FF0000"/>
                </a:solidFill>
                <a:effectLst/>
                <a:uLnTx/>
                <a:uFillTx/>
                <a:latin typeface="+mn-lt"/>
                <a:ea typeface="+mn-ea"/>
                <a:cs typeface="+mn-cs"/>
              </a:rPr>
              <a:t>条件转移指令</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往往要在流水线末端时转移条件才能建立。流水线性能会大幅度下降。</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从相关角度看，</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条件转移指令</a:t>
            </a:r>
            <a:r>
              <a:rPr kumimoji="0" lang="zh-CN" altLang="zh-CN" sz="3200" b="1" i="0" u="none" strike="noStrike" kern="1200" cap="none" spc="0" normalizeH="0" baseline="0" noProof="0" dirty="0" smtClean="0">
                <a:ln>
                  <a:noFill/>
                </a:ln>
                <a:solidFill>
                  <a:srgbClr val="000099"/>
                </a:solidFill>
                <a:effectLst/>
                <a:uLnTx/>
                <a:uFillTx/>
                <a:latin typeface="+mn-lt"/>
                <a:ea typeface="+mn-ea"/>
                <a:cs typeface="+mn-cs"/>
              </a:rPr>
              <a:t>或</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中断指令与后续指令</a:t>
            </a:r>
            <a:r>
              <a:rPr kumimoji="0" lang="zh-CN" altLang="zh-CN" sz="3200" b="1" i="0" u="none" strike="noStrike" kern="1200" cap="none" spc="0" normalizeH="0" baseline="0" noProof="0" dirty="0" smtClean="0">
                <a:ln>
                  <a:noFill/>
                </a:ln>
                <a:solidFill>
                  <a:srgbClr val="000099"/>
                </a:solidFill>
                <a:effectLst/>
                <a:uLnTx/>
                <a:uFillTx/>
                <a:latin typeface="+mn-lt"/>
                <a:ea typeface="+mn-ea"/>
                <a:cs typeface="+mn-cs"/>
              </a:rPr>
              <a:t>存在着一种控制上的</a:t>
            </a:r>
            <a:r>
              <a:rPr kumimoji="0" lang="zh-CN" sz="3200" b="0" i="0" u="none" strike="noStrike" kern="1200" cap="none" spc="0" normalizeH="0" baseline="0" noProof="0" dirty="0" smtClean="0">
                <a:ln>
                  <a:noFill/>
                </a:ln>
                <a:solidFill>
                  <a:srgbClr val="FF0000"/>
                </a:solidFill>
                <a:effectLst/>
                <a:uLnTx/>
                <a:uFillTx/>
                <a:latin typeface="+mn-lt"/>
                <a:ea typeface="+mn-ea"/>
                <a:cs typeface="+mn-cs"/>
              </a:rPr>
              <a:t>全局相关。</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0" y="571480"/>
            <a:ext cx="8286776" cy="3433762"/>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控制相关带来了以下</a:t>
            </a:r>
            <a:r>
              <a:rPr kumimoji="0" lang="zh-CN" altLang="en-US" sz="2800" b="0" i="0" u="none" strike="noStrike" kern="1200" cap="none" spc="0" normalizeH="0" baseline="0" noProof="0" dirty="0" smtClean="0">
                <a:ln>
                  <a:noFill/>
                </a:ln>
                <a:solidFill>
                  <a:srgbClr val="FF33CC"/>
                </a:solidFill>
                <a:effectLst/>
                <a:uLnTx/>
                <a:uFillTx/>
                <a:latin typeface="+mn-lt"/>
                <a:ea typeface="+mn-ea"/>
                <a:cs typeface="+mn-cs"/>
              </a:rPr>
              <a:t>两个限制：</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与一条分支指令控制相关的指令不能被移到该分支之前。否则这些指令就不受该分支控制了。</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hlink"/>
                </a:solidFill>
                <a:effectLst/>
                <a:uLnTx/>
                <a:uFillTx/>
                <a:latin typeface="宋体" charset="-122"/>
                <a:ea typeface="宋体" charset="-122"/>
                <a:cs typeface="+mn-cs"/>
              </a:rPr>
              <a:t>对于上述的例子，</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then</a:t>
            </a:r>
            <a:r>
              <a:rPr kumimoji="0" lang="en-US" altLang="zh-CN" sz="2400" b="0" i="0" u="none" strike="noStrike" kern="1200" cap="none" spc="0" normalizeH="0" baseline="0" noProof="0" dirty="0" smtClean="0">
                <a:ln>
                  <a:noFill/>
                </a:ln>
                <a:solidFill>
                  <a:schemeClr val="hlink"/>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hlink"/>
                </a:solidFill>
                <a:effectLst/>
                <a:uLnTx/>
                <a:uFillTx/>
                <a:latin typeface="宋体" charset="-122"/>
                <a:ea typeface="宋体" charset="-122"/>
                <a:cs typeface="+mn-cs"/>
              </a:rPr>
              <a:t>部分中的指令不能移到</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if</a:t>
            </a:r>
            <a:r>
              <a:rPr kumimoji="0" lang="zh-CN" altLang="en-US" sz="2400" b="0" i="0" u="none" strike="noStrike" kern="1200" cap="none" spc="0" normalizeH="0" baseline="0" noProof="0" dirty="0" smtClean="0">
                <a:ln>
                  <a:noFill/>
                </a:ln>
                <a:solidFill>
                  <a:schemeClr val="hlink"/>
                </a:solidFill>
                <a:effectLst/>
                <a:uLnTx/>
                <a:uFillTx/>
                <a:latin typeface="宋体" charset="-122"/>
                <a:ea typeface="宋体" charset="-122"/>
                <a:cs typeface="+mn-cs"/>
              </a:rPr>
              <a:t>语句之前。</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如果一条指令与某分支指令不存在控制相关，就不能把该指令移到该分支之后。</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hlink"/>
                </a:solidFill>
                <a:effectLst/>
                <a:uLnTx/>
                <a:uFillTx/>
                <a:latin typeface="宋体" charset="-122"/>
                <a:ea typeface="宋体" charset="-122"/>
                <a:cs typeface="+mn-cs"/>
              </a:rPr>
              <a:t>对于上述的例子，不能把</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S</a:t>
            </a:r>
            <a:r>
              <a:rPr kumimoji="0" lang="zh-CN" altLang="en-US" sz="2400" b="0" i="0" u="none" strike="noStrike" kern="1200" cap="none" spc="0" normalizeH="0" baseline="0" noProof="0" dirty="0" smtClean="0">
                <a:ln>
                  <a:noFill/>
                </a:ln>
                <a:solidFill>
                  <a:schemeClr val="hlink"/>
                </a:solidFill>
                <a:effectLst/>
                <a:uLnTx/>
                <a:uFillTx/>
                <a:latin typeface="宋体" charset="-122"/>
                <a:ea typeface="宋体" charset="-122"/>
                <a:cs typeface="+mn-cs"/>
              </a:rPr>
              <a:t>移到</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if</a:t>
            </a:r>
            <a:r>
              <a:rPr kumimoji="0" lang="zh-CN" altLang="en-US" sz="2400" b="0" i="0" u="none" strike="noStrike" kern="1200" cap="none" spc="0" normalizeH="0" baseline="0" noProof="0" dirty="0" smtClean="0">
                <a:ln>
                  <a:noFill/>
                </a:ln>
                <a:solidFill>
                  <a:schemeClr val="hlink"/>
                </a:solidFill>
                <a:effectLst/>
                <a:uLnTx/>
                <a:uFillTx/>
                <a:latin typeface="宋体" charset="-122"/>
                <a:ea typeface="宋体" charset="-122"/>
                <a:cs typeface="+mn-cs"/>
              </a:rPr>
              <a:t>语句的</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then</a:t>
            </a:r>
            <a:r>
              <a:rPr kumimoji="0" lang="en-US" altLang="zh-CN" sz="2400" b="0" i="0" u="none" strike="noStrike" kern="1200" cap="none" spc="0" normalizeH="0" baseline="0" noProof="0" dirty="0" smtClean="0">
                <a:ln>
                  <a:noFill/>
                </a:ln>
                <a:solidFill>
                  <a:schemeClr val="hlink"/>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hlink"/>
                </a:solidFill>
                <a:effectLst/>
                <a:uLnTx/>
                <a:uFillTx/>
                <a:latin typeface="宋体" charset="-122"/>
                <a:ea typeface="宋体" charset="-122"/>
                <a:cs typeface="+mn-cs"/>
              </a:rPr>
              <a:t>部分中。</a:t>
            </a:r>
          </a:p>
        </p:txBody>
      </p:sp>
      <p:sp>
        <p:nvSpPr>
          <p:cNvPr id="4" name="Text Box 4"/>
          <p:cNvSpPr txBox="1">
            <a:spLocks noChangeArrowheads="1"/>
          </p:cNvSpPr>
          <p:nvPr/>
        </p:nvSpPr>
        <p:spPr bwMode="auto">
          <a:xfrm>
            <a:off x="2571736" y="4429132"/>
            <a:ext cx="3357586" cy="2031325"/>
          </a:xfrm>
          <a:prstGeom prst="rect">
            <a:avLst/>
          </a:prstGeom>
          <a:noFill/>
          <a:ln w="9525">
            <a:noFill/>
            <a:miter lim="800000"/>
            <a:headEnd/>
            <a:tailEnd/>
          </a:ln>
        </p:spPr>
        <p:txBody>
          <a:bodyPr wrap="square">
            <a:spAutoFit/>
          </a:bodyPr>
          <a:lstStyle/>
          <a:p>
            <a:r>
              <a:rPr lang="en-US" altLang="zh-CN" b="1" dirty="0">
                <a:solidFill>
                  <a:srgbClr val="008000"/>
                </a:solidFill>
                <a:latin typeface="宋体" charset="-122"/>
                <a:ea typeface="宋体" charset="-122"/>
              </a:rPr>
              <a:t>if p1 {</a:t>
            </a:r>
          </a:p>
          <a:p>
            <a:r>
              <a:rPr lang="en-US" altLang="zh-CN" b="1" dirty="0">
                <a:solidFill>
                  <a:srgbClr val="008000"/>
                </a:solidFill>
                <a:latin typeface="宋体" charset="-122"/>
                <a:ea typeface="宋体" charset="-122"/>
              </a:rPr>
              <a:t>	   S1</a:t>
            </a:r>
            <a:r>
              <a:rPr lang="zh-CN" altLang="en-US" b="1" dirty="0">
                <a:solidFill>
                  <a:srgbClr val="008000"/>
                </a:solidFill>
                <a:latin typeface="宋体" charset="-122"/>
                <a:ea typeface="宋体" charset="-122"/>
              </a:rPr>
              <a:t>；</a:t>
            </a:r>
          </a:p>
          <a:p>
            <a:r>
              <a:rPr lang="zh-CN" altLang="en-US" b="1" dirty="0">
                <a:solidFill>
                  <a:srgbClr val="008000"/>
                </a:solidFill>
                <a:latin typeface="宋体" charset="-122"/>
                <a:ea typeface="宋体" charset="-122"/>
              </a:rPr>
              <a:t>      </a:t>
            </a:r>
            <a:r>
              <a:rPr lang="en-US" altLang="zh-CN" b="1" dirty="0">
                <a:solidFill>
                  <a:srgbClr val="008000"/>
                </a:solidFill>
                <a:latin typeface="宋体" charset="-122"/>
                <a:ea typeface="宋体" charset="-122"/>
              </a:rPr>
              <a:t>}</a:t>
            </a:r>
            <a:r>
              <a:rPr lang="zh-CN" altLang="en-US" b="1" dirty="0">
                <a:solidFill>
                  <a:srgbClr val="008000"/>
                </a:solidFill>
                <a:latin typeface="宋体" charset="-122"/>
                <a:ea typeface="宋体" charset="-122"/>
              </a:rPr>
              <a:t>；</a:t>
            </a:r>
          </a:p>
          <a:p>
            <a:r>
              <a:rPr lang="en-US" altLang="zh-CN" b="1" dirty="0">
                <a:solidFill>
                  <a:srgbClr val="FF0000"/>
                </a:solidFill>
                <a:latin typeface="宋体" charset="-122"/>
                <a:ea typeface="宋体" charset="-122"/>
              </a:rPr>
              <a:t>S</a:t>
            </a:r>
            <a:r>
              <a:rPr lang="zh-CN" altLang="en-US" b="1" dirty="0">
                <a:solidFill>
                  <a:srgbClr val="FF0000"/>
                </a:solidFill>
                <a:latin typeface="宋体" charset="-122"/>
                <a:ea typeface="宋体" charset="-122"/>
              </a:rPr>
              <a:t>；</a:t>
            </a:r>
          </a:p>
          <a:p>
            <a:r>
              <a:rPr lang="en-US" altLang="zh-CN" b="1" dirty="0">
                <a:solidFill>
                  <a:srgbClr val="008000"/>
                </a:solidFill>
                <a:latin typeface="宋体" charset="-122"/>
                <a:ea typeface="宋体" charset="-122"/>
              </a:rPr>
              <a:t>if p2 {</a:t>
            </a:r>
          </a:p>
          <a:p>
            <a:r>
              <a:rPr lang="en-US" altLang="zh-CN" b="1" dirty="0">
                <a:solidFill>
                  <a:srgbClr val="008000"/>
                </a:solidFill>
                <a:latin typeface="宋体" charset="-122"/>
                <a:ea typeface="宋体" charset="-122"/>
              </a:rPr>
              <a:t>	   S2</a:t>
            </a:r>
            <a:r>
              <a:rPr lang="zh-CN" altLang="en-US" b="1" dirty="0">
                <a:solidFill>
                  <a:srgbClr val="008000"/>
                </a:solidFill>
                <a:latin typeface="宋体" charset="-122"/>
                <a:ea typeface="宋体" charset="-122"/>
              </a:rPr>
              <a:t>；</a:t>
            </a:r>
          </a:p>
          <a:p>
            <a:r>
              <a:rPr lang="zh-CN" altLang="en-US" b="1" dirty="0">
                <a:solidFill>
                  <a:srgbClr val="008000"/>
                </a:solidFill>
                <a:latin typeface="宋体" charset="-122"/>
                <a:ea typeface="宋体" charset="-122"/>
              </a:rPr>
              <a:t>      </a:t>
            </a:r>
            <a:r>
              <a:rPr lang="en-US" altLang="zh-CN" b="1" dirty="0">
                <a:solidFill>
                  <a:srgbClr val="008000"/>
                </a:solidFill>
                <a:latin typeface="宋体" charset="-122"/>
                <a:ea typeface="宋体" charset="-122"/>
              </a:rPr>
              <a:t>}</a:t>
            </a:r>
            <a:r>
              <a:rPr lang="zh-CN" altLang="en-US" b="1" dirty="0">
                <a:solidFill>
                  <a:srgbClr val="008000"/>
                </a:solidFill>
                <a:latin typeface="宋体" charset="-122"/>
                <a:ea typeface="宋体" charset="-122"/>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0" y="1214422"/>
            <a:ext cx="8858280" cy="5143536"/>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800" b="0" i="0" u="none" strike="noStrike" kern="1200" cap="none" spc="0" normalizeH="0" baseline="0" noProof="0" dirty="0" smtClean="0">
                <a:ln>
                  <a:noFill/>
                </a:ln>
                <a:solidFill>
                  <a:srgbClr val="008000"/>
                </a:solidFill>
                <a:effectLst/>
                <a:uLnTx/>
                <a:uFillTx/>
                <a:latin typeface="+mn-lt"/>
                <a:ea typeface="+mn-ea"/>
                <a:cs typeface="+mn-cs"/>
              </a:rPr>
              <a:t>       </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流水线冲突</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是指对具体的流水线来说，由于相关的存在，使得指令流中的下一条指令不能在指定的时钟周期执行。</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流水线冲突有</a:t>
            </a:r>
            <a:r>
              <a:rPr kumimoji="0" lang="en-US" altLang="zh-CN" sz="2800" b="0" i="0" u="none" strike="noStrike" kern="1200" cap="none" spc="0" normalizeH="0" baseline="0" noProof="0" dirty="0" smtClean="0">
                <a:ln>
                  <a:noFill/>
                </a:ln>
                <a:solidFill>
                  <a:srgbClr val="9933FF"/>
                </a:solidFill>
                <a:effectLst/>
                <a:uLnTx/>
                <a:uFillTx/>
                <a:latin typeface="宋体" charset="-122"/>
                <a:ea typeface="宋体" charset="-122"/>
                <a:cs typeface="+mn-cs"/>
              </a:rPr>
              <a:t>3</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种类型：</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宋体" charset="-122"/>
                <a:cs typeface="+mn-cs"/>
              </a:rPr>
              <a:t>结构冲突：</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因</a:t>
            </a: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宋体" charset="-122"/>
                <a:cs typeface="+mn-cs"/>
              </a:rPr>
              <a:t>硬件资源</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满足不了指令重叠执行的要</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    求而发生的冲突。</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宋体" charset="-122"/>
                <a:cs typeface="+mn-cs"/>
              </a:rPr>
              <a:t>数据冲突：</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当指令在流水线中重叠执行时，因需要</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    用到前面指令的</a:t>
            </a: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宋体" charset="-122"/>
                <a:cs typeface="+mn-cs"/>
              </a:rPr>
              <a:t>执行结果</a:t>
            </a:r>
            <a:r>
              <a:rPr kumimoji="0" lang="zh-CN" altLang="en-US" sz="2400" b="0" i="0" u="none" strike="noStrike" kern="1200" cap="none" spc="0" normalizeH="0" baseline="0" noProof="0" dirty="0" smtClean="0">
                <a:ln>
                  <a:noFill/>
                </a:ln>
                <a:solidFill>
                  <a:schemeClr val="tx1"/>
                </a:solidFill>
                <a:effectLst/>
                <a:uLnTx/>
                <a:uFillTx/>
                <a:latin typeface="黑体" pitchFamily="49" charset="-122"/>
                <a:ea typeface="宋体" charset="-122"/>
                <a:cs typeface="+mn-cs"/>
              </a:rPr>
              <a:t>而发生的冲突。</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黑体" pitchFamily="49" charset="-122"/>
                <a:ea typeface="宋体" charset="-122"/>
                <a:cs typeface="+mn-cs"/>
              </a:rPr>
              <a:t>控制冲突：</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流水线遇到</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分支指令</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和其它会</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改变</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PC</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值</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的指令所引起的冲突。</a:t>
            </a:r>
          </a:p>
        </p:txBody>
      </p:sp>
      <p:sp>
        <p:nvSpPr>
          <p:cNvPr id="4" name="Text Box 4"/>
          <p:cNvSpPr txBox="1">
            <a:spLocks noChangeArrowheads="1"/>
          </p:cNvSpPr>
          <p:nvPr/>
        </p:nvSpPr>
        <p:spPr bwMode="auto">
          <a:xfrm>
            <a:off x="428596" y="357166"/>
            <a:ext cx="6840537" cy="584775"/>
          </a:xfrm>
          <a:prstGeom prst="rect">
            <a:avLst/>
          </a:prstGeom>
          <a:noFill/>
          <a:ln w="9525">
            <a:noFill/>
            <a:miter lim="800000"/>
            <a:headEnd/>
            <a:tailEnd/>
          </a:ln>
        </p:spPr>
        <p:txBody>
          <a:bodyPr>
            <a:spAutoFit/>
          </a:bodyPr>
          <a:lstStyle/>
          <a:p>
            <a:pPr>
              <a:spcBef>
                <a:spcPct val="50000"/>
              </a:spcBef>
            </a:pPr>
            <a:r>
              <a:rPr lang="en-US" altLang="zh-CN" sz="3200" dirty="0">
                <a:solidFill>
                  <a:srgbClr val="006600"/>
                </a:solidFill>
                <a:latin typeface="黑体" pitchFamily="49" charset="-122"/>
              </a:rPr>
              <a:t>3.4.2.2 </a:t>
            </a:r>
            <a:r>
              <a:rPr lang="zh-CN" altLang="en-US" sz="3200" dirty="0">
                <a:solidFill>
                  <a:srgbClr val="006600"/>
                </a:solidFill>
                <a:latin typeface="黑体" pitchFamily="49" charset="-122"/>
              </a:rPr>
              <a:t>流水线冲突</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428596" y="714356"/>
            <a:ext cx="8001056" cy="3938587"/>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带来的几个问题</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0070C0"/>
                </a:solidFill>
                <a:effectLst/>
                <a:uLnTx/>
                <a:uFillTx/>
                <a:latin typeface="+mn-lt"/>
                <a:ea typeface="+mn-ea"/>
                <a:cs typeface="+mn-cs"/>
              </a:rPr>
              <a:t>导致错误的执行结果。</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0070C0"/>
                </a:solidFill>
                <a:effectLst/>
                <a:uLnTx/>
                <a:uFillTx/>
                <a:latin typeface="+mn-lt"/>
                <a:ea typeface="+mn-ea"/>
                <a:cs typeface="+mn-cs"/>
              </a:rPr>
              <a:t>流水线会出现停顿，降低流水线的效率 和实际的加速比。</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0070C0"/>
                </a:solidFill>
                <a:effectLst/>
                <a:uLnTx/>
                <a:uFillTx/>
                <a:latin typeface="+mn-lt"/>
                <a:ea typeface="+mn-ea"/>
                <a:cs typeface="+mn-cs"/>
              </a:rPr>
              <a:t>约定</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当一条指令被暂停时，在该暂停指令之后流出的所有指令都要被暂停，而在该暂停指令之前流出的指令则继续进行。</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285720" y="1905000"/>
            <a:ext cx="8572560" cy="49530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zh-CN" altLang="sv-SE" sz="3200" b="0" i="0" u="none" strike="noStrike" kern="1200" cap="none" spc="0" normalizeH="0" baseline="0" noProof="0" dirty="0" smtClean="0">
              <a:ln>
                <a:noFill/>
              </a:ln>
              <a:solidFill>
                <a:srgbClr val="FF0000"/>
              </a:solidFill>
              <a:effectLst/>
              <a:uLnTx/>
              <a:uFillTx/>
              <a:latin typeface="+mn-lt"/>
              <a:ea typeface="+mn-ea"/>
              <a:cs typeface="+mn-cs"/>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sv-SE" sz="2800" b="0" i="0" u="none" strike="noStrike" kern="1200" cap="none" spc="0" normalizeH="0" baseline="0" noProof="0" dirty="0" smtClean="0">
                <a:ln>
                  <a:noFill/>
                </a:ln>
                <a:solidFill>
                  <a:schemeClr val="tx1"/>
                </a:solidFill>
                <a:effectLst/>
                <a:uLnTx/>
                <a:uFillTx/>
                <a:latin typeface="+mn-lt"/>
                <a:ea typeface="+mn-ea"/>
                <a:cs typeface="+mn-cs"/>
              </a:rPr>
              <a:t>在流水线处理机中，为了能够使各种组合的指令都能顺利地重叠执行，需要对功能部件进行</a:t>
            </a:r>
            <a:r>
              <a:rPr kumimoji="0" lang="zh-CN" altLang="sv-SE" sz="2800" b="0" i="0" u="none" strike="noStrike" kern="1200" cap="none" spc="0" normalizeH="0" baseline="0" noProof="0" dirty="0" smtClean="0">
                <a:ln>
                  <a:noFill/>
                </a:ln>
                <a:solidFill>
                  <a:srgbClr val="FF0000"/>
                </a:solidFill>
                <a:effectLst/>
                <a:uLnTx/>
                <a:uFillTx/>
                <a:latin typeface="+mn-lt"/>
                <a:ea typeface="+mn-ea"/>
                <a:cs typeface="+mn-cs"/>
              </a:rPr>
              <a:t>流水</a:t>
            </a:r>
            <a:r>
              <a:rPr kumimoji="0" lang="zh-CN" altLang="sv-SE" sz="2800" b="0" i="0" u="none" strike="noStrike" kern="1200" cap="none" spc="0" normalizeH="0" baseline="0" noProof="0" dirty="0" smtClean="0">
                <a:ln>
                  <a:noFill/>
                </a:ln>
                <a:solidFill>
                  <a:schemeClr val="tx1"/>
                </a:solidFill>
                <a:effectLst/>
                <a:uLnTx/>
                <a:uFillTx/>
                <a:latin typeface="+mn-lt"/>
                <a:ea typeface="+mn-ea"/>
                <a:cs typeface="+mn-cs"/>
              </a:rPr>
              <a:t>或</a:t>
            </a:r>
            <a:r>
              <a:rPr kumimoji="0" lang="zh-CN" altLang="sv-SE" sz="2800" b="0" i="0" u="none" strike="noStrike" kern="1200" cap="none" spc="0" normalizeH="0" baseline="0" noProof="0" dirty="0" smtClean="0">
                <a:ln>
                  <a:noFill/>
                </a:ln>
                <a:solidFill>
                  <a:srgbClr val="FF0000"/>
                </a:solidFill>
                <a:effectLst/>
                <a:uLnTx/>
                <a:uFillTx/>
                <a:latin typeface="+mn-lt"/>
                <a:ea typeface="+mn-ea"/>
                <a:cs typeface="+mn-cs"/>
              </a:rPr>
              <a:t>重复设置</a:t>
            </a:r>
            <a:r>
              <a:rPr kumimoji="0" lang="zh-CN" altLang="sv-SE" sz="2800" b="0" i="0" u="none" strike="noStrike" kern="1200" cap="none" spc="0" normalizeH="0" baseline="0" noProof="0" dirty="0" smtClean="0">
                <a:ln>
                  <a:noFill/>
                </a:ln>
                <a:solidFill>
                  <a:schemeClr val="tx1"/>
                </a:solidFill>
                <a:effectLst/>
                <a:uLnTx/>
                <a:uFillTx/>
                <a:latin typeface="+mn-lt"/>
                <a:ea typeface="+mn-ea"/>
                <a:cs typeface="+mn-cs"/>
              </a:rPr>
              <a:t>资源。</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常见的导致结构</a:t>
            </a:r>
            <a:r>
              <a:rPr kumimoji="0" lang="zh-CN" altLang="sv-SE" sz="2800" b="0" i="0" u="none" strike="noStrike" kern="1200" cap="none" spc="0" normalizeH="0" baseline="0" noProof="0" dirty="0" smtClean="0">
                <a:ln>
                  <a:noFill/>
                </a:ln>
                <a:solidFill>
                  <a:schemeClr val="tx1"/>
                </a:solidFill>
                <a:effectLst/>
                <a:uLnTx/>
                <a:uFillTx/>
                <a:latin typeface="+mn-lt"/>
                <a:ea typeface="+mn-ea"/>
                <a:cs typeface="+mn-cs"/>
              </a:rPr>
              <a:t>冲突</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的原因：</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sv-SE" sz="2400" b="0" i="0" u="none" strike="noStrike" kern="1200" cap="none" spc="0" normalizeH="0" baseline="0" noProof="0" dirty="0" smtClean="0">
                <a:ln>
                  <a:noFill/>
                </a:ln>
                <a:solidFill>
                  <a:schemeClr val="tx1"/>
                </a:solidFill>
                <a:effectLst/>
                <a:uLnTx/>
                <a:uFillTx/>
                <a:latin typeface="+mn-lt"/>
                <a:ea typeface="宋体" charset="-122"/>
                <a:cs typeface="+mn-cs"/>
              </a:rPr>
              <a:t>功能部件不是完全流水</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sv-SE" sz="2400" b="0" i="0" u="none" strike="noStrike" kern="1200" cap="none" spc="0" normalizeH="0" baseline="0" noProof="0" dirty="0" smtClean="0">
                <a:ln>
                  <a:noFill/>
                </a:ln>
                <a:solidFill>
                  <a:schemeClr val="tx1"/>
                </a:solidFill>
                <a:effectLst/>
                <a:uLnTx/>
                <a:uFillTx/>
                <a:latin typeface="+mn-lt"/>
                <a:ea typeface="宋体" charset="-122"/>
                <a:cs typeface="+mn-cs"/>
              </a:rPr>
              <a:t>资源份数不够</a:t>
            </a:r>
            <a:endPar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4" name="Rectangle 3"/>
          <p:cNvSpPr>
            <a:spLocks noChangeArrowheads="1"/>
          </p:cNvSpPr>
          <p:nvPr/>
        </p:nvSpPr>
        <p:spPr bwMode="auto">
          <a:xfrm>
            <a:off x="214282" y="642918"/>
            <a:ext cx="9144000" cy="2305050"/>
          </a:xfrm>
          <a:prstGeom prst="rect">
            <a:avLst/>
          </a:prstGeom>
          <a:noFill/>
          <a:ln w="9525">
            <a:noFill/>
            <a:miter lim="800000"/>
            <a:headEnd/>
            <a:tailEnd/>
          </a:ln>
          <a:effectLst/>
        </p:spPr>
        <p:txBody>
          <a:bodyPr/>
          <a:lstStyle/>
          <a:p>
            <a:pPr marL="342900" lvl="0" indent="-342900">
              <a:spcBef>
                <a:spcPct val="20000"/>
              </a:spcBef>
              <a:buClr>
                <a:schemeClr val="hlink"/>
              </a:buClr>
              <a:defRPr/>
            </a:pPr>
            <a:r>
              <a:rPr lang="zh-CN" altLang="sv-SE" sz="2800" dirty="0" smtClean="0">
                <a:solidFill>
                  <a:srgbClr val="FF0000"/>
                </a:solidFill>
              </a:rPr>
              <a:t>     结构冲突</a:t>
            </a:r>
            <a:r>
              <a:rPr lang="zh-CN" sz="2800" b="1" dirty="0" smtClean="0">
                <a:effectLst>
                  <a:outerShdw blurRad="38100" dist="38100" dir="2700000" algn="tl">
                    <a:srgbClr val="C0C0C0"/>
                  </a:outerShdw>
                </a:effectLst>
                <a:ea typeface="宋体" pitchFamily="2" charset="-122"/>
              </a:rPr>
              <a:t>：</a:t>
            </a:r>
            <a:r>
              <a:rPr lang="zh-CN" sz="2800" dirty="0" smtClean="0">
                <a:solidFill>
                  <a:srgbClr val="000099"/>
                </a:solidFill>
                <a:effectLst>
                  <a:outerShdw blurRad="38100" dist="38100" dir="2700000" algn="tl">
                    <a:srgbClr val="C0C0C0"/>
                  </a:outerShdw>
                </a:effectLst>
                <a:ea typeface="宋体" pitchFamily="2" charset="-122"/>
              </a:rPr>
              <a:t>如果</a:t>
            </a:r>
            <a:r>
              <a:rPr lang="zh-CN" sz="2800" dirty="0" smtClean="0">
                <a:solidFill>
                  <a:srgbClr val="FF3300"/>
                </a:solidFill>
                <a:effectLst>
                  <a:outerShdw blurRad="38100" dist="38100" dir="2700000" algn="tl">
                    <a:srgbClr val="C0C0C0"/>
                  </a:outerShdw>
                </a:effectLst>
                <a:ea typeface="宋体" pitchFamily="2" charset="-122"/>
              </a:rPr>
              <a:t>指令</a:t>
            </a:r>
            <a:r>
              <a:rPr lang="zh-CN" sz="2800" dirty="0" smtClean="0">
                <a:solidFill>
                  <a:srgbClr val="000099"/>
                </a:solidFill>
                <a:effectLst>
                  <a:outerShdw blurRad="38100" dist="38100" dir="2700000" algn="tl">
                    <a:srgbClr val="C0C0C0"/>
                  </a:outerShdw>
                </a:effectLst>
                <a:ea typeface="宋体" pitchFamily="2" charset="-122"/>
              </a:rPr>
              <a:t>在流水线重叠执行过程中，</a:t>
            </a:r>
            <a:r>
              <a:rPr lang="zh-CN" sz="2800" dirty="0" smtClean="0">
                <a:solidFill>
                  <a:srgbClr val="FF3300"/>
                </a:solidFill>
                <a:effectLst>
                  <a:outerShdw blurRad="38100" dist="38100" dir="2700000" algn="tl">
                    <a:srgbClr val="C0C0C0"/>
                  </a:outerShdw>
                </a:effectLst>
                <a:ea typeface="宋体" pitchFamily="2" charset="-122"/>
              </a:rPr>
              <a:t>硬件资源</a:t>
            </a:r>
            <a:r>
              <a:rPr lang="zh-CN" sz="2800" dirty="0" smtClean="0">
                <a:solidFill>
                  <a:srgbClr val="000099"/>
                </a:solidFill>
                <a:effectLst>
                  <a:outerShdw blurRad="38100" dist="38100" dir="2700000" algn="tl">
                    <a:srgbClr val="C0C0C0"/>
                  </a:outerShdw>
                </a:effectLst>
                <a:ea typeface="宋体" pitchFamily="2" charset="-122"/>
              </a:rPr>
              <a:t>满足不了指令重叠执行的要求，会产生</a:t>
            </a:r>
            <a:r>
              <a:rPr lang="zh-CN" sz="2800" dirty="0" smtClean="0">
                <a:solidFill>
                  <a:srgbClr val="FF3300"/>
                </a:solidFill>
                <a:effectLst>
                  <a:outerShdw blurRad="38100" dist="38100" dir="2700000" algn="tl">
                    <a:srgbClr val="C0C0C0"/>
                  </a:outerShdw>
                </a:effectLst>
                <a:ea typeface="宋体" pitchFamily="2" charset="-122"/>
              </a:rPr>
              <a:t>资源冲突</a:t>
            </a:r>
            <a:r>
              <a:rPr lang="zh-CN" sz="2800" dirty="0" smtClean="0">
                <a:solidFill>
                  <a:srgbClr val="3333FF"/>
                </a:solidFill>
                <a:effectLst>
                  <a:outerShdw blurRad="38100" dist="38100" dir="2700000" algn="tl">
                    <a:srgbClr val="C0C0C0"/>
                  </a:outerShdw>
                </a:effectLst>
                <a:ea typeface="宋体" pitchFamily="2" charset="-122"/>
              </a:rPr>
              <a:t>或</a:t>
            </a:r>
            <a:r>
              <a:rPr lang="zh-CN" sz="2800" dirty="0" smtClean="0">
                <a:solidFill>
                  <a:srgbClr val="FF3300"/>
                </a:solidFill>
                <a:effectLst>
                  <a:outerShdw blurRad="38100" dist="38100" dir="2700000" algn="tl">
                    <a:srgbClr val="C0C0C0"/>
                  </a:outerShdw>
                </a:effectLst>
                <a:ea typeface="宋体" pitchFamily="2" charset="-122"/>
              </a:rPr>
              <a:t>竞争</a:t>
            </a:r>
            <a:r>
              <a:rPr lang="zh-CN" sz="2800" dirty="0" smtClean="0">
                <a:effectLst>
                  <a:outerShdw blurRad="38100" dist="38100" dir="2700000" algn="tl">
                    <a:srgbClr val="C0C0C0"/>
                  </a:outerShdw>
                </a:effectLst>
                <a:ea typeface="宋体" pitchFamily="2" charset="-122"/>
              </a:rPr>
              <a:t>，</a:t>
            </a:r>
            <a:r>
              <a:rPr lang="zh-CN" sz="2800" dirty="0" smtClean="0">
                <a:solidFill>
                  <a:srgbClr val="000099"/>
                </a:solidFill>
                <a:effectLst>
                  <a:outerShdw blurRad="38100" dist="38100" dir="2700000" algn="tl">
                    <a:srgbClr val="C0C0C0"/>
                  </a:outerShdw>
                </a:effectLst>
                <a:ea typeface="宋体" pitchFamily="2" charset="-122"/>
              </a:rPr>
              <a:t>称为流水线</a:t>
            </a:r>
            <a:r>
              <a:rPr lang="zh-CN" altLang="sv-SE" sz="2800" dirty="0" smtClean="0">
                <a:solidFill>
                  <a:srgbClr val="FF0000"/>
                </a:solidFill>
              </a:rPr>
              <a:t>结构冲突</a:t>
            </a:r>
            <a:r>
              <a:rPr lang="zh-CN" sz="2800" dirty="0" smtClean="0">
                <a:solidFill>
                  <a:schemeClr val="accent1"/>
                </a:solidFill>
                <a:effectLst>
                  <a:outerShdw blurRad="38100" dist="38100" dir="2700000" algn="tl">
                    <a:srgbClr val="C0C0C0"/>
                  </a:outerShdw>
                </a:effectLst>
                <a:ea typeface="宋体" pitchFamily="2" charset="-122"/>
              </a:rPr>
              <a:t>。</a:t>
            </a:r>
            <a:endParaRPr lang="zh-CN" sz="2800" b="1" u="sng" dirty="0" smtClean="0">
              <a:effectLst>
                <a:outerShdw blurRad="38100" dist="38100" dir="2700000" algn="tl">
                  <a:srgbClr val="C0C0C0"/>
                </a:outerShdw>
              </a:effectLst>
              <a:ea typeface="宋体" pitchFamily="2" charset="-122"/>
            </a:endParaRPr>
          </a:p>
          <a:p>
            <a:pPr marL="342900" indent="-342900" algn="ctr">
              <a:spcBef>
                <a:spcPct val="20000"/>
              </a:spcBef>
              <a:buClr>
                <a:schemeClr val="hlink"/>
              </a:buClr>
              <a:buFont typeface="Wingdings" pitchFamily="2" charset="2"/>
              <a:buNone/>
              <a:defRPr/>
            </a:pPr>
            <a:r>
              <a:rPr lang="zh-CN" sz="2800" dirty="0" smtClean="0">
                <a:effectLst>
                  <a:outerShdw blurRad="38100" dist="38100" dir="2700000" algn="tl">
                    <a:srgbClr val="C0C0C0"/>
                  </a:outerShdw>
                </a:effectLst>
                <a:ea typeface="宋体" pitchFamily="2" charset="-122"/>
              </a:rPr>
              <a:t> </a:t>
            </a:r>
            <a:endParaRPr lang="zh-CN" sz="2800" b="1" u="sng" dirty="0">
              <a:effectLst>
                <a:outerShdw blurRad="38100" dist="38100" dir="2700000" algn="tl">
                  <a:srgbClr val="C0C0C0"/>
                </a:outerShdw>
              </a:effectLst>
              <a:ea typeface="宋体" pitchFamily="2" charset="-122"/>
            </a:endParaRPr>
          </a:p>
          <a:p>
            <a:pPr marL="342900" indent="-342900" algn="ctr">
              <a:spcBef>
                <a:spcPct val="20000"/>
              </a:spcBef>
              <a:buClr>
                <a:schemeClr val="hlink"/>
              </a:buClr>
              <a:buFont typeface="Wingdings" pitchFamily="2" charset="2"/>
              <a:buNone/>
              <a:defRPr/>
            </a:pPr>
            <a:endParaRPr lang="zh-CN" altLang="zh-CN" sz="2800" b="1" dirty="0">
              <a:effectLst>
                <a:outerShdw blurRad="38100" dist="38100" dir="2700000" algn="tl">
                  <a:srgbClr val="C0C0C0"/>
                </a:outerShdw>
              </a:effectLst>
              <a:ea typeface="宋体"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428596" y="1714488"/>
            <a:ext cx="8072494" cy="4514850"/>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结构冲突举例：访存冲突</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rgbClr val="E24C05"/>
                </a:solidFill>
                <a:effectLst/>
                <a:uLnTx/>
                <a:uFillTx/>
                <a:latin typeface="+mn-lt"/>
                <a:ea typeface="+mn-ea"/>
                <a:cs typeface="+mn-cs"/>
              </a:rPr>
              <a:t>有些流水线处理机只有一个存储器，将数据和指令放在一起，</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访存指令</a:t>
            </a:r>
            <a:r>
              <a:rPr kumimoji="0" lang="zh-CN" altLang="en-US" sz="2800" b="0" i="0" u="none" strike="noStrike" kern="1200" cap="none" spc="0" normalizeH="0" baseline="0" noProof="0" dirty="0" smtClean="0">
                <a:ln>
                  <a:noFill/>
                </a:ln>
                <a:solidFill>
                  <a:srgbClr val="E24C05"/>
                </a:solidFill>
                <a:effectLst/>
                <a:uLnTx/>
                <a:uFillTx/>
                <a:latin typeface="+mn-lt"/>
                <a:ea typeface="+mn-ea"/>
                <a:cs typeface="+mn-cs"/>
              </a:rPr>
              <a:t>会导致访存冲突。</a:t>
            </a:r>
            <a:endParaRPr kumimoji="0" lang="zh-CN" altLang="en-US" sz="2800" b="0" i="1" u="none" strike="noStrike" kern="1200" cap="none" spc="0" normalizeH="0" baseline="0" noProof="0" dirty="0" smtClean="0">
              <a:ln>
                <a:noFill/>
              </a:ln>
              <a:solidFill>
                <a:srgbClr val="FF0000"/>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解决办法</a:t>
            </a:r>
            <a:r>
              <a:rPr kumimoji="0" lang="en-US" altLang="zh-CN" sz="2400" b="0" i="0" u="none" strike="noStrike" kern="1200" cap="none" spc="0" normalizeH="0" baseline="0" noProof="0" dirty="0" smtClean="0">
                <a:ln>
                  <a:noFill/>
                </a:ln>
                <a:solidFill>
                  <a:srgbClr val="D60093"/>
                </a:solidFill>
                <a:effectLst/>
                <a:uLnTx/>
                <a:uFillTx/>
                <a:latin typeface="+mn-lt"/>
                <a:ea typeface="宋体" charset="-122"/>
                <a:cs typeface="+mn-cs"/>
              </a:rPr>
              <a:t>Ⅰ</a:t>
            </a: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插入暂停周期</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流水线气泡</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或</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气泡</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FFFF00"/>
                </a:solidFill>
                <a:effectLst/>
                <a:uLnTx/>
                <a:uFillTx/>
                <a:latin typeface="+mn-lt"/>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引入暂停后的时空图</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解决方法</a:t>
            </a:r>
            <a:r>
              <a:rPr kumimoji="0" lang="en-US" altLang="zh-CN" sz="2400" b="0" i="0" u="none" strike="noStrike" kern="1200" cap="none" spc="0" normalizeH="0" baseline="0" noProof="0" dirty="0" smtClean="0">
                <a:ln>
                  <a:noFill/>
                </a:ln>
                <a:solidFill>
                  <a:srgbClr val="D60093"/>
                </a:solidFill>
                <a:effectLst/>
                <a:uLnTx/>
                <a:uFillTx/>
                <a:latin typeface="+mn-lt"/>
                <a:ea typeface="宋体" charset="-122"/>
                <a:cs typeface="+mn-cs"/>
              </a:rPr>
              <a:t>Ⅱ</a:t>
            </a: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zh-CN" altLang="en-US" sz="2400" b="0" i="0" u="none" strike="noStrike" kern="1200" cap="none" spc="0" normalizeH="0" noProof="0" dirty="0" smtClean="0">
                <a:ln>
                  <a:noFill/>
                </a:ln>
                <a:solidFill>
                  <a:schemeClr val="tx1"/>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设置相互独立的指令存储器和数据存储器</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或设置相互独立的指令</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Cache</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和数据</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Cache</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357158" y="642918"/>
            <a:ext cx="8001056" cy="32893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AutoNum type="arabicPeriod" startAt="5"/>
              <a:tabLst>
                <a:tab pos="1023938" algn="l"/>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浮点加法流水线</a:t>
            </a:r>
          </a:p>
          <a:p>
            <a:pPr marL="1009650" marR="0" lvl="1" indent="-381000" algn="l" defTabSz="914400" rtl="0" eaLnBrk="1" fontAlgn="auto" latinLnBrk="0" hangingPunct="1">
              <a:lnSpc>
                <a:spcPct val="100000"/>
              </a:lnSpc>
              <a:spcBef>
                <a:spcPct val="20000"/>
              </a:spcBef>
              <a:spcAft>
                <a:spcPts val="0"/>
              </a:spcAft>
              <a:buClrTx/>
              <a:buSzTx/>
              <a:buFont typeface="Arial" pitchFamily="34" charset="0"/>
              <a:buChar char="–"/>
              <a:tabLst>
                <a:tab pos="1023938" algn="l"/>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把流水线技术应用于运算的执行过程，就形成了</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运算操作流水线，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也称为</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部件级流水线。</a:t>
            </a:r>
          </a:p>
          <a:p>
            <a:pPr marL="1009650" marR="0" lvl="1" indent="-381000" algn="l" defTabSz="914400" rtl="0" eaLnBrk="1" fontAlgn="auto" latinLnBrk="0" hangingPunct="1">
              <a:lnSpc>
                <a:spcPct val="100000"/>
              </a:lnSpc>
              <a:spcBef>
                <a:spcPct val="20000"/>
              </a:spcBef>
              <a:spcAft>
                <a:spcPts val="0"/>
              </a:spcAft>
              <a:buClrTx/>
              <a:buSzTx/>
              <a:buFont typeface="Arial" pitchFamily="34" charset="0"/>
              <a:buChar char="–"/>
              <a:tabLst>
                <a:tab pos="1023938" algn="l"/>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mn-ea"/>
                <a:cs typeface="+mn-cs"/>
              </a:rPr>
              <a:t>把浮点加法的全过程分解为</a:t>
            </a:r>
            <a:r>
              <a:rPr kumimoji="0" lang="zh-CN" altLang="en-US" sz="2800" b="0" i="0" u="none" strike="noStrike" kern="1200" cap="none" spc="0" normalizeH="0" baseline="0" noProof="0" dirty="0" smtClean="0">
                <a:ln>
                  <a:noFill/>
                </a:ln>
                <a:solidFill>
                  <a:srgbClr val="D60093"/>
                </a:solidFill>
                <a:effectLst/>
                <a:uLnTx/>
                <a:uFillTx/>
                <a:latin typeface="黑体" pitchFamily="2" charset="-122"/>
                <a:ea typeface="+mn-ea"/>
                <a:cs typeface="+mn-cs"/>
              </a:rPr>
              <a:t>求阶差、对阶、尾数相加、规格化</a:t>
            </a: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mn-ea"/>
                <a:cs typeface="+mn-cs"/>
              </a:rPr>
              <a:t>四个子过程。</a:t>
            </a:r>
          </a:p>
          <a:p>
            <a:pPr marL="1009650" marR="0" lvl="1" indent="-381000" algn="l" defTabSz="914400" rtl="0" eaLnBrk="1" fontAlgn="auto" latinLnBrk="0" hangingPunct="1">
              <a:lnSpc>
                <a:spcPct val="100000"/>
              </a:lnSpc>
              <a:spcBef>
                <a:spcPct val="20000"/>
              </a:spcBef>
              <a:spcAft>
                <a:spcPts val="0"/>
              </a:spcAft>
              <a:buClrTx/>
              <a:buSzTx/>
              <a:buFont typeface="Wingdings" pitchFamily="2" charset="2"/>
              <a:buNone/>
              <a:tabLst>
                <a:tab pos="1023938" algn="l"/>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mn-ea"/>
                <a:cs typeface="+mn-cs"/>
              </a:rPr>
              <a:t>   </a:t>
            </a:r>
            <a:endParaRPr kumimoji="0" lang="zh-CN" altLang="en-US" sz="2800" b="0" i="0" u="none" strike="noStrike" kern="1200" cap="none" spc="0" normalizeH="0" baseline="0" noProof="0" dirty="0" smtClean="0">
              <a:ln>
                <a:noFill/>
              </a:ln>
              <a:solidFill>
                <a:srgbClr val="D60093"/>
              </a:solidFill>
              <a:effectLst/>
              <a:uLnTx/>
              <a:uFillTx/>
              <a:latin typeface="黑体" pitchFamily="2" charset="-122"/>
              <a:ea typeface="+mn-ea"/>
              <a:cs typeface="+mn-cs"/>
            </a:endParaRPr>
          </a:p>
        </p:txBody>
      </p:sp>
      <p:graphicFrame>
        <p:nvGraphicFramePr>
          <p:cNvPr id="4" name="Object 4"/>
          <p:cNvGraphicFramePr>
            <a:graphicFrameLocks noChangeAspect="1"/>
          </p:cNvGraphicFramePr>
          <p:nvPr/>
        </p:nvGraphicFramePr>
        <p:xfrm>
          <a:off x="642910" y="3500438"/>
          <a:ext cx="7812088" cy="1090613"/>
        </p:xfrm>
        <a:graphic>
          <a:graphicData uri="http://schemas.openxmlformats.org/presentationml/2006/ole">
            <p:oleObj spid="_x0000_s2050" name="图片" r:id="rId3" imgW="4226040" imgH="590400" progId="Word.Picture.8">
              <p:embed/>
            </p:oleObj>
          </a:graphicData>
        </a:graphic>
      </p:graphicFrame>
      <p:sp>
        <p:nvSpPr>
          <p:cNvPr id="5" name="矩形 4"/>
          <p:cNvSpPr/>
          <p:nvPr/>
        </p:nvSpPr>
        <p:spPr>
          <a:xfrm>
            <a:off x="2786050" y="5214950"/>
            <a:ext cx="2199641" cy="369332"/>
          </a:xfrm>
          <a:prstGeom prst="rect">
            <a:avLst/>
          </a:prstGeom>
        </p:spPr>
        <p:txBody>
          <a:bodyPr wrap="none">
            <a:spAutoFit/>
          </a:bodyPr>
          <a:lstStyle/>
          <a:p>
            <a:pPr marL="457200" indent="-457200">
              <a:spcBef>
                <a:spcPct val="20000"/>
              </a:spcBef>
            </a:pPr>
            <a:r>
              <a:rPr lang="en-US" altLang="zh-CN" dirty="0" smtClean="0">
                <a:solidFill>
                  <a:srgbClr val="9933FF"/>
                </a:solidFill>
                <a:latin typeface="黑体" pitchFamily="2" charset="-122"/>
              </a:rPr>
              <a:t>4</a:t>
            </a:r>
            <a:r>
              <a:rPr lang="zh-CN" altLang="en-US" dirty="0" smtClean="0"/>
              <a:t>段</a:t>
            </a:r>
            <a:r>
              <a:rPr lang="zh-CN" altLang="en-US" dirty="0"/>
              <a:t>浮点</a:t>
            </a:r>
            <a:r>
              <a:rPr lang="zh-CN" altLang="en-US" dirty="0" smtClean="0"/>
              <a:t>加法流水线 </a:t>
            </a:r>
            <a:endParaRPr lang="zh-CN" altLang="en-US" dirty="0">
              <a:solidFill>
                <a:srgbClr val="D60093"/>
              </a:solidFill>
            </a:endParaRPr>
          </a:p>
        </p:txBody>
      </p:sp>
      <p:sp>
        <p:nvSpPr>
          <p:cNvPr id="7" name="矩形 6"/>
          <p:cNvSpPr/>
          <p:nvPr/>
        </p:nvSpPr>
        <p:spPr>
          <a:xfrm>
            <a:off x="642910" y="5786454"/>
            <a:ext cx="8286776" cy="683264"/>
          </a:xfrm>
          <a:prstGeom prst="rect">
            <a:avLst/>
          </a:prstGeom>
        </p:spPr>
        <p:txBody>
          <a:bodyPr wrap="square">
            <a:spAutoFit/>
          </a:bodyPr>
          <a:lstStyle/>
          <a:p>
            <a:pPr marL="342900" indent="-342900">
              <a:lnSpc>
                <a:spcPct val="80000"/>
              </a:lnSpc>
              <a:spcBef>
                <a:spcPct val="20000"/>
              </a:spcBef>
              <a:buClr>
                <a:schemeClr val="hlink"/>
              </a:buClr>
              <a:buSzPct val="70000"/>
              <a:buFont typeface="Wingdings" pitchFamily="2" charset="2"/>
              <a:buChar char="u"/>
              <a:defRPr/>
            </a:pPr>
            <a:r>
              <a:rPr lang="zh-CN" altLang="en-US" sz="2400" b="1" dirty="0">
                <a:solidFill>
                  <a:srgbClr val="FF3300"/>
                </a:solidFill>
                <a:effectLst>
                  <a:outerShdw blurRad="38100" dist="38100" dir="2700000" algn="tl">
                    <a:srgbClr val="C0C0C0"/>
                  </a:outerShdw>
                </a:effectLst>
              </a:rPr>
              <a:t>重叠</a:t>
            </a:r>
            <a:r>
              <a:rPr lang="zh-CN" altLang="en-US" sz="2400" b="1" dirty="0">
                <a:solidFill>
                  <a:srgbClr val="000099"/>
                </a:solidFill>
                <a:effectLst>
                  <a:outerShdw blurRad="38100" dist="38100" dir="2700000" algn="tl">
                    <a:srgbClr val="C0C0C0"/>
                  </a:outerShdw>
                </a:effectLst>
              </a:rPr>
              <a:t>重叠次数越高，处理速度快，设备利用率越高，控制和实现要求越高。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14313"/>
            <a:ext cx="9467850" cy="1815882"/>
          </a:xfrm>
          <a:prstGeom prst="rect">
            <a:avLst/>
          </a:prstGeom>
          <a:noFill/>
          <a:ln w="9525">
            <a:noFill/>
            <a:miter lim="800000"/>
            <a:headEnd/>
            <a:tailEnd/>
          </a:ln>
        </p:spPr>
        <p:txBody>
          <a:bodyPr anchor="ctr">
            <a:spAutoFit/>
          </a:bodyPr>
          <a:lstStyle/>
          <a:p>
            <a:pPr>
              <a:defRPr/>
            </a:pPr>
            <a:r>
              <a:rPr lang="zh-CN" altLang="en-US" sz="2800" dirty="0" smtClean="0">
                <a:solidFill>
                  <a:srgbClr val="FF0000"/>
                </a:solidFill>
                <a:effectLst>
                  <a:outerShdw blurRad="38100" dist="38100" dir="2700000" algn="tl">
                    <a:srgbClr val="C0C0C0"/>
                  </a:outerShdw>
                </a:effectLst>
                <a:ea typeface="宋体" pitchFamily="2" charset="-122"/>
                <a:sym typeface="Arial" pitchFamily="34" charset="0"/>
              </a:rPr>
              <a:t>结构冲突实例   </a:t>
            </a:r>
            <a:r>
              <a:rPr lang="zh-CN" sz="2800" dirty="0" smtClean="0">
                <a:solidFill>
                  <a:srgbClr val="000099"/>
                </a:solidFill>
                <a:effectLst/>
                <a:ea typeface="宋体" pitchFamily="2" charset="-122"/>
              </a:rPr>
              <a:t>假定</a:t>
            </a:r>
            <a:r>
              <a:rPr lang="zh-CN" sz="2800" dirty="0">
                <a:solidFill>
                  <a:srgbClr val="000099"/>
                </a:solidFill>
                <a:effectLst/>
                <a:ea typeface="宋体" pitchFamily="2" charset="-122"/>
              </a:rPr>
              <a:t>流水线中有五条指令</a:t>
            </a:r>
            <a:r>
              <a:rPr lang="zh-CN" altLang="zh-CN" sz="2800" dirty="0">
                <a:solidFill>
                  <a:srgbClr val="000099"/>
                </a:solidFill>
                <a:effectLst/>
                <a:ea typeface="宋体" pitchFamily="2" charset="-122"/>
              </a:rPr>
              <a:t>I1,I2,I3,I4,I5.</a:t>
            </a:r>
          </a:p>
          <a:p>
            <a:pPr>
              <a:defRPr/>
            </a:pPr>
            <a:r>
              <a:rPr lang="zh-CN" altLang="zh-CN" sz="2800" dirty="0">
                <a:solidFill>
                  <a:srgbClr val="000099"/>
                </a:solidFill>
                <a:effectLst/>
                <a:ea typeface="宋体" pitchFamily="2" charset="-122"/>
              </a:rPr>
              <a:t> </a:t>
            </a:r>
            <a:r>
              <a:rPr lang="zh-CN" sz="2800" dirty="0">
                <a:solidFill>
                  <a:srgbClr val="000099"/>
                </a:solidFill>
                <a:effectLst/>
                <a:ea typeface="宋体" pitchFamily="2" charset="-122"/>
              </a:rPr>
              <a:t>非流水机器中，指令顺序执行，资源不会冲突。</a:t>
            </a:r>
          </a:p>
          <a:p>
            <a:pPr>
              <a:defRPr/>
            </a:pPr>
            <a:r>
              <a:rPr lang="zh-CN" sz="2800" dirty="0">
                <a:solidFill>
                  <a:srgbClr val="000099"/>
                </a:solidFill>
                <a:effectLst/>
                <a:ea typeface="宋体" pitchFamily="2" charset="-122"/>
              </a:rPr>
              <a:t> 流水线执行时，</a:t>
            </a:r>
            <a:r>
              <a:rPr lang="zh-CN" sz="2800" dirty="0">
                <a:solidFill>
                  <a:srgbClr val="FF3300"/>
                </a:solidFill>
                <a:effectLst/>
                <a:ea typeface="宋体" pitchFamily="2" charset="-122"/>
              </a:rPr>
              <a:t>系统资源可能发生冲突</a:t>
            </a:r>
            <a:r>
              <a:rPr lang="zh-CN" sz="2800" dirty="0">
                <a:effectLst/>
                <a:ea typeface="宋体" pitchFamily="2" charset="-122"/>
              </a:rPr>
              <a:t>。</a:t>
            </a:r>
          </a:p>
          <a:p>
            <a:pPr>
              <a:defRPr/>
            </a:pPr>
            <a:r>
              <a:rPr lang="zh-CN" altLang="zh-CN" sz="2800" dirty="0">
                <a:solidFill>
                  <a:srgbClr val="000099"/>
                </a:solidFill>
                <a:effectLst/>
                <a:ea typeface="宋体" pitchFamily="2" charset="-122"/>
              </a:rPr>
              <a:t>LOAD</a:t>
            </a:r>
            <a:r>
              <a:rPr lang="zh-CN" sz="2800" dirty="0">
                <a:solidFill>
                  <a:srgbClr val="000099"/>
                </a:solidFill>
                <a:effectLst/>
                <a:ea typeface="宋体" pitchFamily="2" charset="-122"/>
              </a:rPr>
              <a:t>中 </a:t>
            </a:r>
            <a:r>
              <a:rPr lang="zh-CN" altLang="zh-CN" sz="2800" dirty="0">
                <a:solidFill>
                  <a:srgbClr val="FF3300"/>
                </a:solidFill>
                <a:effectLst/>
                <a:ea typeface="宋体" pitchFamily="2" charset="-122"/>
              </a:rPr>
              <a:t>ME</a:t>
            </a:r>
            <a:r>
              <a:rPr lang="zh-CN" sz="2800" dirty="0">
                <a:solidFill>
                  <a:srgbClr val="000099"/>
                </a:solidFill>
                <a:effectLst/>
                <a:ea typeface="宋体" pitchFamily="2" charset="-122"/>
              </a:rPr>
              <a:t>访问</a:t>
            </a:r>
            <a:r>
              <a:rPr lang="zh-CN" sz="2800" dirty="0" smtClean="0">
                <a:solidFill>
                  <a:srgbClr val="3333FF"/>
                </a:solidFill>
                <a:effectLst/>
                <a:ea typeface="宋体" pitchFamily="2" charset="-122"/>
              </a:rPr>
              <a:t>主存</a:t>
            </a:r>
            <a:r>
              <a:rPr lang="zh-CN" altLang="en-US" sz="2800" dirty="0" smtClean="0">
                <a:solidFill>
                  <a:srgbClr val="3333FF"/>
                </a:solidFill>
                <a:effectLst/>
                <a:ea typeface="宋体" pitchFamily="2" charset="-122"/>
              </a:rPr>
              <a:t>与</a:t>
            </a:r>
            <a:r>
              <a:rPr lang="zh-CN" altLang="zh-CN" sz="2800" dirty="0" smtClean="0">
                <a:solidFill>
                  <a:srgbClr val="000099"/>
                </a:solidFill>
                <a:ea typeface="宋体" pitchFamily="2" charset="-122"/>
              </a:rPr>
              <a:t>I4</a:t>
            </a:r>
            <a:r>
              <a:rPr lang="zh-CN" altLang="en-US" sz="2800" dirty="0" smtClean="0">
                <a:solidFill>
                  <a:srgbClr val="000099"/>
                </a:solidFill>
                <a:ea typeface="宋体" pitchFamily="2" charset="-122"/>
              </a:rPr>
              <a:t>中</a:t>
            </a:r>
            <a:r>
              <a:rPr lang="zh-CN" altLang="zh-CN" sz="2800" dirty="0" smtClean="0">
                <a:solidFill>
                  <a:srgbClr val="000099"/>
                </a:solidFill>
                <a:ea typeface="宋体" pitchFamily="2" charset="-122"/>
              </a:rPr>
              <a:t> </a:t>
            </a:r>
            <a:r>
              <a:rPr lang="zh-CN" altLang="zh-CN" sz="2800" dirty="0" smtClean="0">
                <a:solidFill>
                  <a:srgbClr val="FF3300"/>
                </a:solidFill>
                <a:effectLst/>
                <a:ea typeface="宋体" pitchFamily="2" charset="-122"/>
              </a:rPr>
              <a:t>IF</a:t>
            </a:r>
            <a:r>
              <a:rPr lang="zh-CN" altLang="en-US" sz="2800" b="1" dirty="0" smtClean="0">
                <a:solidFill>
                  <a:srgbClr val="080808"/>
                </a:solidFill>
                <a:ea typeface="宋体" charset="-122"/>
              </a:rPr>
              <a:t>访问存储器</a:t>
            </a:r>
            <a:r>
              <a:rPr lang="zh-CN" sz="2800" dirty="0" smtClean="0">
                <a:solidFill>
                  <a:srgbClr val="000099"/>
                </a:solidFill>
                <a:effectLst>
                  <a:outerShdw blurRad="38100" dist="38100" dir="2700000" algn="tl">
                    <a:srgbClr val="C0C0C0"/>
                  </a:outerShdw>
                </a:effectLst>
                <a:ea typeface="宋体" pitchFamily="2" charset="-122"/>
                <a:sym typeface="Arial" pitchFamily="34" charset="0"/>
              </a:rPr>
              <a:t>发生</a:t>
            </a:r>
            <a:r>
              <a:rPr lang="zh-CN" sz="2800" dirty="0">
                <a:solidFill>
                  <a:srgbClr val="FF0000"/>
                </a:solidFill>
                <a:effectLst>
                  <a:outerShdw blurRad="38100" dist="38100" dir="2700000" algn="tl">
                    <a:srgbClr val="C0C0C0"/>
                  </a:outerShdw>
                </a:effectLst>
                <a:ea typeface="宋体" pitchFamily="2" charset="-122"/>
                <a:sym typeface="Arial" pitchFamily="34" charset="0"/>
              </a:rPr>
              <a:t>结构冲突</a:t>
            </a:r>
            <a:endParaRPr lang="zh-CN" sz="2800" dirty="0">
              <a:solidFill>
                <a:srgbClr val="FF0000"/>
              </a:solidFill>
              <a:effectLst/>
              <a:ea typeface="宋体" pitchFamily="2" charset="-122"/>
            </a:endParaRPr>
          </a:p>
        </p:txBody>
      </p:sp>
      <p:sp>
        <p:nvSpPr>
          <p:cNvPr id="3" name="Rectangle 3"/>
          <p:cNvSpPr>
            <a:spLocks noChangeArrowheads="1"/>
          </p:cNvSpPr>
          <p:nvPr/>
        </p:nvSpPr>
        <p:spPr bwMode="auto">
          <a:xfrm>
            <a:off x="0" y="4214818"/>
            <a:ext cx="11125200" cy="389209"/>
          </a:xfrm>
          <a:prstGeom prst="rect">
            <a:avLst/>
          </a:prstGeom>
          <a:noFill/>
          <a:ln w="9525">
            <a:noFill/>
            <a:miter lim="800000"/>
            <a:headEnd/>
            <a:tailEnd/>
          </a:ln>
          <a:effectLst/>
        </p:spPr>
        <p:txBody>
          <a:bodyPr>
            <a:spAutoFit/>
          </a:bodyPr>
          <a:lstStyle/>
          <a:p>
            <a:pPr marL="342900" indent="-342900">
              <a:lnSpc>
                <a:spcPct val="80000"/>
              </a:lnSpc>
              <a:spcBef>
                <a:spcPct val="20000"/>
              </a:spcBef>
              <a:buClr>
                <a:schemeClr val="hlink"/>
              </a:buClr>
              <a:buFont typeface="Wingdings" pitchFamily="2" charset="2"/>
              <a:buNone/>
              <a:defRPr/>
            </a:pPr>
            <a:r>
              <a:rPr lang="zh-CN" altLang="zh-CN" sz="2400" dirty="0">
                <a:solidFill>
                  <a:srgbClr val="FF3300"/>
                </a:solidFill>
                <a:effectLst>
                  <a:outerShdw blurRad="38100" dist="38100" dir="2700000" algn="tl">
                    <a:srgbClr val="C0C0C0"/>
                  </a:outerShdw>
                </a:effectLst>
                <a:ea typeface="宋体" pitchFamily="2" charset="-122"/>
              </a:rPr>
              <a:t>    </a:t>
            </a:r>
            <a:r>
              <a:rPr lang="zh-CN" sz="2400" dirty="0">
                <a:solidFill>
                  <a:srgbClr val="FF3300"/>
                </a:solidFill>
                <a:effectLst>
                  <a:outerShdw blurRad="38100" dist="38100" dir="2700000" algn="tl">
                    <a:srgbClr val="C0C0C0"/>
                  </a:outerShdw>
                </a:effectLst>
                <a:ea typeface="宋体" pitchFamily="2" charset="-122"/>
              </a:rPr>
              <a:t>延迟技术：</a:t>
            </a:r>
            <a:r>
              <a:rPr lang="zh-CN" sz="2400" dirty="0">
                <a:solidFill>
                  <a:srgbClr val="000099"/>
                </a:solidFill>
                <a:effectLst>
                  <a:outerShdw blurRad="38100" dist="38100" dir="2700000" algn="tl">
                    <a:srgbClr val="C0C0C0"/>
                  </a:outerShdw>
                </a:effectLst>
                <a:ea typeface="宋体" pitchFamily="2" charset="-122"/>
              </a:rPr>
              <a:t>使</a:t>
            </a:r>
            <a:r>
              <a:rPr lang="zh-CN" altLang="en-US" sz="2400" dirty="0">
                <a:solidFill>
                  <a:srgbClr val="000099"/>
                </a:solidFill>
                <a:effectLst>
                  <a:outerShdw blurRad="38100" dist="38100" dir="2700000" algn="tl">
                    <a:srgbClr val="C0C0C0"/>
                  </a:outerShdw>
                </a:effectLst>
                <a:ea typeface="宋体" pitchFamily="2" charset="-122"/>
              </a:rPr>
              <a:t>相关</a:t>
            </a:r>
            <a:r>
              <a:rPr lang="zh-CN" sz="2400" dirty="0">
                <a:solidFill>
                  <a:srgbClr val="000099"/>
                </a:solidFill>
                <a:effectLst>
                  <a:outerShdw blurRad="38100" dist="38100" dir="2700000" algn="tl">
                    <a:srgbClr val="C0C0C0"/>
                  </a:outerShdw>
                </a:effectLst>
                <a:ea typeface="宋体" pitchFamily="2" charset="-122"/>
              </a:rPr>
              <a:t>指令延迟</a:t>
            </a:r>
            <a:r>
              <a:rPr lang="zh-CN" sz="2400" dirty="0">
                <a:solidFill>
                  <a:srgbClr val="FF0000"/>
                </a:solidFill>
                <a:effectLst>
                  <a:outerShdw blurRad="38100" dist="38100" dir="2700000" algn="tl">
                    <a:srgbClr val="C0C0C0"/>
                  </a:outerShdw>
                </a:effectLst>
                <a:ea typeface="宋体" pitchFamily="2" charset="-122"/>
              </a:rPr>
              <a:t>一或多个</a:t>
            </a:r>
            <a:r>
              <a:rPr lang="zh-CN" sz="2400" dirty="0">
                <a:solidFill>
                  <a:srgbClr val="000099"/>
                </a:solidFill>
                <a:effectLst>
                  <a:outerShdw blurRad="38100" dist="38100" dir="2700000" algn="tl">
                    <a:srgbClr val="C0C0C0"/>
                  </a:outerShdw>
                </a:effectLst>
                <a:ea typeface="宋体" pitchFamily="2" charset="-122"/>
              </a:rPr>
              <a:t>时钟周期</a:t>
            </a:r>
          </a:p>
        </p:txBody>
      </p:sp>
      <p:pic>
        <p:nvPicPr>
          <p:cNvPr id="83970" name="Picture 2"/>
          <p:cNvPicPr>
            <a:picLocks noChangeAspect="1" noChangeArrowheads="1"/>
          </p:cNvPicPr>
          <p:nvPr/>
        </p:nvPicPr>
        <p:blipFill>
          <a:blip r:embed="rId2"/>
          <a:srcRect/>
          <a:stretch>
            <a:fillRect/>
          </a:stretch>
        </p:blipFill>
        <p:spPr bwMode="auto">
          <a:xfrm>
            <a:off x="1142976" y="2285992"/>
            <a:ext cx="6372225" cy="1743075"/>
          </a:xfrm>
          <a:prstGeom prst="rect">
            <a:avLst/>
          </a:prstGeom>
          <a:noFill/>
          <a:ln w="9525">
            <a:noFill/>
            <a:miter lim="800000"/>
            <a:headEnd/>
            <a:tailEnd/>
          </a:ln>
          <a:effectLst/>
        </p:spPr>
      </p:pic>
      <p:pic>
        <p:nvPicPr>
          <p:cNvPr id="83971" name="Picture 3"/>
          <p:cNvPicPr>
            <a:picLocks noChangeAspect="1" noChangeArrowheads="1"/>
          </p:cNvPicPr>
          <p:nvPr/>
        </p:nvPicPr>
        <p:blipFill>
          <a:blip r:embed="rId3"/>
          <a:srcRect/>
          <a:stretch>
            <a:fillRect/>
          </a:stretch>
        </p:blipFill>
        <p:spPr bwMode="auto">
          <a:xfrm>
            <a:off x="1142976" y="4714884"/>
            <a:ext cx="6124575" cy="1924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3500430" y="21429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800" b="0" i="0" u="none" strike="noStrike" kern="1200" cap="none" spc="0" normalizeH="0" baseline="0" noProof="0" smtClean="0">
                <a:ln>
                  <a:noFill/>
                </a:ln>
                <a:solidFill>
                  <a:schemeClr val="tx1"/>
                </a:solidFill>
                <a:effectLst/>
                <a:uLnTx/>
                <a:uFillTx/>
                <a:latin typeface="黑体" pitchFamily="49" charset="-122"/>
                <a:ea typeface="+mj-ea"/>
                <a:cs typeface="+mj-cs"/>
              </a:rPr>
              <a:t>3.4 </a:t>
            </a:r>
            <a:r>
              <a:rPr kumimoji="0" lang="zh-CN" altLang="en-US" sz="1800" b="0" i="0" u="none" strike="noStrike" kern="1200" cap="none" spc="0" normalizeH="0" baseline="0" noProof="0" smtClean="0">
                <a:ln>
                  <a:noFill/>
                </a:ln>
                <a:solidFill>
                  <a:schemeClr val="tx1"/>
                </a:solidFill>
                <a:effectLst/>
                <a:uLnTx/>
                <a:uFillTx/>
                <a:latin typeface="黑体" pitchFamily="49" charset="-122"/>
                <a:ea typeface="+mj-ea"/>
                <a:cs typeface="+mj-cs"/>
              </a:rPr>
              <a:t>流水线的相关与冲突</a:t>
            </a:r>
          </a:p>
        </p:txBody>
      </p:sp>
      <p:graphicFrame>
        <p:nvGraphicFramePr>
          <p:cNvPr id="4" name="Object 4"/>
          <p:cNvGraphicFramePr>
            <a:graphicFrameLocks noChangeAspect="1"/>
          </p:cNvGraphicFramePr>
          <p:nvPr/>
        </p:nvGraphicFramePr>
        <p:xfrm>
          <a:off x="225418" y="1235053"/>
          <a:ext cx="8207375" cy="4332287"/>
        </p:xfrm>
        <a:graphic>
          <a:graphicData uri="http://schemas.openxmlformats.org/presentationml/2006/ole">
            <p:oleObj spid="_x0000_s84994" name="Picture2" r:id="rId3" imgW="6115680" imgH="3227760" progId="Word.Picture.8">
              <p:embed/>
            </p:oleObj>
          </a:graphicData>
        </a:graphic>
      </p:graphicFrame>
      <p:sp>
        <p:nvSpPr>
          <p:cNvPr id="5" name="Text Box 7"/>
          <p:cNvSpPr txBox="1">
            <a:spLocks noChangeArrowheads="1"/>
          </p:cNvSpPr>
          <p:nvPr/>
        </p:nvSpPr>
        <p:spPr bwMode="auto">
          <a:xfrm>
            <a:off x="2314568" y="5556228"/>
            <a:ext cx="5113337" cy="457200"/>
          </a:xfrm>
          <a:prstGeom prst="rect">
            <a:avLst/>
          </a:prstGeom>
          <a:noFill/>
          <a:ln w="9525">
            <a:noFill/>
            <a:miter lim="800000"/>
            <a:headEnd/>
            <a:tailEnd/>
          </a:ln>
        </p:spPr>
        <p:txBody>
          <a:bodyPr>
            <a:spAutoFit/>
          </a:bodyPr>
          <a:lstStyle/>
          <a:p>
            <a:pPr>
              <a:spcBef>
                <a:spcPct val="50000"/>
              </a:spcBef>
            </a:pPr>
            <a:r>
              <a:rPr lang="zh-CN" altLang="en-US" sz="2000" b="1" dirty="0">
                <a:solidFill>
                  <a:srgbClr val="080808"/>
                </a:solidFill>
                <a:ea typeface="宋体" charset="-122"/>
              </a:rPr>
              <a:t>由于访问同一个存储器而引起的结构冲突</a:t>
            </a:r>
            <a:r>
              <a:rPr lang="zh-CN" altLang="en-US" dirty="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86200" y="247650"/>
            <a:ext cx="5105400" cy="381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800" b="0" i="0" u="none" strike="noStrike" kern="1200" cap="none" spc="0" normalizeH="0" baseline="0" noProof="0" smtClean="0">
                <a:ln>
                  <a:noFill/>
                </a:ln>
                <a:solidFill>
                  <a:schemeClr val="tx1"/>
                </a:solidFill>
                <a:effectLst/>
                <a:uLnTx/>
                <a:uFillTx/>
                <a:latin typeface="黑体" pitchFamily="49" charset="-122"/>
                <a:ea typeface="+mj-ea"/>
                <a:cs typeface="+mj-cs"/>
              </a:rPr>
              <a:t>3.4 </a:t>
            </a:r>
            <a:r>
              <a:rPr kumimoji="0" lang="zh-CN" altLang="en-US" sz="1800" b="0" i="0" u="none" strike="noStrike" kern="1200" cap="none" spc="0" normalizeH="0" baseline="0" noProof="0" smtClean="0">
                <a:ln>
                  <a:noFill/>
                </a:ln>
                <a:solidFill>
                  <a:schemeClr val="tx1"/>
                </a:solidFill>
                <a:effectLst/>
                <a:uLnTx/>
                <a:uFillTx/>
                <a:latin typeface="黑体" pitchFamily="49" charset="-122"/>
                <a:ea typeface="+mj-ea"/>
                <a:cs typeface="+mj-cs"/>
              </a:rPr>
              <a:t>流水线的相关与冲突</a:t>
            </a:r>
          </a:p>
        </p:txBody>
      </p:sp>
      <p:graphicFrame>
        <p:nvGraphicFramePr>
          <p:cNvPr id="3" name="Object 2"/>
          <p:cNvGraphicFramePr>
            <a:graphicFrameLocks noChangeAspect="1"/>
          </p:cNvGraphicFramePr>
          <p:nvPr/>
        </p:nvGraphicFramePr>
        <p:xfrm>
          <a:off x="468313" y="1196975"/>
          <a:ext cx="8064500" cy="4256088"/>
        </p:xfrm>
        <a:graphic>
          <a:graphicData uri="http://schemas.openxmlformats.org/presentationml/2006/ole">
            <p:oleObj spid="_x0000_s86018" name="图片" r:id="rId3" imgW="6115680" imgH="3227760" progId="Word.Picture.8">
              <p:embed/>
            </p:oleObj>
          </a:graphicData>
        </a:graphic>
      </p:graphicFrame>
      <p:sp>
        <p:nvSpPr>
          <p:cNvPr id="4" name="Text Box 6"/>
          <p:cNvSpPr txBox="1">
            <a:spLocks noChangeArrowheads="1"/>
          </p:cNvSpPr>
          <p:nvPr/>
        </p:nvSpPr>
        <p:spPr bwMode="auto">
          <a:xfrm>
            <a:off x="2555875" y="5734050"/>
            <a:ext cx="4824413" cy="396875"/>
          </a:xfrm>
          <a:prstGeom prst="rect">
            <a:avLst/>
          </a:prstGeom>
          <a:noFill/>
          <a:ln w="9525">
            <a:noFill/>
            <a:miter lim="800000"/>
            <a:headEnd/>
            <a:tailEnd/>
          </a:ln>
        </p:spPr>
        <p:txBody>
          <a:bodyPr>
            <a:spAutoFit/>
          </a:bodyPr>
          <a:lstStyle/>
          <a:p>
            <a:pPr>
              <a:spcBef>
                <a:spcPct val="50000"/>
              </a:spcBef>
            </a:pPr>
            <a:r>
              <a:rPr lang="zh-CN" altLang="en-US" sz="2000" b="1" dirty="0">
                <a:solidFill>
                  <a:srgbClr val="080808"/>
                </a:solidFill>
                <a:latin typeface="宋体" charset="-122"/>
                <a:ea typeface="宋体" charset="-122"/>
              </a:rPr>
              <a:t>为消除结构冲突而插入的</a:t>
            </a:r>
            <a:r>
              <a:rPr lang="zh-CN" altLang="en-US" sz="2000" b="1" dirty="0">
                <a:solidFill>
                  <a:srgbClr val="FF0000"/>
                </a:solidFill>
                <a:latin typeface="宋体" charset="-122"/>
                <a:ea typeface="宋体" charset="-122"/>
              </a:rPr>
              <a:t>流水线气泡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0" y="214290"/>
            <a:ext cx="8786842" cy="4730750"/>
          </a:xfrm>
          <a:prstGeom prst="rect">
            <a:avLst/>
          </a:prstGeom>
        </p:spPr>
        <p:txBody>
          <a:bodyPr/>
          <a:lstStyle/>
          <a:p>
            <a:pPr marL="1085850" lvl="1" indent="-457200">
              <a:spcBef>
                <a:spcPct val="20000"/>
              </a:spcBef>
              <a:buFont typeface="Arial"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为</a:t>
            </a:r>
            <a:r>
              <a:rPr lang="zh-CN" altLang="en-US" sz="2400" dirty="0" smtClean="0">
                <a:ea typeface="宋体" charset="-122"/>
              </a:rPr>
              <a:t>减少硬件成本</a:t>
            </a:r>
            <a:r>
              <a:rPr lang="en-US" altLang="zh-CN" sz="2400" dirty="0" smtClean="0">
                <a:ea typeface="宋体" charset="-122"/>
              </a:rPr>
              <a:t>,</a:t>
            </a:r>
            <a:r>
              <a:rPr lang="zh-CN" altLang="en-US" sz="2400" dirty="0" smtClean="0"/>
              <a:t>有时</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流水线设计者允许结构冲突的存在</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如果把流水线中的所有功能单元完全流水化，或者</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重复设置足够份数，那么所花费的成本将相当高。</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2"/>
              <a:tabLst/>
              <a:defRPr/>
            </a:pPr>
            <a:r>
              <a:rPr kumimoji="0" lang="zh-CN" altLang="sv-SE" sz="3200" b="0" i="0" u="none" strike="noStrike" kern="1200" cap="none" spc="0" normalizeH="0" baseline="0" noProof="0" dirty="0" smtClean="0">
                <a:ln>
                  <a:noFill/>
                </a:ln>
                <a:solidFill>
                  <a:srgbClr val="FF0000"/>
                </a:solidFill>
                <a:effectLst/>
                <a:uLnTx/>
                <a:uFillTx/>
                <a:latin typeface="+mn-lt"/>
                <a:ea typeface="+mn-ea"/>
                <a:cs typeface="+mn-cs"/>
              </a:rPr>
              <a:t>数据冲突 </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lang="zh-CN" altLang="en-US" sz="2800" dirty="0" smtClean="0"/>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当相关的指令靠得足够近时，它们在流水线中的重叠执行或者重新排序会改变指令</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读</a:t>
            </a:r>
            <a:r>
              <a:rPr kumimoji="0" lang="en-US" altLang="zh-CN" sz="2400" b="0" i="0" u="none" strike="noStrike" kern="1200" cap="none" spc="0" normalizeH="0" baseline="0" noProof="0" dirty="0" smtClean="0">
                <a:ln>
                  <a:noFill/>
                </a:ln>
                <a:solidFill>
                  <a:srgbClr val="FF0000"/>
                </a:solidFill>
                <a:effectLst/>
                <a:uLnTx/>
                <a:uFillTx/>
                <a:latin typeface="+mn-lt"/>
                <a:ea typeface="+mn-ea"/>
                <a:cs typeface="+mn-cs"/>
              </a:rPr>
              <a:t>/</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写操作数</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的顺序，使之不同于它们串行执行时的顺序，则发生</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数据冲突。</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rgbClr val="FF0000"/>
              </a:solidFill>
              <a:effectLst/>
              <a:uLnTx/>
              <a:uFillTx/>
              <a:latin typeface="+mn-lt"/>
              <a:ea typeface="+mn-ea"/>
              <a:cs typeface="+mn-cs"/>
            </a:endParaRPr>
          </a:p>
        </p:txBody>
      </p:sp>
      <p:pic>
        <p:nvPicPr>
          <p:cNvPr id="87042" name="Picture 2"/>
          <p:cNvPicPr>
            <a:picLocks noChangeAspect="1" noChangeArrowheads="1"/>
          </p:cNvPicPr>
          <p:nvPr/>
        </p:nvPicPr>
        <p:blipFill>
          <a:blip r:embed="rId2"/>
          <a:srcRect/>
          <a:stretch>
            <a:fillRect/>
          </a:stretch>
        </p:blipFill>
        <p:spPr bwMode="auto">
          <a:xfrm>
            <a:off x="2428860" y="3357562"/>
            <a:ext cx="3857625" cy="3024189"/>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539750" y="1179531"/>
          <a:ext cx="7920038" cy="4821237"/>
        </p:xfrm>
        <a:graphic>
          <a:graphicData uri="http://schemas.openxmlformats.org/presentationml/2006/ole">
            <p:oleObj spid="_x0000_s88066" name="图片" r:id="rId3" imgW="5235480" imgH="3188160" progId="Word.Picture.8">
              <p:embed/>
            </p:oleObj>
          </a:graphicData>
        </a:graphic>
      </p:graphicFrame>
      <p:sp>
        <p:nvSpPr>
          <p:cNvPr id="4" name="Text Box 6"/>
          <p:cNvSpPr txBox="1">
            <a:spLocks noChangeArrowheads="1"/>
          </p:cNvSpPr>
          <p:nvPr/>
        </p:nvSpPr>
        <p:spPr bwMode="auto">
          <a:xfrm>
            <a:off x="3492500" y="5876925"/>
            <a:ext cx="2879725"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latin typeface="宋体" charset="-122"/>
                <a:ea typeface="宋体" charset="-122"/>
              </a:rPr>
              <a:t>流水线的数据冲突举例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0" y="142852"/>
            <a:ext cx="8358246" cy="3649662"/>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根据指令读访问和写访问的顺序，可以将数据冲突分为</a:t>
            </a:r>
            <a:r>
              <a:rPr kumimoji="0" lang="en-US" altLang="zh-CN" sz="2800" b="0" i="0" u="none" strike="noStrike" kern="1200" cap="none" spc="0" normalizeH="0" baseline="0" noProof="0" dirty="0" smtClean="0">
                <a:ln>
                  <a:noFill/>
                </a:ln>
                <a:solidFill>
                  <a:srgbClr val="D60093"/>
                </a:solidFill>
                <a:effectLst/>
                <a:uLnTx/>
                <a:uFillTx/>
                <a:latin typeface="黑体" pitchFamily="49" charset="-122"/>
                <a:ea typeface="+mn-ea"/>
                <a:cs typeface="+mn-cs"/>
              </a:rPr>
              <a:t>3</a:t>
            </a:r>
            <a:r>
              <a:rPr kumimoji="0" lang="zh-CN" altLang="en-US" sz="2800" b="0" i="0" u="none" strike="noStrike" kern="1200" cap="none" spc="0" normalizeH="0" baseline="0" noProof="0" dirty="0" smtClean="0">
                <a:ln>
                  <a:noFill/>
                </a:ln>
                <a:solidFill>
                  <a:srgbClr val="D60093"/>
                </a:solidFill>
                <a:effectLst/>
                <a:uLnTx/>
                <a:uFillTx/>
                <a:latin typeface="+mn-lt"/>
                <a:ea typeface="+mn-ea"/>
                <a:cs typeface="+mn-cs"/>
              </a:rPr>
              <a:t>种类型。</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考虑</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两条指令</a:t>
            </a:r>
            <a:r>
              <a:rPr kumimoji="0" lang="en-US" altLang="zh-CN" sz="2400" b="0" i="0" u="none" strike="noStrike" kern="1200" cap="none" spc="0" normalizeH="0" baseline="0" noProof="0" dirty="0" err="1" smtClean="0">
                <a:ln>
                  <a:noFill/>
                </a:ln>
                <a:solidFill>
                  <a:srgbClr val="9933FF"/>
                </a:solidFill>
                <a:effectLst/>
                <a:uLnTx/>
                <a:uFillTx/>
                <a:latin typeface="宋体" charset="-122"/>
                <a:ea typeface="宋体" charset="-122"/>
                <a:cs typeface="+mn-cs"/>
              </a:rPr>
              <a:t>i</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和</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j</a:t>
            </a:r>
            <a:r>
              <a:rPr kumimoji="0" lang="en-US" altLang="zh-CN" sz="2400" b="0" i="0" u="none" strike="noStrike" kern="1200" cap="none" spc="0" normalizeH="0" baseline="0" noProof="0" dirty="0" smtClean="0">
                <a:ln>
                  <a:noFill/>
                </a:ln>
                <a:solidFill>
                  <a:srgbClr val="9933FF"/>
                </a:solidFill>
                <a:effectLst/>
                <a:uLnTx/>
                <a:uFillTx/>
                <a:latin typeface="+mn-lt"/>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，且</a:t>
            </a:r>
            <a:r>
              <a:rPr kumimoji="0" lang="en-US" altLang="zh-CN" sz="2400" b="0" i="0" u="none" strike="noStrike" kern="1200" cap="none" spc="0" normalizeH="0" baseline="0" noProof="0" dirty="0" err="1" smtClean="0">
                <a:ln>
                  <a:noFill/>
                </a:ln>
                <a:solidFill>
                  <a:srgbClr val="9933FF"/>
                </a:solidFill>
                <a:effectLst/>
                <a:uLnTx/>
                <a:uFillTx/>
                <a:latin typeface="宋体" charset="-122"/>
                <a:ea typeface="宋体" charset="-122"/>
                <a:cs typeface="+mn-cs"/>
              </a:rPr>
              <a:t>i</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在</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j</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之前进入流水线，</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可能发生的数据冲突有：</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写后读冲突（</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RAW</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在</a:t>
            </a:r>
            <a:r>
              <a:rPr kumimoji="0" lang="zh-CN" altLang="en-US"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rgbClr val="9933FF"/>
                </a:solidFill>
                <a:effectLst/>
                <a:uLnTx/>
                <a:uFillTx/>
                <a:latin typeface="宋体" charset="-122"/>
                <a:ea typeface="宋体" charset="-122"/>
                <a:cs typeface="+mn-cs"/>
              </a:rPr>
              <a:t>i</a:t>
            </a:r>
            <a:r>
              <a:rPr kumimoji="0" lang="en-US" altLang="zh-CN"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写入之前，</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j</a:t>
            </a:r>
            <a:r>
              <a:rPr kumimoji="0" lang="en-US" altLang="zh-CN"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先去读。</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j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读出的内容是错误的。</a:t>
            </a:r>
            <a:endPar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这是最常见的一种数据冲突，它对应于真数据相关。 </a:t>
            </a:r>
          </a:p>
        </p:txBody>
      </p:sp>
      <p:sp>
        <p:nvSpPr>
          <p:cNvPr id="3" name="Rectangle 3" descr="Rectangle: Click to edit Master text styles&#10;Second level&#10;Third level&#10;Fourth level&#10;Fifth level"/>
          <p:cNvSpPr txBox="1">
            <a:spLocks noChangeArrowheads="1"/>
          </p:cNvSpPr>
          <p:nvPr/>
        </p:nvSpPr>
        <p:spPr>
          <a:xfrm>
            <a:off x="0" y="3214686"/>
            <a:ext cx="9144000" cy="4953000"/>
          </a:xfrm>
          <a:prstGeom prst="rect">
            <a:avLst/>
          </a:prstGeom>
        </p:spPr>
        <p:txBody>
          <a:bodyPr/>
          <a:lstStyle/>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写后写冲突（</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WAW</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在</a:t>
            </a:r>
            <a:r>
              <a:rPr kumimoji="0" lang="zh-CN" altLang="en-US"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rgbClr val="9933FF"/>
                </a:solidFill>
                <a:effectLst/>
                <a:uLnTx/>
                <a:uFillTx/>
                <a:latin typeface="宋体" charset="-122"/>
                <a:ea typeface="宋体" charset="-122"/>
                <a:cs typeface="+mn-cs"/>
              </a:rPr>
              <a:t>i</a:t>
            </a:r>
            <a:r>
              <a:rPr kumimoji="0" lang="en-US" altLang="zh-CN"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写入之前，</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j</a:t>
            </a:r>
            <a:r>
              <a:rPr kumimoji="0" lang="en-US" altLang="zh-CN"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先写。最后写入的结果是</a:t>
            </a:r>
            <a:r>
              <a:rPr kumimoji="0" lang="zh-CN" altLang="en-US"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rgbClr val="9933FF"/>
                </a:solidFill>
                <a:effectLst/>
                <a:uLnTx/>
                <a:uFillTx/>
                <a:latin typeface="宋体" charset="-122"/>
                <a:ea typeface="宋体" charset="-122"/>
                <a:cs typeface="+mn-cs"/>
              </a:rPr>
              <a:t>i</a:t>
            </a:r>
            <a:r>
              <a:rPr kumimoji="0" lang="en-US" altLang="zh-CN"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的。错误！</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lang="zh-CN" altLang="en-US" sz="2400" dirty="0" smtClean="0">
                <a:latin typeface="宋体" charset="-122"/>
                <a:ea typeface="宋体" charset="-122"/>
              </a:rPr>
              <a:t>  </a:t>
            </a:r>
            <a:r>
              <a:rPr kumimoji="0" lang="zh-CN" altLang="en-US" sz="2400" b="0" i="0" u="none" strike="noStrike" kern="1200" cap="none" spc="0" normalizeH="0" baseline="0" noProof="0" dirty="0" smtClean="0">
                <a:ln>
                  <a:noFill/>
                </a:ln>
                <a:solidFill>
                  <a:srgbClr val="E24C05"/>
                </a:solidFill>
                <a:effectLst/>
                <a:uLnTx/>
                <a:uFillTx/>
                <a:latin typeface="+mn-lt"/>
                <a:ea typeface="+mn-ea"/>
                <a:cs typeface="+mn-cs"/>
              </a:rPr>
              <a:t>写后写冲突仅发生在这样的流水线中：</a:t>
            </a:r>
          </a:p>
          <a:p>
            <a:pPr marL="1600200" marR="0" lvl="3"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流水线中不只一个段可以进行写操作；</a:t>
            </a:r>
          </a:p>
          <a:p>
            <a:pPr marL="1600200" marR="0" lvl="3"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指令被重新排序了。</a:t>
            </a:r>
          </a:p>
          <a:p>
            <a:pPr marL="742950" marR="0" lvl="1" indent="-28575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宋体" charset="-122"/>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mn-ea"/>
                <a:cs typeface="+mn-cs"/>
              </a:rPr>
              <a:t>前面介绍的</a:t>
            </a:r>
            <a:r>
              <a:rPr kumimoji="0" lang="en-US" altLang="zh-CN" sz="2400" b="0" i="0" u="none" strike="noStrike" kern="1200" cap="none" spc="0" normalizeH="0" baseline="0" noProof="0" dirty="0" smtClean="0">
                <a:ln>
                  <a:noFill/>
                </a:ln>
                <a:solidFill>
                  <a:srgbClr val="9933FF"/>
                </a:solidFill>
                <a:effectLst/>
                <a:uLnTx/>
                <a:uFillTx/>
                <a:latin typeface="宋体" charset="-122"/>
                <a:ea typeface="+mn-ea"/>
                <a:cs typeface="+mn-cs"/>
              </a:rPr>
              <a:t>5</a:t>
            </a:r>
            <a:r>
              <a:rPr kumimoji="0" lang="zh-CN" altLang="en-US" sz="2400" b="0" i="0" u="none" strike="noStrike" kern="1200" cap="none" spc="0" normalizeH="0" baseline="0" noProof="0" dirty="0" smtClean="0">
                <a:ln>
                  <a:noFill/>
                </a:ln>
                <a:solidFill>
                  <a:schemeClr val="tx1"/>
                </a:solidFill>
                <a:effectLst/>
                <a:uLnTx/>
                <a:uFillTx/>
                <a:latin typeface="宋体" charset="-122"/>
                <a:ea typeface="+mn-ea"/>
                <a:cs typeface="+mn-cs"/>
              </a:rPr>
              <a:t>段流水线不会发生写后写冲突</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（在</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WB</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段写寄存器） </a:t>
            </a:r>
          </a:p>
          <a:p>
            <a:pPr marL="342900" marR="0" lvl="0" indent="-342900" algn="l" defTabSz="914400" rtl="0" eaLnBrk="1" fontAlgn="auto" latinLnBrk="0" hangingPunct="1">
              <a:lnSpc>
                <a:spcPct val="13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357158" y="500042"/>
            <a:ext cx="7772400" cy="4225925"/>
          </a:xfrm>
          <a:prstGeom prst="rect">
            <a:avLst/>
          </a:prstGeom>
        </p:spPr>
        <p:txBody>
          <a:bodyPr/>
          <a:lstStyle/>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读后写冲突（</a:t>
            </a:r>
            <a:r>
              <a:rPr kumimoji="0" lang="en-US" altLang="zh-CN" sz="2400" b="0" i="0" u="none" strike="noStrike" kern="1200" cap="none" spc="0" normalizeH="0" baseline="0" noProof="0" dirty="0" smtClean="0">
                <a:ln>
                  <a:noFill/>
                </a:ln>
                <a:solidFill>
                  <a:srgbClr val="FF0000"/>
                </a:solidFill>
                <a:effectLst/>
                <a:uLnTx/>
                <a:uFillTx/>
                <a:latin typeface="宋体" charset="-122"/>
                <a:ea typeface="宋体" charset="-122"/>
                <a:cs typeface="+mn-cs"/>
              </a:rPr>
              <a:t>WAR</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 </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在 </a:t>
            </a:r>
            <a:r>
              <a:rPr kumimoji="0" lang="en-US" altLang="zh-CN" sz="2400" b="0" i="0" u="none" strike="noStrike" kern="1200" cap="none" spc="0" normalizeH="0" baseline="0" noProof="0" dirty="0" err="1" smtClean="0">
                <a:ln>
                  <a:noFill/>
                </a:ln>
                <a:solidFill>
                  <a:srgbClr val="9933FF"/>
                </a:solidFill>
                <a:effectLst/>
                <a:uLnTx/>
                <a:uFillTx/>
                <a:latin typeface="宋体" charset="-122"/>
                <a:ea typeface="宋体" charset="-122"/>
                <a:cs typeface="+mn-cs"/>
              </a:rPr>
              <a:t>i</a:t>
            </a:r>
            <a:r>
              <a:rPr kumimoji="0" lang="en-US" altLang="zh-CN"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读之前，</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j</a:t>
            </a:r>
            <a:r>
              <a:rPr kumimoji="0" lang="en-US" altLang="zh-CN"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先写。</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err="1" smtClean="0">
                <a:ln>
                  <a:noFill/>
                </a:ln>
                <a:solidFill>
                  <a:srgbClr val="9933FF"/>
                </a:solidFill>
                <a:effectLst/>
                <a:uLnTx/>
                <a:uFillTx/>
                <a:latin typeface="宋体" charset="-122"/>
                <a:ea typeface="宋体" charset="-122"/>
                <a:cs typeface="+mn-cs"/>
              </a:rPr>
              <a:t>i</a:t>
            </a:r>
            <a:r>
              <a:rPr kumimoji="0" lang="en-US" altLang="zh-CN" sz="2400" b="0" i="0" u="none" strike="noStrike" kern="1200" cap="none" spc="0" normalizeH="0" baseline="0" noProof="0" dirty="0" smtClean="0">
                <a:ln>
                  <a:noFill/>
                </a:ln>
                <a:solidFill>
                  <a:srgbClr val="008000"/>
                </a:solidFill>
                <a:effectLst/>
                <a:uLnTx/>
                <a:uFillTx/>
                <a:latin typeface="宋体" charset="-122"/>
                <a:ea typeface="宋体"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读出的内容是错误的！</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由</a:t>
            </a:r>
            <a:r>
              <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rPr>
              <a:t>反相关</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引起。</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这种冲突仅发生在这样的情况下：</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有些指令的写结果操作提前了，而且有些指令</a:t>
            </a:r>
          </a:p>
          <a:p>
            <a:pPr marL="1600200" marR="0" lvl="3"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     的读操作滞后了；</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指令被重新排序了。</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3200" b="0" i="0" u="none" strike="noStrike" kern="1200" cap="none" spc="0" normalizeH="0" baseline="0" noProof="0" dirty="0" smtClean="0">
                <a:ln>
                  <a:noFill/>
                </a:ln>
                <a:solidFill>
                  <a:schemeClr val="tx1"/>
                </a:solidFill>
                <a:effectLst/>
                <a:uLnTx/>
                <a:uFillTx/>
                <a:latin typeface="宋体" charset="-122"/>
                <a:ea typeface="+mn-ea"/>
                <a:cs typeface="+mn-cs"/>
              </a:rPr>
              <a:t>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428596" y="357166"/>
            <a:ext cx="7772400" cy="4305300"/>
          </a:xfrm>
          <a:prstGeom prst="rect">
            <a:avLst/>
          </a:prstGeom>
        </p:spPr>
        <p:txBody>
          <a:bodyPr/>
          <a:lstStyle/>
          <a:p>
            <a:pPr marL="1085850" marR="0" lvl="1" indent="-4572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通过</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定向技术</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减少数据冲突引起的停顿 </a:t>
            </a:r>
            <a:endPar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endParaRPr>
          </a:p>
          <a:p>
            <a:pPr marL="1143000" lvl="2" indent="-228600">
              <a:lnSpc>
                <a:spcPct val="120000"/>
              </a:lnSpc>
              <a:spcBef>
                <a:spcPct val="20000"/>
              </a:spcBef>
            </a:pPr>
            <a:r>
              <a:rPr lang="zh-CN" altLang="en-US" sz="2400" dirty="0" smtClean="0">
                <a:solidFill>
                  <a:srgbClr val="000099"/>
                </a:solidFill>
              </a:rPr>
              <a:t>   又称</a:t>
            </a:r>
            <a:r>
              <a:rPr lang="zh-CN" altLang="en-US" sz="2400" b="1" dirty="0" smtClean="0">
                <a:solidFill>
                  <a:srgbClr val="FF3300"/>
                </a:solidFill>
              </a:rPr>
              <a:t>旁路技术</a:t>
            </a:r>
            <a:r>
              <a:rPr lang="zh-CN" altLang="en-US" sz="2400" dirty="0" smtClean="0">
                <a:solidFill>
                  <a:srgbClr val="000099"/>
                </a:solidFill>
              </a:rPr>
              <a:t>或</a:t>
            </a:r>
            <a:r>
              <a:rPr lang="zh-CN" altLang="en-US" sz="2400" b="1" dirty="0" smtClean="0">
                <a:solidFill>
                  <a:srgbClr val="FF3300"/>
                </a:solidFill>
              </a:rPr>
              <a:t>专用通路技术</a:t>
            </a:r>
            <a:r>
              <a:rPr lang="zh-CN" altLang="en-US" sz="2400" dirty="0" smtClean="0"/>
              <a:t>，</a:t>
            </a:r>
            <a:r>
              <a:rPr lang="zh-CN" altLang="en-US" sz="2400" dirty="0" smtClean="0">
                <a:solidFill>
                  <a:srgbClr val="000099"/>
                </a:solidFill>
              </a:rPr>
              <a:t>想法是使</a:t>
            </a:r>
            <a:r>
              <a:rPr lang="zh-CN" altLang="en-US" sz="2400" dirty="0" smtClean="0">
                <a:solidFill>
                  <a:srgbClr val="FF0000"/>
                </a:solidFill>
              </a:rPr>
              <a:t>后续指令提前</a:t>
            </a:r>
            <a:r>
              <a:rPr lang="zh-CN" altLang="en-US" sz="2400" dirty="0" smtClean="0">
                <a:solidFill>
                  <a:srgbClr val="000099"/>
                </a:solidFill>
              </a:rPr>
              <a:t>得到前指令(</a:t>
            </a:r>
            <a:r>
              <a:rPr lang="zh-CN" altLang="en-US" sz="2400" dirty="0" smtClean="0">
                <a:solidFill>
                  <a:srgbClr val="FF3300"/>
                </a:solidFill>
              </a:rPr>
              <a:t>ALU</a:t>
            </a:r>
            <a:r>
              <a:rPr lang="zh-CN" altLang="en-US" sz="2400" dirty="0" smtClean="0">
                <a:solidFill>
                  <a:srgbClr val="000099"/>
                </a:solidFill>
                <a:sym typeface="Arial" pitchFamily="34" charset="0"/>
              </a:rPr>
              <a:t>类</a:t>
            </a:r>
            <a:r>
              <a:rPr lang="zh-CN" altLang="en-US" sz="2400" dirty="0" smtClean="0">
                <a:solidFill>
                  <a:srgbClr val="FF3300"/>
                </a:solidFill>
              </a:rPr>
              <a:t>）</a:t>
            </a:r>
            <a:r>
              <a:rPr lang="zh-CN" altLang="en-US" sz="2400" dirty="0" smtClean="0">
                <a:solidFill>
                  <a:srgbClr val="000099"/>
                </a:solidFill>
              </a:rPr>
              <a:t>结果。</a:t>
            </a:r>
            <a:endPar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endParaRP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关键思想：</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在计算结果尚未出来之前，后面等待使用该结果的指令并不真正立即需要该计算结果，如果能够将该计算结果从其产生的地方直接送到其它指令需要它的地方，那么就可以避免停顿。</a:t>
            </a:r>
          </a:p>
          <a:p>
            <a:pPr marL="1143000" marR="0" lvl="2" indent="-2286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采用定向技术消除上例中的相关</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hlinkClick r:id="rId2" action="ppaction://hlinkfile"/>
              </a:rPr>
              <a:t/>
            </a:r>
            <a:b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hlinkClick r:id="rId2" action="ppaction://hlinkfile"/>
              </a:rPr>
            </a:b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hlinkClick r:id="rId2" action="ppaction://hlinkfile"/>
              </a:rPr>
              <a:t> </a:t>
            </a:r>
            <a: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
            </a:r>
            <a:br>
              <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br>
            <a:endPar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539750" y="1125538"/>
          <a:ext cx="7777163" cy="4710112"/>
        </p:xfrm>
        <a:graphic>
          <a:graphicData uri="http://schemas.openxmlformats.org/presentationml/2006/ole">
            <p:oleObj spid="_x0000_s89090" name="图片" r:id="rId3" imgW="5262120" imgH="3188160" progId="Word.Picture.8">
              <p:embed/>
            </p:oleObj>
          </a:graphicData>
        </a:graphic>
      </p:graphicFrame>
      <p:sp>
        <p:nvSpPr>
          <p:cNvPr id="4" name="Text Box 6"/>
          <p:cNvSpPr txBox="1">
            <a:spLocks noChangeArrowheads="1"/>
          </p:cNvSpPr>
          <p:nvPr/>
        </p:nvSpPr>
        <p:spPr bwMode="auto">
          <a:xfrm>
            <a:off x="2916238" y="5805488"/>
            <a:ext cx="4032250" cy="457200"/>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采用定向技术后的流水线数据通路</a:t>
            </a:r>
            <a:r>
              <a:rPr lang="zh-CN" altLang="en-US"/>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214282" y="214290"/>
            <a:ext cx="8929718" cy="4657725"/>
          </a:xfrm>
          <a:prstGeom prst="rect">
            <a:avLst/>
          </a:prstGeom>
        </p:spPr>
        <p:txBody>
          <a:bodyPr/>
          <a:lstStyle/>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定向的实现</a:t>
            </a:r>
          </a:p>
          <a:p>
            <a:pPr marL="1600200" marR="0" lvl="3"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EX</a:t>
            </a:r>
            <a:r>
              <a:rPr kumimoji="0" lang="zh-CN" altLang="en-US" sz="20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段和</a:t>
            </a:r>
            <a:r>
              <a:rPr kumimoji="0" lang="en-US" altLang="zh-CN" sz="20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MEM</a:t>
            </a:r>
            <a:r>
              <a:rPr kumimoji="0" lang="zh-CN" altLang="en-US" sz="20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段之间的流水寄存器中保存的</a:t>
            </a:r>
            <a:r>
              <a:rPr kumimoji="0" lang="en-US" altLang="zh-CN" sz="20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ALU</a:t>
            </a:r>
            <a:r>
              <a:rPr kumimoji="0" lang="zh-CN" altLang="en-US" sz="20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运算结果总是回送到</a:t>
            </a:r>
            <a:r>
              <a:rPr kumimoji="0" lang="en-US" altLang="zh-CN" sz="20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ALU</a:t>
            </a:r>
            <a:r>
              <a:rPr kumimoji="0" lang="zh-CN" altLang="en-US" sz="20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的入口。</a:t>
            </a:r>
          </a:p>
          <a:p>
            <a:pPr marL="1600200" marR="0" lvl="3"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当定向硬件检测到前一个</a:t>
            </a:r>
            <a:r>
              <a:rPr kumimoji="0" lang="en-US" altLang="zh-CN" sz="20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ALU</a:t>
            </a:r>
            <a:r>
              <a:rPr kumimoji="0" lang="zh-CN" altLang="en-US" sz="20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运算结果写入的寄存器就是当前</a:t>
            </a:r>
            <a:r>
              <a:rPr kumimoji="0" lang="en-US" altLang="zh-CN" sz="20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ALU</a:t>
            </a:r>
            <a:r>
              <a:rPr kumimoji="0" lang="zh-CN" altLang="en-US" sz="20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操作的源寄存器时，那么控制逻辑就选择定向的数据作为</a:t>
            </a:r>
            <a:r>
              <a:rPr kumimoji="0" lang="en-US" altLang="zh-CN" sz="2000" b="0" i="0" u="none" strike="noStrike" kern="1200" cap="none" spc="0" normalizeH="0" baseline="0" noProof="0" dirty="0" smtClean="0">
                <a:ln>
                  <a:noFill/>
                </a:ln>
                <a:solidFill>
                  <a:srgbClr val="9933FF"/>
                </a:solidFill>
                <a:effectLst/>
                <a:uLnTx/>
                <a:uFillTx/>
                <a:latin typeface="Times New Roman" pitchFamily="18" charset="0"/>
                <a:ea typeface="宋体" charset="-122"/>
                <a:cs typeface="+mn-cs"/>
              </a:rPr>
              <a:t>ALU</a:t>
            </a:r>
            <a:r>
              <a:rPr kumimoji="0" lang="zh-CN" altLang="en-US" sz="20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的输入，而不采用从通用寄存器组读出的数据。</a:t>
            </a:r>
          </a:p>
          <a:p>
            <a:pPr marL="1143000" marR="0" lvl="2" indent="-2286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结果数据不仅可以从某一功能部件的输出定向到其自身的输入，而且还可以定向到其它功能部件的输入。             </a:t>
            </a:r>
            <a:endParaRPr kumimoji="0" lang="zh-CN" altLang="en-US" sz="2400" b="0" i="0" u="none" strike="noStrike" kern="1200" cap="none" spc="0" normalizeH="0" baseline="0" noProof="0" dirty="0" smtClean="0">
              <a:ln>
                <a:noFill/>
              </a:ln>
              <a:solidFill>
                <a:srgbClr val="FF0000"/>
              </a:solidFill>
              <a:effectLst/>
              <a:uLnTx/>
              <a:uFillTx/>
              <a:latin typeface="+mn-lt"/>
              <a:ea typeface="宋体" charset="-122"/>
              <a:cs typeface="+mn-cs"/>
            </a:endParaRPr>
          </a:p>
        </p:txBody>
      </p:sp>
      <p:sp>
        <p:nvSpPr>
          <p:cNvPr id="4" name="Rectangle 2"/>
          <p:cNvSpPr txBox="1">
            <a:spLocks noChangeArrowheads="1"/>
          </p:cNvSpPr>
          <p:nvPr/>
        </p:nvSpPr>
        <p:spPr>
          <a:xfrm>
            <a:off x="0" y="3857628"/>
            <a:ext cx="8229600" cy="1250950"/>
          </a:xfrm>
          <a:prstGeom prst="rect">
            <a:avLst/>
          </a:prstGeom>
        </p:spPr>
        <p:txBody>
          <a:bodyPr/>
          <a:lstStyle/>
          <a:p>
            <a:pPr lvl="0" algn="ctr">
              <a:spcBef>
                <a:spcPct val="0"/>
              </a:spcBef>
              <a:defRPr/>
            </a:pPr>
            <a:r>
              <a:rPr kumimoji="0" lang="zh-CN" sz="2400" b="1" i="0" u="none" strike="noStrike" kern="1200" cap="none" spc="0" normalizeH="0" baseline="0" noProof="0" dirty="0" smtClean="0">
                <a:ln>
                  <a:noFill/>
                </a:ln>
                <a:solidFill>
                  <a:srgbClr val="FF0000"/>
                </a:solidFill>
                <a:effectLst/>
                <a:uLnTx/>
                <a:uFillTx/>
                <a:latin typeface="+mj-lt"/>
                <a:ea typeface="+mj-ea"/>
                <a:cs typeface="+mj-cs"/>
              </a:rPr>
              <a:t>解决数据相关的</a:t>
            </a:r>
            <a:r>
              <a:rPr kumimoji="0" lang="zh-CN" altLang="en-US" sz="2400" b="1" i="0" u="none" strike="noStrike" kern="1200" cap="none" spc="0" normalizeH="0" baseline="0" noProof="0" dirty="0" smtClean="0">
                <a:ln>
                  <a:noFill/>
                </a:ln>
                <a:solidFill>
                  <a:srgbClr val="FF0000"/>
                </a:solidFill>
                <a:effectLst/>
                <a:uLnTx/>
                <a:uFillTx/>
                <a:latin typeface="+mj-lt"/>
                <a:ea typeface="+mj-ea"/>
                <a:cs typeface="+mj-cs"/>
              </a:rPr>
              <a:t>一种 </a:t>
            </a:r>
            <a:r>
              <a:rPr lang="zh-CN" altLang="en-US" sz="2400" b="1" dirty="0" smtClean="0">
                <a:solidFill>
                  <a:schemeClr val="accent1"/>
                </a:solidFill>
                <a:latin typeface="+mj-lt"/>
                <a:ea typeface="+mj-ea"/>
                <a:cs typeface="+mj-cs"/>
              </a:rPr>
              <a:t>定向技术（</a:t>
            </a:r>
            <a:r>
              <a:rPr kumimoji="0" lang="zh-CN" altLang="zh-CN" sz="2400" b="1" i="0" u="none" strike="noStrike" kern="1200" cap="none" spc="0" normalizeH="0" baseline="0" noProof="0" dirty="0" smtClean="0">
                <a:ln>
                  <a:noFill/>
                </a:ln>
                <a:solidFill>
                  <a:srgbClr val="FF0000"/>
                </a:solidFill>
                <a:effectLst/>
                <a:uLnTx/>
                <a:uFillTx/>
                <a:latin typeface="+mj-lt"/>
                <a:ea typeface="+mj-ea"/>
                <a:cs typeface="+mj-cs"/>
              </a:rPr>
              <a:t>ALU</a:t>
            </a:r>
            <a:r>
              <a:rPr kumimoji="0" lang="zh-CN" altLang="en-US" sz="2400" b="1" i="0" u="none" strike="noStrike" kern="1200" cap="none" spc="0" normalizeH="0" baseline="0" noProof="0" dirty="0" smtClean="0">
                <a:ln>
                  <a:noFill/>
                </a:ln>
                <a:solidFill>
                  <a:srgbClr val="FF0000"/>
                </a:solidFill>
                <a:effectLst/>
                <a:uLnTx/>
                <a:uFillTx/>
                <a:latin typeface="+mj-lt"/>
                <a:ea typeface="+mj-ea"/>
                <a:cs typeface="+mj-cs"/>
              </a:rPr>
              <a:t>）</a:t>
            </a:r>
            <a:r>
              <a:rPr kumimoji="0" lang="zh-CN" sz="2400" b="1" i="0" u="none" strike="noStrike" kern="1200" cap="none" spc="0" normalizeH="0" baseline="0" noProof="0" dirty="0" smtClean="0">
                <a:ln>
                  <a:noFill/>
                </a:ln>
                <a:solidFill>
                  <a:srgbClr val="FF0000"/>
                </a:solidFill>
                <a:effectLst/>
                <a:uLnTx/>
                <a:uFillTx/>
                <a:latin typeface="+mj-lt"/>
                <a:ea typeface="+mj-ea"/>
                <a:cs typeface="+mj-cs"/>
              </a:rPr>
              <a:t>方案</a:t>
            </a:r>
          </a:p>
        </p:txBody>
      </p:sp>
      <p:pic>
        <p:nvPicPr>
          <p:cNvPr id="90114" name="Picture 2"/>
          <p:cNvPicPr>
            <a:picLocks noChangeAspect="1" noChangeArrowheads="1"/>
          </p:cNvPicPr>
          <p:nvPr/>
        </p:nvPicPr>
        <p:blipFill>
          <a:blip r:embed="rId2"/>
          <a:srcRect/>
          <a:stretch>
            <a:fillRect/>
          </a:stretch>
        </p:blipFill>
        <p:spPr bwMode="auto">
          <a:xfrm>
            <a:off x="1428728" y="4357694"/>
            <a:ext cx="6315075" cy="22383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214290"/>
            <a:ext cx="8229600" cy="1139825"/>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smtClean="0">
                <a:ln>
                  <a:noFill/>
                </a:ln>
                <a:solidFill>
                  <a:srgbClr val="FF3300"/>
                </a:solidFill>
                <a:effectLst/>
                <a:uLnTx/>
                <a:uFillTx/>
                <a:latin typeface="+mj-lt"/>
                <a:ea typeface="+mj-ea"/>
                <a:cs typeface="+mj-cs"/>
              </a:rPr>
              <a:t>6</a:t>
            </a:r>
            <a:r>
              <a:rPr kumimoji="0" lang="zh-CN" sz="3200" b="1" i="0" u="none" strike="noStrike" kern="1200" cap="none" spc="0" normalizeH="0" baseline="0" noProof="0" dirty="0" smtClean="0">
                <a:ln>
                  <a:noFill/>
                </a:ln>
                <a:solidFill>
                  <a:srgbClr val="FF3300"/>
                </a:solidFill>
                <a:effectLst/>
                <a:uLnTx/>
                <a:uFillTx/>
                <a:latin typeface="+mj-lt"/>
                <a:ea typeface="+mj-ea"/>
                <a:cs typeface="+mj-cs"/>
              </a:rPr>
              <a:t>流水线的表示方法 </a:t>
            </a:r>
          </a:p>
        </p:txBody>
      </p:sp>
      <p:sp>
        <p:nvSpPr>
          <p:cNvPr id="3" name="Rectangle 3"/>
          <p:cNvSpPr txBox="1">
            <a:spLocks noChangeArrowheads="1"/>
          </p:cNvSpPr>
          <p:nvPr/>
        </p:nvSpPr>
        <p:spPr>
          <a:xfrm>
            <a:off x="0" y="2060575"/>
            <a:ext cx="9144000" cy="5516563"/>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dirty="0" smtClean="0">
                <a:ln>
                  <a:noFill/>
                </a:ln>
                <a:solidFill>
                  <a:srgbClr val="FF3300"/>
                </a:solidFill>
                <a:effectLst/>
                <a:uLnTx/>
                <a:uFillTx/>
                <a:latin typeface="+mn-lt"/>
                <a:ea typeface="+mn-ea"/>
                <a:cs typeface="+mn-cs"/>
              </a:rPr>
              <a:t>连接图表示：</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将流水线各个阶段依次相连，每个流水段完成一条指令的</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同一部分</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rgbClr val="000099"/>
                </a:solidFill>
                <a:effectLst/>
                <a:uLnTx/>
                <a:uFillTx/>
                <a:latin typeface="+mn-lt"/>
                <a:ea typeface="+mn-ea"/>
                <a:cs typeface="+mn-cs"/>
              </a:rPr>
              <a:t>指令从流水线</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左端进入</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，经流水线，从另一端流出。</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rgbClr val="000099"/>
                </a:solidFill>
                <a:effectLst/>
                <a:uLnTx/>
                <a:uFillTx/>
                <a:latin typeface="+mn-lt"/>
                <a:ea typeface="+mn-ea"/>
                <a:cs typeface="+mn-cs"/>
              </a:rPr>
              <a:t>不同阶段</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并行</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完</a:t>
            </a:r>
            <a:r>
              <a:rPr kumimoji="0" lang="zh-CN" sz="2800" b="0" i="0" u="none" strike="noStrike" kern="1200" cap="none" spc="0" normalizeH="0" baseline="0" noProof="0" dirty="0" smtClean="0">
                <a:ln>
                  <a:noFill/>
                </a:ln>
                <a:solidFill>
                  <a:srgbClr val="000099"/>
                </a:solidFill>
                <a:effectLst/>
                <a:uLnTx/>
                <a:uFillTx/>
                <a:latin typeface="+mn-lt"/>
                <a:ea typeface="+mn-ea"/>
                <a:cs typeface="+mn-cs"/>
                <a:sym typeface="Arial" pitchFamily="34" charset="0"/>
              </a:rPr>
              <a:t>成流水线中</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不同指令</a:t>
            </a:r>
            <a:r>
              <a:rPr kumimoji="0" lang="zh-CN" sz="2800" b="0" i="0" u="none" strike="noStrike" kern="1200" cap="none" spc="0" normalizeH="0" baseline="0" noProof="0" dirty="0" smtClean="0">
                <a:ln>
                  <a:noFill/>
                </a:ln>
                <a:solidFill>
                  <a:srgbClr val="000099"/>
                </a:solidFill>
                <a:effectLst/>
                <a:uLnTx/>
                <a:uFillTx/>
                <a:latin typeface="+mn-lt"/>
                <a:ea typeface="+mn-ea"/>
                <a:cs typeface="+mn-cs"/>
                <a:sym typeface="Arial" pitchFamily="34" charset="0"/>
              </a:rPr>
              <a:t>的</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不同部分</a:t>
            </a:r>
            <a:endParaRPr kumimoji="0" lang="zh-CN" sz="2800" b="0" i="0" u="none" strike="noStrike" kern="1200" cap="none" spc="0" normalizeH="0" baseline="0" noProof="0" dirty="0" smtClean="0">
              <a:ln>
                <a:noFill/>
              </a:ln>
              <a:solidFill>
                <a:srgbClr val="FF3300"/>
              </a:solidFill>
              <a:effectLst/>
              <a:uLnTx/>
              <a:uFillTx/>
              <a:latin typeface="隶书" pitchFamily="49" charset="-122"/>
              <a:ea typeface="隶书" pitchFamily="49" charset="-122"/>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rgbClr val="FF3300"/>
              </a:solidFill>
              <a:effectLst/>
              <a:uLnTx/>
              <a:uFillTx/>
              <a:latin typeface="隶书" pitchFamily="49" charset="-122"/>
              <a:ea typeface="隶书" pitchFamily="49" charset="-122"/>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rgbClr val="FF3300"/>
              </a:solidFill>
              <a:effectLst/>
              <a:uLnTx/>
              <a:uFillTx/>
              <a:latin typeface="隶书" pitchFamily="49" charset="-122"/>
              <a:ea typeface="隶书" pitchFamily="49" charset="-122"/>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rgbClr val="FF3300"/>
              </a:solidFill>
              <a:effectLst/>
              <a:uLnTx/>
              <a:uFillTx/>
              <a:latin typeface="隶书" pitchFamily="49" charset="-122"/>
              <a:ea typeface="隶书" pitchFamily="49" charset="-122"/>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rgbClr val="FF3300"/>
              </a:solidFill>
              <a:effectLst/>
              <a:uLnTx/>
              <a:uFillTx/>
              <a:latin typeface="隶书" pitchFamily="49" charset="-122"/>
              <a:ea typeface="隶书" pitchFamily="49" charset="-122"/>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rgbClr val="FF3300"/>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rgbClr val="FF3300"/>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dirty="0" smtClean="0">
                <a:ln>
                  <a:noFill/>
                </a:ln>
                <a:solidFill>
                  <a:srgbClr val="FF3300"/>
                </a:solidFill>
                <a:effectLst/>
                <a:uLnTx/>
                <a:uFillTx/>
                <a:latin typeface="+mn-lt"/>
                <a:ea typeface="+mn-ea"/>
                <a:cs typeface="+mn-cs"/>
              </a:rPr>
              <a:t>图</a:t>
            </a:r>
            <a:r>
              <a:rPr kumimoji="0" lang="zh-CN" sz="2800" b="0" i="0" u="none" strike="noStrike" kern="1200" cap="none" spc="0" normalizeH="0" baseline="0" noProof="0" dirty="0" smtClean="0">
                <a:ln>
                  <a:noFill/>
                </a:ln>
                <a:solidFill>
                  <a:srgbClr val="000099"/>
                </a:solidFill>
                <a:effectLst/>
                <a:uLnTx/>
                <a:uFillTx/>
                <a:latin typeface="+mn-lt"/>
                <a:ea typeface="+mn-ea"/>
                <a:cs typeface="+mn-cs"/>
                <a:sym typeface="Arial" pitchFamily="34" charset="0"/>
              </a:rPr>
              <a:t>中执</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行分为</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取指令</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译码</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执行</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800" b="0" i="0" u="none" strike="noStrike" kern="1200" cap="none" spc="0" normalizeH="0" baseline="0" noProof="0" dirty="0" smtClean="0">
                <a:ln>
                  <a:noFill/>
                </a:ln>
                <a:solidFill>
                  <a:srgbClr val="FF3300"/>
                </a:solidFill>
                <a:effectLst/>
                <a:uLnTx/>
                <a:uFillTx/>
                <a:latin typeface="+mn-lt"/>
                <a:ea typeface="+mn-ea"/>
                <a:cs typeface="+mn-cs"/>
              </a:rPr>
              <a:t>存结果</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4</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个流水段。 </a:t>
            </a:r>
          </a:p>
        </p:txBody>
      </p:sp>
      <p:pic>
        <p:nvPicPr>
          <p:cNvPr id="4" name="Picture 4"/>
          <p:cNvPicPr>
            <a:picLocks noChangeAspect="1" noChangeArrowheads="1"/>
          </p:cNvPicPr>
          <p:nvPr/>
        </p:nvPicPr>
        <p:blipFill>
          <a:blip r:embed="rId2"/>
          <a:srcRect/>
          <a:stretch>
            <a:fillRect/>
          </a:stretch>
        </p:blipFill>
        <p:spPr bwMode="auto">
          <a:xfrm>
            <a:off x="612775" y="3860800"/>
            <a:ext cx="7488238" cy="2085975"/>
          </a:xfrm>
          <a:prstGeom prst="rect">
            <a:avLst/>
          </a:prstGeom>
          <a:noFill/>
          <a:ln w="9525">
            <a:noFill/>
            <a:miter lim="800000"/>
            <a:headEnd/>
            <a:tailEnd/>
          </a:ln>
        </p:spPr>
      </p:pic>
      <p:sp>
        <p:nvSpPr>
          <p:cNvPr id="5" name="Rectangle 5"/>
          <p:cNvSpPr>
            <a:spLocks noChangeArrowheads="1"/>
          </p:cNvSpPr>
          <p:nvPr/>
        </p:nvSpPr>
        <p:spPr bwMode="auto">
          <a:xfrm>
            <a:off x="36513" y="1196975"/>
            <a:ext cx="6553200" cy="519113"/>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u"/>
              <a:defRPr/>
            </a:pPr>
            <a:r>
              <a:rPr lang="zh-CN" sz="2400" dirty="0">
                <a:solidFill>
                  <a:srgbClr val="FF3300"/>
                </a:solidFill>
                <a:effectLst>
                  <a:outerShdw blurRad="38100" dist="38100" dir="2700000" algn="tl">
                    <a:srgbClr val="C0C0C0"/>
                  </a:outerShdw>
                </a:effectLst>
                <a:ea typeface="宋体" pitchFamily="2" charset="-122"/>
              </a:rPr>
              <a:t>连接图</a:t>
            </a:r>
            <a:r>
              <a:rPr lang="zh-CN" sz="2400" dirty="0">
                <a:solidFill>
                  <a:srgbClr val="000099"/>
                </a:solidFill>
                <a:effectLst>
                  <a:outerShdw blurRad="38100" dist="38100" dir="2700000" algn="tl">
                    <a:srgbClr val="C0C0C0"/>
                  </a:outerShdw>
                </a:effectLst>
                <a:ea typeface="宋体" pitchFamily="2" charset="-122"/>
              </a:rPr>
              <a:t>和</a:t>
            </a:r>
            <a:r>
              <a:rPr lang="zh-CN" sz="2400" dirty="0">
                <a:solidFill>
                  <a:srgbClr val="FF3300"/>
                </a:solidFill>
                <a:effectLst>
                  <a:outerShdw blurRad="38100" dist="38100" dir="2700000" algn="tl">
                    <a:srgbClr val="C0C0C0"/>
                  </a:outerShdw>
                </a:effectLst>
                <a:ea typeface="宋体" pitchFamily="2" charset="-122"/>
              </a:rPr>
              <a:t>时空图</a:t>
            </a:r>
            <a:r>
              <a:rPr lang="zh-CN" sz="2400" dirty="0">
                <a:solidFill>
                  <a:srgbClr val="000099"/>
                </a:solidFill>
                <a:effectLst>
                  <a:outerShdw blurRad="38100" dist="38100" dir="2700000" algn="tl">
                    <a:srgbClr val="C0C0C0"/>
                  </a:outerShdw>
                </a:effectLst>
                <a:ea typeface="宋体" pitchFamily="2" charset="-122"/>
              </a:rPr>
              <a:t>法</a:t>
            </a:r>
            <a:endParaRPr lang="zh-CN" sz="2400" dirty="0">
              <a:effectLst>
                <a:outerShdw blurRad="38100" dist="38100" dir="2700000" algn="tl">
                  <a:srgbClr val="C0C0C0"/>
                </a:outerShdw>
              </a:effectLst>
              <a:ea typeface="宋体"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p:cNvSpPr txBox="1">
            <a:spLocks noChangeArrowheads="1"/>
          </p:cNvSpPr>
          <p:nvPr/>
        </p:nvSpPr>
        <p:spPr>
          <a:xfrm>
            <a:off x="500034" y="1071546"/>
            <a:ext cx="7772400" cy="1922463"/>
          </a:xfrm>
          <a:prstGeom prst="rect">
            <a:avLst/>
          </a:prstGeom>
        </p:spPr>
        <p:txBody>
          <a:bodyPr/>
          <a:lstStyle/>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需要停顿的数据冲突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并不是所有的数据冲突都可以用定向技术来解决。 </a:t>
            </a: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举例</a:t>
            </a: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hlinkClick r:id="rId2" action="ppaction://hlinkfile"/>
              </a:rPr>
              <a:t>  </a:t>
            </a:r>
            <a:endPar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endParaRPr>
          </a:p>
          <a:p>
            <a:pPr marL="1143000" marR="0" lvl="2" indent="-228600" algn="l" defTabSz="914400" rtl="0" eaLnBrk="1" fontAlgn="auto" latinLnBrk="0" hangingPunct="1">
              <a:lnSpc>
                <a:spcPct val="130000"/>
              </a:lnSpc>
              <a:spcBef>
                <a:spcPct val="20000"/>
              </a:spcBef>
              <a:spcAft>
                <a:spcPts val="0"/>
              </a:spcAft>
              <a:buClrTx/>
              <a:buSzTx/>
              <a:buFont typeface="Wingdings" pitchFamily="2" charset="2"/>
              <a:buNone/>
              <a:tabLst/>
              <a:defRPr/>
            </a:pPr>
            <a:endParaRPr kumimoji="0" lang="en-US" altLang="zh-CN" sz="2400" b="0" i="0" u="none" strike="noStrike" kern="1200" cap="none" spc="0" normalizeH="0" baseline="0" noProof="0" dirty="0" smtClean="0">
              <a:ln>
                <a:noFill/>
              </a:ln>
              <a:solidFill>
                <a:srgbClr val="FF0000"/>
              </a:solidFill>
              <a:effectLst/>
              <a:uLnTx/>
              <a:uFillTx/>
              <a:latin typeface="+mn-lt"/>
              <a:ea typeface="宋体" charset="-122"/>
              <a:cs typeface="+mn-cs"/>
            </a:endParaRPr>
          </a:p>
        </p:txBody>
      </p:sp>
      <p:sp>
        <p:nvSpPr>
          <p:cNvPr id="4" name="Text Box 4"/>
          <p:cNvSpPr txBox="1">
            <a:spLocks noChangeArrowheads="1"/>
          </p:cNvSpPr>
          <p:nvPr/>
        </p:nvSpPr>
        <p:spPr bwMode="auto">
          <a:xfrm>
            <a:off x="3708400" y="2420938"/>
            <a:ext cx="2952750" cy="1516062"/>
          </a:xfrm>
          <a:prstGeom prst="rect">
            <a:avLst/>
          </a:prstGeom>
          <a:noFill/>
          <a:ln w="9525">
            <a:noFill/>
            <a:miter lim="800000"/>
            <a:headEnd/>
            <a:tailEnd/>
          </a:ln>
        </p:spPr>
        <p:txBody>
          <a:bodyPr>
            <a:spAutoFit/>
          </a:bodyPr>
          <a:lstStyle/>
          <a:p>
            <a:pPr>
              <a:lnSpc>
                <a:spcPct val="60000"/>
              </a:lnSpc>
              <a:spcBef>
                <a:spcPct val="50000"/>
              </a:spcBef>
            </a:pPr>
            <a:r>
              <a:rPr lang="en-US" altLang="zh-CN" b="1" dirty="0">
                <a:latin typeface="宋体" charset="-122"/>
                <a:ea typeface="宋体" charset="-122"/>
              </a:rPr>
              <a:t>LD    </a:t>
            </a:r>
            <a:r>
              <a:rPr lang="en-US" altLang="zh-CN" b="1" dirty="0">
                <a:solidFill>
                  <a:srgbClr val="FF33CC"/>
                </a:solidFill>
                <a:latin typeface="宋体" charset="-122"/>
                <a:ea typeface="宋体" charset="-122"/>
              </a:rPr>
              <a:t>R1</a:t>
            </a:r>
            <a:r>
              <a:rPr lang="zh-CN" altLang="en-US" b="1" dirty="0">
                <a:latin typeface="宋体" charset="-122"/>
                <a:ea typeface="宋体" charset="-122"/>
              </a:rPr>
              <a:t>，</a:t>
            </a:r>
            <a:r>
              <a:rPr lang="en-US" altLang="zh-CN" b="1" dirty="0">
                <a:latin typeface="宋体" charset="-122"/>
                <a:ea typeface="宋体" charset="-122"/>
              </a:rPr>
              <a:t>0</a:t>
            </a:r>
            <a:r>
              <a:rPr lang="zh-CN" altLang="en-US" b="1" dirty="0">
                <a:latin typeface="宋体" charset="-122"/>
                <a:ea typeface="宋体" charset="-122"/>
              </a:rPr>
              <a:t>（</a:t>
            </a:r>
            <a:r>
              <a:rPr lang="en-US" altLang="zh-CN" b="1" dirty="0">
                <a:latin typeface="宋体" charset="-122"/>
                <a:ea typeface="宋体" charset="-122"/>
              </a:rPr>
              <a:t>R2</a:t>
            </a:r>
            <a:r>
              <a:rPr lang="zh-CN" altLang="en-US" b="1" dirty="0">
                <a:latin typeface="宋体" charset="-122"/>
                <a:ea typeface="宋体" charset="-122"/>
              </a:rPr>
              <a:t>）</a:t>
            </a:r>
          </a:p>
          <a:p>
            <a:pPr>
              <a:lnSpc>
                <a:spcPct val="60000"/>
              </a:lnSpc>
              <a:spcBef>
                <a:spcPct val="50000"/>
              </a:spcBef>
            </a:pPr>
            <a:r>
              <a:rPr lang="en-US" altLang="zh-CN" b="1" dirty="0">
                <a:latin typeface="宋体" charset="-122"/>
                <a:ea typeface="宋体" charset="-122"/>
              </a:rPr>
              <a:t>DADD  R4</a:t>
            </a:r>
            <a:r>
              <a:rPr lang="zh-CN" altLang="en-US" b="1" dirty="0">
                <a:latin typeface="宋体" charset="-122"/>
                <a:ea typeface="宋体" charset="-122"/>
              </a:rPr>
              <a:t>，</a:t>
            </a:r>
            <a:r>
              <a:rPr lang="en-US" altLang="zh-CN" b="1" dirty="0">
                <a:solidFill>
                  <a:srgbClr val="FF33CC"/>
                </a:solidFill>
                <a:latin typeface="宋体" charset="-122"/>
                <a:ea typeface="宋体" charset="-122"/>
              </a:rPr>
              <a:t>R1</a:t>
            </a:r>
            <a:r>
              <a:rPr lang="zh-CN" altLang="en-US" b="1" dirty="0">
                <a:latin typeface="宋体" charset="-122"/>
                <a:ea typeface="宋体" charset="-122"/>
              </a:rPr>
              <a:t>，</a:t>
            </a:r>
            <a:r>
              <a:rPr lang="en-US" altLang="zh-CN" b="1" dirty="0">
                <a:latin typeface="宋体" charset="-122"/>
                <a:ea typeface="宋体" charset="-122"/>
              </a:rPr>
              <a:t>R5</a:t>
            </a:r>
          </a:p>
          <a:p>
            <a:pPr>
              <a:lnSpc>
                <a:spcPct val="60000"/>
              </a:lnSpc>
              <a:spcBef>
                <a:spcPct val="50000"/>
              </a:spcBef>
            </a:pPr>
            <a:r>
              <a:rPr lang="en-US" altLang="zh-CN" b="1" dirty="0">
                <a:latin typeface="宋体" charset="-122"/>
                <a:ea typeface="宋体" charset="-122"/>
              </a:rPr>
              <a:t>AND   R6</a:t>
            </a:r>
            <a:r>
              <a:rPr lang="zh-CN" altLang="en-US" b="1" dirty="0">
                <a:latin typeface="宋体" charset="-122"/>
                <a:ea typeface="宋体" charset="-122"/>
              </a:rPr>
              <a:t>，</a:t>
            </a:r>
            <a:r>
              <a:rPr lang="en-US" altLang="zh-CN" b="1" dirty="0">
                <a:solidFill>
                  <a:srgbClr val="FF33CC"/>
                </a:solidFill>
                <a:latin typeface="宋体" charset="-122"/>
                <a:ea typeface="宋体" charset="-122"/>
              </a:rPr>
              <a:t>R1</a:t>
            </a:r>
            <a:r>
              <a:rPr lang="zh-CN" altLang="en-US" b="1" dirty="0">
                <a:latin typeface="宋体" charset="-122"/>
                <a:ea typeface="宋体" charset="-122"/>
              </a:rPr>
              <a:t>，</a:t>
            </a:r>
            <a:r>
              <a:rPr lang="en-US" altLang="zh-CN" b="1" dirty="0">
                <a:latin typeface="宋体" charset="-122"/>
                <a:ea typeface="宋体" charset="-122"/>
              </a:rPr>
              <a:t>R7</a:t>
            </a:r>
          </a:p>
          <a:p>
            <a:pPr>
              <a:lnSpc>
                <a:spcPct val="60000"/>
              </a:lnSpc>
              <a:spcBef>
                <a:spcPct val="50000"/>
              </a:spcBef>
            </a:pPr>
            <a:r>
              <a:rPr lang="en-US" altLang="zh-CN" b="1" dirty="0">
                <a:latin typeface="宋体" charset="-122"/>
                <a:ea typeface="宋体" charset="-122"/>
              </a:rPr>
              <a:t>XOR   R8</a:t>
            </a:r>
            <a:r>
              <a:rPr lang="zh-CN" altLang="en-US" b="1" dirty="0">
                <a:latin typeface="宋体" charset="-122"/>
                <a:ea typeface="宋体" charset="-122"/>
              </a:rPr>
              <a:t>，</a:t>
            </a:r>
            <a:r>
              <a:rPr lang="en-US" altLang="zh-CN" b="1" dirty="0">
                <a:solidFill>
                  <a:srgbClr val="FF33CC"/>
                </a:solidFill>
                <a:latin typeface="宋体" charset="-122"/>
                <a:ea typeface="宋体" charset="-122"/>
              </a:rPr>
              <a:t>R1</a:t>
            </a:r>
            <a:r>
              <a:rPr lang="zh-CN" altLang="en-US" b="1" dirty="0">
                <a:latin typeface="宋体" charset="-122"/>
                <a:ea typeface="宋体" charset="-122"/>
              </a:rPr>
              <a:t>，</a:t>
            </a:r>
            <a:r>
              <a:rPr lang="en-US" altLang="zh-CN" b="1" dirty="0">
                <a:latin typeface="宋体" charset="-122"/>
                <a:ea typeface="宋体" charset="-122"/>
              </a:rPr>
              <a:t>R9</a:t>
            </a:r>
          </a:p>
        </p:txBody>
      </p:sp>
      <p:sp>
        <p:nvSpPr>
          <p:cNvPr id="5" name="Rectangle 5" descr="Rectangle: Click to edit Master text styles&#10;Second level&#10;Third level&#10;Fourth level&#10;Fifth level"/>
          <p:cNvSpPr>
            <a:spLocks noChangeArrowheads="1"/>
          </p:cNvSpPr>
          <p:nvPr/>
        </p:nvSpPr>
        <p:spPr bwMode="auto">
          <a:xfrm>
            <a:off x="0" y="3714752"/>
            <a:ext cx="8858280" cy="1922462"/>
          </a:xfrm>
          <a:prstGeom prst="rect">
            <a:avLst/>
          </a:prstGeom>
          <a:noFill/>
          <a:ln w="9525">
            <a:noFill/>
            <a:miter lim="800000"/>
            <a:headEnd/>
            <a:tailEnd/>
          </a:ln>
        </p:spPr>
        <p:txBody>
          <a:bodyPr/>
          <a:lstStyle/>
          <a:p>
            <a:pPr marL="1714500" lvl="2" indent="-457200">
              <a:lnSpc>
                <a:spcPct val="110000"/>
              </a:lnSpc>
              <a:spcBef>
                <a:spcPct val="20000"/>
              </a:spcBef>
              <a:buClr>
                <a:schemeClr val="hlink"/>
              </a:buClr>
              <a:buSzPct val="60000"/>
              <a:buFont typeface="Wingdings" pitchFamily="2" charset="2"/>
              <a:buChar char="Ø"/>
            </a:pPr>
            <a:r>
              <a:rPr lang="zh-CN" altLang="en-US" sz="2400" b="1" dirty="0">
                <a:solidFill>
                  <a:srgbClr val="FF0000"/>
                </a:solidFill>
                <a:ea typeface="宋体" charset="-122"/>
              </a:rPr>
              <a:t>增加流水线互锁机制</a:t>
            </a:r>
            <a:r>
              <a:rPr lang="zh-CN" altLang="en-US" sz="2000" b="1" dirty="0">
                <a:solidFill>
                  <a:srgbClr val="000000"/>
                </a:solidFill>
                <a:ea typeface="宋体" charset="-122"/>
              </a:rPr>
              <a:t>，插入</a:t>
            </a:r>
            <a:r>
              <a:rPr lang="zh-CN" altLang="en-US" sz="2000" b="1" dirty="0">
                <a:solidFill>
                  <a:srgbClr val="000000"/>
                </a:solidFill>
                <a:latin typeface="宋体" charset="-122"/>
                <a:ea typeface="宋体" charset="-122"/>
              </a:rPr>
              <a:t>“</a:t>
            </a:r>
            <a:r>
              <a:rPr lang="zh-CN" altLang="en-US" sz="2000" b="1" dirty="0">
                <a:solidFill>
                  <a:srgbClr val="000000"/>
                </a:solidFill>
                <a:ea typeface="宋体" charset="-122"/>
              </a:rPr>
              <a:t>暂停</a:t>
            </a:r>
            <a:r>
              <a:rPr lang="zh-CN" altLang="en-US" sz="2000" b="1" dirty="0">
                <a:solidFill>
                  <a:srgbClr val="000000"/>
                </a:solidFill>
                <a:latin typeface="宋体" charset="-122"/>
                <a:ea typeface="宋体" charset="-122"/>
              </a:rPr>
              <a:t>”</a:t>
            </a:r>
            <a:r>
              <a:rPr lang="zh-CN" altLang="en-US" sz="2000" b="1" dirty="0">
                <a:solidFill>
                  <a:srgbClr val="000000"/>
                </a:solidFill>
                <a:ea typeface="宋体" charset="-122"/>
              </a:rPr>
              <a:t>。</a:t>
            </a:r>
          </a:p>
          <a:p>
            <a:pPr marL="1714500" lvl="2" indent="-457200">
              <a:lnSpc>
                <a:spcPct val="110000"/>
              </a:lnSpc>
              <a:spcBef>
                <a:spcPct val="20000"/>
              </a:spcBef>
              <a:buClr>
                <a:schemeClr val="hlink"/>
              </a:buClr>
              <a:buSzPct val="60000"/>
              <a:buFont typeface="Wingdings" pitchFamily="2" charset="2"/>
              <a:buNone/>
            </a:pPr>
            <a:r>
              <a:rPr lang="zh-CN" altLang="en-US" sz="2000" b="1" dirty="0">
                <a:solidFill>
                  <a:srgbClr val="9933FF"/>
                </a:solidFill>
                <a:ea typeface="宋体" charset="-122"/>
              </a:rPr>
              <a:t>       作用：</a:t>
            </a:r>
            <a:r>
              <a:rPr lang="zh-CN" altLang="en-US" sz="2000" b="1" dirty="0">
                <a:solidFill>
                  <a:srgbClr val="000000"/>
                </a:solidFill>
                <a:ea typeface="宋体" charset="-122"/>
              </a:rPr>
              <a:t>检测发现数据冲突，并使流水线停顿，直至</a:t>
            </a:r>
          </a:p>
          <a:p>
            <a:pPr marL="1714500" lvl="2" indent="-457200">
              <a:lnSpc>
                <a:spcPct val="110000"/>
              </a:lnSpc>
              <a:spcBef>
                <a:spcPct val="20000"/>
              </a:spcBef>
              <a:buClr>
                <a:schemeClr val="hlink"/>
              </a:buClr>
              <a:buSzPct val="60000"/>
              <a:buFont typeface="Wingdings" pitchFamily="2" charset="2"/>
              <a:buNone/>
            </a:pPr>
            <a:r>
              <a:rPr lang="zh-CN" altLang="en-US" sz="2000" b="1" dirty="0">
                <a:solidFill>
                  <a:srgbClr val="000000"/>
                </a:solidFill>
                <a:ea typeface="宋体" charset="-122"/>
              </a:rPr>
              <a:t>冲突消失。</a:t>
            </a:r>
            <a:r>
              <a:rPr lang="zh-CN" altLang="en-US" dirty="0">
                <a:solidFill>
                  <a:srgbClr val="E24C05"/>
                </a:solidFill>
              </a:rPr>
              <a:t> </a:t>
            </a:r>
          </a:p>
          <a:p>
            <a:pPr marL="1714500" lvl="2" indent="-457200">
              <a:lnSpc>
                <a:spcPct val="110000"/>
              </a:lnSpc>
              <a:spcBef>
                <a:spcPct val="20000"/>
              </a:spcBef>
              <a:buClr>
                <a:schemeClr val="hlink"/>
              </a:buClr>
              <a:buSzPct val="60000"/>
              <a:buFont typeface="Wingdings" pitchFamily="2" charset="2"/>
              <a:buNone/>
            </a:pPr>
            <a:r>
              <a:rPr lang="zh-CN" altLang="en-US" sz="2000" b="1" dirty="0">
                <a:solidFill>
                  <a:srgbClr val="000000"/>
                </a:solidFill>
                <a:latin typeface="宋体" charset="-122"/>
                <a:ea typeface="宋体" charset="-122"/>
              </a:rPr>
              <a:t>    </a:t>
            </a:r>
            <a:endParaRPr lang="en-US" altLang="zh-CN" sz="2000" b="1" dirty="0">
              <a:solidFill>
                <a:srgbClr val="FF0000"/>
              </a:solidFill>
              <a:ea typeface="宋体" charset="-122"/>
            </a:endParaRPr>
          </a:p>
          <a:p>
            <a:pPr marL="1714500" lvl="2" indent="-457200">
              <a:lnSpc>
                <a:spcPct val="130000"/>
              </a:lnSpc>
              <a:spcBef>
                <a:spcPct val="20000"/>
              </a:spcBef>
              <a:buClr>
                <a:schemeClr val="hlink"/>
              </a:buClr>
              <a:buSzPct val="60000"/>
              <a:buFont typeface="Wingdings" pitchFamily="2" charset="2"/>
              <a:buNone/>
            </a:pPr>
            <a:endParaRPr lang="en-US" altLang="zh-CN" sz="2000" b="1" dirty="0">
              <a:solidFill>
                <a:srgbClr val="FF0000"/>
              </a:solidFill>
              <a:ea typeface="宋体"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714348" y="500042"/>
          <a:ext cx="7993062" cy="4133850"/>
        </p:xfrm>
        <a:graphic>
          <a:graphicData uri="http://schemas.openxmlformats.org/presentationml/2006/ole">
            <p:oleObj spid="_x0000_s91138" name="图片" r:id="rId3" imgW="5102280" imgH="2637720" progId="Word.Picture.8">
              <p:embed/>
            </p:oleObj>
          </a:graphicData>
        </a:graphic>
      </p:graphicFrame>
      <p:sp>
        <p:nvSpPr>
          <p:cNvPr id="4" name="Text Box 6"/>
          <p:cNvSpPr txBox="1">
            <a:spLocks noChangeArrowheads="1"/>
          </p:cNvSpPr>
          <p:nvPr/>
        </p:nvSpPr>
        <p:spPr bwMode="auto">
          <a:xfrm>
            <a:off x="2428860" y="4643446"/>
            <a:ext cx="4392613" cy="400110"/>
          </a:xfrm>
          <a:prstGeom prst="rect">
            <a:avLst/>
          </a:prstGeom>
          <a:noFill/>
          <a:ln w="9525">
            <a:noFill/>
            <a:miter lim="800000"/>
            <a:headEnd/>
            <a:tailEnd/>
          </a:ln>
        </p:spPr>
        <p:txBody>
          <a:bodyPr>
            <a:spAutoFit/>
          </a:bodyPr>
          <a:lstStyle/>
          <a:p>
            <a:pPr>
              <a:spcBef>
                <a:spcPct val="50000"/>
              </a:spcBef>
            </a:pPr>
            <a:r>
              <a:rPr lang="zh-CN" altLang="en-US" sz="2000" b="1" dirty="0">
                <a:solidFill>
                  <a:srgbClr val="080808"/>
                </a:solidFill>
                <a:latin typeface="宋体" charset="-122"/>
                <a:ea typeface="宋体" charset="-122"/>
              </a:rPr>
              <a:t>无法将</a:t>
            </a:r>
            <a:r>
              <a:rPr lang="en-US" altLang="zh-CN" sz="2000" b="1" dirty="0">
                <a:solidFill>
                  <a:srgbClr val="080808"/>
                </a:solidFill>
                <a:latin typeface="宋体" charset="-122"/>
                <a:ea typeface="宋体" charset="-122"/>
              </a:rPr>
              <a:t>LD</a:t>
            </a:r>
            <a:r>
              <a:rPr lang="zh-CN" altLang="en-US" sz="2000" b="1" dirty="0">
                <a:solidFill>
                  <a:srgbClr val="080808"/>
                </a:solidFill>
                <a:latin typeface="宋体" charset="-122"/>
                <a:ea typeface="宋体" charset="-122"/>
              </a:rPr>
              <a:t>指令的结果定向到</a:t>
            </a:r>
            <a:r>
              <a:rPr lang="en-US" altLang="zh-CN" sz="2000" b="1" dirty="0">
                <a:solidFill>
                  <a:srgbClr val="FF0000"/>
                </a:solidFill>
                <a:latin typeface="宋体" charset="-122"/>
                <a:ea typeface="宋体" charset="-122"/>
              </a:rPr>
              <a:t>DADD</a:t>
            </a:r>
            <a:r>
              <a:rPr lang="zh-CN" altLang="en-US" sz="2000" b="1" dirty="0">
                <a:solidFill>
                  <a:srgbClr val="FF0000"/>
                </a:solidFill>
                <a:latin typeface="宋体" charset="-122"/>
                <a:ea typeface="宋体" charset="-122"/>
              </a:rPr>
              <a:t>指令</a:t>
            </a:r>
            <a:r>
              <a:rPr lang="zh-CN" altLang="en-US" dirty="0">
                <a:solidFill>
                  <a:srgbClr val="FF0000"/>
                </a:solidFill>
              </a:rPr>
              <a:t> </a:t>
            </a:r>
          </a:p>
        </p:txBody>
      </p:sp>
      <p:sp>
        <p:nvSpPr>
          <p:cNvPr id="5" name="Rectangle 202" descr="Rectangle: Click to edit Master text styles&#10;Second level&#10;Third level&#10;Fourth level&#10;Fifth level"/>
          <p:cNvSpPr>
            <a:spLocks noChangeArrowheads="1"/>
          </p:cNvSpPr>
          <p:nvPr/>
        </p:nvSpPr>
        <p:spPr bwMode="auto">
          <a:xfrm>
            <a:off x="285720" y="5072074"/>
            <a:ext cx="7772400" cy="2344738"/>
          </a:xfrm>
          <a:prstGeom prst="rect">
            <a:avLst/>
          </a:prstGeom>
          <a:noFill/>
          <a:ln w="9525">
            <a:noFill/>
            <a:miter lim="800000"/>
            <a:headEnd/>
            <a:tailEnd/>
          </a:ln>
        </p:spPr>
        <p:txBody>
          <a:bodyPr/>
          <a:lstStyle/>
          <a:p>
            <a:pPr marL="1085850" lvl="1" indent="-457200">
              <a:lnSpc>
                <a:spcPct val="110000"/>
              </a:lnSpc>
              <a:spcBef>
                <a:spcPct val="20000"/>
              </a:spcBef>
              <a:buClr>
                <a:schemeClr val="tx1"/>
              </a:buClr>
              <a:buSzPct val="90000"/>
              <a:buFont typeface="Wingdings" pitchFamily="2" charset="2"/>
              <a:buChar char="Ø"/>
            </a:pPr>
            <a:r>
              <a:rPr lang="zh-CN" altLang="en-US" sz="2400" dirty="0">
                <a:solidFill>
                  <a:srgbClr val="FF0000"/>
                </a:solidFill>
                <a:latin typeface="黑体" pitchFamily="49" charset="-122"/>
              </a:rPr>
              <a:t>依靠编译器解决数据冲突  </a:t>
            </a:r>
          </a:p>
          <a:p>
            <a:pPr marL="1714500" lvl="2" indent="-457200">
              <a:lnSpc>
                <a:spcPct val="110000"/>
              </a:lnSpc>
              <a:spcBef>
                <a:spcPct val="20000"/>
              </a:spcBef>
              <a:buClr>
                <a:schemeClr val="hlink"/>
              </a:buClr>
              <a:buSzPct val="60000"/>
              <a:buFont typeface="Wingdings" pitchFamily="2" charset="2"/>
              <a:buNone/>
            </a:pPr>
            <a:r>
              <a:rPr lang="zh-CN" altLang="en-US" sz="1800" b="1" dirty="0">
                <a:solidFill>
                  <a:srgbClr val="000000"/>
                </a:solidFill>
                <a:ea typeface="宋体" charset="-122"/>
              </a:rPr>
              <a:t>       </a:t>
            </a:r>
            <a:r>
              <a:rPr lang="zh-CN" altLang="en-US" sz="2000" b="1" dirty="0">
                <a:solidFill>
                  <a:srgbClr val="000000"/>
                </a:solidFill>
                <a:ea typeface="宋体" charset="-122"/>
              </a:rPr>
              <a:t>让编译器重新组织指令顺序来消除冲突，这种技术</a:t>
            </a:r>
          </a:p>
          <a:p>
            <a:pPr marL="1714500" lvl="2" indent="-457200">
              <a:lnSpc>
                <a:spcPct val="110000"/>
              </a:lnSpc>
              <a:spcBef>
                <a:spcPct val="20000"/>
              </a:spcBef>
              <a:buClr>
                <a:schemeClr val="hlink"/>
              </a:buClr>
              <a:buSzPct val="60000"/>
              <a:buFont typeface="Wingdings" pitchFamily="2" charset="2"/>
              <a:buNone/>
            </a:pPr>
            <a:r>
              <a:rPr lang="zh-CN" altLang="en-US" sz="2000" b="1" dirty="0">
                <a:solidFill>
                  <a:srgbClr val="000000"/>
                </a:solidFill>
                <a:ea typeface="宋体" charset="-122"/>
              </a:rPr>
              <a:t>称为</a:t>
            </a:r>
            <a:r>
              <a:rPr lang="zh-CN" altLang="en-US" sz="2000" b="1" dirty="0">
                <a:solidFill>
                  <a:srgbClr val="FF0000"/>
                </a:solidFill>
                <a:ea typeface="宋体" charset="-122"/>
              </a:rPr>
              <a:t>指令调度</a:t>
            </a:r>
            <a:r>
              <a:rPr lang="zh-CN" altLang="en-US" sz="2000" b="1" dirty="0">
                <a:solidFill>
                  <a:srgbClr val="000000"/>
                </a:solidFill>
                <a:ea typeface="宋体" charset="-122"/>
              </a:rPr>
              <a:t>或</a:t>
            </a:r>
            <a:r>
              <a:rPr lang="zh-CN" altLang="en-US" sz="2000" b="1" dirty="0">
                <a:solidFill>
                  <a:srgbClr val="FF0000"/>
                </a:solidFill>
                <a:ea typeface="宋体" charset="-122"/>
              </a:rPr>
              <a:t>流水线调度。</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56"/>
          <p:cNvGraphicFramePr>
            <a:graphicFrameLocks/>
          </p:cNvGraphicFramePr>
          <p:nvPr/>
        </p:nvGraphicFramePr>
        <p:xfrm>
          <a:off x="2012921" y="2708254"/>
          <a:ext cx="5472112" cy="3636963"/>
        </p:xfrm>
        <a:graphic>
          <a:graphicData uri="http://schemas.openxmlformats.org/drawingml/2006/table">
            <a:tbl>
              <a:tblPr/>
              <a:tblGrid>
                <a:gridCol w="2736850"/>
                <a:gridCol w="2735262"/>
              </a:tblGrid>
              <a:tr h="436563">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dirty="0" smtClean="0">
                          <a:ln>
                            <a:noFill/>
                          </a:ln>
                          <a:solidFill>
                            <a:srgbClr val="E24C05"/>
                          </a:solidFill>
                          <a:effectLst/>
                          <a:latin typeface="宋体" pitchFamily="2" charset="-122"/>
                          <a:ea typeface="宋体" pitchFamily="2" charset="-122"/>
                        </a:rPr>
                        <a:t>调度前的代码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调度后的代码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94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LD     Rb</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B</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LD     Rc</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C</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DADD   Ra</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Rb</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Rc </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SD     Ra</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A</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LD     Re</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E</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LD     Rf</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F</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DSUB   Rd</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Re</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Rf</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SD     Rd</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LD     </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Rb</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B</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LD     </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Rc</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C</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LD     Re</a:t>
                      </a:r>
                      <a:r>
                        <a:rPr kumimoji="1" lang="zh-CN" altLang="en-US"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E     </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DADD   Ra</a:t>
                      </a:r>
                      <a:r>
                        <a:rPr kumimoji="1" lang="zh-CN" altLang="en-US"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Rb</a:t>
                      </a:r>
                      <a:r>
                        <a:rPr kumimoji="1" lang="zh-CN" altLang="en-US"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Rc</a:t>
                      </a:r>
                      <a:endParaRPr kumimoji="1" lang="en-US" altLang="zh-CN" sz="2000" b="1" i="0" u="none" strike="noStrike" cap="none" normalizeH="0" baseline="0" dirty="0" smtClean="0">
                        <a:ln>
                          <a:noFill/>
                        </a:ln>
                        <a:solidFill>
                          <a:srgbClr val="FF0000"/>
                        </a:solidFill>
                        <a:effectLst/>
                        <a:latin typeface="宋体" pitchFamily="2" charset="-122"/>
                        <a:ea typeface="宋体" pitchFamily="2" charset="-122"/>
                      </a:endParaRP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LD     </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Rf</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F</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SD     Ra</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A     </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DSUB   Rd</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Re</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Rf</a:t>
                      </a:r>
                      <a:endParaRPr kumimoji="1" lang="en-US" altLang="zh-CN" sz="2000" b="1" i="0" u="none" strike="noStrike" cap="none" normalizeH="0" baseline="0" dirty="0" smtClean="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SD     Rd</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Rectangle 50" descr="Rectangle: Click to edit Master text styles&#10;Second level&#10;Third level&#10;Fourth level&#10;Fifth level"/>
          <p:cNvSpPr>
            <a:spLocks noChangeArrowheads="1"/>
          </p:cNvSpPr>
          <p:nvPr/>
        </p:nvSpPr>
        <p:spPr bwMode="auto">
          <a:xfrm>
            <a:off x="428596" y="428604"/>
            <a:ext cx="7772400" cy="2570163"/>
          </a:xfrm>
          <a:prstGeom prst="rect">
            <a:avLst/>
          </a:prstGeom>
          <a:noFill/>
          <a:ln w="9525">
            <a:noFill/>
            <a:miter lim="800000"/>
            <a:headEnd/>
            <a:tailEnd/>
          </a:ln>
        </p:spPr>
        <p:txBody>
          <a:bodyPr/>
          <a:lstStyle/>
          <a:p>
            <a:pPr marL="1714500" lvl="2" indent="-457200">
              <a:lnSpc>
                <a:spcPct val="110000"/>
              </a:lnSpc>
              <a:spcBef>
                <a:spcPct val="20000"/>
              </a:spcBef>
              <a:buClr>
                <a:schemeClr val="hlink"/>
              </a:buClr>
              <a:buSzPct val="60000"/>
              <a:buFont typeface="Wingdings" pitchFamily="2" charset="2"/>
              <a:buChar char="p"/>
            </a:pPr>
            <a:r>
              <a:rPr lang="zh-CN" altLang="en-US" sz="1800" b="1">
                <a:solidFill>
                  <a:srgbClr val="E24C05"/>
                </a:solidFill>
                <a:ea typeface="宋体" charset="-122"/>
              </a:rPr>
              <a:t>举例：</a:t>
            </a:r>
          </a:p>
          <a:p>
            <a:pPr marL="2274888" lvl="3" indent="-381000">
              <a:spcBef>
                <a:spcPct val="20000"/>
              </a:spcBef>
              <a:buClr>
                <a:srgbClr val="006600"/>
              </a:buClr>
              <a:buSzPct val="65000"/>
              <a:buFont typeface="Wingdings" pitchFamily="2" charset="2"/>
              <a:buNone/>
            </a:pPr>
            <a:r>
              <a:rPr lang="zh-CN" altLang="en-US" sz="2000" b="1">
                <a:latin typeface="黑体" pitchFamily="49" charset="-122"/>
                <a:ea typeface="宋体" charset="-122"/>
              </a:rPr>
              <a:t>  </a:t>
            </a:r>
            <a:r>
              <a:rPr lang="zh-CN" altLang="en-US" sz="2000" b="1">
                <a:solidFill>
                  <a:srgbClr val="000000"/>
                </a:solidFill>
                <a:latin typeface="黑体" pitchFamily="49" charset="-122"/>
                <a:ea typeface="宋体" charset="-122"/>
              </a:rPr>
              <a:t>请为下列表达式生成没有暂停的指令序列</a:t>
            </a:r>
            <a:r>
              <a:rPr lang="en-US" altLang="zh-CN" sz="2000" b="1">
                <a:solidFill>
                  <a:srgbClr val="000000"/>
                </a:solidFill>
                <a:latin typeface="黑体" pitchFamily="49" charset="-122"/>
                <a:ea typeface="宋体" charset="-122"/>
              </a:rPr>
              <a:t>:</a:t>
            </a:r>
          </a:p>
          <a:p>
            <a:pPr marL="900113" lvl="1" indent="-271463">
              <a:spcBef>
                <a:spcPct val="20000"/>
              </a:spcBef>
              <a:buClr>
                <a:schemeClr val="tx1"/>
              </a:buClr>
              <a:buSzPct val="90000"/>
              <a:buFont typeface="Wingdings" pitchFamily="2" charset="2"/>
              <a:buNone/>
            </a:pPr>
            <a:r>
              <a:rPr lang="en-US" altLang="zh-CN">
                <a:latin typeface="黑体" pitchFamily="49" charset="-122"/>
              </a:rPr>
              <a:t>          </a:t>
            </a:r>
            <a:r>
              <a:rPr lang="zh-CN" altLang="en-US">
                <a:latin typeface="黑体" pitchFamily="49" charset="-122"/>
              </a:rPr>
              <a:t>　</a:t>
            </a:r>
            <a:r>
              <a:rPr lang="en-US" altLang="zh-CN">
                <a:solidFill>
                  <a:srgbClr val="008000"/>
                </a:solidFill>
                <a:latin typeface="黑体" pitchFamily="49" charset="-122"/>
              </a:rPr>
              <a:t>A</a:t>
            </a:r>
            <a:r>
              <a:rPr lang="zh-CN" altLang="en-US">
                <a:solidFill>
                  <a:srgbClr val="008000"/>
                </a:solidFill>
                <a:latin typeface="黑体" pitchFamily="49" charset="-122"/>
              </a:rPr>
              <a:t>＝</a:t>
            </a:r>
            <a:r>
              <a:rPr lang="en-US" altLang="zh-CN">
                <a:solidFill>
                  <a:srgbClr val="008000"/>
                </a:solidFill>
                <a:latin typeface="黑体" pitchFamily="49" charset="-122"/>
              </a:rPr>
              <a:t>B</a:t>
            </a:r>
            <a:r>
              <a:rPr lang="zh-CN" altLang="en-US">
                <a:solidFill>
                  <a:srgbClr val="008000"/>
                </a:solidFill>
                <a:latin typeface="黑体" pitchFamily="49" charset="-122"/>
              </a:rPr>
              <a:t>＋</a:t>
            </a:r>
            <a:r>
              <a:rPr lang="en-US" altLang="zh-CN">
                <a:solidFill>
                  <a:srgbClr val="008000"/>
                </a:solidFill>
                <a:latin typeface="黑体" pitchFamily="49" charset="-122"/>
              </a:rPr>
              <a:t>C </a:t>
            </a:r>
            <a:r>
              <a:rPr lang="zh-CN" altLang="en-US">
                <a:solidFill>
                  <a:srgbClr val="008000"/>
                </a:solidFill>
                <a:latin typeface="黑体" pitchFamily="49" charset="-122"/>
              </a:rPr>
              <a:t>；</a:t>
            </a:r>
          </a:p>
          <a:p>
            <a:pPr marL="900113" lvl="1" indent="-271463">
              <a:spcBef>
                <a:spcPct val="20000"/>
              </a:spcBef>
              <a:buClr>
                <a:schemeClr val="tx1"/>
              </a:buClr>
              <a:buSzPct val="90000"/>
              <a:buFont typeface="Wingdings" pitchFamily="2" charset="2"/>
              <a:buNone/>
            </a:pPr>
            <a:r>
              <a:rPr lang="zh-CN" altLang="en-US">
                <a:solidFill>
                  <a:srgbClr val="008000"/>
                </a:solidFill>
                <a:latin typeface="黑体" pitchFamily="49" charset="-122"/>
              </a:rPr>
              <a:t>          　</a:t>
            </a:r>
            <a:r>
              <a:rPr lang="en-US" altLang="zh-CN">
                <a:solidFill>
                  <a:srgbClr val="008000"/>
                </a:solidFill>
                <a:latin typeface="黑体" pitchFamily="49" charset="-122"/>
              </a:rPr>
              <a:t>D</a:t>
            </a:r>
            <a:r>
              <a:rPr lang="zh-CN" altLang="en-US">
                <a:solidFill>
                  <a:srgbClr val="008000"/>
                </a:solidFill>
                <a:latin typeface="黑体" pitchFamily="49" charset="-122"/>
              </a:rPr>
              <a:t>＝</a:t>
            </a:r>
            <a:r>
              <a:rPr lang="en-US" altLang="zh-CN">
                <a:solidFill>
                  <a:srgbClr val="008000"/>
                </a:solidFill>
                <a:latin typeface="黑体" pitchFamily="49" charset="-122"/>
              </a:rPr>
              <a:t>E</a:t>
            </a:r>
            <a:r>
              <a:rPr lang="zh-CN" altLang="en-US">
                <a:solidFill>
                  <a:srgbClr val="008000"/>
                </a:solidFill>
                <a:latin typeface="黑体" pitchFamily="49" charset="-122"/>
              </a:rPr>
              <a:t>－</a:t>
            </a:r>
            <a:r>
              <a:rPr lang="en-US" altLang="zh-CN">
                <a:solidFill>
                  <a:srgbClr val="008000"/>
                </a:solidFill>
                <a:latin typeface="黑体" pitchFamily="49" charset="-122"/>
              </a:rPr>
              <a:t>F </a:t>
            </a:r>
            <a:r>
              <a:rPr lang="zh-CN" altLang="en-US">
                <a:solidFill>
                  <a:srgbClr val="008000"/>
                </a:solidFill>
                <a:latin typeface="黑体" pitchFamily="49" charset="-122"/>
              </a:rPr>
              <a:t>；</a:t>
            </a:r>
          </a:p>
          <a:p>
            <a:pPr marL="2274888" lvl="3" indent="-381000">
              <a:spcBef>
                <a:spcPct val="20000"/>
              </a:spcBef>
              <a:buClr>
                <a:srgbClr val="006600"/>
              </a:buClr>
              <a:buSzPct val="65000"/>
              <a:buFont typeface="Wingdings" pitchFamily="2" charset="2"/>
              <a:buNone/>
            </a:pPr>
            <a:r>
              <a:rPr lang="zh-CN" altLang="en-US" sz="2000" b="1">
                <a:latin typeface="黑体" pitchFamily="49" charset="-122"/>
                <a:ea typeface="宋体" charset="-122"/>
              </a:rPr>
              <a:t>  </a:t>
            </a:r>
            <a:r>
              <a:rPr lang="zh-CN" altLang="en-US" sz="2000" b="1">
                <a:solidFill>
                  <a:srgbClr val="000000"/>
                </a:solidFill>
                <a:latin typeface="宋体" charset="-122"/>
                <a:ea typeface="宋体" charset="-122"/>
              </a:rPr>
              <a:t>假设载入延迟为</a:t>
            </a:r>
            <a:r>
              <a:rPr lang="en-US" altLang="zh-CN" sz="2000" b="1">
                <a:solidFill>
                  <a:srgbClr val="9933FF"/>
                </a:solidFill>
                <a:latin typeface="宋体" charset="-122"/>
                <a:ea typeface="宋体" charset="-122"/>
              </a:rPr>
              <a:t>1</a:t>
            </a:r>
            <a:r>
              <a:rPr lang="zh-CN" altLang="en-US" sz="2000" b="1">
                <a:solidFill>
                  <a:srgbClr val="080808"/>
                </a:solidFill>
                <a:latin typeface="宋体" charset="-122"/>
                <a:ea typeface="宋体" charset="-122"/>
              </a:rPr>
              <a:t>个</a:t>
            </a:r>
            <a:r>
              <a:rPr lang="zh-CN" altLang="en-US" sz="2000" b="1">
                <a:solidFill>
                  <a:srgbClr val="000000"/>
                </a:solidFill>
                <a:latin typeface="宋体" charset="-122"/>
                <a:ea typeface="宋体" charset="-122"/>
              </a:rPr>
              <a:t>时钟周期。</a:t>
            </a:r>
          </a:p>
          <a:p>
            <a:pPr marL="2274888" lvl="3" indent="-381000">
              <a:spcBef>
                <a:spcPct val="20000"/>
              </a:spcBef>
              <a:buClr>
                <a:srgbClr val="006600"/>
              </a:buClr>
              <a:buSzPct val="65000"/>
              <a:buFont typeface="Wingdings" pitchFamily="2" charset="2"/>
              <a:buNone/>
            </a:pPr>
            <a:r>
              <a:rPr lang="zh-CN" altLang="en-US" sz="2000" b="1">
                <a:latin typeface="黑体" pitchFamily="49" charset="-122"/>
                <a:ea typeface="宋体" charset="-122"/>
              </a:rPr>
              <a:t>    </a:t>
            </a:r>
            <a:endParaRPr lang="zh-CN" altLang="en-US" sz="2000" b="1">
              <a:ea typeface="宋体"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descr="Rectangle: Click to edit Master text styles&#10;Second level&#10;Third level&#10;Fourth level&#10;Fifth level"/>
          <p:cNvSpPr txBox="1">
            <a:spLocks noChangeArrowheads="1"/>
          </p:cNvSpPr>
          <p:nvPr/>
        </p:nvSpPr>
        <p:spPr>
          <a:xfrm>
            <a:off x="571472" y="571480"/>
            <a:ext cx="8286808" cy="511175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startAt="3"/>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控制冲突 </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执行分支指令的结果有两种</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分支成功：</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PC</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值改变为分支转移的目标地址。</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在条件判定和转移地址计算都完成后，才改变</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PC</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值。</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rgbClr val="D60093"/>
                </a:solidFill>
                <a:effectLst/>
                <a:uLnTx/>
                <a:uFillTx/>
                <a:latin typeface="宋体" charset="-122"/>
                <a:ea typeface="宋体" charset="-122"/>
                <a:cs typeface="+mn-cs"/>
              </a:rPr>
              <a:t>不成功或者失败：</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PC</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的值保持正常递增，</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                   指向顺序的下一条指令。</a:t>
            </a:r>
            <a:endParaRPr kumimoji="0" lang="zh-CN" altLang="en-US" sz="2400" b="0" i="0" u="none" strike="noStrike" kern="1200" cap="none" spc="0" normalizeH="0" baseline="0" noProof="0" dirty="0" smtClean="0">
              <a:ln>
                <a:noFill/>
              </a:ln>
              <a:solidFill>
                <a:srgbClr val="008000"/>
              </a:solidFill>
              <a:effectLst/>
              <a:uLnTx/>
              <a:uFillTx/>
              <a:latin typeface="黑体" pitchFamily="49" charset="-122"/>
              <a:ea typeface="宋体" charset="-122"/>
              <a:cs typeface="+mn-cs"/>
            </a:endParaRP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处理分支指令</a:t>
            </a:r>
            <a:r>
              <a:rPr kumimoji="0" lang="zh-CN" altLang="en-US" sz="2800" b="0" i="0" u="none" strike="noStrike" kern="1200" cap="none" spc="0" normalizeH="0" baseline="0" noProof="0" dirty="0" smtClean="0">
                <a:ln>
                  <a:noFill/>
                </a:ln>
                <a:solidFill>
                  <a:srgbClr val="D60093"/>
                </a:solidFill>
                <a:effectLst/>
                <a:uLnTx/>
                <a:uFillTx/>
                <a:latin typeface="+mn-lt"/>
                <a:ea typeface="+mn-ea"/>
                <a:cs typeface="+mn-cs"/>
              </a:rPr>
              <a:t>最简单的方法：</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冻结</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或者</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排空</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宋体"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流水线 </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rgbClr val="FF33CC"/>
                </a:solidFill>
                <a:effectLst/>
                <a:uLnTx/>
                <a:uFillTx/>
                <a:latin typeface="+mn-lt"/>
                <a:ea typeface="宋体" charset="-122"/>
                <a:cs typeface="+mn-cs"/>
              </a:rPr>
              <a:t> </a:t>
            </a:r>
            <a:r>
              <a:rPr kumimoji="0" lang="zh-CN" altLang="en-US" sz="2400" b="0" i="0" u="none" strike="noStrike" kern="1200" cap="none" spc="0" normalizeH="0" baseline="0" noProof="0" dirty="0" smtClean="0">
                <a:ln>
                  <a:noFill/>
                </a:ln>
                <a:solidFill>
                  <a:srgbClr val="D60093"/>
                </a:solidFill>
                <a:effectLst/>
                <a:uLnTx/>
                <a:uFillTx/>
                <a:latin typeface="+mn-lt"/>
                <a:ea typeface="宋体" charset="-122"/>
                <a:cs typeface="+mn-cs"/>
              </a:rPr>
              <a:t>优点：</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简单</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Char char="p"/>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前述</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5</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段流水线中，改变</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PC</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值是在</a:t>
            </a:r>
            <a:r>
              <a:rPr kumimoji="0" lang="en-US" altLang="zh-CN" sz="2400" b="0" i="0" u="none" strike="noStrike" kern="1200" cap="none" spc="0" normalizeH="0" baseline="0" noProof="0" dirty="0" smtClean="0">
                <a:ln>
                  <a:noFill/>
                </a:ln>
                <a:solidFill>
                  <a:srgbClr val="9933FF"/>
                </a:solidFill>
                <a:effectLst/>
                <a:uLnTx/>
                <a:uFillTx/>
                <a:latin typeface="宋体" charset="-122"/>
                <a:ea typeface="宋体" charset="-122"/>
                <a:cs typeface="+mn-cs"/>
              </a:rPr>
              <a:t>MEM</a:t>
            </a: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段进行的。</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      给流水线带来了</a:t>
            </a:r>
            <a:r>
              <a:rPr kumimoji="0" lang="en-US" altLang="zh-CN" sz="2400" b="0" i="0" u="none" strike="noStrike" kern="1200" cap="none" spc="0" normalizeH="0" baseline="0" noProof="0" dirty="0" smtClean="0">
                <a:ln>
                  <a:noFill/>
                </a:ln>
                <a:solidFill>
                  <a:schemeClr val="tx1"/>
                </a:solidFill>
                <a:effectLst/>
                <a:uLnTx/>
                <a:uFillTx/>
                <a:latin typeface="宋体" charset="-122"/>
                <a:ea typeface="宋体" charset="-122"/>
                <a:cs typeface="+mn-cs"/>
              </a:rPr>
              <a:t>3</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个时钟周期的延迟</a:t>
            </a:r>
            <a:endParaRPr kumimoji="0"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95288" y="0"/>
            <a:ext cx="8229600" cy="125888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sz="4400" b="0" i="0" u="none" strike="noStrike" kern="1200" cap="none" spc="0" normalizeH="0" baseline="0" noProof="0" dirty="0" smtClean="0">
                <a:ln>
                  <a:noFill/>
                </a:ln>
                <a:solidFill>
                  <a:srgbClr val="FF0000"/>
                </a:solidFill>
                <a:effectLst/>
                <a:uLnTx/>
                <a:uFillTx/>
                <a:latin typeface="+mj-lt"/>
                <a:ea typeface="+mj-ea"/>
                <a:cs typeface="+mj-cs"/>
              </a:rPr>
              <a:t>条件转移指令对流水线的影响</a:t>
            </a:r>
            <a:r>
              <a:rPr kumimoji="0" lang="zh-CN" altLang="en-US" sz="4400" b="0" i="0" u="none" strike="noStrike" kern="1200" cap="none" spc="0" normalizeH="0" baseline="0" noProof="0" dirty="0" smtClean="0">
                <a:ln>
                  <a:noFill/>
                </a:ln>
                <a:solidFill>
                  <a:srgbClr val="FF0000"/>
                </a:solidFill>
                <a:effectLst/>
                <a:uLnTx/>
                <a:uFillTx/>
                <a:latin typeface="+mj-lt"/>
                <a:ea typeface="+mj-ea"/>
                <a:cs typeface="+mj-cs"/>
              </a:rPr>
              <a:t>*</a:t>
            </a:r>
            <a:endParaRPr kumimoji="0" lang="zh-CN" sz="44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5" name="Rectangle 3"/>
          <p:cNvSpPr txBox="1">
            <a:spLocks noChangeArrowheads="1"/>
          </p:cNvSpPr>
          <p:nvPr/>
        </p:nvSpPr>
        <p:spPr>
          <a:xfrm>
            <a:off x="0" y="981075"/>
            <a:ext cx="8604250" cy="2592388"/>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
            </a:r>
            <a:br>
              <a:rPr kumimoji="0" lang="zh-CN" altLang="en-US" sz="2800" b="0" i="0" u="none" strike="noStrike" kern="1200" cap="none" spc="0" normalizeH="0" baseline="0" noProof="0" smtClean="0">
                <a:ln>
                  <a:noFill/>
                </a:ln>
                <a:solidFill>
                  <a:schemeClr val="tx1"/>
                </a:solidFill>
                <a:effectLst/>
                <a:uLnTx/>
                <a:uFillTx/>
                <a:latin typeface="+mn-lt"/>
                <a:ea typeface="+mn-ea"/>
                <a:cs typeface="+mn-cs"/>
              </a:rPr>
            </a:br>
            <a:r>
              <a:rPr kumimoji="0" lang="zh-CN" altLang="en-US" sz="2800" b="0" i="0" u="none" strike="noStrike" kern="1200" cap="none" spc="0" normalizeH="0" baseline="0" noProof="0" smtClean="0">
                <a:ln>
                  <a:noFill/>
                </a:ln>
                <a:solidFill>
                  <a:schemeClr val="tx1"/>
                </a:solidFill>
                <a:effectLst/>
                <a:uLnTx/>
                <a:uFillTx/>
                <a:latin typeface="Arial"/>
                <a:ea typeface="+mn-ea"/>
                <a:cs typeface="+mn-cs"/>
              </a:rPr>
              <a:t>   </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smtClean="0">
                <a:ln>
                  <a:noFill/>
                </a:ln>
                <a:solidFill>
                  <a:srgbClr val="000099"/>
                </a:solidFill>
                <a:effectLst/>
                <a:uLnTx/>
                <a:uFillTx/>
                <a:latin typeface="+mn-lt"/>
                <a:ea typeface="+mn-ea"/>
                <a:cs typeface="+mn-cs"/>
              </a:rPr>
              <a:t>图中</a:t>
            </a:r>
            <a:r>
              <a:rPr kumimoji="0" lang="zh-CN" altLang="en-US" sz="2800" b="0" i="0" u="none" strike="noStrike" kern="1200" cap="none" spc="0" normalizeH="0" baseline="0" noProof="0" smtClean="0">
                <a:ln>
                  <a:noFill/>
                </a:ln>
                <a:solidFill>
                  <a:schemeClr val="accent1"/>
                </a:solidFill>
                <a:effectLst/>
                <a:uLnTx/>
                <a:uFillTx/>
                <a:latin typeface="+mn-lt"/>
                <a:ea typeface="+mn-ea"/>
                <a:cs typeface="+mn-cs"/>
              </a:rPr>
              <a:t>条件转移</a:t>
            </a:r>
            <a:r>
              <a:rPr kumimoji="0" lang="zh-CN" altLang="en-US" sz="2800" b="0" i="0" u="none" strike="noStrike" kern="1200" cap="none" spc="0" normalizeH="0" baseline="0" noProof="0" smtClean="0">
                <a:ln>
                  <a:noFill/>
                </a:ln>
                <a:solidFill>
                  <a:srgbClr val="000099"/>
                </a:solidFill>
                <a:effectLst/>
                <a:uLnTx/>
                <a:uFillTx/>
                <a:latin typeface="+mn-lt"/>
                <a:ea typeface="+mn-ea"/>
                <a:cs typeface="+mn-cs"/>
              </a:rPr>
              <a:t>指令（</a:t>
            </a:r>
            <a:r>
              <a:rPr kumimoji="0" lang="zh-CN" altLang="en-US" sz="2800" b="0" i="0" u="none" strike="noStrike" kern="1200" cap="none" spc="0" normalizeH="0" baseline="0" noProof="0" smtClean="0">
                <a:ln>
                  <a:noFill/>
                </a:ln>
                <a:solidFill>
                  <a:srgbClr val="FF0000"/>
                </a:solidFill>
                <a:effectLst/>
                <a:uLnTx/>
                <a:uFillTx/>
                <a:latin typeface="+mn-lt"/>
                <a:ea typeface="+mn-ea"/>
                <a:cs typeface="+mn-cs"/>
              </a:rPr>
              <a:t>BRANCH</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800" b="0" i="0" u="none" strike="noStrike" kern="1200" cap="none" spc="0" normalizeH="0" baseline="0" noProof="0" smtClean="0">
                <a:ln>
                  <a:noFill/>
                </a:ln>
                <a:solidFill>
                  <a:srgbClr val="000099"/>
                </a:solidFill>
                <a:effectLst/>
                <a:uLnTx/>
                <a:uFillTx/>
                <a:latin typeface="+mn-lt"/>
                <a:ea typeface="+mn-ea"/>
                <a:cs typeface="+mn-cs"/>
              </a:rPr>
              <a:t>通常要在</a:t>
            </a:r>
            <a:r>
              <a:rPr kumimoji="0" lang="zh-CN" altLang="en-US" sz="2800" b="0" i="0" u="none" strike="noStrike" kern="1200" cap="none" spc="0" normalizeH="0" baseline="0" noProof="0" smtClean="0">
                <a:ln>
                  <a:noFill/>
                </a:ln>
                <a:solidFill>
                  <a:srgbClr val="FF0000"/>
                </a:solidFill>
                <a:effectLst/>
                <a:uLnTx/>
                <a:uFillTx/>
                <a:latin typeface="+mn-lt"/>
                <a:ea typeface="+mn-ea"/>
                <a:cs typeface="+mn-cs"/>
              </a:rPr>
              <a:t>ME</a:t>
            </a:r>
            <a:r>
              <a:rPr kumimoji="0" lang="zh-CN" altLang="en-US" sz="2800" b="0" i="0" u="none" strike="noStrike" kern="1200" cap="none" spc="0" normalizeH="0" baseline="0" noProof="0" smtClean="0">
                <a:ln>
                  <a:noFill/>
                </a:ln>
                <a:solidFill>
                  <a:srgbClr val="000099"/>
                </a:solidFill>
                <a:effectLst/>
                <a:uLnTx/>
                <a:uFillTx/>
                <a:latin typeface="+mn-lt"/>
                <a:ea typeface="+mn-ea"/>
                <a:cs typeface="+mn-cs"/>
              </a:rPr>
              <a:t>段末尾才会使PC内容发生改变，流水线需停顿3个时钟，直到PC中生成新地址后，才能取出下一条指令。</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3200" b="0" i="0" u="none" strike="noStrike" kern="1200" cap="none" spc="0" normalizeH="0" baseline="0" noProof="0" smtClean="0">
                <a:ln>
                  <a:noFill/>
                </a:ln>
                <a:solidFill>
                  <a:srgbClr val="000099"/>
                </a:solidFill>
                <a:effectLst/>
                <a:uLnTx/>
                <a:uFillTx/>
                <a:latin typeface="+mn-lt"/>
                <a:ea typeface="+mn-ea"/>
                <a:cs typeface="+mn-cs"/>
              </a:rPr>
              <a:t>  </a:t>
            </a:r>
            <a:r>
              <a:rPr kumimoji="0" lang="zh-CN" altLang="en-US" sz="2800" b="0" i="0" u="none" strike="noStrike" kern="1200" cap="none" spc="0" normalizeH="0" baseline="0" noProof="0" smtClean="0">
                <a:ln>
                  <a:noFill/>
                </a:ln>
                <a:solidFill>
                  <a:srgbClr val="000099"/>
                </a:solidFill>
                <a:effectLst/>
                <a:uLnTx/>
                <a:uFillTx/>
                <a:latin typeface="+mn-lt"/>
                <a:ea typeface="+mn-ea"/>
                <a:cs typeface="+mn-cs"/>
              </a:rPr>
              <a:t>在最坏情况，</a:t>
            </a:r>
            <a:r>
              <a:rPr kumimoji="0" lang="zh-CN" altLang="en-US" sz="2800" b="0" i="0" u="none" strike="noStrike" kern="1200" cap="none" spc="0" normalizeH="0" baseline="0" noProof="0" smtClean="0">
                <a:ln>
                  <a:noFill/>
                </a:ln>
                <a:solidFill>
                  <a:schemeClr val="accent1"/>
                </a:solidFill>
                <a:effectLst/>
                <a:uLnTx/>
                <a:uFillTx/>
                <a:latin typeface="+mn-lt"/>
                <a:ea typeface="+mn-ea"/>
                <a:cs typeface="+mn-cs"/>
                <a:sym typeface="Arial" pitchFamily="34" charset="0"/>
              </a:rPr>
              <a:t>条件转移</a:t>
            </a:r>
            <a:r>
              <a:rPr kumimoji="0" lang="zh-CN" altLang="en-US" sz="2800" b="0" i="0" u="none" strike="noStrike" kern="1200" cap="none" spc="0" normalizeH="0" baseline="0" noProof="0" smtClean="0">
                <a:ln>
                  <a:noFill/>
                </a:ln>
                <a:solidFill>
                  <a:srgbClr val="000099"/>
                </a:solidFill>
                <a:effectLst/>
                <a:uLnTx/>
                <a:uFillTx/>
                <a:latin typeface="+mn-lt"/>
                <a:ea typeface="+mn-ea"/>
                <a:cs typeface="+mn-cs"/>
              </a:rPr>
              <a:t>造成k-1个时钟周期的</a:t>
            </a:r>
            <a:r>
              <a:rPr kumimoji="0" lang="zh-CN" altLang="en-US" sz="2800" b="0" i="0" u="none" strike="noStrike" kern="1200" cap="none" spc="0" normalizeH="0" baseline="0" noProof="0" smtClean="0">
                <a:ln>
                  <a:noFill/>
                </a:ln>
                <a:solidFill>
                  <a:srgbClr val="FF0000"/>
                </a:solidFill>
                <a:effectLst/>
                <a:uLnTx/>
                <a:uFillTx/>
                <a:latin typeface="+mn-lt"/>
                <a:ea typeface="+mn-ea"/>
                <a:cs typeface="+mn-cs"/>
              </a:rPr>
              <a:t>停顿</a:t>
            </a:r>
            <a:endParaRPr kumimoji="0" lang="zh-CN" altLang="en-US" sz="2800" b="0" i="0" u="none" strike="noStrike" kern="1200" cap="none" spc="0" normalizeH="0" baseline="0" noProof="0" dirty="0" smtClean="0">
              <a:ln>
                <a:noFill/>
              </a:ln>
              <a:solidFill>
                <a:srgbClr val="FF0000"/>
              </a:solidFill>
              <a:effectLst/>
              <a:uLnTx/>
              <a:uFillTx/>
              <a:latin typeface="+mn-lt"/>
              <a:ea typeface="+mn-ea"/>
              <a:cs typeface="+mn-cs"/>
            </a:endParaRPr>
          </a:p>
        </p:txBody>
      </p:sp>
      <p:pic>
        <p:nvPicPr>
          <p:cNvPr id="6" name="Picture 4"/>
          <p:cNvPicPr>
            <a:picLocks noChangeAspect="1" noChangeArrowheads="1"/>
          </p:cNvPicPr>
          <p:nvPr/>
        </p:nvPicPr>
        <p:blipFill>
          <a:blip r:embed="rId2"/>
          <a:srcRect/>
          <a:stretch>
            <a:fillRect/>
          </a:stretch>
        </p:blipFill>
        <p:spPr bwMode="auto">
          <a:xfrm>
            <a:off x="285720" y="3214686"/>
            <a:ext cx="8172450" cy="3152775"/>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288" y="-449263"/>
            <a:ext cx="8229600" cy="1249363"/>
          </a:xfrm>
          <a:prstGeom prst="rect">
            <a:avLst/>
          </a:prstGeom>
          <a:noFill/>
          <a:ln w="9525">
            <a:noFill/>
            <a:miter lim="800000"/>
            <a:headEnd/>
            <a:tailEnd/>
          </a:ln>
          <a:effectLst/>
        </p:spPr>
        <p:txBody>
          <a:bodyPr anchor="b"/>
          <a:lstStyle/>
          <a:p>
            <a:pPr algn="ctr">
              <a:defRPr/>
            </a:pPr>
            <a:r>
              <a:rPr lang="zh-CN" sz="4400">
                <a:solidFill>
                  <a:srgbClr val="FF0000"/>
                </a:solidFill>
                <a:effectLst>
                  <a:outerShdw blurRad="38100" dist="38100" dir="2700000" algn="tl">
                    <a:srgbClr val="C0C0C0"/>
                  </a:outerShdw>
                </a:effectLst>
                <a:latin typeface="Arial" pitchFamily="34" charset="0"/>
                <a:ea typeface="宋体" pitchFamily="2" charset="-122"/>
              </a:rPr>
              <a:t>转移指令对性能的影响</a:t>
            </a:r>
          </a:p>
        </p:txBody>
      </p:sp>
      <p:sp>
        <p:nvSpPr>
          <p:cNvPr id="3" name="Rectangle 3"/>
          <p:cNvSpPr txBox="1">
            <a:spLocks noChangeArrowheads="1"/>
          </p:cNvSpPr>
          <p:nvPr/>
        </p:nvSpPr>
        <p:spPr>
          <a:xfrm>
            <a:off x="0" y="1196975"/>
            <a:ext cx="8931275" cy="5732463"/>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4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sym typeface="Arial" pitchFamily="34" charset="0"/>
              </a:rPr>
              <a:t>设</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一有</a:t>
            </a:r>
            <a:r>
              <a:rPr kumimoji="0" lang="zh-CN" altLang="en-US" sz="3600" b="0" i="0" u="none" strike="noStrike" kern="1200" cap="none" spc="0" normalizeH="0" baseline="0" noProof="0" dirty="0" smtClean="0">
                <a:ln>
                  <a:noFill/>
                </a:ln>
                <a:solidFill>
                  <a:srgbClr val="FF0000"/>
                </a:solidFill>
                <a:effectLst/>
                <a:uLnTx/>
                <a:uFillTx/>
                <a:latin typeface="+mn-lt"/>
                <a:ea typeface="+mn-ea"/>
                <a:cs typeface="+mn-cs"/>
              </a:rPr>
              <a:t>k个流水段</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的流水线，执行</a:t>
            </a:r>
            <a:r>
              <a:rPr kumimoji="0" lang="zh-CN" altLang="en-US" sz="3600" b="0" i="0" u="none" strike="noStrike" kern="1200" cap="none" spc="0" normalizeH="0" baseline="0" noProof="0" dirty="0" smtClean="0">
                <a:ln>
                  <a:noFill/>
                </a:ln>
                <a:solidFill>
                  <a:srgbClr val="FF0000"/>
                </a:solidFill>
                <a:effectLst/>
                <a:uLnTx/>
                <a:uFillTx/>
                <a:latin typeface="+mn-lt"/>
                <a:ea typeface="+mn-ea"/>
                <a:cs typeface="+mn-cs"/>
              </a:rPr>
              <a:t>n条指令</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设</a:t>
            </a:r>
            <a:r>
              <a:rPr kumimoji="0" lang="zh-CN" altLang="en-US" sz="3600" b="0" i="0" u="none" strike="noStrike" kern="1200" cap="none" spc="0" normalizeH="0" baseline="0" noProof="0" dirty="0" smtClean="0">
                <a:ln>
                  <a:noFill/>
                </a:ln>
                <a:solidFill>
                  <a:srgbClr val="FF0000"/>
                </a:solidFill>
                <a:effectLst/>
                <a:uLnTx/>
                <a:uFillTx/>
                <a:latin typeface="+mn-lt"/>
                <a:ea typeface="+mn-ea"/>
                <a:cs typeface="+mn-cs"/>
              </a:rPr>
              <a:t>条件转移指令</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在程序中所占的</a:t>
            </a:r>
            <a:r>
              <a:rPr kumimoji="0" lang="zh-CN" altLang="en-US" sz="3600" b="0" i="0" u="none" strike="noStrike" kern="1200" cap="none" spc="0" normalizeH="0" baseline="0" noProof="0" dirty="0" smtClean="0">
                <a:ln>
                  <a:noFill/>
                </a:ln>
                <a:solidFill>
                  <a:srgbClr val="FF0000"/>
                </a:solidFill>
                <a:effectLst/>
                <a:uLnTx/>
                <a:uFillTx/>
                <a:latin typeface="+mn-lt"/>
                <a:ea typeface="+mn-ea"/>
                <a:cs typeface="+mn-cs"/>
              </a:rPr>
              <a:t>比例为p</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，转移</a:t>
            </a:r>
            <a:r>
              <a:rPr kumimoji="0" lang="zh-CN" altLang="en-US" sz="3600" b="0" i="0" u="none" strike="noStrike" kern="1200" cap="none" spc="0" normalizeH="0" baseline="0" noProof="0" dirty="0" smtClean="0">
                <a:ln>
                  <a:noFill/>
                </a:ln>
                <a:solidFill>
                  <a:srgbClr val="FF0000"/>
                </a:solidFill>
                <a:effectLst/>
                <a:uLnTx/>
                <a:uFillTx/>
                <a:latin typeface="+mn-lt"/>
                <a:ea typeface="+mn-ea"/>
                <a:cs typeface="+mn-cs"/>
              </a:rPr>
              <a:t>成功概率为q</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3600" b="0" i="0" u="none" strike="noStrike" kern="1200" cap="none" spc="0" normalizeH="0" baseline="0" noProof="0" dirty="0" smtClean="0">
                <a:ln>
                  <a:noFill/>
                </a:ln>
                <a:solidFill>
                  <a:srgbClr val="FF0000"/>
                </a:solidFill>
                <a:effectLst/>
                <a:uLnTx/>
                <a:uFillTx/>
                <a:latin typeface="+mn-lt"/>
                <a:ea typeface="+mn-ea"/>
                <a:cs typeface="+mn-cs"/>
              </a:rPr>
              <a:t>在最坏情况</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，一次转移造成k-1个时钟周期的</a:t>
            </a:r>
            <a:r>
              <a:rPr kumimoji="0" lang="zh-CN" altLang="en-US" sz="3600" b="0" i="0" u="none" strike="noStrike" kern="1200" cap="none" spc="0" normalizeH="0" baseline="0" noProof="0" dirty="0" smtClean="0">
                <a:ln>
                  <a:noFill/>
                </a:ln>
                <a:solidFill>
                  <a:srgbClr val="000099"/>
                </a:solidFill>
                <a:effectLst/>
                <a:uLnTx/>
                <a:uFillTx/>
                <a:latin typeface="Arial"/>
                <a:ea typeface="+mn-ea"/>
                <a:cs typeface="+mn-cs"/>
              </a:rPr>
              <a:t>“</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断流</a:t>
            </a:r>
            <a:r>
              <a:rPr kumimoji="0" lang="zh-CN" altLang="en-US" sz="3600" b="0" i="0" u="none" strike="noStrike" kern="1200" cap="none" spc="0" normalizeH="0" baseline="0" noProof="0" dirty="0" smtClean="0">
                <a:ln>
                  <a:noFill/>
                </a:ln>
                <a:solidFill>
                  <a:srgbClr val="000099"/>
                </a:solidFill>
                <a:effectLst/>
                <a:uLnTx/>
                <a:uFillTx/>
                <a:latin typeface="Arial"/>
                <a:ea typeface="+mn-ea"/>
                <a:cs typeface="+mn-cs"/>
              </a:rPr>
              <a:t>”</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n条指令的程序，条件转移需要额外</a:t>
            </a:r>
            <a:r>
              <a:rPr kumimoji="0" lang="zh-CN" altLang="en-US" sz="3600" b="0" i="0" u="none" strike="noStrike" kern="1200" cap="none" spc="0" normalizeH="0" baseline="0" noProof="0" dirty="0" smtClean="0">
                <a:ln>
                  <a:noFill/>
                </a:ln>
                <a:solidFill>
                  <a:srgbClr val="FF0000"/>
                </a:solidFill>
                <a:effectLst/>
                <a:uLnTx/>
                <a:uFillTx/>
                <a:latin typeface="+mn-lt"/>
                <a:ea typeface="+mn-ea"/>
                <a:cs typeface="+mn-cs"/>
              </a:rPr>
              <a:t>增加的时钟周期数</a:t>
            </a: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是pqn(k-1)Δt，</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en-US" sz="3600" b="0" i="0" u="none" strike="noStrike" kern="1200" cap="none" spc="0" normalizeH="0" baseline="0" noProof="0" dirty="0" smtClean="0">
                <a:ln>
                  <a:noFill/>
                </a:ln>
                <a:solidFill>
                  <a:srgbClr val="000099"/>
                </a:solidFill>
                <a:effectLst/>
                <a:uLnTx/>
                <a:uFillTx/>
                <a:latin typeface="+mn-lt"/>
                <a:ea typeface="+mn-ea"/>
                <a:cs typeface="+mn-cs"/>
              </a:rPr>
              <a:t>因条件转移,完成n条指令的</a:t>
            </a:r>
            <a:r>
              <a:rPr kumimoji="0" lang="zh-CN" altLang="en-US" sz="3600" b="0" i="0" u="none" strike="noStrike" kern="1200" cap="none" spc="0" normalizeH="0" baseline="0" noProof="0" dirty="0" smtClean="0">
                <a:ln>
                  <a:noFill/>
                </a:ln>
                <a:solidFill>
                  <a:srgbClr val="FF0000"/>
                </a:solidFill>
                <a:effectLst/>
                <a:uLnTx/>
                <a:uFillTx/>
                <a:latin typeface="+mn-lt"/>
                <a:ea typeface="+mn-ea"/>
                <a:cs typeface="+mn-cs"/>
              </a:rPr>
              <a:t>总执行时间</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4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altLang="en-US" sz="4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4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Picture 4" descr="S242"/>
          <p:cNvPicPr>
            <a:picLocks noChangeAspect="1" noChangeArrowheads="1"/>
          </p:cNvPicPr>
          <p:nvPr/>
        </p:nvPicPr>
        <p:blipFill>
          <a:blip r:embed="rId2"/>
          <a:srcRect/>
          <a:stretch>
            <a:fillRect/>
          </a:stretch>
        </p:blipFill>
        <p:spPr bwMode="auto">
          <a:xfrm>
            <a:off x="1476375" y="5661025"/>
            <a:ext cx="5256213" cy="69215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00034" y="0"/>
            <a:ext cx="8229600" cy="1249363"/>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sz="4400" b="0" i="0" u="none" strike="noStrike" kern="1200" cap="none" spc="0" normalizeH="0" baseline="0" noProof="0" dirty="0" smtClean="0">
                <a:ln>
                  <a:noFill/>
                </a:ln>
                <a:solidFill>
                  <a:schemeClr val="accent1"/>
                </a:solidFill>
                <a:effectLst/>
                <a:uLnTx/>
                <a:uFillTx/>
                <a:latin typeface="+mj-lt"/>
                <a:ea typeface="+mj-ea"/>
                <a:cs typeface="+mj-cs"/>
              </a:rPr>
              <a:t>转移指令</a:t>
            </a:r>
            <a:r>
              <a:rPr kumimoji="0" lang="zh-CN" sz="4400" b="0" i="0" u="none" strike="noStrike" kern="1200" cap="none" spc="0" normalizeH="0" baseline="0" noProof="0" dirty="0" smtClean="0">
                <a:ln>
                  <a:noFill/>
                </a:ln>
                <a:solidFill>
                  <a:srgbClr val="FF0000"/>
                </a:solidFill>
                <a:effectLst/>
                <a:uLnTx/>
                <a:uFillTx/>
                <a:latin typeface="+mj-lt"/>
                <a:ea typeface="+mj-ea"/>
                <a:cs typeface="+mj-cs"/>
              </a:rPr>
              <a:t>对性能的影响</a:t>
            </a:r>
          </a:p>
        </p:txBody>
      </p:sp>
      <p:sp>
        <p:nvSpPr>
          <p:cNvPr id="3" name="Rectangle 3"/>
          <p:cNvSpPr txBox="1">
            <a:spLocks noChangeArrowheads="1"/>
          </p:cNvSpPr>
          <p:nvPr/>
        </p:nvSpPr>
        <p:spPr>
          <a:xfrm>
            <a:off x="0" y="765175"/>
            <a:ext cx="8929688" cy="5732463"/>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 </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相应的流水线吞吐率为</a:t>
            </a:r>
            <a:r>
              <a:rPr kumimoji="0" lang="zh-CN" sz="2800" b="0" i="0" u="none" strike="noStrike" kern="1200" cap="none" spc="0" normalizeH="0" baseline="0" noProof="0" dirty="0" smtClean="0">
                <a:ln>
                  <a:noFill/>
                </a:ln>
                <a:solidFill>
                  <a:srgbClr val="000099"/>
                </a:solidFill>
                <a:effectLst/>
                <a:uLnTx/>
                <a:uFillTx/>
                <a:latin typeface="Arial"/>
                <a:ea typeface="+mn-ea"/>
                <a:cs typeface="+mn-cs"/>
              </a:rPr>
              <a:t> </a:t>
            </a:r>
            <a:endParaRPr kumimoji="0" lang="zh-CN" sz="2800" b="0" i="0" u="none" strike="noStrike" kern="120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chemeClr val="tx1"/>
                </a:solidFill>
                <a:effectLst/>
                <a:uLnTx/>
                <a:uFillTx/>
                <a:latin typeface="Arial"/>
                <a:ea typeface="+mn-ea"/>
                <a:cs typeface="+mn-cs"/>
              </a:rPr>
              <a:t> </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当</a:t>
            </a:r>
            <a:r>
              <a:rPr kumimoji="0" lang="zh-CN" altLang="zh-CN" sz="2800" b="0" i="0" u="none" strike="noStrike" kern="1200" cap="none" spc="0" normalizeH="0" baseline="0" noProof="0" dirty="0" smtClean="0">
                <a:ln>
                  <a:noFill/>
                </a:ln>
                <a:solidFill>
                  <a:srgbClr val="000099"/>
                </a:solidFill>
                <a:effectLst/>
                <a:uLnTx/>
                <a:uFillTx/>
                <a:latin typeface="+mn-lt"/>
                <a:ea typeface="+mn-ea"/>
                <a:cs typeface="+mn-cs"/>
              </a:rPr>
              <a:t>n→∞</a:t>
            </a:r>
            <a:r>
              <a:rPr kumimoji="0" lang="zh-CN" sz="2800" b="0" i="0" u="none" strike="noStrike" kern="1200" cap="none" spc="0" normalizeH="0" baseline="0" noProof="0" dirty="0" smtClean="0">
                <a:ln>
                  <a:noFill/>
                </a:ln>
                <a:solidFill>
                  <a:srgbClr val="000099"/>
                </a:solidFill>
                <a:effectLst/>
                <a:uLnTx/>
                <a:uFillTx/>
                <a:latin typeface="+mn-lt"/>
                <a:ea typeface="+mn-ea"/>
                <a:cs typeface="+mn-cs"/>
              </a:rPr>
              <a:t>时，流水线最大吞吐率为 （分析公式意义）</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zh-CN" sz="2800" b="0" i="0" u="none" strike="noStrike" kern="120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dirty="0" smtClean="0">
                <a:ln>
                  <a:noFill/>
                </a:ln>
                <a:solidFill>
                  <a:srgbClr val="000099"/>
                </a:solidFill>
                <a:effectLst/>
                <a:uLnTx/>
                <a:uFillTx/>
                <a:latin typeface="Arial"/>
                <a:ea typeface="+mn-ea"/>
                <a:cs typeface="+mn-cs"/>
              </a:rPr>
              <a:t> </a:t>
            </a:r>
            <a:endParaRPr kumimoji="0" lang="zh-CN" sz="2800" b="0" i="0" u="none" strike="noStrike" kern="120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zh-CN" sz="2800" b="0" i="0" u="none" strike="noStrike" kern="1200" cap="none" spc="0" normalizeH="0" baseline="0" noProof="0" dirty="0" smtClean="0">
                <a:ln>
                  <a:noFill/>
                </a:ln>
                <a:solidFill>
                  <a:srgbClr val="000099"/>
                </a:solidFill>
                <a:effectLst/>
                <a:uLnTx/>
                <a:uFillTx/>
                <a:latin typeface="+mn-lt"/>
                <a:ea typeface="+mn-ea"/>
                <a:cs typeface="+mn-cs"/>
              </a:rPr>
              <a:t>流水线吞吐率下降率为</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sz="2800" b="0" i="0" u="none" strike="noStrike" kern="1200" cap="none" spc="0" normalizeH="0" baseline="0" noProof="0" dirty="0" smtClean="0">
                <a:ln>
                  <a:noFill/>
                </a:ln>
                <a:solidFill>
                  <a:schemeClr val="tx1"/>
                </a:solidFill>
                <a:effectLst/>
                <a:uLnTx/>
                <a:uFillTx/>
                <a:latin typeface="Arial"/>
                <a:ea typeface="+mn-ea"/>
                <a:cs typeface="+mn-cs"/>
              </a:rPr>
              <a:t>       </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800" b="0" i="0" u="none" strike="noStrike" kern="1200" cap="none" spc="0" normalizeH="0" baseline="0" noProof="0" dirty="0" smtClean="0">
                <a:ln>
                  <a:noFill/>
                </a:ln>
                <a:solidFill>
                  <a:schemeClr val="tx1"/>
                </a:solidFill>
                <a:effectLst/>
                <a:uLnTx/>
                <a:uFillTx/>
                <a:latin typeface="Arial"/>
                <a:ea typeface="+mn-ea"/>
                <a:cs typeface="+mn-cs"/>
              </a:rPr>
              <a:t>  </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 </a:t>
            </a:r>
          </a:p>
        </p:txBody>
      </p:sp>
      <p:pic>
        <p:nvPicPr>
          <p:cNvPr id="4" name="Picture 4" descr="S242"/>
          <p:cNvPicPr>
            <a:picLocks noChangeAspect="1" noChangeArrowheads="1"/>
          </p:cNvPicPr>
          <p:nvPr/>
        </p:nvPicPr>
        <p:blipFill>
          <a:blip r:embed="rId2"/>
          <a:srcRect/>
          <a:stretch>
            <a:fillRect/>
          </a:stretch>
        </p:blipFill>
        <p:spPr bwMode="auto">
          <a:xfrm>
            <a:off x="5651500" y="1773238"/>
            <a:ext cx="3305175" cy="531812"/>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1908175" y="1700213"/>
            <a:ext cx="3048000" cy="615950"/>
          </a:xfrm>
          <a:prstGeom prst="rect">
            <a:avLst/>
          </a:prstGeom>
          <a:noFill/>
          <a:ln w="9525">
            <a:noFill/>
            <a:miter lim="800000"/>
            <a:headEnd/>
            <a:tailEnd/>
          </a:ln>
        </p:spPr>
      </p:pic>
      <p:pic>
        <p:nvPicPr>
          <p:cNvPr id="6" name="Picture 6"/>
          <p:cNvPicPr>
            <a:picLocks noChangeAspect="1" noChangeArrowheads="1"/>
          </p:cNvPicPr>
          <p:nvPr/>
        </p:nvPicPr>
        <p:blipFill>
          <a:blip r:embed="rId4"/>
          <a:srcRect/>
          <a:stretch>
            <a:fillRect/>
          </a:stretch>
        </p:blipFill>
        <p:spPr bwMode="auto">
          <a:xfrm>
            <a:off x="3059113" y="3213100"/>
            <a:ext cx="2951162" cy="738188"/>
          </a:xfrm>
          <a:prstGeom prst="rect">
            <a:avLst/>
          </a:prstGeom>
          <a:noFill/>
          <a:ln w="9525">
            <a:noFill/>
            <a:miter lim="800000"/>
            <a:headEnd/>
            <a:tailEnd/>
          </a:ln>
        </p:spPr>
      </p:pic>
      <p:pic>
        <p:nvPicPr>
          <p:cNvPr id="7" name="Picture 7"/>
          <p:cNvPicPr>
            <a:picLocks noChangeAspect="1" noChangeArrowheads="1"/>
          </p:cNvPicPr>
          <p:nvPr/>
        </p:nvPicPr>
        <p:blipFill>
          <a:blip r:embed="rId5"/>
          <a:srcRect/>
          <a:stretch>
            <a:fillRect/>
          </a:stretch>
        </p:blipFill>
        <p:spPr bwMode="auto">
          <a:xfrm>
            <a:off x="1979613" y="4941888"/>
            <a:ext cx="4464050" cy="1239837"/>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476250"/>
            <a:ext cx="8229600" cy="5616575"/>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zh-CN" sz="3200" b="1" i="0" u="none" strike="noStrike" kern="1200" cap="none" spc="0" normalizeH="0" baseline="0" noProof="0" smtClean="0">
                <a:ln>
                  <a:noFill/>
                </a:ln>
                <a:solidFill>
                  <a:srgbClr val="000099"/>
                </a:solidFill>
                <a:effectLst/>
                <a:uLnTx/>
                <a:uFillTx/>
                <a:latin typeface="+mn-lt"/>
                <a:ea typeface="+mn-ea"/>
                <a:cs typeface="+mn-cs"/>
              </a:rPr>
              <a:t>【</a:t>
            </a:r>
            <a:r>
              <a:rPr kumimoji="0" lang="zh-CN" sz="3200" b="1" i="0" u="none" strike="noStrike" kern="1200" cap="none" spc="0" normalizeH="0" baseline="0" noProof="0" smtClean="0">
                <a:ln>
                  <a:noFill/>
                </a:ln>
                <a:solidFill>
                  <a:srgbClr val="000099"/>
                </a:solidFill>
                <a:effectLst/>
                <a:uLnTx/>
                <a:uFillTx/>
                <a:latin typeface="+mn-lt"/>
                <a:ea typeface="+mn-ea"/>
                <a:cs typeface="+mn-cs"/>
              </a:rPr>
              <a:t>例</a:t>
            </a:r>
            <a:r>
              <a:rPr kumimoji="0" lang="zh-CN" altLang="zh-CN" sz="3200" b="1" i="0" u="none" strike="noStrike" kern="1200" cap="none" spc="0" normalizeH="0" baseline="0" noProof="0" smtClean="0">
                <a:ln>
                  <a:noFill/>
                </a:ln>
                <a:solidFill>
                  <a:srgbClr val="000099"/>
                </a:solidFill>
                <a:effectLst/>
                <a:uLnTx/>
                <a:uFillTx/>
                <a:latin typeface="+mn-lt"/>
                <a:ea typeface="+mn-ea"/>
                <a:cs typeface="+mn-cs"/>
              </a:rPr>
              <a:t>】</a:t>
            </a:r>
            <a:r>
              <a:rPr kumimoji="0" lang="zh-CN" sz="3200" b="0" i="0" u="none" strike="noStrike" kern="1200" cap="none" spc="0" normalizeH="0" baseline="0" noProof="0" smtClean="0">
                <a:ln>
                  <a:noFill/>
                </a:ln>
                <a:solidFill>
                  <a:srgbClr val="000099"/>
                </a:solidFill>
                <a:effectLst/>
                <a:uLnTx/>
                <a:uFillTx/>
                <a:latin typeface="+mn-lt"/>
                <a:ea typeface="+mn-ea"/>
                <a:cs typeface="+mn-cs"/>
              </a:rPr>
              <a:t>据统计，在一些典型程序中，转移指令所占的比例为</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20%</a:t>
            </a:r>
            <a:r>
              <a:rPr kumimoji="0" lang="zh-CN" sz="3200" b="0" i="0" u="none" strike="noStrike" kern="1200" cap="none" spc="0" normalizeH="0" baseline="0" noProof="0" smtClean="0">
                <a:ln>
                  <a:noFill/>
                </a:ln>
                <a:solidFill>
                  <a:srgbClr val="000099"/>
                </a:solidFill>
                <a:effectLst/>
                <a:uLnTx/>
                <a:uFillTx/>
                <a:latin typeface="+mn-lt"/>
                <a:ea typeface="+mn-ea"/>
                <a:cs typeface="+mn-cs"/>
              </a:rPr>
              <a:t>，转移成功的概率 为</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q</a:t>
            </a:r>
            <a:r>
              <a:rPr kumimoji="0" lang="zh-CN" sz="32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60%</a:t>
            </a:r>
            <a:r>
              <a:rPr kumimoji="0" lang="zh-CN" sz="3200" b="0" i="0" u="none" strike="noStrike" kern="1200" cap="none" spc="0" normalizeH="0" baseline="0" noProof="0" smtClean="0">
                <a:ln>
                  <a:noFill/>
                </a:ln>
                <a:solidFill>
                  <a:srgbClr val="000099"/>
                </a:solidFill>
                <a:effectLst/>
                <a:uLnTx/>
                <a:uFillTx/>
                <a:latin typeface="+mn-lt"/>
                <a:ea typeface="+mn-ea"/>
                <a:cs typeface="+mn-cs"/>
              </a:rPr>
              <a:t>。假设有一条</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8</a:t>
            </a:r>
            <a:r>
              <a:rPr kumimoji="0" lang="zh-CN" sz="3200" b="0" i="0" u="none" strike="noStrike" kern="1200" cap="none" spc="0" normalizeH="0" baseline="0" noProof="0" smtClean="0">
                <a:ln>
                  <a:noFill/>
                </a:ln>
                <a:solidFill>
                  <a:srgbClr val="000099"/>
                </a:solidFill>
                <a:effectLst/>
                <a:uLnTx/>
                <a:uFillTx/>
                <a:latin typeface="+mn-lt"/>
                <a:ea typeface="+mn-ea"/>
                <a:cs typeface="+mn-cs"/>
              </a:rPr>
              <a:t>个流水段的指令流水线，问：由于条件转移指令的影响，流水线的最大吞吐率下降多少</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a:t>
            </a:r>
            <a:br>
              <a:rPr kumimoji="0" lang="zh-CN" altLang="zh-CN" sz="3200" b="0" i="0" u="none" strike="noStrike" kern="1200" cap="none" spc="0" normalizeH="0" baseline="0" noProof="0" smtClean="0">
                <a:ln>
                  <a:noFill/>
                </a:ln>
                <a:solidFill>
                  <a:srgbClr val="000099"/>
                </a:solidFill>
                <a:effectLst/>
                <a:uLnTx/>
                <a:uFillTx/>
                <a:latin typeface="+mn-lt"/>
                <a:ea typeface="+mn-ea"/>
                <a:cs typeface="+mn-cs"/>
              </a:rPr>
            </a:br>
            <a:endParaRPr kumimoji="0" lang="zh-CN" altLang="zh-CN" sz="3200" b="0" i="0" u="none" strike="noStrike" kern="1200" cap="none" spc="0" normalizeH="0" baseline="0" noProof="0" smtClean="0">
              <a:ln>
                <a:noFill/>
              </a:ln>
              <a:solidFill>
                <a:srgbClr val="000099"/>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smtClean="0">
                <a:ln>
                  <a:noFill/>
                </a:ln>
                <a:solidFill>
                  <a:srgbClr val="000099"/>
                </a:solidFill>
                <a:effectLst/>
                <a:uLnTx/>
                <a:uFillTx/>
                <a:latin typeface="+mn-lt"/>
                <a:ea typeface="+mn-ea"/>
                <a:cs typeface="+mn-cs"/>
              </a:rPr>
              <a:t>解：已知 </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p</a:t>
            </a:r>
            <a:r>
              <a:rPr kumimoji="0" lang="zh-CN" sz="32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0.20, q</a:t>
            </a:r>
            <a:r>
              <a:rPr kumimoji="0" lang="zh-CN" sz="32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0.60</a:t>
            </a:r>
            <a:r>
              <a:rPr kumimoji="0" lang="zh-CN" altLang="zh-CN" sz="3200" b="0" i="0" u="none" strike="noStrike" kern="1200" cap="none" spc="0" normalizeH="0" baseline="0" noProof="0" smtClean="0">
                <a:ln>
                  <a:noFill/>
                </a:ln>
                <a:solidFill>
                  <a:srgbClr val="000099"/>
                </a:solidFill>
                <a:effectLst/>
                <a:uLnTx/>
                <a:uFillTx/>
                <a:latin typeface="Arial"/>
                <a:ea typeface="+mn-ea"/>
                <a:cs typeface="+mn-cs"/>
              </a:rPr>
              <a:t> </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 k</a:t>
            </a:r>
            <a:r>
              <a:rPr kumimoji="0" lang="zh-CN" sz="3200" b="0" i="0" u="none" strike="noStrike" kern="1200" cap="none" spc="0" normalizeH="0" baseline="0" noProof="0" smtClean="0">
                <a:ln>
                  <a:noFill/>
                </a:ln>
                <a:solidFill>
                  <a:srgbClr val="000099"/>
                </a:solidFill>
                <a:effectLst/>
                <a:uLnTx/>
                <a:uFillTx/>
                <a:latin typeface="+mn-lt"/>
                <a:ea typeface="+mn-ea"/>
                <a:cs typeface="+mn-cs"/>
              </a:rPr>
              <a:t>＝</a:t>
            </a: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8  </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zh-CN" sz="3200" b="0" i="0" u="none" strike="noStrike" kern="1200" cap="none" spc="0" normalizeH="0" baseline="0" noProof="0" smtClean="0">
                <a:ln>
                  <a:noFill/>
                </a:ln>
                <a:solidFill>
                  <a:srgbClr val="000099"/>
                </a:solidFill>
                <a:effectLst/>
                <a:uLnTx/>
                <a:uFillTx/>
                <a:latin typeface="+mn-lt"/>
                <a:ea typeface="+mn-ea"/>
                <a:cs typeface="+mn-cs"/>
              </a:rPr>
              <a:t>  </a:t>
            </a:r>
            <a:r>
              <a:rPr kumimoji="0" lang="zh-CN" sz="3200" b="0" i="0" u="none" strike="noStrike" kern="1200" cap="none" spc="0" normalizeH="0" baseline="0" noProof="0" smtClean="0">
                <a:ln>
                  <a:noFill/>
                </a:ln>
                <a:solidFill>
                  <a:srgbClr val="000099"/>
                </a:solidFill>
                <a:effectLst/>
                <a:uLnTx/>
                <a:uFillTx/>
                <a:latin typeface="+mn-lt"/>
                <a:ea typeface="+mn-ea"/>
                <a:cs typeface="+mn-cs"/>
              </a:rPr>
              <a:t>根据</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sz="3200" b="0" i="0" u="none" strike="noStrike" kern="1200" cap="none" spc="0" normalizeH="0" baseline="0" noProof="0" smtClean="0">
                <a:ln>
                  <a:noFill/>
                </a:ln>
                <a:solidFill>
                  <a:srgbClr val="000099"/>
                </a:solidFill>
                <a:effectLst/>
                <a:uLnTx/>
                <a:uFillTx/>
                <a:latin typeface="+mn-lt"/>
                <a:ea typeface="+mn-ea"/>
                <a:cs typeface="+mn-cs"/>
              </a:rPr>
              <a:t>则</a:t>
            </a:r>
          </a:p>
        </p:txBody>
      </p:sp>
      <p:pic>
        <p:nvPicPr>
          <p:cNvPr id="3" name="Picture 3" descr="J2"/>
          <p:cNvPicPr>
            <a:picLocks noChangeAspect="1" noChangeArrowheads="1"/>
          </p:cNvPicPr>
          <p:nvPr/>
        </p:nvPicPr>
        <p:blipFill>
          <a:blip r:embed="rId2"/>
          <a:srcRect/>
          <a:stretch>
            <a:fillRect/>
          </a:stretch>
        </p:blipFill>
        <p:spPr bwMode="auto">
          <a:xfrm>
            <a:off x="2268538" y="5445125"/>
            <a:ext cx="4249737" cy="958850"/>
          </a:xfrm>
          <a:prstGeom prst="rect">
            <a:avLst/>
          </a:prstGeom>
          <a:noFill/>
          <a:ln w="9525">
            <a:noFill/>
            <a:miter lim="800000"/>
            <a:headEnd/>
            <a:tailEnd/>
          </a:ln>
        </p:spPr>
      </p:pic>
      <p:pic>
        <p:nvPicPr>
          <p:cNvPr id="4" name="Picture 4"/>
          <p:cNvPicPr>
            <a:picLocks noChangeAspect="1" noChangeArrowheads="1"/>
          </p:cNvPicPr>
          <p:nvPr/>
        </p:nvPicPr>
        <p:blipFill>
          <a:blip r:embed="rId3"/>
          <a:srcRect/>
          <a:stretch>
            <a:fillRect/>
          </a:stretch>
        </p:blipFill>
        <p:spPr bwMode="auto">
          <a:xfrm>
            <a:off x="2339975" y="4076700"/>
            <a:ext cx="3887788" cy="874713"/>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1052513"/>
            <a:ext cx="8229600" cy="5256212"/>
          </a:xfrm>
          <a:prstGeom prst="rect">
            <a:avLst/>
          </a:prstGeom>
        </p:spPr>
        <p:txBody>
          <a:bodyPr/>
          <a:lstStyle/>
          <a:p>
            <a:pPr marL="609600" marR="0" lvl="0" indent="-609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1" i="0" u="none" strike="noStrike" kern="1200" cap="none" spc="0" normalizeH="0" baseline="0" noProof="0" dirty="0" smtClean="0">
                <a:ln>
                  <a:noFill/>
                </a:ln>
                <a:solidFill>
                  <a:srgbClr val="FF0000"/>
                </a:solidFill>
                <a:effectLst/>
                <a:uLnTx/>
                <a:uFillTx/>
                <a:latin typeface="+mn-lt"/>
                <a:ea typeface="+mn-ea"/>
                <a:cs typeface="+mn-cs"/>
              </a:rPr>
              <a:t>静态分支技术</a:t>
            </a:r>
          </a:p>
          <a:p>
            <a:pPr marL="609600" marR="0" lvl="0" indent="-609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1" i="0" u="none" strike="noStrike" kern="1200" cap="none" spc="0" normalizeH="0" baseline="0" noProof="0" dirty="0" smtClean="0">
                <a:ln>
                  <a:noFill/>
                </a:ln>
                <a:solidFill>
                  <a:srgbClr val="000099"/>
                </a:solidFill>
                <a:effectLst/>
                <a:uLnTx/>
                <a:uFillTx/>
                <a:latin typeface="+mn-lt"/>
                <a:ea typeface="+mn-ea"/>
                <a:cs typeface="+mn-cs"/>
              </a:rPr>
              <a:t>静态转移预测技术</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猜测法</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a:t>
            </a:r>
          </a:p>
          <a:p>
            <a:pPr marL="609600" marR="0" lvl="0" indent="-609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1" i="0" u="none" strike="noStrike" kern="1200" cap="none" spc="0" normalizeH="0" baseline="0" noProof="0" dirty="0" smtClean="0">
                <a:ln>
                  <a:noFill/>
                </a:ln>
                <a:solidFill>
                  <a:srgbClr val="000099"/>
                </a:solidFill>
                <a:effectLst/>
                <a:uLnTx/>
                <a:uFillTx/>
                <a:latin typeface="+mn-lt"/>
                <a:ea typeface="+mn-ea"/>
                <a:cs typeface="+mn-cs"/>
              </a:rPr>
              <a:t>提前形成条件码，生成转移目标地址</a:t>
            </a:r>
          </a:p>
          <a:p>
            <a:pPr marL="609600" marR="0" lvl="0" indent="-609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1" i="0" u="none" strike="noStrike" kern="1200" cap="none" spc="0" normalizeH="0" baseline="0" noProof="0" dirty="0" smtClean="0">
                <a:ln>
                  <a:noFill/>
                </a:ln>
                <a:solidFill>
                  <a:srgbClr val="000099"/>
                </a:solidFill>
                <a:effectLst/>
                <a:uLnTx/>
                <a:uFillTx/>
                <a:latin typeface="+mn-lt"/>
                <a:ea typeface="+mn-ea"/>
                <a:cs typeface="+mn-cs"/>
              </a:rPr>
              <a:t>延迟转移</a:t>
            </a:r>
          </a:p>
          <a:p>
            <a:pPr marL="609600" marR="0" lvl="0" indent="-609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1" i="0" u="none" strike="noStrike" kern="1200" cap="none" spc="0" normalizeH="0" baseline="0" noProof="0" dirty="0" smtClean="0">
                <a:ln>
                  <a:noFill/>
                </a:ln>
                <a:solidFill>
                  <a:srgbClr val="000099"/>
                </a:solidFill>
                <a:effectLst/>
                <a:uLnTx/>
                <a:uFillTx/>
                <a:latin typeface="+mn-lt"/>
                <a:ea typeface="+mn-ea"/>
                <a:cs typeface="+mn-cs"/>
              </a:rPr>
              <a:t>改进循环程序</a:t>
            </a:r>
          </a:p>
          <a:p>
            <a:pPr marL="609600" marR="0" lvl="0" indent="-609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sz="3200" b="1" i="0" u="none" strike="noStrike" kern="1200" cap="none" spc="0" normalizeH="0" baseline="0" noProof="0" dirty="0" smtClean="0">
                <a:ln>
                  <a:noFill/>
                </a:ln>
                <a:solidFill>
                  <a:srgbClr val="000099"/>
                </a:solidFill>
                <a:effectLst/>
                <a:uLnTx/>
                <a:uFillTx/>
                <a:latin typeface="+mn-lt"/>
                <a:ea typeface="+mn-ea"/>
                <a:cs typeface="+mn-cs"/>
              </a:rPr>
              <a:t>硬件上计算两个</a:t>
            </a:r>
            <a:r>
              <a:rPr kumimoji="0" lang="zh-CN" altLang="zh-CN" sz="3200" b="1" i="0" u="none" strike="noStrike" kern="1200" cap="none" spc="0" normalizeH="0" baseline="0" noProof="0" dirty="0" smtClean="0">
                <a:ln>
                  <a:noFill/>
                </a:ln>
                <a:solidFill>
                  <a:srgbClr val="000099"/>
                </a:solidFill>
                <a:effectLst/>
                <a:uLnTx/>
                <a:uFillTx/>
                <a:latin typeface="+mn-lt"/>
                <a:ea typeface="+mn-ea"/>
                <a:cs typeface="+mn-cs"/>
              </a:rPr>
              <a:t>PC</a:t>
            </a:r>
            <a:r>
              <a:rPr kumimoji="0" lang="zh-CN" sz="3200" b="1" i="0" u="none" strike="noStrike" kern="1200" cap="none" spc="0" normalizeH="0" baseline="0" noProof="0" dirty="0" smtClean="0">
                <a:ln>
                  <a:noFill/>
                </a:ln>
                <a:solidFill>
                  <a:srgbClr val="000099"/>
                </a:solidFill>
                <a:effectLst/>
                <a:uLnTx/>
                <a:uFillTx/>
                <a:latin typeface="+mn-lt"/>
                <a:ea typeface="+mn-ea"/>
                <a:cs typeface="+mn-cs"/>
              </a:rPr>
              <a:t>值</a:t>
            </a:r>
            <a:r>
              <a:rPr kumimoji="0" lang="zh-CN" altLang="zh-CN" sz="3200" b="1" i="0" u="none" strike="noStrike" kern="1200" cap="none" spc="0" normalizeH="0" baseline="0" noProof="0" dirty="0" smtClean="0">
                <a:ln>
                  <a:noFill/>
                </a:ln>
                <a:solidFill>
                  <a:srgbClr val="000099"/>
                </a:solidFill>
                <a:effectLst/>
                <a:uLnTx/>
                <a:uFillTx/>
                <a:latin typeface="+mn-lt"/>
                <a:ea typeface="+mn-ea"/>
                <a:cs typeface="+mn-cs"/>
              </a:rPr>
              <a:t>(</a:t>
            </a:r>
            <a:r>
              <a:rPr kumimoji="0" lang="zh-CN" sz="3200" b="1" i="0" u="none" strike="noStrike" kern="1200" cap="none" spc="0" normalizeH="0" baseline="0" noProof="0" dirty="0" smtClean="0">
                <a:ln>
                  <a:noFill/>
                </a:ln>
                <a:solidFill>
                  <a:srgbClr val="000099"/>
                </a:solidFill>
                <a:effectLst/>
                <a:uLnTx/>
                <a:uFillTx/>
                <a:latin typeface="+mn-lt"/>
                <a:ea typeface="+mn-ea"/>
                <a:cs typeface="+mn-cs"/>
              </a:rPr>
              <a:t>转移成功或失败</a:t>
            </a:r>
            <a:r>
              <a:rPr kumimoji="0" lang="zh-CN" altLang="zh-CN" sz="3200" b="1" i="0" u="none" strike="noStrike" kern="1200" cap="none" spc="0" normalizeH="0" baseline="0" noProof="0" dirty="0" smtClean="0">
                <a:ln>
                  <a:noFill/>
                </a:ln>
                <a:solidFill>
                  <a:srgbClr val="000099"/>
                </a:solidFill>
                <a:effectLst/>
                <a:uLnTx/>
                <a:uFillTx/>
                <a:latin typeface="+mn-lt"/>
                <a:ea typeface="+mn-ea"/>
                <a:cs typeface="+mn-cs"/>
              </a:rPr>
              <a:t>)</a:t>
            </a:r>
            <a:r>
              <a:rPr kumimoji="0" lang="zh-CN" sz="3200" b="0" i="0" u="none" strike="noStrike" kern="1200" cap="none" spc="0" normalizeH="0" baseline="0" noProof="0" dirty="0" smtClean="0">
                <a:ln>
                  <a:noFill/>
                </a:ln>
                <a:solidFill>
                  <a:schemeClr val="tx1"/>
                </a:solidFill>
                <a:effectLst/>
                <a:uLnTx/>
                <a:uFillTx/>
                <a:latin typeface="+mn-lt"/>
                <a:ea typeface="+mn-ea"/>
                <a:cs typeface="+mn-cs"/>
              </a:rPr>
              <a:t>。</a:t>
            </a:r>
          </a:p>
          <a:p>
            <a:pPr marL="609600" marR="0" lvl="0" indent="-6096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sz="3200" b="1" i="0" u="none" strike="noStrike" kern="1200" cap="none" spc="0" normalizeH="0" baseline="0" noProof="0" dirty="0" smtClean="0">
                <a:ln>
                  <a:noFill/>
                </a:ln>
                <a:solidFill>
                  <a:srgbClr val="FF0000"/>
                </a:solidFill>
                <a:effectLst/>
                <a:uLnTx/>
                <a:uFillTx/>
                <a:latin typeface="+mn-lt"/>
                <a:ea typeface="+mn-ea"/>
                <a:cs typeface="+mn-cs"/>
              </a:rPr>
              <a:t>动态分支预测技术</a:t>
            </a:r>
          </a:p>
          <a:p>
            <a:pPr marL="609600" marR="0" lvl="0" indent="-6096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zh-CN" sz="3200" b="0" i="0" u="none" strike="noStrike" kern="1200" cap="none" spc="0" normalizeH="0" baseline="0" noProof="0" dirty="0" smtClean="0">
                <a:ln>
                  <a:noFill/>
                </a:ln>
                <a:solidFill>
                  <a:srgbClr val="000099"/>
                </a:solidFill>
                <a:effectLst/>
                <a:uLnTx/>
                <a:uFillTx/>
                <a:latin typeface="Arial"/>
                <a:ea typeface="+mn-ea"/>
                <a:cs typeface="+mn-cs"/>
              </a:rPr>
              <a:t>“</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转移历史表</a:t>
            </a:r>
            <a:r>
              <a:rPr kumimoji="0" lang="zh-CN" sz="3200" b="0" i="0" u="none" strike="noStrike" kern="1200" cap="none" spc="0" normalizeH="0" baseline="0" noProof="0" dirty="0" smtClean="0">
                <a:ln>
                  <a:noFill/>
                </a:ln>
                <a:solidFill>
                  <a:srgbClr val="000099"/>
                </a:solidFill>
                <a:effectLst/>
                <a:uLnTx/>
                <a:uFillTx/>
                <a:latin typeface="Arial"/>
                <a:ea typeface="+mn-ea"/>
                <a:cs typeface="+mn-cs"/>
              </a:rPr>
              <a:t>”</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BHT</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a:t>
            </a:r>
          </a:p>
          <a:p>
            <a:pPr marL="609600" marR="0" lvl="0" indent="-6096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zh-CN" sz="3200" b="0" i="0" u="none" strike="noStrike" kern="1200" cap="none" spc="0" normalizeH="0" baseline="0" noProof="0" dirty="0" smtClean="0">
                <a:ln>
                  <a:noFill/>
                </a:ln>
                <a:solidFill>
                  <a:srgbClr val="000099"/>
                </a:solidFill>
                <a:effectLst/>
                <a:uLnTx/>
                <a:uFillTx/>
                <a:latin typeface="Arial"/>
                <a:ea typeface="+mn-ea"/>
                <a:cs typeface="+mn-cs"/>
              </a:rPr>
              <a:t>“</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转移目标缓冲栈</a:t>
            </a:r>
            <a:r>
              <a:rPr kumimoji="0" lang="zh-CN" sz="3200" b="0" i="0" u="none" strike="noStrike" kern="1200" cap="none" spc="0" normalizeH="0" baseline="0" noProof="0" dirty="0" smtClean="0">
                <a:ln>
                  <a:noFill/>
                </a:ln>
                <a:solidFill>
                  <a:srgbClr val="000099"/>
                </a:solidFill>
                <a:effectLst/>
                <a:uLnTx/>
                <a:uFillTx/>
                <a:latin typeface="Arial"/>
                <a:ea typeface="+mn-ea"/>
                <a:cs typeface="+mn-cs"/>
              </a:rPr>
              <a:t>”</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BTB</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a:t>
            </a:r>
          </a:p>
          <a:p>
            <a:pPr marL="609600" marR="0" lvl="0" indent="-6096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zh-CN" altLang="en-US" sz="3200" b="0" i="0" u="none" strike="noStrike" kern="1200" cap="none" spc="0" normalizeH="0" baseline="0" noProof="0" dirty="0" smtClean="0">
                <a:ln>
                  <a:noFill/>
                </a:ln>
                <a:solidFill>
                  <a:srgbClr val="000099"/>
                </a:solidFill>
                <a:effectLst/>
                <a:uLnTx/>
                <a:uFillTx/>
                <a:latin typeface="+mn-lt"/>
                <a:ea typeface="+mn-ea"/>
                <a:cs typeface="+mn-cs"/>
              </a:rPr>
              <a:t>  </a:t>
            </a:r>
            <a:r>
              <a:rPr kumimoji="0" lang="zh-CN" sz="3200" b="0" i="0" u="none" strike="noStrike" kern="1200" cap="none" spc="0" normalizeH="0" baseline="0" noProof="0" dirty="0" smtClean="0">
                <a:ln>
                  <a:noFill/>
                </a:ln>
                <a:solidFill>
                  <a:srgbClr val="000099"/>
                </a:solidFill>
                <a:effectLst/>
                <a:uLnTx/>
                <a:uFillTx/>
                <a:latin typeface="+mn-lt"/>
                <a:ea typeface="+mn-ea"/>
                <a:cs typeface="+mn-cs"/>
              </a:rPr>
              <a:t>转移目标指令缓冲栈</a:t>
            </a:r>
            <a:r>
              <a:rPr kumimoji="0" lang="zh-CN" altLang="zh-CN" sz="3200" b="0" i="0" u="none" strike="noStrike" kern="1200" cap="none" spc="0" normalizeH="0" baseline="0" noProof="0" dirty="0" smtClean="0">
                <a:ln>
                  <a:noFill/>
                </a:ln>
                <a:solidFill>
                  <a:srgbClr val="000099"/>
                </a:solidFill>
                <a:effectLst/>
                <a:uLnTx/>
                <a:uFillTx/>
                <a:latin typeface="+mn-lt"/>
                <a:ea typeface="+mn-ea"/>
                <a:cs typeface="+mn-cs"/>
              </a:rPr>
              <a:t>BTIB</a:t>
            </a:r>
            <a:r>
              <a:rPr kumimoji="0" lang="zh-CN" sz="3200" b="0" i="0" u="none" strike="noStrike" kern="1200" cap="none" spc="0" normalizeH="0" baseline="0" noProof="0" dirty="0" smtClean="0">
                <a:ln>
                  <a:noFill/>
                </a:ln>
                <a:solidFill>
                  <a:schemeClr val="tx1"/>
                </a:solidFill>
                <a:effectLst/>
                <a:uLnTx/>
                <a:uFillTx/>
                <a:latin typeface="+mn-lt"/>
                <a:ea typeface="+mn-ea"/>
                <a:cs typeface="+mn-cs"/>
              </a:rPr>
              <a:t>。</a:t>
            </a:r>
          </a:p>
          <a:p>
            <a:pPr marL="609600" marR="0" lvl="0" indent="-6096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sz="3200" b="1" i="0" u="none" strike="noStrike" kern="1200" cap="none" spc="0" normalizeH="0" baseline="0" noProof="0" dirty="0" smtClean="0">
              <a:ln>
                <a:noFill/>
              </a:ln>
              <a:solidFill>
                <a:srgbClr val="FF0000"/>
              </a:solidFill>
              <a:effectLst/>
              <a:uLnTx/>
              <a:uFillTx/>
              <a:latin typeface="+mn-lt"/>
              <a:ea typeface="+mn-ea"/>
              <a:cs typeface="+mn-cs"/>
            </a:endParaRPr>
          </a:p>
          <a:p>
            <a:pPr marL="609600" marR="0" lvl="0" indent="-609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zh-CN" sz="3200" b="0"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3" name="Rectangle 3"/>
          <p:cNvSpPr>
            <a:spLocks noChangeArrowheads="1"/>
          </p:cNvSpPr>
          <p:nvPr/>
        </p:nvSpPr>
        <p:spPr bwMode="auto">
          <a:xfrm>
            <a:off x="395288" y="-161925"/>
            <a:ext cx="8229600" cy="1249363"/>
          </a:xfrm>
          <a:prstGeom prst="rect">
            <a:avLst/>
          </a:prstGeom>
          <a:noFill/>
          <a:ln w="9525">
            <a:noFill/>
            <a:miter lim="800000"/>
            <a:headEnd/>
            <a:tailEnd/>
          </a:ln>
          <a:effectLst/>
        </p:spPr>
        <p:txBody>
          <a:bodyPr anchor="b"/>
          <a:lstStyle/>
          <a:p>
            <a:pPr algn="ctr">
              <a:defRPr/>
            </a:pPr>
            <a:r>
              <a:rPr lang="zh-CN" sz="4400">
                <a:solidFill>
                  <a:srgbClr val="FF0000"/>
                </a:solidFill>
                <a:effectLst>
                  <a:outerShdw blurRad="38100" dist="38100" dir="2700000" algn="tl">
                    <a:srgbClr val="C0C0C0"/>
                  </a:outerShdw>
                </a:effectLst>
                <a:latin typeface="Arial" pitchFamily="34" charset="0"/>
                <a:ea typeface="宋体" pitchFamily="2" charset="-122"/>
              </a:rPr>
              <a:t>控制相关的解决方法</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35"/>
          <p:cNvGraphicFramePr>
            <a:graphicFrameLocks/>
          </p:cNvGraphicFramePr>
          <p:nvPr/>
        </p:nvGraphicFramePr>
        <p:xfrm>
          <a:off x="285720" y="2643182"/>
          <a:ext cx="7991475" cy="2095500"/>
        </p:xfrm>
        <a:graphic>
          <a:graphicData uri="http://schemas.openxmlformats.org/drawingml/2006/table">
            <a:tbl>
              <a:tblPr/>
              <a:tblGrid>
                <a:gridCol w="1806575"/>
                <a:gridCol w="631825"/>
                <a:gridCol w="612775"/>
                <a:gridCol w="765175"/>
                <a:gridCol w="792162"/>
                <a:gridCol w="503238"/>
                <a:gridCol w="576262"/>
                <a:gridCol w="576263"/>
                <a:gridCol w="576262"/>
                <a:gridCol w="576263"/>
                <a:gridCol w="574675"/>
              </a:tblGrid>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rgbClr val="E24C05"/>
                          </a:solidFill>
                          <a:effectLst/>
                          <a:latin typeface="宋体" pitchFamily="2" charset="-122"/>
                          <a:ea typeface="宋体" pitchFamily="2" charset="-122"/>
                        </a:rPr>
                        <a:t>分支指令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WB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rgbClr val="E24C05"/>
                          </a:solidFill>
                          <a:effectLst/>
                          <a:latin typeface="宋体" pitchFamily="2" charset="-122"/>
                          <a:ea typeface="宋体" pitchFamily="2" charset="-122"/>
                        </a:rPr>
                        <a:t>分支目标指令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D60093"/>
                          </a:solidFill>
                          <a:effectLst/>
                          <a:latin typeface="宋体" pitchFamily="2" charset="-122"/>
                          <a:ea typeface="宋体" pitchFamily="2" charset="-122"/>
                        </a:rPr>
                        <a:t>IF</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D60093"/>
                          </a:solidFill>
                          <a:effectLst/>
                          <a:latin typeface="宋体" pitchFamily="2" charset="-122"/>
                          <a:ea typeface="宋体" pitchFamily="2" charset="-122"/>
                        </a:rPr>
                        <a:t>stall</a:t>
                      </a:r>
                      <a:r>
                        <a:rPr kumimoji="1" lang="en-US" altLang="zh-CN" sz="1800" b="0" i="0" u="none" strike="noStrike" cap="none" normalizeH="0" baseline="0" smtClean="0">
                          <a:ln>
                            <a:noFill/>
                          </a:ln>
                          <a:solidFill>
                            <a:srgbClr val="D60093"/>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D60093"/>
                          </a:solidFill>
                          <a:effectLst/>
                          <a:latin typeface="宋体" pitchFamily="2" charset="-122"/>
                          <a:ea typeface="宋体" pitchFamily="2" charset="-122"/>
                        </a:rPr>
                        <a:t>stall</a:t>
                      </a:r>
                      <a:r>
                        <a:rPr kumimoji="1" lang="en-US" altLang="zh-CN" sz="1800" b="0" i="0" u="none" strike="noStrike" cap="none" normalizeH="0" baseline="0" smtClean="0">
                          <a:ln>
                            <a:noFill/>
                          </a:ln>
                          <a:solidFill>
                            <a:srgbClr val="D60093"/>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WB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1800" b="1" i="0" u="none" strike="noStrike" cap="none" normalizeH="0" baseline="0" smtClean="0">
                          <a:ln>
                            <a:noFill/>
                          </a:ln>
                          <a:solidFill>
                            <a:srgbClr val="E24C05"/>
                          </a:solidFill>
                          <a:effectLst/>
                          <a:latin typeface="宋体" pitchFamily="2" charset="-122"/>
                          <a:ea typeface="宋体"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WB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1800" b="1" i="0" u="none" strike="noStrike" cap="none" normalizeH="0" baseline="0" smtClean="0">
                          <a:ln>
                            <a:noFill/>
                          </a:ln>
                          <a:solidFill>
                            <a:srgbClr val="E24C05"/>
                          </a:solidFill>
                          <a:effectLst/>
                          <a:latin typeface="宋体" pitchFamily="2" charset="-122"/>
                          <a:ea typeface="宋体" pitchFamily="2" charset="-122"/>
                        </a:rPr>
                        <a:t>+2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1800" b="1" i="0" u="none" strike="noStrike" cap="none" normalizeH="0" baseline="0" smtClean="0">
                          <a:ln>
                            <a:noFill/>
                          </a:ln>
                          <a:solidFill>
                            <a:srgbClr val="E24C05"/>
                          </a:solidFill>
                          <a:effectLst/>
                          <a:latin typeface="宋体" pitchFamily="2" charset="-122"/>
                          <a:ea typeface="宋体" pitchFamily="2" charset="-122"/>
                        </a:rPr>
                        <a:t>+3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 Box 439"/>
          <p:cNvSpPr txBox="1">
            <a:spLocks noChangeArrowheads="1"/>
          </p:cNvSpPr>
          <p:nvPr/>
        </p:nvSpPr>
        <p:spPr bwMode="auto">
          <a:xfrm>
            <a:off x="1928794" y="1785926"/>
            <a:ext cx="5545138" cy="457200"/>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简单处理分支指令：分支成功的情况</a:t>
            </a:r>
            <a:r>
              <a:rPr lang="zh-CN" altLang="en-US"/>
              <a:t> </a:t>
            </a:r>
          </a:p>
        </p:txBody>
      </p:sp>
      <p:sp>
        <p:nvSpPr>
          <p:cNvPr id="4" name="Rectangle 3"/>
          <p:cNvSpPr>
            <a:spLocks noChangeArrowheads="1"/>
          </p:cNvSpPr>
          <p:nvPr/>
        </p:nvSpPr>
        <p:spPr bwMode="auto">
          <a:xfrm>
            <a:off x="2143108" y="428604"/>
            <a:ext cx="5105400" cy="381000"/>
          </a:xfrm>
          <a:prstGeom prst="rect">
            <a:avLst/>
          </a:prstGeom>
          <a:noFill/>
          <a:ln w="9525">
            <a:noFill/>
            <a:miter lim="800000"/>
            <a:headEnd/>
            <a:tailEnd/>
          </a:ln>
        </p:spPr>
        <p:txBody>
          <a:bodyPr anchor="b"/>
          <a:lstStyle/>
          <a:p>
            <a:pPr algn="ctr"/>
            <a:r>
              <a:rPr lang="en-US" altLang="zh-CN" sz="2800" dirty="0">
                <a:solidFill>
                  <a:srgbClr val="4F56AD"/>
                </a:solidFill>
                <a:latin typeface="黑体" pitchFamily="49" charset="-122"/>
              </a:rPr>
              <a:t>3.4 </a:t>
            </a:r>
            <a:r>
              <a:rPr lang="zh-CN" altLang="en-US" sz="2800" dirty="0">
                <a:solidFill>
                  <a:srgbClr val="4F56AD"/>
                </a:solidFill>
                <a:latin typeface="黑体" pitchFamily="49" charset="-122"/>
              </a:rPr>
              <a:t>流水线的相关与冲突</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8990</Words>
  <Application>Microsoft Office PowerPoint</Application>
  <PresentationFormat>全屏显示(4:3)</PresentationFormat>
  <Paragraphs>1182</Paragraphs>
  <Slides>138</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138</vt:i4>
      </vt:variant>
    </vt:vector>
  </HeadingPairs>
  <TitlesOfParts>
    <vt:vector size="142" baseType="lpstr">
      <vt:lpstr>Office 主题</vt:lpstr>
      <vt:lpstr>图片</vt:lpstr>
      <vt:lpstr>Picture2</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流水线技术   </dc:title>
  <dc:creator>user</dc:creator>
  <cp:lastModifiedBy>user</cp:lastModifiedBy>
  <cp:revision>63</cp:revision>
  <dcterms:created xsi:type="dcterms:W3CDTF">2017-03-06T13:31:41Z</dcterms:created>
  <dcterms:modified xsi:type="dcterms:W3CDTF">2017-03-13T02:11:03Z</dcterms:modified>
</cp:coreProperties>
</file>