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3" r:id="rId3"/>
    <p:sldId id="304" r:id="rId4"/>
    <p:sldId id="305" r:id="rId5"/>
    <p:sldId id="306" r:id="rId6"/>
    <p:sldId id="2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D56CF2-52B6-4BEA-84E6-00C7ED258DA0}">
          <p14:sldIdLst>
            <p14:sldId id="256"/>
            <p14:sldId id="303"/>
            <p14:sldId id="304"/>
            <p14:sldId id="305"/>
            <p14:sldId id="306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66A5"/>
    <a:srgbClr val="FFB700"/>
    <a:srgbClr val="F7F7F7"/>
    <a:srgbClr val="FFBB00"/>
    <a:srgbClr val="996600"/>
    <a:srgbClr val="CC66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6667" autoAdjust="0"/>
  </p:normalViewPr>
  <p:slideViewPr>
    <p:cSldViewPr snapToGrid="0">
      <p:cViewPr varScale="1">
        <p:scale>
          <a:sx n="63" d="100"/>
          <a:sy n="63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954B-397E-47C8-A8E5-617B02AFCC8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F5C26-33B9-4C93-BD21-A507E0647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2E47A4-0222-4181-9FAC-9A223D3051FB}" type="datetime1">
              <a:rPr lang="zh-CN" altLang="en-US" smtClean="0"/>
              <a:pPr/>
              <a:t>2017/3/1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TSEG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11756"/>
      </p:ext>
    </p:extLst>
  </p:cSld>
  <p:clrMapOvr>
    <a:masterClrMapping/>
  </p:clrMapOvr>
  <p:transition>
    <p:push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4" y="365126"/>
            <a:ext cx="10334625" cy="645258"/>
          </a:xfrm>
        </p:spPr>
        <p:txBody>
          <a:bodyPr>
            <a:normAutofit/>
          </a:bodyPr>
          <a:lstStyle>
            <a:lvl1pPr algn="r">
              <a:defRPr sz="32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196123"/>
            <a:ext cx="10334626" cy="498084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4" y="6356349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939FDCF-4E4B-4565-9003-19E197FCBC73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6" y="6356349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©2015-2018 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0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2400" dirty="0">
              <a:solidFill>
                <a:schemeClr val="bg1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21409"/>
      </p:ext>
    </p:extLst>
  </p:cSld>
  <p:clrMapOvr>
    <a:masterClrMapping/>
  </p:clrMapOvr>
  <p:transition>
    <p:push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80898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7398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DFEF-B8D5-478F-8117-6E44B68018E1}" type="datetimeFigureOut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06" y="130496"/>
            <a:ext cx="14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3200" dirty="0">
              <a:solidFill>
                <a:schemeClr val="bg1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7361" y="1151000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模型与方法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361" y="3401484"/>
            <a:ext cx="51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教学进度安排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7361" y="4332614"/>
            <a:ext cx="9616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肖丁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dxiao@bupt.edu.cn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10.103.242.193:8443/svn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10.103.242.193:8443/svn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/tools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账号及密码：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SE2017/se2017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C3AE-183B-4E86-82F2-1F9CDC9D5E68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 smtClean="0"/>
              <a:t>TSEG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88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通过课程讲解以及一</a:t>
            </a:r>
            <a:r>
              <a:rPr lang="zh-CN" altLang="en-US" dirty="0"/>
              <a:t>个大型作业的实现过程</a:t>
            </a:r>
            <a:endParaRPr lang="en-US" altLang="zh-CN" dirty="0"/>
          </a:p>
          <a:p>
            <a:pPr lvl="1"/>
            <a:r>
              <a:rPr lang="zh-CN" altLang="en-US" dirty="0"/>
              <a:t>理解什么是软件工程？软件开发的工程特性是什么？</a:t>
            </a:r>
            <a:endParaRPr lang="en-US" altLang="zh-CN" dirty="0"/>
          </a:p>
          <a:p>
            <a:pPr lvl="1"/>
            <a:r>
              <a:rPr lang="zh-CN" altLang="en-US" dirty="0"/>
              <a:t>理解软件工程基本概念及软件生命周期模型；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掌握面向对象的基本概念及面向对象软件开发方法；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了解</a:t>
            </a:r>
            <a:r>
              <a:rPr lang="zh-CN" altLang="en-US" dirty="0" smtClean="0">
                <a:solidFill>
                  <a:srgbClr val="FFFF00"/>
                </a:solidFill>
              </a:rPr>
              <a:t>结构化</a:t>
            </a:r>
            <a:r>
              <a:rPr lang="zh-CN" altLang="en-US" dirty="0">
                <a:solidFill>
                  <a:srgbClr val="FFFF00"/>
                </a:solidFill>
              </a:rPr>
              <a:t>软件开发中的需求分析、概要设计、详细设计方法；</a:t>
            </a:r>
          </a:p>
          <a:p>
            <a:pPr lvl="1"/>
            <a:r>
              <a:rPr lang="zh-CN" altLang="en-US" dirty="0"/>
              <a:t>理解软件实现与分析和设计的关系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熟悉</a:t>
            </a:r>
            <a:r>
              <a:rPr lang="zh-CN" altLang="en-US" dirty="0" smtClean="0">
                <a:solidFill>
                  <a:srgbClr val="FFFF00"/>
                </a:solidFill>
              </a:rPr>
              <a:t>软件测试</a:t>
            </a:r>
            <a:r>
              <a:rPr lang="zh-CN" altLang="en-US" dirty="0">
                <a:solidFill>
                  <a:srgbClr val="FFFF00"/>
                </a:solidFill>
              </a:rPr>
              <a:t>目的和</a:t>
            </a:r>
            <a:r>
              <a:rPr lang="zh-CN" altLang="en-US" dirty="0" smtClean="0">
                <a:solidFill>
                  <a:srgbClr val="FFFF00"/>
                </a:solidFill>
              </a:rPr>
              <a:t>手段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了解</a:t>
            </a:r>
            <a:r>
              <a:rPr lang="zh-CN" altLang="en-US" dirty="0"/>
              <a:t>软件项目管理、配置管理在软件工程中的地位及基本方法；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©2015-2018 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6308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97382"/>
              </p:ext>
            </p:extLst>
          </p:nvPr>
        </p:nvGraphicFramePr>
        <p:xfrm>
          <a:off x="1019174" y="1553309"/>
          <a:ext cx="4946939" cy="4558393"/>
        </p:xfrm>
        <a:graphic>
          <a:graphicData uri="http://schemas.openxmlformats.org/drawingml/2006/table">
            <a:tbl>
              <a:tblPr/>
              <a:tblGrid>
                <a:gridCol w="8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7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软件工程概述及课程安排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作业布置及软件生命周期模型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软件的需求分析及前期活动概述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面向对象需求分析方法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用例建模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面向对象需求分析方法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领域建模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结构化需求分析方法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数据流图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结构化需求分析方法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数据字典等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5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期中考试 （待定）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©2015-2018 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9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390453"/>
              </p:ext>
            </p:extLst>
          </p:nvPr>
        </p:nvGraphicFramePr>
        <p:xfrm>
          <a:off x="6225092" y="1543784"/>
          <a:ext cx="5128707" cy="4533166"/>
        </p:xfrm>
        <a:graphic>
          <a:graphicData uri="http://schemas.openxmlformats.org/drawingml/2006/table">
            <a:tbl>
              <a:tblPr/>
              <a:tblGrid>
                <a:gridCol w="86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面向对象软件设计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设计模型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结构化软件设计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功能结构图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面向对象软件设计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软件测试及软件维护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软件项目管理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软件的配置管理及作业系统验收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62715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dirty="0">
                <a:solidFill>
                  <a:srgbClr val="C00000"/>
                </a:solidFill>
              </a:rPr>
              <a:t>软件工程模型与</a:t>
            </a:r>
            <a:r>
              <a:rPr lang="zh-CN" altLang="en-US" dirty="0" smtClean="0">
                <a:solidFill>
                  <a:srgbClr val="C00000"/>
                </a:solidFill>
              </a:rPr>
              <a:t>方法 （第二版）</a:t>
            </a:r>
            <a:endParaRPr lang="zh-CN" altLang="en-US" dirty="0">
              <a:solidFill>
                <a:srgbClr val="C00000"/>
              </a:solidFill>
            </a:endParaRPr>
          </a:p>
          <a:p>
            <a:pPr marL="1163638" lvl="1" indent="-533400"/>
            <a:r>
              <a:rPr lang="zh-CN" altLang="en-US" dirty="0"/>
              <a:t>肖丁、</a:t>
            </a:r>
            <a:r>
              <a:rPr lang="zh-CN" altLang="en-US" dirty="0" smtClean="0"/>
              <a:t>修佳鹏</a:t>
            </a:r>
            <a:r>
              <a:rPr lang="zh-CN" altLang="en-US" dirty="0"/>
              <a:t> </a:t>
            </a:r>
            <a:r>
              <a:rPr lang="zh-CN" altLang="en-US" dirty="0" smtClean="0"/>
              <a:t>编著 </a:t>
            </a:r>
            <a:r>
              <a:rPr lang="zh-CN" altLang="en-US" dirty="0"/>
              <a:t>北京邮电大学出版社 </a:t>
            </a:r>
            <a:r>
              <a:rPr lang="en-US" altLang="zh-CN" dirty="0" smtClean="0"/>
              <a:t>2014</a:t>
            </a:r>
            <a:endParaRPr lang="en-US" altLang="zh-CN" dirty="0"/>
          </a:p>
          <a:p>
            <a:pPr marL="609600" indent="-609600"/>
            <a:r>
              <a:rPr lang="zh-CN" altLang="en-US" dirty="0"/>
              <a:t>参考教材：</a:t>
            </a:r>
          </a:p>
          <a:p>
            <a:pPr marL="1163638" lvl="1" indent="-533400"/>
            <a:r>
              <a:rPr lang="zh-CN" altLang="en-US" dirty="0"/>
              <a:t>实用软件工程（第二版），郑人杰、殷人昆、陶永雷，清华大学出版社 </a:t>
            </a:r>
            <a:r>
              <a:rPr lang="en-US" altLang="zh-CN" dirty="0"/>
              <a:t>2004</a:t>
            </a:r>
          </a:p>
          <a:p>
            <a:pPr marL="1163638" lvl="1" indent="-533400"/>
            <a:r>
              <a:rPr lang="en-US" altLang="zh-CN" dirty="0"/>
              <a:t>UML</a:t>
            </a:r>
            <a:r>
              <a:rPr lang="zh-CN" altLang="en-US" dirty="0"/>
              <a:t>和模式应用 第三版，</a:t>
            </a:r>
            <a:r>
              <a:rPr lang="en-US" altLang="zh-CN" dirty="0"/>
              <a:t>Craig </a:t>
            </a:r>
            <a:r>
              <a:rPr lang="en-US" altLang="zh-CN" dirty="0" err="1"/>
              <a:t>Larman</a:t>
            </a:r>
            <a:r>
              <a:rPr lang="zh-CN" altLang="en-US" dirty="0"/>
              <a:t>，机械工业出版社 </a:t>
            </a:r>
            <a:r>
              <a:rPr lang="en-US" altLang="zh-CN" dirty="0" smtClean="0"/>
              <a:t>2006</a:t>
            </a:r>
          </a:p>
          <a:p>
            <a:pPr marL="1163638" lvl="1" indent="-533400"/>
            <a:r>
              <a:rPr lang="zh-CN" altLang="en-US" dirty="0" smtClean="0"/>
              <a:t>软件工程 实践者的研究方法，</a:t>
            </a:r>
            <a:r>
              <a:rPr lang="en-US" altLang="zh-CN" dirty="0" smtClean="0"/>
              <a:t>Roger S. Pressman </a:t>
            </a:r>
            <a:r>
              <a:rPr lang="zh-CN" altLang="en-US" dirty="0" smtClean="0"/>
              <a:t>著 郑人杰等译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©2015-2018 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2655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010384"/>
            <a:ext cx="10334626" cy="51665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大型作业，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面向对象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需求分析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，包括用例模型和领域模型</a:t>
            </a:r>
            <a:endParaRPr lang="en-US" altLang="zh-CN" dirty="0" smtClean="0"/>
          </a:p>
          <a:p>
            <a:pPr lvl="2"/>
            <a:r>
              <a:rPr lang="zh-CN" altLang="en-US" dirty="0"/>
              <a:t>软件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：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，包括概要设计的动态模型设计和静态模型设计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系统验收：</a:t>
            </a:r>
            <a:r>
              <a:rPr lang="en-US" altLang="zh-CN" dirty="0" smtClean="0"/>
              <a:t>30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，运行系统并记录，与标准的测试用例进行核对</a:t>
            </a:r>
            <a:endParaRPr lang="en-US" altLang="zh-CN" dirty="0" smtClean="0"/>
          </a:p>
          <a:p>
            <a:r>
              <a:rPr lang="zh-CN" altLang="en-US" dirty="0" smtClean="0"/>
              <a:t>考试，闭卷：</a:t>
            </a:r>
            <a:r>
              <a:rPr lang="en-US" altLang="zh-CN" dirty="0" smtClean="0"/>
              <a:t>60%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期中考试待定，如果有期中考试，则占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；（期中考试缺席者，以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分计，无补考且与期末考试无关）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期末考试占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，如果无期中考试，则占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考勤，</a:t>
            </a:r>
            <a:r>
              <a:rPr lang="en-US" altLang="zh-CN" dirty="0" smtClean="0"/>
              <a:t>10%</a:t>
            </a:r>
          </a:p>
          <a:p>
            <a:pPr lvl="1"/>
            <a:r>
              <a:rPr lang="zh-CN" altLang="en-US" dirty="0" smtClean="0"/>
              <a:t>随机点名</a:t>
            </a:r>
            <a:r>
              <a:rPr lang="en-US" altLang="zh-CN" dirty="0"/>
              <a:t>5</a:t>
            </a:r>
            <a:r>
              <a:rPr lang="zh-CN" altLang="en-US" dirty="0" smtClean="0"/>
              <a:t>次，缺省为全勤；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点名缺席，一次扣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分；除非有假条（病假事假，且必须有导员签字）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©2015-2018 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81693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-1" y="2278665"/>
            <a:ext cx="12192001" cy="211045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5992" y="2779894"/>
            <a:ext cx="6904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4266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 Question?</a:t>
            </a:r>
            <a:endParaRPr lang="zh-CN" altLang="en-US" sz="6600" b="1" dirty="0">
              <a:solidFill>
                <a:srgbClr val="4266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55F2-DA75-42A8-94C1-9B3FB199C9FC}" type="datetime1">
              <a:rPr lang="zh-CN" altLang="en-US" smtClean="0"/>
              <a:t>2017/3/1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94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开题报告-贾亚璞.pptx" id="{3E0BD7EA-0129-4FAC-BE59-252AB1F07E00}" vid="{CD18EA82-272A-4661-BD8C-A496EC9FCF1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PPT 模板</Template>
  <TotalTime>335</TotalTime>
  <Words>461</Words>
  <Application>Microsoft Office PowerPoint</Application>
  <PresentationFormat>宽屏</PresentationFormat>
  <Paragraphs>92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Impact</vt:lpstr>
      <vt:lpstr>MV Boli</vt:lpstr>
      <vt:lpstr>Segoe UI</vt:lpstr>
      <vt:lpstr>Wingdings</vt:lpstr>
      <vt:lpstr>Office 主题</vt:lpstr>
      <vt:lpstr>PowerPoint 演示文稿</vt:lpstr>
      <vt:lpstr>教学目标</vt:lpstr>
      <vt:lpstr>教学安排</vt:lpstr>
      <vt:lpstr>教材</vt:lpstr>
      <vt:lpstr>课程考核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35</cp:revision>
  <dcterms:created xsi:type="dcterms:W3CDTF">2015-02-11T08:09:50Z</dcterms:created>
  <dcterms:modified xsi:type="dcterms:W3CDTF">2017-03-01T07:04:58Z</dcterms:modified>
</cp:coreProperties>
</file>