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703" r:id="rId2"/>
  </p:sldMasterIdLst>
  <p:notesMasterIdLst>
    <p:notesMasterId r:id="rId27"/>
  </p:notesMasterIdLst>
  <p:handoutMasterIdLst>
    <p:handoutMasterId r:id="rId28"/>
  </p:handoutMasterIdLst>
  <p:sldIdLst>
    <p:sldId id="302" r:id="rId3"/>
    <p:sldId id="260" r:id="rId4"/>
    <p:sldId id="261" r:id="rId5"/>
    <p:sldId id="299" r:id="rId6"/>
    <p:sldId id="266" r:id="rId7"/>
    <p:sldId id="267" r:id="rId8"/>
    <p:sldId id="268" r:id="rId9"/>
    <p:sldId id="262" r:id="rId10"/>
    <p:sldId id="289" r:id="rId11"/>
    <p:sldId id="270" r:id="rId12"/>
    <p:sldId id="290" r:id="rId13"/>
    <p:sldId id="271" r:id="rId14"/>
    <p:sldId id="263" r:id="rId15"/>
    <p:sldId id="272" r:id="rId16"/>
    <p:sldId id="291" r:id="rId17"/>
    <p:sldId id="273" r:id="rId18"/>
    <p:sldId id="274" r:id="rId19"/>
    <p:sldId id="292" r:id="rId20"/>
    <p:sldId id="275" r:id="rId21"/>
    <p:sldId id="265" r:id="rId22"/>
    <p:sldId id="279" r:id="rId23"/>
    <p:sldId id="280" r:id="rId24"/>
    <p:sldId id="294" r:id="rId25"/>
    <p:sldId id="303" r:id="rId26"/>
  </p:sldIdLst>
  <p:sldSz cx="12192000" cy="6858000"/>
  <p:notesSz cx="6858000" cy="9144000"/>
  <p:defaultTextStyle>
    <a:defPPr>
      <a:defRPr lang="zh-CN"/>
    </a:defPPr>
    <a:lvl1pPr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r" rtl="0" eaLnBrk="0" fontAlgn="base" hangingPunct="0">
      <a:lnSpc>
        <a:spcPct val="75000"/>
      </a:lnSpc>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25" autoAdjust="0"/>
  </p:normalViewPr>
  <p:slideViewPr>
    <p:cSldViewPr>
      <p:cViewPr varScale="1">
        <p:scale>
          <a:sx n="73" d="100"/>
          <a:sy n="73" d="100"/>
        </p:scale>
        <p:origin x="594" y="78"/>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140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a:latin typeface="Arial" charset="0"/>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a:ea typeface="宋体" panose="02010600030101010101" pitchFamily="2" charset="-122"/>
              </a:defRPr>
            </a:lvl1pPr>
          </a:lstStyle>
          <a:p>
            <a:fld id="{783E6CC5-D076-400A-9915-CF66CF482B3A}" type="slidenum">
              <a:rPr lang="en-US" altLang="zh-CN"/>
              <a:pPr/>
              <a:t>‹#›</a:t>
            </a:fld>
            <a:endParaRPr lang="en-US" altLang="zh-CN"/>
          </a:p>
        </p:txBody>
      </p:sp>
    </p:spTree>
    <p:extLst>
      <p:ext uri="{BB962C8B-B14F-4D97-AF65-F5344CB8AC3E}">
        <p14:creationId xmlns:p14="http://schemas.microsoft.com/office/powerpoint/2010/main" val="4189080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a:latin typeface="Arial" charset="0"/>
                <a:ea typeface="宋体" pitchFamily="2" charset="-122"/>
              </a:defRPr>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a:ea typeface="宋体" panose="02010600030101010101" pitchFamily="2" charset="-122"/>
              </a:defRPr>
            </a:lvl1pPr>
          </a:lstStyle>
          <a:p>
            <a:fld id="{C7A112DE-24ED-4CAC-A7F5-C03C9C4C8DFF}" type="slidenum">
              <a:rPr lang="en-US" altLang="zh-CN"/>
              <a:pPr/>
              <a:t>‹#›</a:t>
            </a:fld>
            <a:endParaRPr lang="en-US" altLang="zh-CN"/>
          </a:p>
        </p:txBody>
      </p:sp>
    </p:spTree>
    <p:extLst>
      <p:ext uri="{BB962C8B-B14F-4D97-AF65-F5344CB8AC3E}">
        <p14:creationId xmlns:p14="http://schemas.microsoft.com/office/powerpoint/2010/main" val="3943735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12177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5C338C4-826F-4A65-B186-8BDDD8E4C259}" type="slidenum">
              <a:rPr lang="en-US" altLang="zh-CN" sz="1200">
                <a:ea typeface="宋体" panose="02010600030101010101" pitchFamily="2" charset="-122"/>
              </a:rPr>
              <a:pPr/>
              <a:t>9</a:t>
            </a:fld>
            <a:endParaRPr lang="en-US" altLang="zh-CN" sz="1200">
              <a:ea typeface="宋体" panose="02010600030101010101" pitchFamily="2" charset="-122"/>
            </a:endParaRPr>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程序开发阶段：个人手工开发，讲究编程技巧；</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407038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2A9EBAC0-4234-4336-A694-87F26C54D235}" type="slidenum">
              <a:rPr lang="en-US" altLang="zh-CN" sz="1200">
                <a:ea typeface="宋体" panose="02010600030101010101" pitchFamily="2" charset="-122"/>
              </a:rPr>
              <a:pPr/>
              <a:t>10</a:t>
            </a:fld>
            <a:endParaRPr lang="en-US" altLang="zh-CN" sz="1200">
              <a:ea typeface="宋体" panose="02010600030101010101" pitchFamily="2" charset="-122"/>
            </a:endParaRPr>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p:spPr>
        <p:txBody>
          <a:bodyPr/>
          <a:lstStyle/>
          <a:p>
            <a:pPr eaLnBrk="1" hangingPunct="1"/>
            <a:r>
              <a:rPr lang="en-US" altLang="zh-CN" smtClean="0">
                <a:latin typeface="Arial" panose="020B0604020202020204" pitchFamily="34" charset="0"/>
              </a:rPr>
              <a:t>IBM</a:t>
            </a:r>
            <a:r>
              <a:rPr lang="zh-CN" altLang="en-US" smtClean="0">
                <a:latin typeface="Arial" panose="020B0604020202020204" pitchFamily="34" charset="0"/>
              </a:rPr>
              <a:t>公司开发的（</a:t>
            </a:r>
            <a:r>
              <a:rPr lang="en-US" altLang="zh-CN" smtClean="0">
                <a:latin typeface="Arial" panose="020B0604020202020204" pitchFamily="34" charset="0"/>
              </a:rPr>
              <a:t>OS/360</a:t>
            </a:r>
            <a:r>
              <a:rPr lang="zh-CN" altLang="en-US" smtClean="0">
                <a:latin typeface="Arial" panose="020B0604020202020204" pitchFamily="34" charset="0"/>
              </a:rPr>
              <a:t>）系统就是一个很好的例子。该系统由</a:t>
            </a:r>
            <a:r>
              <a:rPr lang="en-US" altLang="zh-CN" smtClean="0">
                <a:latin typeface="Arial" panose="020B0604020202020204" pitchFamily="34" charset="0"/>
              </a:rPr>
              <a:t>4000</a:t>
            </a:r>
            <a:r>
              <a:rPr lang="zh-CN" altLang="en-US" smtClean="0">
                <a:latin typeface="Arial" panose="020B0604020202020204" pitchFamily="34" charset="0"/>
              </a:rPr>
              <a:t>多个模块组成，约</a:t>
            </a:r>
            <a:r>
              <a:rPr lang="en-US" altLang="zh-CN" smtClean="0">
                <a:latin typeface="Arial" panose="020B0604020202020204" pitchFamily="34" charset="0"/>
              </a:rPr>
              <a:t>100</a:t>
            </a:r>
            <a:r>
              <a:rPr lang="zh-CN" altLang="en-US" smtClean="0">
                <a:latin typeface="Arial" panose="020B0604020202020204" pitchFamily="34" charset="0"/>
              </a:rPr>
              <a:t>万条指令，人工为</a:t>
            </a:r>
            <a:r>
              <a:rPr lang="en-US" altLang="zh-CN" smtClean="0">
                <a:latin typeface="Arial" panose="020B0604020202020204" pitchFamily="34" charset="0"/>
              </a:rPr>
              <a:t>5000</a:t>
            </a:r>
            <a:r>
              <a:rPr lang="zh-CN" altLang="en-US" smtClean="0">
                <a:latin typeface="Arial" panose="020B0604020202020204" pitchFamily="34" charset="0"/>
              </a:rPr>
              <a:t>人年（一个人年为一个人工作一年的工作量），耗费达数亿美元。该系统投入运行后发现了</a:t>
            </a:r>
            <a:r>
              <a:rPr lang="en-US" altLang="zh-CN" smtClean="0">
                <a:latin typeface="Arial" panose="020B0604020202020204" pitchFamily="34" charset="0"/>
              </a:rPr>
              <a:t>2000</a:t>
            </a:r>
            <a:r>
              <a:rPr lang="zh-CN" altLang="en-US" smtClean="0">
                <a:latin typeface="Arial" panose="020B0604020202020204" pitchFamily="34" charset="0"/>
              </a:rPr>
              <a:t>多个错误，而以后每个版本的更新均有</a:t>
            </a:r>
            <a:r>
              <a:rPr lang="en-US" altLang="zh-CN" smtClean="0">
                <a:latin typeface="Arial" panose="020B0604020202020204" pitchFamily="34" charset="0"/>
              </a:rPr>
              <a:t>1000</a:t>
            </a:r>
            <a:r>
              <a:rPr lang="zh-CN" altLang="en-US" smtClean="0">
                <a:latin typeface="Arial" panose="020B0604020202020204" pitchFamily="34" charset="0"/>
              </a:rPr>
              <a:t>多个大大小小的错误存在。系统开发陷入了僵局。</a:t>
            </a:r>
            <a:r>
              <a:rPr lang="en-US" altLang="zh-CN" smtClean="0">
                <a:latin typeface="Arial" panose="020B0604020202020204" pitchFamily="34" charset="0"/>
              </a:rPr>
              <a:t>OS/360</a:t>
            </a:r>
            <a:r>
              <a:rPr lang="zh-CN" altLang="en-US" smtClean="0">
                <a:latin typeface="Arial" panose="020B0604020202020204" pitchFamily="34" charset="0"/>
              </a:rPr>
              <a:t>系统的负责人</a:t>
            </a:r>
            <a:r>
              <a:rPr lang="en-US" altLang="zh-CN" smtClean="0">
                <a:latin typeface="Arial" panose="020B0604020202020204" pitchFamily="34" charset="0"/>
              </a:rPr>
              <a:t>F. D. Brooms</a:t>
            </a:r>
            <a:r>
              <a:rPr lang="zh-CN" altLang="en-US" smtClean="0">
                <a:latin typeface="Arial" panose="020B0604020202020204" pitchFamily="34" charset="0"/>
              </a:rPr>
              <a:t>曾这样形象地描述了开发过程中的困难和混乱：“</a:t>
            </a:r>
            <a:r>
              <a:rPr lang="en-US" altLang="zh-CN" smtClean="0">
                <a:latin typeface="Arial" panose="020B0604020202020204" pitchFamily="34" charset="0"/>
              </a:rPr>
              <a:t>……</a:t>
            </a:r>
            <a:r>
              <a:rPr lang="zh-CN" altLang="en-US" smtClean="0">
                <a:latin typeface="Arial" panose="020B0604020202020204" pitchFamily="34" charset="0"/>
              </a:rPr>
              <a:t>像一头巨兽在泥潭中作垂死挣扎，挣扎得越猛，泥浆就沾得越多，最后没有一个野兽能逃脱淹没在泥潭中的命运</a:t>
            </a:r>
            <a:r>
              <a:rPr lang="en-US" altLang="zh-CN" smtClean="0">
                <a:latin typeface="Arial" panose="020B0604020202020204" pitchFamily="34" charset="0"/>
              </a:rPr>
              <a:t>……</a:t>
            </a:r>
            <a:r>
              <a:rPr lang="zh-CN" altLang="en-US" smtClean="0">
                <a:latin typeface="Arial" panose="020B0604020202020204" pitchFamily="34" charset="0"/>
              </a:rPr>
              <a:t>程序设计就像是这样一个泥潭</a:t>
            </a:r>
            <a:r>
              <a:rPr lang="en-US" altLang="zh-CN" smtClean="0">
                <a:latin typeface="Arial" panose="020B0604020202020204" pitchFamily="34" charset="0"/>
              </a:rPr>
              <a:t>……</a:t>
            </a:r>
            <a:r>
              <a:rPr lang="zh-CN" altLang="en-US" smtClean="0">
                <a:latin typeface="Arial" panose="020B0604020202020204" pitchFamily="34" charset="0"/>
              </a:rPr>
              <a:t>一批批程序员在泥潭中挣扎</a:t>
            </a:r>
            <a:r>
              <a:rPr lang="en-US" altLang="zh-CN" smtClean="0">
                <a:latin typeface="Arial" panose="020B0604020202020204" pitchFamily="34" charset="0"/>
              </a:rPr>
              <a:t>……</a:t>
            </a:r>
            <a:r>
              <a:rPr lang="zh-CN" altLang="en-US" smtClean="0">
                <a:latin typeface="Arial" panose="020B0604020202020204" pitchFamily="34" charset="0"/>
              </a:rPr>
              <a:t>没人料到问题竟会这样棘手</a:t>
            </a:r>
            <a:r>
              <a:rPr lang="en-US" altLang="zh-CN" smtClean="0">
                <a:latin typeface="Arial" panose="020B0604020202020204" pitchFamily="34" charset="0"/>
              </a:rPr>
              <a:t>……”</a:t>
            </a:r>
            <a:r>
              <a:rPr lang="zh-CN" altLang="en-US" smtClean="0">
                <a:latin typeface="Arial" panose="020B0604020202020204" pitchFamily="34" charset="0"/>
              </a:rPr>
              <a:t>。</a:t>
            </a:r>
          </a:p>
        </p:txBody>
      </p:sp>
    </p:spTree>
    <p:extLst>
      <p:ext uri="{BB962C8B-B14F-4D97-AF65-F5344CB8AC3E}">
        <p14:creationId xmlns:p14="http://schemas.microsoft.com/office/powerpoint/2010/main" val="59382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7024E0E4-9208-44A9-91A9-AA59DDDABFAE}" type="slidenum">
              <a:rPr lang="en-US" altLang="zh-CN" sz="1200">
                <a:ea typeface="宋体" panose="02010600030101010101" pitchFamily="2" charset="-122"/>
              </a:rPr>
              <a:pPr/>
              <a:t>11</a:t>
            </a:fld>
            <a:endParaRPr lang="en-US" altLang="zh-CN" sz="1200">
              <a:ea typeface="宋体" panose="02010600030101010101" pitchFamily="2" charset="-122"/>
            </a:endParaRPr>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p:spPr>
        <p:txBody>
          <a:bodyPr/>
          <a:lstStyle/>
          <a:p>
            <a:pPr lvl="1" eaLnBrk="1" hangingPunct="1"/>
            <a:r>
              <a:rPr lang="zh-CN" altLang="en-US" smtClean="0">
                <a:latin typeface="Arial" panose="020B0604020202020204" pitchFamily="34" charset="0"/>
              </a:rPr>
              <a:t>一是如何快速开发软件来满足人们对软件日益增长的需求；</a:t>
            </a:r>
          </a:p>
          <a:p>
            <a:pPr lvl="1" eaLnBrk="1" hangingPunct="1"/>
            <a:r>
              <a:rPr lang="zh-CN" altLang="en-US" smtClean="0">
                <a:latin typeface="Arial" panose="020B0604020202020204" pitchFamily="34" charset="0"/>
              </a:rPr>
              <a:t>二是如何维护数量不断膨胀的已有软件。</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217995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2A02665-47F2-4E95-9AD5-9EE4E961678B}" type="slidenum">
              <a:rPr lang="en-US" altLang="zh-CN" sz="1200">
                <a:ea typeface="宋体" panose="02010600030101010101" pitchFamily="2" charset="-122"/>
              </a:rPr>
              <a:pPr/>
              <a:t>12</a:t>
            </a:fld>
            <a:endParaRPr lang="en-US" altLang="zh-CN" sz="1200">
              <a:ea typeface="宋体" panose="02010600030101010101" pitchFamily="2" charset="-122"/>
            </a:endParaRPr>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程序设计方法学是讨论程序的性质、程序设计的理论和方法的一门学科。它包含的内容比较丰富，例如：结构化程序设计、程序正确性证明、程序变换、程序的形式说明与推导、程序综合、自动程序设计等。在程序设计方法学中，结构化程序设计占有十分重要的地位，可以说，程序设计方法学是在结构化程序设计的基础上逐步发展和完善起来的。</a:t>
            </a:r>
          </a:p>
        </p:txBody>
      </p:sp>
    </p:spTree>
    <p:extLst>
      <p:ext uri="{BB962C8B-B14F-4D97-AF65-F5344CB8AC3E}">
        <p14:creationId xmlns:p14="http://schemas.microsoft.com/office/powerpoint/2010/main" val="124896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C4214BAA-AC60-4334-8040-0BC25DDF5D3E}" type="slidenum">
              <a:rPr lang="en-US" altLang="zh-CN" sz="1200">
                <a:ea typeface="宋体" panose="02010600030101010101" pitchFamily="2" charset="-122"/>
              </a:rPr>
              <a:pPr/>
              <a:t>17</a:t>
            </a:fld>
            <a:endParaRPr lang="en-US" altLang="zh-CN" sz="1200">
              <a:ea typeface="宋体" panose="02010600030101010101" pitchFamily="2" charset="-122"/>
            </a:endParaRPr>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p>
        </p:txBody>
      </p:sp>
    </p:spTree>
    <p:extLst>
      <p:ext uri="{BB962C8B-B14F-4D97-AF65-F5344CB8AC3E}">
        <p14:creationId xmlns:p14="http://schemas.microsoft.com/office/powerpoint/2010/main" val="337755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DD94E07-027B-4528-A89C-55355FDC93AF}" type="slidenum">
              <a:rPr lang="en-US" altLang="zh-CN" sz="1200">
                <a:ea typeface="宋体" panose="02010600030101010101" pitchFamily="2" charset="-122"/>
              </a:rPr>
              <a:pPr/>
              <a:t>18</a:t>
            </a:fld>
            <a:endParaRPr lang="en-US" altLang="zh-CN" sz="1200">
              <a:ea typeface="宋体" panose="02010600030101010101" pitchFamily="2" charset="-122"/>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p:spPr>
        <p:txBody>
          <a:bodyPr/>
          <a:lstStyle/>
          <a:p>
            <a:pPr eaLnBrk="1" hangingPunct="1"/>
            <a:r>
              <a:rPr lang="zh-CN" altLang="en-US" smtClean="0">
                <a:latin typeface="Arial" panose="020B0604020202020204" pitchFamily="34" charset="0"/>
              </a:rPr>
              <a:t>软件工程的最终目的是摆脱手工生产软件的状况，逐步实现软件研制和维护的自动化。 </a:t>
            </a:r>
          </a:p>
        </p:txBody>
      </p:sp>
    </p:spTree>
    <p:extLst>
      <p:ext uri="{BB962C8B-B14F-4D97-AF65-F5344CB8AC3E}">
        <p14:creationId xmlns:p14="http://schemas.microsoft.com/office/powerpoint/2010/main" val="99598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5DFD0468-69C8-4A2B-B795-E45CA79D6B18}" type="datetime1">
              <a:rPr lang="zh-CN" altLang="en-US" smtClean="0"/>
              <a:t>2017/3/1</a:t>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pPr>
              <a:defRPr/>
            </a:pPr>
            <a:r>
              <a:rPr lang="en-US" altLang="zh-CN" smtClean="0"/>
              <a:t>© 2014-2018 BUPT TSEG </a:t>
            </a:r>
            <a:endParaRPr lang="en-US" altLang="zh-CN"/>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pPr/>
              <a:t>‹#›</a:t>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03196459"/>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3CDFEF-B8D5-478F-8117-6E44B68018E1}"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5C61107-C9B8-45B5-BD23-C8A00455B7E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1987837"/>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40545" y="92869"/>
            <a:ext cx="10183905" cy="645258"/>
          </a:xfrm>
        </p:spPr>
        <p:txBody>
          <a:bodyPr>
            <a:normAutofit/>
          </a:bodyPr>
          <a:lstStyle>
            <a:lvl1pPr algn="r">
              <a:defRPr sz="32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76519" y="1103253"/>
            <a:ext cx="11447928" cy="4980840"/>
          </a:xfrm>
        </p:spPr>
        <p:txBody>
          <a:bodyPr/>
          <a:lstStyle>
            <a:lvl1pPr marL="230400" indent="-230400">
              <a:lnSpc>
                <a:spcPct val="100000"/>
              </a:lnSpc>
              <a:spcBef>
                <a:spcPts val="1000"/>
              </a:spcBef>
              <a:spcAft>
                <a:spcPts val="600"/>
              </a:spcAft>
              <a:defRPr lang="zh-CN" altLang="en-US" sz="2800" kern="1200" baseline="0" dirty="0" smtClean="0">
                <a:solidFill>
                  <a:schemeClr val="bg1"/>
                </a:solidFill>
                <a:latin typeface="微软雅黑" panose="020B0503020204020204" pitchFamily="34" charset="-122"/>
                <a:ea typeface="微软雅黑" panose="020B0503020204020204" pitchFamily="34" charset="-122"/>
                <a:cs typeface="+mn-cs"/>
              </a:defRPr>
            </a:lvl1pPr>
            <a:lvl2pPr marL="687600" indent="-230400">
              <a:lnSpc>
                <a:spcPct val="100000"/>
              </a:lnSpc>
              <a:spcBef>
                <a:spcPts val="500"/>
              </a:spcBef>
              <a:spcAft>
                <a:spcPts val="600"/>
              </a:spcAft>
              <a:defRPr lang="zh-CN" altLang="en-US" sz="2400" kern="1200" baseline="0" dirty="0" smtClean="0">
                <a:solidFill>
                  <a:schemeClr val="bg1"/>
                </a:solidFill>
                <a:latin typeface="微软雅黑" panose="020B0503020204020204" pitchFamily="34" charset="-122"/>
                <a:ea typeface="微软雅黑" panose="020B0503020204020204" pitchFamily="34" charset="-122"/>
                <a:cs typeface="+mn-cs"/>
              </a:defRPr>
            </a:lvl2pPr>
            <a:lvl3pPr marL="1144800" indent="-230400">
              <a:lnSpc>
                <a:spcPct val="100000"/>
              </a:lnSpc>
              <a:spcBef>
                <a:spcPts val="500"/>
              </a:spcBef>
              <a:spcAft>
                <a:spcPts val="600"/>
              </a:spcAft>
              <a:defRPr lang="zh-CN" altLang="en-US" sz="2000" kern="1200" baseline="0" dirty="0" smtClean="0">
                <a:solidFill>
                  <a:schemeClr val="bg1"/>
                </a:solidFill>
                <a:latin typeface="微软雅黑" panose="020B0503020204020204" pitchFamily="34" charset="-122"/>
                <a:ea typeface="微软雅黑" panose="020B0503020204020204" pitchFamily="34" charset="-122"/>
                <a:cs typeface="+mn-cs"/>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日期占位符 3"/>
          <p:cNvSpPr>
            <a:spLocks noGrp="1"/>
          </p:cNvSpPr>
          <p:nvPr>
            <p:ph type="dt" sz="half" idx="10"/>
          </p:nvPr>
        </p:nvSpPr>
        <p:spPr>
          <a:xfrm>
            <a:off x="1019175" y="6356355"/>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90BCC5B9-7993-46CF-AA68-2A45E6FC0A7D}" type="datetime1">
              <a:rPr lang="zh-CN" altLang="en-US" smtClean="0"/>
              <a:t>2017/3/1</a:t>
            </a:fld>
            <a:endParaRPr lang="zh-CN" altLang="en-US" dirty="0"/>
          </a:p>
        </p:txBody>
      </p:sp>
      <p:sp>
        <p:nvSpPr>
          <p:cNvPr id="5" name="页脚占位符 4"/>
          <p:cNvSpPr>
            <a:spLocks noGrp="1"/>
          </p:cNvSpPr>
          <p:nvPr>
            <p:ph type="ftr" sz="quarter" idx="11"/>
          </p:nvPr>
        </p:nvSpPr>
        <p:spPr>
          <a:xfrm>
            <a:off x="4129087" y="6356355"/>
            <a:ext cx="4114800" cy="365125"/>
          </a:xfrm>
        </p:spPr>
        <p:style>
          <a:lnRef idx="1">
            <a:schemeClr val="dk1"/>
          </a:lnRef>
          <a:fillRef idx="3">
            <a:schemeClr val="dk1"/>
          </a:fillRef>
          <a:effectRef idx="2">
            <a:schemeClr val="dk1"/>
          </a:effectRef>
          <a:fontRef idx="none"/>
        </p:style>
        <p:txBody>
          <a:bodyPr/>
          <a:lstStyle>
            <a:lvl1pPr>
              <a:defRPr sz="1200">
                <a:solidFill>
                  <a:schemeClr val="bg1"/>
                </a:solidFill>
              </a:defRPr>
            </a:lvl1pPr>
          </a:lstStyle>
          <a:p>
            <a:pPr>
              <a:defRPr/>
            </a:pPr>
            <a:r>
              <a:rPr lang="en-GB" altLang="en-US" smtClean="0"/>
              <a:t>© 2014-2018 BUPT TSEG </a:t>
            </a:r>
            <a:endParaRPr lang="zh-CN" altLang="en-US"/>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pPr/>
              <a:t>‹#›</a:t>
            </a:fld>
            <a:endParaRPr lang="zh-CN" altLang="en-US" dirty="0"/>
          </a:p>
        </p:txBody>
      </p:sp>
      <p:sp>
        <p:nvSpPr>
          <p:cNvPr id="7" name="文本框 6"/>
          <p:cNvSpPr txBox="1"/>
          <p:nvPr/>
        </p:nvSpPr>
        <p:spPr>
          <a:xfrm>
            <a:off x="38085" y="152930"/>
            <a:ext cx="1210235" cy="507831"/>
          </a:xfrm>
          <a:prstGeom prst="rect">
            <a:avLst/>
          </a:prstGeom>
          <a:noFill/>
        </p:spPr>
        <p:txBody>
          <a:bodyPr wrap="square" rtlCol="0">
            <a:spAutoFit/>
          </a:bodyPr>
          <a:lstStyle/>
          <a:p>
            <a:pPr algn="l"/>
            <a:r>
              <a:rPr lang="en-US" altLang="zh-CN" sz="1800" dirty="0" smtClean="0">
                <a:solidFill>
                  <a:schemeClr val="bg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bg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bg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bg1"/>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1276211218"/>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07BE7C4-B538-4257-84F4-51F28336C869}" type="datetime1">
              <a:rPr lang="zh-CN" altLang="en-US" smtClean="0"/>
              <a:t>2017/3/1</a:t>
            </a:fld>
            <a:endParaRPr lang="zh-CN" altLang="en-US"/>
          </a:p>
        </p:txBody>
      </p:sp>
      <p:sp>
        <p:nvSpPr>
          <p:cNvPr id="6" name="页脚占位符 5"/>
          <p:cNvSpPr>
            <a:spLocks noGrp="1"/>
          </p:cNvSpPr>
          <p:nvPr>
            <p:ph type="ftr" sz="quarter" idx="11"/>
          </p:nvPr>
        </p:nvSpPr>
        <p:spPr/>
        <p:txBody>
          <a:bodyPr/>
          <a:lstStyle/>
          <a:p>
            <a:pPr>
              <a:defRPr/>
            </a:pPr>
            <a:r>
              <a:rPr lang="en-GB" altLang="en-US" smtClean="0"/>
              <a:t>© 2014-2018 BUPT TSEG </a:t>
            </a:r>
            <a:endParaRPr lang="zh-CN" altLang="en-US"/>
          </a:p>
        </p:txBody>
      </p:sp>
      <p:sp>
        <p:nvSpPr>
          <p:cNvPr id="7" name="灯片编号占位符 6"/>
          <p:cNvSpPr>
            <a:spLocks noGrp="1"/>
          </p:cNvSpPr>
          <p:nvPr>
            <p:ph type="sldNum" sz="quarter" idx="12"/>
          </p:nvPr>
        </p:nvSpPr>
        <p:spPr/>
        <p:txBody>
          <a:body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3582468788"/>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506B93F-7C0C-4128-BC69-A2DFDBCE3BEC}" type="datetime1">
              <a:rPr lang="zh-CN" altLang="en-US" smtClean="0"/>
              <a:t>2017/3/1</a:t>
            </a:fld>
            <a:endParaRPr lang="zh-CN" altLang="en-US"/>
          </a:p>
        </p:txBody>
      </p:sp>
      <p:sp>
        <p:nvSpPr>
          <p:cNvPr id="8" name="页脚占位符 7"/>
          <p:cNvSpPr>
            <a:spLocks noGrp="1"/>
          </p:cNvSpPr>
          <p:nvPr>
            <p:ph type="ftr" sz="quarter" idx="11"/>
          </p:nvPr>
        </p:nvSpPr>
        <p:spPr/>
        <p:txBody>
          <a:bodyPr/>
          <a:lstStyle/>
          <a:p>
            <a:pPr>
              <a:defRPr/>
            </a:pPr>
            <a:r>
              <a:rPr lang="en-GB" altLang="en-US" smtClean="0"/>
              <a:t>© 2014-2018 BUPT TSEG </a:t>
            </a:r>
            <a:endParaRPr lang="zh-CN" altLang="en-US"/>
          </a:p>
        </p:txBody>
      </p:sp>
      <p:sp>
        <p:nvSpPr>
          <p:cNvPr id="9" name="灯片编号占位符 8"/>
          <p:cNvSpPr>
            <a:spLocks noGrp="1"/>
          </p:cNvSpPr>
          <p:nvPr>
            <p:ph type="sldNum" sz="quarter" idx="12"/>
          </p:nvPr>
        </p:nvSpPr>
        <p:spPr/>
        <p:txBody>
          <a:body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1297012187"/>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426887" y="0"/>
            <a:ext cx="8697383" cy="9096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63600" y="1409700"/>
            <a:ext cx="11125200" cy="4856163"/>
          </a:xfrm>
        </p:spPr>
        <p:txBody>
          <a:bodyPr/>
          <a:lstStyle/>
          <a:p>
            <a:pPr lvl="0"/>
            <a:endParaRPr lang="zh-CN" altLang="en-US" noProof="0" smtClean="0"/>
          </a:p>
        </p:txBody>
      </p:sp>
      <p:sp>
        <p:nvSpPr>
          <p:cNvPr id="4" name="Rectangle 6"/>
          <p:cNvSpPr>
            <a:spLocks noGrp="1" noChangeArrowheads="1"/>
          </p:cNvSpPr>
          <p:nvPr>
            <p:ph type="ftr" sz="quarter" idx="10"/>
          </p:nvPr>
        </p:nvSpPr>
        <p:spPr>
          <a:ln/>
        </p:spPr>
        <p:txBody>
          <a:bodyPr/>
          <a:lstStyle>
            <a:lvl1pPr>
              <a:defRPr/>
            </a:lvl1pPr>
          </a:lstStyle>
          <a:p>
            <a:pPr>
              <a:defRPr/>
            </a:pPr>
            <a:r>
              <a:rPr lang="en-GB" altLang="en-US" smtClean="0"/>
              <a:t>© 2014-2018 BUPT TSEG </a:t>
            </a:r>
            <a:endParaRPr lang="zh-CN" altLang="en-US"/>
          </a:p>
        </p:txBody>
      </p:sp>
    </p:spTree>
    <p:extLst>
      <p:ext uri="{BB962C8B-B14F-4D97-AF65-F5344CB8AC3E}">
        <p14:creationId xmlns:p14="http://schemas.microsoft.com/office/powerpoint/2010/main" val="371722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r>
              <a:rPr lang="en-GB" altLang="en-US" smtClean="0"/>
              <a:t>© 2014-2018 BUPT TSEG </a:t>
            </a:r>
            <a:endParaRPr lang="zh-CN" altLang="en-US"/>
          </a:p>
        </p:txBody>
      </p:sp>
      <p:sp>
        <p:nvSpPr>
          <p:cNvPr id="5" name="标题 4"/>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12965508"/>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FA2E47A4-0222-4181-9FAC-9A223D3051FB}" type="datetime1">
              <a:rPr lang="zh-CN" altLang="en-US" smtClean="0">
                <a:solidFill>
                  <a:prstClr val="white"/>
                </a:solidFill>
              </a:rPr>
              <a:pPr/>
              <a:t>2017/3/1</a:t>
            </a:fld>
            <a:endParaRPr lang="zh-CN" altLang="en-US" dirty="0">
              <a:solidFill>
                <a:prstClr val="white"/>
              </a:solidFill>
            </a:endParaRPr>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600">
                <a:solidFill>
                  <a:schemeClr val="bg1"/>
                </a:solidFill>
              </a:defRPr>
            </a:lvl1pPr>
          </a:lstStyle>
          <a:p>
            <a:r>
              <a:rPr lang="en-US" altLang="zh-CN" dirty="0" smtClean="0">
                <a:solidFill>
                  <a:prstClr val="white"/>
                </a:solidFill>
              </a:rPr>
              <a:t>TSEG</a:t>
            </a:r>
            <a:endParaRPr lang="zh-CN" altLang="en-US" dirty="0">
              <a:solidFill>
                <a:prstClr val="white"/>
              </a:solidFill>
            </a:endParaRPr>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solidFill>
                  <a:prstClr val="white"/>
                </a:solidFill>
              </a:rPr>
              <a:pPr/>
              <a:t>‹#›</a:t>
            </a:fld>
            <a:endParaRPr lang="zh-CN" altLang="en-US" dirty="0">
              <a:solidFill>
                <a:prstClr val="white"/>
              </a:solidFill>
            </a:endParaRPr>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03611497"/>
      </p:ext>
    </p:extLst>
  </p:cSld>
  <p:clrMapOvr>
    <a:masterClrMapping/>
  </p:clrMapOvr>
  <p:transition>
    <p:push/>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19176" y="365126"/>
            <a:ext cx="10334625" cy="645258"/>
          </a:xfrm>
        </p:spPr>
        <p:txBody>
          <a:bodyPr>
            <a:normAutofit/>
          </a:bodyPr>
          <a:lstStyle>
            <a:lvl1pPr algn="r">
              <a:defRPr sz="32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019173" y="1196123"/>
            <a:ext cx="10334627" cy="4980840"/>
          </a:xfrm>
        </p:spPr>
        <p:txBody>
          <a:bodyPr/>
          <a:lstStyle>
            <a:lvl1pPr>
              <a:lnSpc>
                <a:spcPct val="100000"/>
              </a:lnSpc>
              <a:spcAft>
                <a:spcPts val="600"/>
              </a:spcAft>
              <a:defRPr baseline="0">
                <a:solidFill>
                  <a:schemeClr val="bg1"/>
                </a:solidFill>
                <a:latin typeface="微软雅黑" panose="020B0503020204020204" pitchFamily="34" charset="-122"/>
                <a:ea typeface="微软雅黑" panose="020B0503020204020204" pitchFamily="34" charset="-122"/>
              </a:defRPr>
            </a:lvl1pPr>
            <a:lvl2pPr>
              <a:lnSpc>
                <a:spcPct val="100000"/>
              </a:lnSpc>
              <a:spcAft>
                <a:spcPts val="600"/>
              </a:spcAft>
              <a:defRPr baseline="0">
                <a:solidFill>
                  <a:schemeClr val="bg1"/>
                </a:solidFill>
                <a:latin typeface="微软雅黑" panose="020B0503020204020204" pitchFamily="34" charset="-122"/>
                <a:ea typeface="微软雅黑" panose="020B0503020204020204" pitchFamily="34" charset="-122"/>
              </a:defRPr>
            </a:lvl2pPr>
            <a:lvl3pPr>
              <a:lnSpc>
                <a:spcPct val="100000"/>
              </a:lnSpc>
              <a:spcAft>
                <a:spcPts val="600"/>
              </a:spcAft>
              <a:defRPr baseline="0">
                <a:solidFill>
                  <a:schemeClr val="bg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日期占位符 3"/>
          <p:cNvSpPr>
            <a:spLocks noGrp="1"/>
          </p:cNvSpPr>
          <p:nvPr>
            <p:ph type="dt" sz="half" idx="10"/>
          </p:nvPr>
        </p:nvSpPr>
        <p:spPr>
          <a:xfrm>
            <a:off x="1019175" y="6356351"/>
            <a:ext cx="2743200" cy="365125"/>
          </a:xfrm>
        </p:spPr>
        <p:style>
          <a:lnRef idx="1">
            <a:schemeClr val="dk1"/>
          </a:lnRef>
          <a:fillRef idx="3">
            <a:schemeClr val="dk1"/>
          </a:fillRef>
          <a:effectRef idx="2">
            <a:schemeClr val="dk1"/>
          </a:effectRef>
          <a:fontRef idx="none"/>
        </p:style>
        <p:txBody>
          <a:bodyPr/>
          <a:lstStyle>
            <a:lvl1pPr>
              <a:defRPr>
                <a:ln>
                  <a:solidFill>
                    <a:schemeClr val="bg1"/>
                  </a:solidFill>
                </a:ln>
              </a:defRPr>
            </a:lvl1pPr>
          </a:lstStyle>
          <a:p>
            <a:fld id="{B939FDCF-4E4B-4565-9003-19E197FCBC73}" type="datetime1">
              <a:rPr lang="zh-CN" altLang="en-US" smtClean="0">
                <a:ln>
                  <a:solidFill>
                    <a:prstClr val="white"/>
                  </a:solidFill>
                </a:ln>
                <a:solidFill>
                  <a:prstClr val="black">
                    <a:tint val="75000"/>
                  </a:prstClr>
                </a:solidFill>
              </a:rPr>
              <a:pPr/>
              <a:t>2017/3/1</a:t>
            </a:fld>
            <a:endParaRPr lang="zh-CN" altLang="en-US" dirty="0">
              <a:ln>
                <a:solidFill>
                  <a:prstClr val="white"/>
                </a:solidFill>
              </a:ln>
              <a:solidFill>
                <a:prstClr val="black">
                  <a:tint val="75000"/>
                </a:prstClr>
              </a:solidFill>
            </a:endParaRPr>
          </a:p>
        </p:txBody>
      </p:sp>
      <p:sp>
        <p:nvSpPr>
          <p:cNvPr id="5" name="页脚占位符 4"/>
          <p:cNvSpPr>
            <a:spLocks noGrp="1"/>
          </p:cNvSpPr>
          <p:nvPr>
            <p:ph type="ftr" sz="quarter" idx="11"/>
          </p:nvPr>
        </p:nvSpPr>
        <p:spPr>
          <a:xfrm>
            <a:off x="4129087" y="6356351"/>
            <a:ext cx="4114800" cy="365125"/>
          </a:xfrm>
        </p:spPr>
        <p:style>
          <a:lnRef idx="1">
            <a:schemeClr val="dk1"/>
          </a:lnRef>
          <a:fillRef idx="3">
            <a:schemeClr val="dk1"/>
          </a:fillRef>
          <a:effectRef idx="2">
            <a:schemeClr val="dk1"/>
          </a:effectRef>
          <a:fontRef idx="none"/>
        </p:style>
        <p:txBody>
          <a:bodyPr/>
          <a:lstStyle>
            <a:lvl1pPr>
              <a:defRPr sz="1600">
                <a:solidFill>
                  <a:schemeClr val="bg1"/>
                </a:solidFill>
              </a:defRPr>
            </a:lvl1pPr>
          </a:lstStyle>
          <a:p>
            <a:r>
              <a:rPr lang="en-US" altLang="zh-CN" dirty="0" smtClean="0">
                <a:solidFill>
                  <a:prstClr val="white"/>
                </a:solidFill>
              </a:rPr>
              <a:t>©2015-2018 TSEG</a:t>
            </a:r>
            <a:endParaRPr lang="zh-CN" altLang="en-US" dirty="0">
              <a:solidFill>
                <a:prstClr val="white"/>
              </a:solidFill>
            </a:endParaRPr>
          </a:p>
        </p:txBody>
      </p:sp>
      <p:sp>
        <p:nvSpPr>
          <p:cNvPr id="6" name="灯片编号占位符 5"/>
          <p:cNvSpPr>
            <a:spLocks noGrp="1"/>
          </p:cNvSpPr>
          <p:nvPr>
            <p:ph type="sldNum" sz="quarter" idx="12"/>
          </p:nvPr>
        </p:nvSpPr>
        <p:spPr/>
        <p:style>
          <a:lnRef idx="1">
            <a:schemeClr val="dk1"/>
          </a:lnRef>
          <a:fillRef idx="3">
            <a:schemeClr val="dk1"/>
          </a:fillRef>
          <a:effectRef idx="2">
            <a:schemeClr val="dk1"/>
          </a:effectRef>
          <a:fontRef idx="none"/>
        </p:style>
        <p:txBody>
          <a:bodyPr/>
          <a:lstStyle>
            <a:lvl1pPr>
              <a:defRPr>
                <a:solidFill>
                  <a:schemeClr val="bg1"/>
                </a:solidFill>
              </a:defRPr>
            </a:lvl1pPr>
          </a:lstStyle>
          <a:p>
            <a:fld id="{65C61107-C9B8-45B5-BD23-C8A00455B7E2}" type="slidenum">
              <a:rPr lang="zh-CN" altLang="en-US" smtClean="0">
                <a:solidFill>
                  <a:prstClr val="white"/>
                </a:solidFill>
              </a:rPr>
              <a:pPr/>
              <a:t>‹#›</a:t>
            </a:fld>
            <a:endParaRPr lang="zh-CN" altLang="en-US" dirty="0">
              <a:solidFill>
                <a:prstClr val="white"/>
              </a:solidFill>
            </a:endParaRPr>
          </a:p>
        </p:txBody>
      </p:sp>
      <p:sp>
        <p:nvSpPr>
          <p:cNvPr id="7" name="文本框 6"/>
          <p:cNvSpPr txBox="1"/>
          <p:nvPr userDrawn="1"/>
        </p:nvSpPr>
        <p:spPr>
          <a:xfrm>
            <a:off x="2" y="2"/>
            <a:ext cx="1810869"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2400" dirty="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2400" dirty="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24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24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Tree>
    <p:extLst>
      <p:ext uri="{BB962C8B-B14F-4D97-AF65-F5344CB8AC3E}">
        <p14:creationId xmlns:p14="http://schemas.microsoft.com/office/powerpoint/2010/main" val="43792959"/>
      </p:ext>
    </p:extLst>
  </p:cSld>
  <p:clrMapOvr>
    <a:masterClrMapping/>
  </p:clrMapOvr>
  <p:transition>
    <p:push/>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03CDFEF-B8D5-478F-8117-6E44B68018E1}" type="datetimeFigureOut">
              <a:rPr lang="zh-CN" altLang="en-US" smtClean="0">
                <a:solidFill>
                  <a:prstClr val="black">
                    <a:tint val="75000"/>
                  </a:prstClr>
                </a:solidFill>
              </a:rPr>
              <a:pPr/>
              <a:t>2017/3/1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5C61107-C9B8-45B5-BD23-C8A00455B7E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9549932"/>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6"/>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E6ADD916-EEB2-442E-946E-88E4D4F8D0EA}" type="datetime1">
              <a:rPr lang="zh-CN" altLang="en-US" smtClean="0"/>
              <a:t>2017/3/1</a:t>
            </a:fld>
            <a:endParaRPr lang="zh-CN" altLang="en-US" dirty="0"/>
          </a:p>
        </p:txBody>
      </p:sp>
      <p:sp>
        <p:nvSpPr>
          <p:cNvPr id="5" name="页脚占位符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GB" altLang="en-US" smtClean="0"/>
              <a:t>© 2014-2018 BUPT TSEG </a:t>
            </a:r>
            <a:endParaRPr lang="zh-CN" altLang="en-US"/>
          </a:p>
        </p:txBody>
      </p:sp>
      <p:sp>
        <p:nvSpPr>
          <p:cNvPr id="6" name="灯片编号占位符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350890532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7" r:id="rId5"/>
    <p:sldLayoutId id="2147483678" r:id="rId6"/>
  </p:sldLayoutIdLst>
  <p:transition>
    <p:push/>
  </p:transition>
  <p:hf hdr="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zh-CN"/>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1200">
                <a:solidFill>
                  <a:schemeClr val="tx1">
                    <a:tint val="75000"/>
                  </a:schemeClr>
                </a:solidFill>
              </a:defRPr>
            </a:lvl1pPr>
          </a:lstStyle>
          <a:p>
            <a:pPr eaLnBrk="1" fontAlgn="auto" hangingPunct="1">
              <a:lnSpc>
                <a:spcPct val="100000"/>
              </a:lnSpc>
              <a:spcBef>
                <a:spcPts val="0"/>
              </a:spcBef>
              <a:spcAft>
                <a:spcPts val="0"/>
              </a:spcAft>
            </a:pPr>
            <a:fld id="{703CDFEF-B8D5-478F-8117-6E44B68018E1}" type="datetimeFigureOut">
              <a:rPr lang="zh-CN" altLang="en-US" smtClean="0">
                <a:solidFill>
                  <a:prstClr val="black">
                    <a:tint val="75000"/>
                  </a:prstClr>
                </a:solidFill>
                <a:latin typeface="Calibri" panose="020F0502020204030204"/>
                <a:ea typeface="宋体" panose="02010600030101010101" pitchFamily="2" charset="-122"/>
              </a:rPr>
              <a:pPr eaLnBrk="1" fontAlgn="auto" hangingPunct="1">
                <a:lnSpc>
                  <a:spcPct val="100000"/>
                </a:lnSpc>
                <a:spcBef>
                  <a:spcPts val="0"/>
                </a:spcBef>
                <a:spcAft>
                  <a:spcPts val="0"/>
                </a:spcAft>
              </a:pPr>
              <a:t>2017/3/1</a:t>
            </a:fld>
            <a:endParaRPr lang="zh-CN" altLang="en-US" dirty="0">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lnSpc>
                <a:spcPct val="100000"/>
              </a:lnSpc>
              <a:spcBef>
                <a:spcPts val="0"/>
              </a:spcBef>
              <a:spcAft>
                <a:spcPts val="0"/>
              </a:spcAft>
            </a:pPr>
            <a:r>
              <a:rPr lang="en-US" altLang="zh-CN" smtClean="0">
                <a:solidFill>
                  <a:prstClr val="black">
                    <a:tint val="75000"/>
                  </a:prstClr>
                </a:solidFill>
                <a:latin typeface="Calibri" panose="020F0502020204030204"/>
                <a:ea typeface="宋体" panose="02010600030101010101" pitchFamily="2" charset="-122"/>
              </a:rPr>
              <a:t>TSEG</a:t>
            </a:r>
            <a:endParaRPr lang="zh-CN" altLang="en-US" dirty="0">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lnSpc>
                <a:spcPct val="100000"/>
              </a:lnSpc>
              <a:spcBef>
                <a:spcPts val="0"/>
              </a:spcBef>
              <a:spcAft>
                <a:spcPts val="0"/>
              </a:spcAft>
            </a:pPr>
            <a:fld id="{65C61107-C9B8-45B5-BD23-C8A00455B7E2}" type="slidenum">
              <a:rPr lang="zh-CN" altLang="en-US" smtClean="0">
                <a:solidFill>
                  <a:prstClr val="black">
                    <a:tint val="75000"/>
                  </a:prstClr>
                </a:solidFill>
                <a:latin typeface="Calibri" panose="020F0502020204030204"/>
                <a:ea typeface="宋体" panose="02010600030101010101" pitchFamily="2" charset="-122"/>
              </a:rPr>
              <a:pPr eaLnBrk="1" fontAlgn="auto" hangingPunct="1">
                <a:lnSpc>
                  <a:spcPct val="100000"/>
                </a:lnSpc>
                <a:spcBef>
                  <a:spcPts val="0"/>
                </a:spcBef>
                <a:spcAft>
                  <a:spcPts val="0"/>
                </a:spcAft>
              </a:pPr>
              <a:t>‹#›</a:t>
            </a:fld>
            <a:endParaRPr lang="zh-CN" altLang="en-US">
              <a:solidFill>
                <a:prstClr val="black">
                  <a:tint val="75000"/>
                </a:prstClr>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2272573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Lst>
  <p:transition>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16632"/>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2578119" y="1460145"/>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578118" y="3375622"/>
            <a:ext cx="5151120" cy="461665"/>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a:solidFill>
                  <a:prstClr val="white"/>
                </a:solidFill>
                <a:latin typeface="微软雅黑" panose="020B0503020204020204" pitchFamily="34" charset="-122"/>
                <a:ea typeface="微软雅黑" panose="020B0503020204020204" pitchFamily="34" charset="-122"/>
              </a:rPr>
              <a:t>软件工程概述</a:t>
            </a:r>
          </a:p>
        </p:txBody>
      </p:sp>
      <p:sp>
        <p:nvSpPr>
          <p:cNvPr id="12" name="文本框 11"/>
          <p:cNvSpPr txBox="1"/>
          <p:nvPr/>
        </p:nvSpPr>
        <p:spPr>
          <a:xfrm>
            <a:off x="2578119" y="4293096"/>
            <a:ext cx="8775681" cy="1323439"/>
          </a:xfrm>
          <a:prstGeom prst="rect">
            <a:avLst/>
          </a:prstGeom>
          <a:noFill/>
        </p:spPr>
        <p:txBody>
          <a:bodyPr wrap="square" rtlCol="0">
            <a:spAutoFit/>
          </a:bodyPr>
          <a:lstStyle/>
          <a:p>
            <a:pPr algn="l">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肖丁</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dxiao@bupt.edu.cn</a:t>
            </a:r>
          </a:p>
          <a:p>
            <a:pPr algn="l">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课件：</a:t>
            </a:r>
            <a:r>
              <a:rPr lang="en-US" altLang="zh-CN" sz="2000" b="1" dirty="0">
                <a:solidFill>
                  <a:schemeClr val="bg1"/>
                </a:solidFill>
                <a:latin typeface="微软雅黑" panose="020B0503020204020204" pitchFamily="34" charset="-122"/>
                <a:ea typeface="微软雅黑" panose="020B0503020204020204" pitchFamily="34" charset="-122"/>
              </a:rPr>
              <a:t>https://10.103.242.193:8443/svn/</a:t>
            </a:r>
            <a:r>
              <a:rPr lang="zh-CN" altLang="en-US" sz="2000" b="1" dirty="0">
                <a:solidFill>
                  <a:schemeClr val="bg1"/>
                </a:solidFill>
                <a:latin typeface="微软雅黑" panose="020B0503020204020204" pitchFamily="34" charset="-122"/>
                <a:ea typeface="微软雅黑" panose="020B0503020204020204" pitchFamily="34" charset="-122"/>
              </a:rPr>
              <a:t>本科</a:t>
            </a:r>
            <a:r>
              <a:rPr lang="en-US" altLang="zh-CN" sz="2000" b="1" dirty="0">
                <a:solidFill>
                  <a:schemeClr val="bg1"/>
                </a:solidFill>
                <a:latin typeface="微软雅黑" panose="020B0503020204020204" pitchFamily="34" charset="-122"/>
                <a:ea typeface="微软雅黑" panose="020B0503020204020204" pitchFamily="34" charset="-122"/>
              </a:rPr>
              <a:t>_</a:t>
            </a:r>
            <a:r>
              <a:rPr lang="zh-CN" altLang="en-US" sz="2000" b="1" dirty="0">
                <a:solidFill>
                  <a:schemeClr val="bg1"/>
                </a:solidFill>
                <a:latin typeface="微软雅黑" panose="020B0503020204020204" pitchFamily="34" charset="-122"/>
                <a:ea typeface="微软雅黑" panose="020B0503020204020204" pitchFamily="34" charset="-122"/>
              </a:rPr>
              <a:t>软件工程</a:t>
            </a:r>
            <a:r>
              <a:rPr lang="en-US" altLang="zh-CN" sz="2000" b="1" dirty="0">
                <a:solidFill>
                  <a:schemeClr val="bg1"/>
                </a:solidFill>
                <a:latin typeface="微软雅黑" panose="020B0503020204020204" pitchFamily="34" charset="-122"/>
                <a:ea typeface="微软雅黑" panose="020B0503020204020204" pitchFamily="34" charset="-122"/>
              </a:rPr>
              <a:t>/2017/1</a:t>
            </a:r>
            <a:r>
              <a:rPr lang="zh-CN" altLang="en-US" sz="2000" b="1" dirty="0">
                <a:solidFill>
                  <a:schemeClr val="bg1"/>
                </a:solidFill>
                <a:latin typeface="微软雅黑" panose="020B0503020204020204" pitchFamily="34" charset="-122"/>
                <a:ea typeface="微软雅黑" panose="020B0503020204020204" pitchFamily="34" charset="-122"/>
              </a:rPr>
              <a:t>、课件</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l">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工具：</a:t>
            </a:r>
            <a:r>
              <a:rPr lang="en-US" altLang="zh-CN" sz="2000" b="1" dirty="0">
                <a:solidFill>
                  <a:schemeClr val="bg1"/>
                </a:solidFill>
                <a:latin typeface="微软雅黑" panose="020B0503020204020204" pitchFamily="34" charset="-122"/>
                <a:ea typeface="微软雅黑" panose="020B0503020204020204" pitchFamily="34" charset="-122"/>
              </a:rPr>
              <a:t>https://10.103.242.193:8443/svn/</a:t>
            </a:r>
            <a:r>
              <a:rPr lang="zh-CN" altLang="en-US" sz="2000" b="1" dirty="0">
                <a:solidFill>
                  <a:schemeClr val="bg1"/>
                </a:solidFill>
                <a:latin typeface="微软雅黑" panose="020B0503020204020204" pitchFamily="34" charset="-122"/>
                <a:ea typeface="微软雅黑" panose="020B0503020204020204" pitchFamily="34" charset="-122"/>
              </a:rPr>
              <a:t>本科</a:t>
            </a:r>
            <a:r>
              <a:rPr lang="en-US" altLang="zh-CN" sz="2000" b="1" dirty="0">
                <a:solidFill>
                  <a:schemeClr val="bg1"/>
                </a:solidFill>
                <a:latin typeface="微软雅黑" panose="020B0503020204020204" pitchFamily="34" charset="-122"/>
                <a:ea typeface="微软雅黑" panose="020B0503020204020204" pitchFamily="34" charset="-122"/>
              </a:rPr>
              <a:t>_</a:t>
            </a:r>
            <a:r>
              <a:rPr lang="zh-CN" altLang="en-US" sz="2000" b="1" dirty="0">
                <a:solidFill>
                  <a:schemeClr val="bg1"/>
                </a:solidFill>
                <a:latin typeface="微软雅黑" panose="020B0503020204020204" pitchFamily="34" charset="-122"/>
                <a:ea typeface="微软雅黑" panose="020B0503020204020204" pitchFamily="34" charset="-122"/>
              </a:rPr>
              <a:t>软件工程</a:t>
            </a:r>
            <a:r>
              <a:rPr lang="en-US" altLang="zh-CN" sz="2000" b="1" dirty="0">
                <a:solidFill>
                  <a:schemeClr val="bg1"/>
                </a:solidFill>
                <a:latin typeface="微软雅黑" panose="020B0503020204020204" pitchFamily="34" charset="-122"/>
                <a:ea typeface="微软雅黑" panose="020B0503020204020204" pitchFamily="34" charset="-122"/>
              </a:rPr>
              <a:t>/tools</a:t>
            </a:r>
          </a:p>
          <a:p>
            <a:pPr algn="l">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通用账号及密码：</a:t>
            </a:r>
            <a:r>
              <a:rPr lang="en-US" altLang="zh-CN" sz="2000" b="1" dirty="0">
                <a:solidFill>
                  <a:schemeClr val="bg1"/>
                </a:solidFill>
                <a:latin typeface="微软雅黑" panose="020B0503020204020204" pitchFamily="34" charset="-122"/>
                <a:ea typeface="微软雅黑" panose="020B0503020204020204" pitchFamily="34" charset="-122"/>
              </a:rPr>
              <a:t>SE2017/se2017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4160C3AE-183B-4E86-82F2-1F9CDC9D5E68}" type="datetime1">
              <a:rPr lang="zh-CN" altLang="en-US" smtClean="0">
                <a:solidFill>
                  <a:prstClr val="white"/>
                </a:solidFill>
              </a:rPr>
              <a:pPr/>
              <a:t>2017/3/1</a:t>
            </a:fld>
            <a:endParaRPr lang="zh-CN" altLang="en-US">
              <a:solidFill>
                <a:prstClr val="white"/>
              </a:solidFill>
            </a:endParaRPr>
          </a:p>
        </p:txBody>
      </p:sp>
      <p:sp>
        <p:nvSpPr>
          <p:cNvPr id="6" name="页脚占位符 5"/>
          <p:cNvSpPr>
            <a:spLocks noGrp="1"/>
          </p:cNvSpPr>
          <p:nvPr>
            <p:ph type="ftr" sz="quarter" idx="11"/>
          </p:nvPr>
        </p:nvSpPr>
        <p:spPr/>
        <p:txBody>
          <a:bodyPr/>
          <a:lstStyle/>
          <a:p>
            <a:r>
              <a:rPr lang="en-US" altLang="zh-CN" sz="2000" dirty="0">
                <a:solidFill>
                  <a:prstClr val="white"/>
                </a:solidFill>
              </a:rPr>
              <a:t>TSEG</a:t>
            </a:r>
            <a:endParaRPr lang="zh-CN" altLang="en-US" sz="2000" dirty="0">
              <a:solidFill>
                <a:prstClr val="white"/>
              </a:solidFill>
            </a:endParaRPr>
          </a:p>
        </p:txBody>
      </p:sp>
      <p:sp>
        <p:nvSpPr>
          <p:cNvPr id="8" name="灯片编号占位符 7"/>
          <p:cNvSpPr>
            <a:spLocks noGrp="1"/>
          </p:cNvSpPr>
          <p:nvPr>
            <p:ph type="sldNum" sz="quarter" idx="12"/>
          </p:nvPr>
        </p:nvSpPr>
        <p:spPr/>
        <p:txBody>
          <a:bodyPr/>
          <a:lstStyle/>
          <a:p>
            <a:fld id="{65C61107-C9B8-45B5-BD23-C8A00455B7E2}" type="slidenum">
              <a:rPr lang="zh-CN" altLang="en-US" smtClean="0">
                <a:solidFill>
                  <a:prstClr val="white"/>
                </a:solidFill>
              </a:rPr>
              <a:pPr/>
              <a:t>1</a:t>
            </a:fld>
            <a:endParaRPr lang="zh-CN" altLang="en-US">
              <a:solidFill>
                <a:prstClr val="white"/>
              </a:solidFill>
            </a:endParaRPr>
          </a:p>
        </p:txBody>
      </p:sp>
    </p:spTree>
    <p:extLst>
      <p:ext uri="{BB962C8B-B14F-4D97-AF65-F5344CB8AC3E}">
        <p14:creationId xmlns:p14="http://schemas.microsoft.com/office/powerpoint/2010/main" val="237588705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smtClean="0"/>
              <a:t>软件危机</a:t>
            </a:r>
          </a:p>
        </p:txBody>
      </p:sp>
      <p:sp>
        <p:nvSpPr>
          <p:cNvPr id="18436" name="Rectangle 3"/>
          <p:cNvSpPr>
            <a:spLocks noGrp="1" noChangeArrowheads="1"/>
          </p:cNvSpPr>
          <p:nvPr>
            <p:ph idx="1"/>
          </p:nvPr>
        </p:nvSpPr>
        <p:spPr/>
        <p:txBody>
          <a:bodyPr/>
          <a:lstStyle/>
          <a:p>
            <a:r>
              <a:rPr lang="en-US" altLang="zh-CN" dirty="0" smtClean="0"/>
              <a:t>20</a:t>
            </a:r>
            <a:r>
              <a:rPr lang="zh-CN" altLang="en-US" dirty="0" smtClean="0"/>
              <a:t>世纪</a:t>
            </a:r>
            <a:r>
              <a:rPr lang="en-US" altLang="zh-CN" dirty="0" smtClean="0"/>
              <a:t>60</a:t>
            </a:r>
            <a:r>
              <a:rPr lang="zh-CN" altLang="en-US" dirty="0" smtClean="0"/>
              <a:t>年代后，随着计算机软件应用领域增多，软件规模不断扩大，软件系统功能多，逻辑复杂，不断扩充，从而导致许多系统开发出现了不良的后果：</a:t>
            </a:r>
          </a:p>
          <a:p>
            <a:pPr lvl="1"/>
            <a:r>
              <a:rPr lang="zh-CN" altLang="en-US" dirty="0" smtClean="0"/>
              <a:t>系统存在大量错误，可用性和可靠性差；</a:t>
            </a:r>
          </a:p>
          <a:p>
            <a:pPr lvl="1"/>
            <a:r>
              <a:rPr lang="zh-CN" altLang="en-US" dirty="0" smtClean="0"/>
              <a:t>系统无法增加新功能，难于维护；</a:t>
            </a:r>
          </a:p>
          <a:p>
            <a:pPr lvl="1"/>
            <a:r>
              <a:rPr lang="zh-CN" altLang="en-US" dirty="0" smtClean="0"/>
              <a:t>系统无法按照计划时间完成；</a:t>
            </a:r>
          </a:p>
          <a:p>
            <a:pPr lvl="1"/>
            <a:r>
              <a:rPr lang="en-US" altLang="zh-CN" dirty="0" smtClean="0"/>
              <a:t>…</a:t>
            </a:r>
            <a:r>
              <a:rPr lang="zh-CN" altLang="en-US" dirty="0" smtClean="0"/>
              <a:t>等因素</a:t>
            </a:r>
            <a:endParaRPr lang="en-US" altLang="zh-CN" dirty="0" smtClean="0"/>
          </a:p>
          <a:p>
            <a:pPr lvl="1"/>
            <a:r>
              <a:rPr lang="zh-CN" altLang="en-US" dirty="0" smtClean="0"/>
              <a:t>导致很多软件系统 的彻底失败。</a:t>
            </a:r>
          </a:p>
        </p:txBody>
      </p:sp>
      <p:sp>
        <p:nvSpPr>
          <p:cNvPr id="2" name="日期占位符 1"/>
          <p:cNvSpPr>
            <a:spLocks noGrp="1"/>
          </p:cNvSpPr>
          <p:nvPr>
            <p:ph type="dt" sz="half" idx="10"/>
          </p:nvPr>
        </p:nvSpPr>
        <p:spPr/>
        <p:txBody>
          <a:bodyPr/>
          <a:lstStyle/>
          <a:p>
            <a:fld id="{33D897BF-80A8-4127-8CA8-32BC42512ED2}"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10</a:t>
            </a:fld>
            <a:endParaRPr lang="zh-CN" altLang="en-US" dirty="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smtClean="0"/>
              <a:t>软件危机 </a:t>
            </a:r>
            <a:r>
              <a:rPr lang="en-US" altLang="zh-CN" dirty="0"/>
              <a:t>Software Crisis</a:t>
            </a:r>
            <a:endParaRPr lang="zh-CN" altLang="en-US" dirty="0" smtClean="0"/>
          </a:p>
        </p:txBody>
      </p:sp>
      <p:sp>
        <p:nvSpPr>
          <p:cNvPr id="56323" name="Rectangle 3"/>
          <p:cNvSpPr>
            <a:spLocks noGrp="1" noChangeArrowheads="1"/>
          </p:cNvSpPr>
          <p:nvPr>
            <p:ph idx="1"/>
          </p:nvPr>
        </p:nvSpPr>
        <p:spPr/>
        <p:txBody>
          <a:bodyPr/>
          <a:lstStyle/>
          <a:p>
            <a:r>
              <a:rPr lang="zh-CN" altLang="en-US" dirty="0"/>
              <a:t>所谓软件危机就是计算机软件在开发和维护过程中所遇到的一系列严重问题，导致软件行业的信任危机，具体表现在：</a:t>
            </a:r>
          </a:p>
          <a:p>
            <a:pPr lvl="1"/>
            <a:r>
              <a:rPr lang="zh-CN" altLang="en-US" dirty="0"/>
              <a:t>软件开发成本难以估算，无法制定合理的开发计划；</a:t>
            </a:r>
          </a:p>
          <a:p>
            <a:pPr lvl="1"/>
            <a:r>
              <a:rPr lang="zh-CN" altLang="en-US" dirty="0"/>
              <a:t>用户的需求无法确切表达；</a:t>
            </a:r>
          </a:p>
          <a:p>
            <a:pPr lvl="1"/>
            <a:r>
              <a:rPr lang="zh-CN" altLang="en-US" dirty="0"/>
              <a:t>软件质量存在问题；</a:t>
            </a:r>
          </a:p>
          <a:p>
            <a:pPr lvl="1"/>
            <a:r>
              <a:rPr lang="zh-CN" altLang="en-US" dirty="0"/>
              <a:t>软件的可维护性差；</a:t>
            </a:r>
          </a:p>
          <a:p>
            <a:pPr lvl="1"/>
            <a:r>
              <a:rPr lang="zh-CN" altLang="en-US" dirty="0"/>
              <a:t>缺乏文档资料；</a:t>
            </a:r>
          </a:p>
        </p:txBody>
      </p:sp>
      <p:sp>
        <p:nvSpPr>
          <p:cNvPr id="2" name="日期占位符 1"/>
          <p:cNvSpPr>
            <a:spLocks noGrp="1"/>
          </p:cNvSpPr>
          <p:nvPr>
            <p:ph type="dt" sz="half" idx="10"/>
          </p:nvPr>
        </p:nvSpPr>
        <p:spPr/>
        <p:txBody>
          <a:bodyPr/>
          <a:lstStyle/>
          <a:p>
            <a:fld id="{03AA0D68-5516-4462-83F2-04613AD8C315}"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11</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anim calcmode="lin" valueType="num">
                                      <p:cBhvr additive="base">
                                        <p:cTn id="11"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6323">
                                            <p:txEl>
                                              <p:pRg st="3" end="3"/>
                                            </p:txEl>
                                          </p:spTgt>
                                        </p:tgtEl>
                                        <p:attrNameLst>
                                          <p:attrName>style.visibility</p:attrName>
                                        </p:attrNameLst>
                                      </p:cBhvr>
                                      <p:to>
                                        <p:strVal val="visible"/>
                                      </p:to>
                                    </p:set>
                                    <p:anim calcmode="lin" valueType="num">
                                      <p:cBhvr additive="base">
                                        <p:cTn id="15"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3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anim calcmode="lin" valueType="num">
                                      <p:cBhvr additive="base">
                                        <p:cTn id="19"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6323">
                                            <p:txEl>
                                              <p:pRg st="5" end="5"/>
                                            </p:txEl>
                                          </p:spTgt>
                                        </p:tgtEl>
                                        <p:attrNameLst>
                                          <p:attrName>style.visibility</p:attrName>
                                        </p:attrNameLst>
                                      </p:cBhvr>
                                      <p:to>
                                        <p:strVal val="visible"/>
                                      </p:to>
                                    </p:set>
                                    <p:anim calcmode="lin" valueType="num">
                                      <p:cBhvr additive="base">
                                        <p:cTn id="23"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3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dirty="0" smtClean="0"/>
              <a:t>软件危机的解决途径</a:t>
            </a:r>
          </a:p>
        </p:txBody>
      </p:sp>
      <p:sp>
        <p:nvSpPr>
          <p:cNvPr id="23555" name="Rectangle 3"/>
          <p:cNvSpPr>
            <a:spLocks noGrp="1" noChangeArrowheads="1"/>
          </p:cNvSpPr>
          <p:nvPr>
            <p:ph idx="1"/>
          </p:nvPr>
        </p:nvSpPr>
        <p:spPr/>
        <p:txBody>
          <a:bodyPr/>
          <a:lstStyle/>
          <a:p>
            <a:r>
              <a:rPr lang="zh-CN" altLang="en-US" smtClean="0"/>
              <a:t>产生软件危机的原因：</a:t>
            </a:r>
          </a:p>
          <a:p>
            <a:pPr lvl="1"/>
            <a:r>
              <a:rPr lang="zh-CN" altLang="en-US" smtClean="0"/>
              <a:t>软件系统本身的复杂性；</a:t>
            </a:r>
          </a:p>
          <a:p>
            <a:pPr lvl="1"/>
            <a:r>
              <a:rPr lang="zh-CN" altLang="en-US" smtClean="0"/>
              <a:t>软件开发的方法和技术不合理及不成熟；</a:t>
            </a:r>
          </a:p>
          <a:p>
            <a:r>
              <a:rPr lang="zh-CN" altLang="en-US" smtClean="0"/>
              <a:t>程序设计方法学</a:t>
            </a:r>
          </a:p>
          <a:p>
            <a:pPr lvl="1"/>
            <a:r>
              <a:rPr lang="zh-CN" altLang="en-US" smtClean="0"/>
              <a:t>讨论程序的性质、程序设计的理论和方法</a:t>
            </a:r>
          </a:p>
          <a:p>
            <a:r>
              <a:rPr lang="zh-CN" altLang="en-US" smtClean="0"/>
              <a:t>软件工程方法</a:t>
            </a:r>
          </a:p>
          <a:p>
            <a:pPr lvl="1"/>
            <a:r>
              <a:rPr lang="en-US" altLang="zh-CN" smtClean="0"/>
              <a:t>1968</a:t>
            </a:r>
            <a:r>
              <a:rPr lang="zh-CN" altLang="en-US" smtClean="0"/>
              <a:t>年提出运用工程化原则和方法组织软件开发工作，去解决软件危机</a:t>
            </a:r>
          </a:p>
        </p:txBody>
      </p:sp>
      <p:sp>
        <p:nvSpPr>
          <p:cNvPr id="2" name="日期占位符 1"/>
          <p:cNvSpPr>
            <a:spLocks noGrp="1"/>
          </p:cNvSpPr>
          <p:nvPr>
            <p:ph type="dt" sz="half" idx="10"/>
          </p:nvPr>
        </p:nvSpPr>
        <p:spPr/>
        <p:txBody>
          <a:bodyPr/>
          <a:lstStyle/>
          <a:p>
            <a:fld id="{DE2AF14C-3B39-440F-BF50-962DDE20F00A}"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12</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0" dur="500"/>
                                        <p:tgtEl>
                                          <p:spTgt spid="235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3" dur="500"/>
                                        <p:tgtEl>
                                          <p:spTgt spid="235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8" dur="500"/>
                                        <p:tgtEl>
                                          <p:spTgt spid="2355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1" dur="500"/>
                                        <p:tgtEl>
                                          <p:spTgt spid="2355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6" dur="500"/>
                                        <p:tgtEl>
                                          <p:spTgt spid="2355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9"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dirty="0" smtClean="0"/>
              <a:t>软件工程</a:t>
            </a:r>
          </a:p>
        </p:txBody>
      </p:sp>
      <p:sp>
        <p:nvSpPr>
          <p:cNvPr id="21508" name="Rectangle 3"/>
          <p:cNvSpPr>
            <a:spLocks noGrp="1" noChangeArrowheads="1"/>
          </p:cNvSpPr>
          <p:nvPr>
            <p:ph idx="1"/>
          </p:nvPr>
        </p:nvSpPr>
        <p:spPr/>
        <p:txBody>
          <a:bodyPr/>
          <a:lstStyle/>
          <a:p>
            <a:r>
              <a:rPr lang="zh-CN" altLang="en-US" dirty="0" smtClean="0"/>
              <a:t>软件工程定义</a:t>
            </a:r>
          </a:p>
          <a:p>
            <a:r>
              <a:rPr lang="zh-CN" altLang="en-US" dirty="0" smtClean="0"/>
              <a:t>软件工程要素</a:t>
            </a:r>
          </a:p>
          <a:p>
            <a:r>
              <a:rPr lang="zh-CN" altLang="en-US" dirty="0" smtClean="0"/>
              <a:t>软件工程的目标和原则</a:t>
            </a:r>
          </a:p>
          <a:p>
            <a:r>
              <a:rPr lang="zh-CN" altLang="en-US" dirty="0" smtClean="0"/>
              <a:t>软件工程基本原理</a:t>
            </a:r>
          </a:p>
          <a:p>
            <a:endParaRPr lang="en-US" altLang="zh-CN" dirty="0" smtClean="0"/>
          </a:p>
        </p:txBody>
      </p:sp>
      <p:sp>
        <p:nvSpPr>
          <p:cNvPr id="2" name="日期占位符 1"/>
          <p:cNvSpPr>
            <a:spLocks noGrp="1"/>
          </p:cNvSpPr>
          <p:nvPr>
            <p:ph type="dt" sz="half" idx="10"/>
          </p:nvPr>
        </p:nvSpPr>
        <p:spPr/>
        <p:txBody>
          <a:bodyPr/>
          <a:lstStyle/>
          <a:p>
            <a:fld id="{EF1BEA88-0CE9-49C9-BC0D-CD6BA2D4165D}"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13</a:t>
            </a:fld>
            <a:endParaRPr lang="zh-CN" altLang="en-US" dirty="0"/>
          </a:p>
        </p:txBody>
      </p: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dirty="0" smtClean="0"/>
              <a:t>软件工程定义 </a:t>
            </a:r>
            <a:r>
              <a:rPr lang="en-US" altLang="zh-CN" dirty="0" smtClean="0"/>
              <a:t>1-2</a:t>
            </a:r>
            <a:endParaRPr lang="zh-CN" altLang="en-US" dirty="0" smtClean="0"/>
          </a:p>
        </p:txBody>
      </p:sp>
      <p:sp>
        <p:nvSpPr>
          <p:cNvPr id="24579" name="Rectangle 3"/>
          <p:cNvSpPr>
            <a:spLocks noGrp="1" noChangeArrowheads="1"/>
          </p:cNvSpPr>
          <p:nvPr>
            <p:ph idx="1"/>
          </p:nvPr>
        </p:nvSpPr>
        <p:spPr>
          <a:xfrm>
            <a:off x="1775520" y="1409703"/>
            <a:ext cx="9865096" cy="4856163"/>
          </a:xfrm>
        </p:spPr>
        <p:txBody>
          <a:bodyPr/>
          <a:lstStyle/>
          <a:p>
            <a:r>
              <a:rPr lang="en-US" altLang="zh-CN" dirty="0" smtClean="0"/>
              <a:t>1968</a:t>
            </a:r>
            <a:r>
              <a:rPr lang="zh-CN" altLang="en-US" dirty="0" smtClean="0"/>
              <a:t>年</a:t>
            </a:r>
            <a:r>
              <a:rPr lang="en-US" altLang="zh-CN" dirty="0" smtClean="0"/>
              <a:t>10</a:t>
            </a:r>
            <a:r>
              <a:rPr lang="zh-CN" altLang="en-US" dirty="0" smtClean="0"/>
              <a:t>月，</a:t>
            </a:r>
            <a:r>
              <a:rPr lang="en-US" altLang="zh-CN" dirty="0" smtClean="0"/>
              <a:t>Fritz Bauer</a:t>
            </a:r>
            <a:r>
              <a:rPr lang="zh-CN" altLang="en-US" dirty="0" smtClean="0"/>
              <a:t>首次提出了“软件工程”的概念：软件工程是为了</a:t>
            </a:r>
            <a:r>
              <a:rPr lang="zh-CN" altLang="en-US" dirty="0" smtClean="0">
                <a:solidFill>
                  <a:srgbClr val="FFFF00"/>
                </a:solidFill>
              </a:rPr>
              <a:t>经济地</a:t>
            </a:r>
            <a:r>
              <a:rPr lang="zh-CN" altLang="en-US" dirty="0" smtClean="0"/>
              <a:t>获得能够在实际机器上高效运行的</a:t>
            </a:r>
            <a:r>
              <a:rPr lang="zh-CN" altLang="en-US" dirty="0" smtClean="0">
                <a:solidFill>
                  <a:srgbClr val="FFFF00"/>
                </a:solidFill>
              </a:rPr>
              <a:t>可靠软件</a:t>
            </a:r>
            <a:r>
              <a:rPr lang="zh-CN" altLang="en-US" dirty="0" smtClean="0"/>
              <a:t>而建立和使用的一系列好的</a:t>
            </a:r>
            <a:r>
              <a:rPr lang="zh-CN" altLang="en-US" dirty="0" smtClean="0">
                <a:solidFill>
                  <a:srgbClr val="FFFF00"/>
                </a:solidFill>
              </a:rPr>
              <a:t>工程化原则</a:t>
            </a:r>
            <a:r>
              <a:rPr lang="zh-CN" altLang="en-US" dirty="0" smtClean="0"/>
              <a:t>。</a:t>
            </a:r>
          </a:p>
          <a:p>
            <a:endParaRPr lang="en-US" altLang="zh-CN" dirty="0" smtClean="0"/>
          </a:p>
          <a:p>
            <a:r>
              <a:rPr lang="en-US" altLang="zh-CN" dirty="0" smtClean="0"/>
              <a:t>Barry Boehm</a:t>
            </a:r>
            <a:r>
              <a:rPr lang="zh-CN" altLang="en-US" dirty="0" smtClean="0"/>
              <a:t>的软件工程定义：运用现代科学技术知识来设计并构造计算机程序及为开发、运行和维护这些程序所必需的</a:t>
            </a:r>
            <a:r>
              <a:rPr lang="zh-CN" altLang="en-US" dirty="0" smtClean="0">
                <a:solidFill>
                  <a:srgbClr val="FFFF00"/>
                </a:solidFill>
              </a:rPr>
              <a:t>相关文件资料</a:t>
            </a:r>
            <a:r>
              <a:rPr lang="zh-CN" altLang="en-US" dirty="0" smtClean="0"/>
              <a:t>。  </a:t>
            </a:r>
          </a:p>
        </p:txBody>
      </p:sp>
      <p:pic>
        <p:nvPicPr>
          <p:cNvPr id="22533"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383" y="3573016"/>
            <a:ext cx="1348754" cy="164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983B48D3-B02A-4F10-8C5F-68C3E005760B}"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14</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dirty="0" smtClean="0"/>
              <a:t>软件工程定义 </a:t>
            </a:r>
            <a:r>
              <a:rPr lang="en-US" altLang="zh-CN" dirty="0" smtClean="0"/>
              <a:t>3-4</a:t>
            </a:r>
            <a:endParaRPr lang="zh-CN" altLang="en-US" dirty="0" smtClean="0"/>
          </a:p>
        </p:txBody>
      </p:sp>
      <p:sp>
        <p:nvSpPr>
          <p:cNvPr id="60419" name="Rectangle 3"/>
          <p:cNvSpPr>
            <a:spLocks noGrp="1" noChangeArrowheads="1"/>
          </p:cNvSpPr>
          <p:nvPr>
            <p:ph idx="1"/>
          </p:nvPr>
        </p:nvSpPr>
        <p:spPr>
          <a:xfrm>
            <a:off x="1991544" y="1124745"/>
            <a:ext cx="9577063" cy="5141122"/>
          </a:xfrm>
        </p:spPr>
        <p:txBody>
          <a:bodyPr/>
          <a:lstStyle/>
          <a:p>
            <a:r>
              <a:rPr lang="en-US" altLang="zh-CN" dirty="0" smtClean="0"/>
              <a:t> Richard E. Fairley </a:t>
            </a:r>
            <a:r>
              <a:rPr lang="zh-CN" altLang="en-US" dirty="0" smtClean="0"/>
              <a:t>认为：软件工程学是为在</a:t>
            </a:r>
            <a:r>
              <a:rPr lang="zh-CN" altLang="en-US" dirty="0" smtClean="0">
                <a:solidFill>
                  <a:srgbClr val="FFFF00"/>
                </a:solidFill>
              </a:rPr>
              <a:t>成本限额以内按时</a:t>
            </a:r>
            <a:r>
              <a:rPr lang="zh-CN" altLang="en-US" dirty="0" smtClean="0"/>
              <a:t>完成开发和修改软件产品所需的系统生产和维护的技术和管理的学科。</a:t>
            </a:r>
          </a:p>
          <a:p>
            <a:endParaRPr lang="en-US" altLang="zh-CN" dirty="0" smtClean="0"/>
          </a:p>
          <a:p>
            <a:endParaRPr lang="en-US" altLang="zh-CN" dirty="0"/>
          </a:p>
          <a:p>
            <a:r>
              <a:rPr lang="en-US" altLang="zh-CN" dirty="0" smtClean="0"/>
              <a:t>IEEE</a:t>
            </a:r>
            <a:r>
              <a:rPr lang="zh-CN" altLang="en-US" dirty="0" smtClean="0"/>
              <a:t>计算机学会将“软件工程”定义为：⑴应用系统化的、</a:t>
            </a:r>
            <a:r>
              <a:rPr lang="zh-CN" altLang="en-US" dirty="0" smtClean="0">
                <a:solidFill>
                  <a:srgbClr val="FFFF00"/>
                </a:solidFill>
              </a:rPr>
              <a:t>规范化</a:t>
            </a:r>
            <a:r>
              <a:rPr lang="zh-CN" altLang="en-US" dirty="0" smtClean="0"/>
              <a:t>的、</a:t>
            </a:r>
            <a:r>
              <a:rPr lang="zh-CN" altLang="en-US" dirty="0" smtClean="0">
                <a:solidFill>
                  <a:srgbClr val="FFFF00"/>
                </a:solidFill>
              </a:rPr>
              <a:t>定量的方法</a:t>
            </a:r>
            <a:r>
              <a:rPr lang="zh-CN" altLang="en-US" dirty="0" smtClean="0"/>
              <a:t>来开发、运行和维护软件，即：</a:t>
            </a:r>
            <a:r>
              <a:rPr lang="zh-CN" altLang="en-US" dirty="0" smtClean="0">
                <a:solidFill>
                  <a:srgbClr val="FFFF00"/>
                </a:solidFill>
              </a:rPr>
              <a:t>将工程应用到软件</a:t>
            </a:r>
            <a:r>
              <a:rPr lang="zh-CN" altLang="en-US" dirty="0" smtClean="0"/>
              <a:t>；⑵对⑴中各种方法的研究。</a:t>
            </a:r>
          </a:p>
        </p:txBody>
      </p:sp>
      <p:pic>
        <p:nvPicPr>
          <p:cNvPr id="2355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376" y="1124745"/>
            <a:ext cx="1428751"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0D77689B-5BF0-4A04-81B0-4732C56621B7}"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15</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12"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dirty="0" smtClean="0"/>
              <a:t>软件工程要素</a:t>
            </a:r>
          </a:p>
        </p:txBody>
      </p:sp>
      <p:sp>
        <p:nvSpPr>
          <p:cNvPr id="24580" name="Rectangle 3"/>
          <p:cNvSpPr>
            <a:spLocks noGrp="1" noChangeArrowheads="1"/>
          </p:cNvSpPr>
          <p:nvPr>
            <p:ph idx="1"/>
          </p:nvPr>
        </p:nvSpPr>
        <p:spPr/>
        <p:txBody>
          <a:bodyPr/>
          <a:lstStyle/>
          <a:p>
            <a:r>
              <a:rPr lang="zh-CN" altLang="en-US" smtClean="0"/>
              <a:t>软件工程三要素：方法、工具和过程。</a:t>
            </a:r>
          </a:p>
          <a:p>
            <a:pPr lvl="1"/>
            <a:r>
              <a:rPr lang="zh-CN" altLang="en-US" smtClean="0"/>
              <a:t>方法：提供了“如何做”的技术</a:t>
            </a:r>
          </a:p>
          <a:p>
            <a:pPr lvl="1"/>
            <a:r>
              <a:rPr lang="zh-CN" altLang="en-US" smtClean="0"/>
              <a:t>工具：提供了自动或半自动的软件支撑环境 </a:t>
            </a:r>
          </a:p>
          <a:p>
            <a:pPr lvl="1"/>
            <a:r>
              <a:rPr lang="zh-CN" altLang="en-US" smtClean="0"/>
              <a:t>过程：将软件工程的方法和工具综合起来以达到合理、及时地进行计算机软件开发的目的 </a:t>
            </a:r>
          </a:p>
        </p:txBody>
      </p:sp>
      <p:sp>
        <p:nvSpPr>
          <p:cNvPr id="2" name="日期占位符 1"/>
          <p:cNvSpPr>
            <a:spLocks noGrp="1"/>
          </p:cNvSpPr>
          <p:nvPr>
            <p:ph type="dt" sz="half" idx="10"/>
          </p:nvPr>
        </p:nvSpPr>
        <p:spPr/>
        <p:txBody>
          <a:bodyPr/>
          <a:lstStyle/>
          <a:p>
            <a:fld id="{63D293F6-CFD1-4DD5-82AC-04BF2C68C77F}"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16</a:t>
            </a:fld>
            <a:endParaRPr lang="zh-CN" altLang="en-US" dirty="0"/>
          </a:p>
        </p:txBody>
      </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zh-CN" altLang="en-US" dirty="0" smtClean="0"/>
              <a:t>软件工程的目标和原则</a:t>
            </a:r>
          </a:p>
        </p:txBody>
      </p:sp>
      <p:sp>
        <p:nvSpPr>
          <p:cNvPr id="26627" name="Rectangle 3"/>
          <p:cNvSpPr>
            <a:spLocks noGrp="1" noChangeArrowheads="1"/>
          </p:cNvSpPr>
          <p:nvPr>
            <p:ph idx="1"/>
          </p:nvPr>
        </p:nvSpPr>
        <p:spPr/>
        <p:txBody>
          <a:bodyPr/>
          <a:lstStyle/>
          <a:p>
            <a:r>
              <a:rPr lang="zh-CN" altLang="en-US" smtClean="0"/>
              <a:t>软件工程的目标可概括为：生产具有正确性、可用性以及开销适宜的软件产品。</a:t>
            </a:r>
          </a:p>
          <a:p>
            <a:endParaRPr lang="zh-CN" altLang="en-US" smtClean="0"/>
          </a:p>
          <a:p>
            <a:endParaRPr lang="zh-CN" altLang="en-US" smtClean="0"/>
          </a:p>
          <a:p>
            <a:r>
              <a:rPr lang="zh-CN" altLang="en-US" smtClean="0"/>
              <a:t>软件工程的最终目的是摆脱手工生产软件的状况，逐步实现软件研制和维护的自动化。 </a:t>
            </a:r>
          </a:p>
          <a:p>
            <a:endParaRPr lang="en-US" altLang="zh-CN" smtClean="0"/>
          </a:p>
        </p:txBody>
      </p:sp>
      <p:sp>
        <p:nvSpPr>
          <p:cNvPr id="2" name="日期占位符 1"/>
          <p:cNvSpPr>
            <a:spLocks noGrp="1"/>
          </p:cNvSpPr>
          <p:nvPr>
            <p:ph type="dt" sz="half" idx="10"/>
          </p:nvPr>
        </p:nvSpPr>
        <p:spPr/>
        <p:txBody>
          <a:bodyPr/>
          <a:lstStyle/>
          <a:p>
            <a:fld id="{126633FF-CADB-4ABB-9D11-4614472BD60B}"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17</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2"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dirty="0" smtClean="0"/>
              <a:t>软件工程的目标和原则</a:t>
            </a:r>
          </a:p>
        </p:txBody>
      </p:sp>
      <p:sp>
        <p:nvSpPr>
          <p:cNvPr id="26628" name="Rectangle 3"/>
          <p:cNvSpPr>
            <a:spLocks noGrp="1" noChangeArrowheads="1"/>
          </p:cNvSpPr>
          <p:nvPr>
            <p:ph idx="1"/>
          </p:nvPr>
        </p:nvSpPr>
        <p:spPr>
          <a:xfrm>
            <a:off x="479376" y="1052736"/>
            <a:ext cx="11345074" cy="5213127"/>
          </a:xfrm>
        </p:spPr>
        <p:txBody>
          <a:bodyPr/>
          <a:lstStyle/>
          <a:p>
            <a:pPr>
              <a:lnSpc>
                <a:spcPct val="80000"/>
              </a:lnSpc>
            </a:pPr>
            <a:r>
              <a:rPr lang="zh-CN" altLang="en-US" dirty="0" smtClean="0"/>
              <a:t>软件工程研究的内容：</a:t>
            </a:r>
          </a:p>
          <a:p>
            <a:pPr lvl="1">
              <a:lnSpc>
                <a:spcPct val="80000"/>
              </a:lnSpc>
            </a:pPr>
            <a:r>
              <a:rPr lang="zh-CN" altLang="en-US" dirty="0" smtClean="0"/>
              <a:t>软件开发技术</a:t>
            </a:r>
          </a:p>
          <a:p>
            <a:pPr lvl="2">
              <a:lnSpc>
                <a:spcPct val="80000"/>
              </a:lnSpc>
            </a:pPr>
            <a:r>
              <a:rPr lang="zh-CN" altLang="en-US" dirty="0" smtClean="0"/>
              <a:t>软件开发方法学</a:t>
            </a:r>
          </a:p>
          <a:p>
            <a:pPr lvl="2">
              <a:lnSpc>
                <a:spcPct val="80000"/>
              </a:lnSpc>
            </a:pPr>
            <a:r>
              <a:rPr lang="zh-CN" altLang="en-US" dirty="0" smtClean="0"/>
              <a:t>开发过程模型</a:t>
            </a:r>
          </a:p>
          <a:p>
            <a:pPr lvl="2">
              <a:lnSpc>
                <a:spcPct val="80000"/>
              </a:lnSpc>
            </a:pPr>
            <a:r>
              <a:rPr lang="zh-CN" altLang="en-US" dirty="0" smtClean="0"/>
              <a:t>开发工具</a:t>
            </a:r>
          </a:p>
          <a:p>
            <a:pPr lvl="2">
              <a:lnSpc>
                <a:spcPct val="80000"/>
              </a:lnSpc>
            </a:pPr>
            <a:r>
              <a:rPr lang="zh-CN" altLang="en-US" dirty="0" smtClean="0"/>
              <a:t>软件工程环境 </a:t>
            </a:r>
          </a:p>
          <a:p>
            <a:pPr lvl="1">
              <a:lnSpc>
                <a:spcPct val="80000"/>
              </a:lnSpc>
            </a:pPr>
            <a:r>
              <a:rPr lang="zh-CN" altLang="en-US" dirty="0" smtClean="0"/>
              <a:t>软件工程管理</a:t>
            </a:r>
          </a:p>
          <a:p>
            <a:pPr lvl="2">
              <a:lnSpc>
                <a:spcPct val="80000"/>
              </a:lnSpc>
            </a:pPr>
            <a:r>
              <a:rPr lang="zh-CN" altLang="en-US" dirty="0" smtClean="0"/>
              <a:t>软件管理学</a:t>
            </a:r>
          </a:p>
          <a:p>
            <a:pPr lvl="2">
              <a:lnSpc>
                <a:spcPct val="80000"/>
              </a:lnSpc>
            </a:pPr>
            <a:r>
              <a:rPr lang="zh-CN" altLang="en-US" dirty="0" smtClean="0"/>
              <a:t>软件工程经济学</a:t>
            </a:r>
          </a:p>
          <a:p>
            <a:pPr lvl="2">
              <a:lnSpc>
                <a:spcPct val="80000"/>
              </a:lnSpc>
            </a:pPr>
            <a:r>
              <a:rPr lang="zh-CN" altLang="en-US" dirty="0" smtClean="0"/>
              <a:t>软件心理学等内容 </a:t>
            </a:r>
          </a:p>
        </p:txBody>
      </p:sp>
      <p:sp>
        <p:nvSpPr>
          <p:cNvPr id="2" name="日期占位符 1"/>
          <p:cNvSpPr>
            <a:spLocks noGrp="1"/>
          </p:cNvSpPr>
          <p:nvPr>
            <p:ph type="dt" sz="half" idx="10"/>
          </p:nvPr>
        </p:nvSpPr>
        <p:spPr/>
        <p:txBody>
          <a:bodyPr/>
          <a:lstStyle/>
          <a:p>
            <a:fld id="{30A4DC0B-9943-4012-A7A3-B672F600F334}"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18</a:t>
            </a:fld>
            <a:endParaRPr lang="zh-CN" altLang="en-US" dirty="0"/>
          </a:p>
        </p:txBody>
      </p:sp>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dirty="0" smtClean="0"/>
              <a:t>软件工程管理的基本原理</a:t>
            </a:r>
          </a:p>
        </p:txBody>
      </p:sp>
      <p:sp>
        <p:nvSpPr>
          <p:cNvPr id="27651" name="Rectangle 3"/>
          <p:cNvSpPr>
            <a:spLocks noGrp="1" noChangeArrowheads="1"/>
          </p:cNvSpPr>
          <p:nvPr>
            <p:ph idx="1"/>
          </p:nvPr>
        </p:nvSpPr>
        <p:spPr>
          <a:xfrm>
            <a:off x="407368" y="1103253"/>
            <a:ext cx="11305256" cy="4980840"/>
          </a:xfrm>
        </p:spPr>
        <p:txBody>
          <a:bodyPr>
            <a:normAutofit/>
          </a:bodyPr>
          <a:lstStyle/>
          <a:p>
            <a:r>
              <a:rPr lang="zh-CN" altLang="en-US" sz="2400" dirty="0"/>
              <a:t>用分阶段的生命周期计划严格管理 </a:t>
            </a:r>
          </a:p>
          <a:p>
            <a:r>
              <a:rPr lang="zh-CN" altLang="en-US" sz="2400" dirty="0"/>
              <a:t>坚持进行阶段评审 </a:t>
            </a:r>
          </a:p>
          <a:p>
            <a:r>
              <a:rPr lang="zh-CN" altLang="en-US" sz="2400" dirty="0"/>
              <a:t>实行严格的产品控制 </a:t>
            </a:r>
          </a:p>
          <a:p>
            <a:r>
              <a:rPr lang="zh-CN" altLang="en-US" sz="2400" dirty="0"/>
              <a:t>采用现代程序设计技术 </a:t>
            </a:r>
          </a:p>
          <a:p>
            <a:r>
              <a:rPr lang="zh-CN" altLang="en-US" sz="2400" dirty="0"/>
              <a:t>结果应能清楚地审查 </a:t>
            </a:r>
          </a:p>
          <a:p>
            <a:r>
              <a:rPr lang="zh-CN" altLang="en-US" sz="2400" dirty="0"/>
              <a:t>开发小组的人员应少而精 </a:t>
            </a:r>
          </a:p>
          <a:p>
            <a:r>
              <a:rPr lang="zh-CN" altLang="en-US" sz="2400" dirty="0"/>
              <a:t>承认不断改进软件工程实践的必要性 </a:t>
            </a:r>
          </a:p>
        </p:txBody>
      </p:sp>
      <p:sp>
        <p:nvSpPr>
          <p:cNvPr id="2" name="日期占位符 1"/>
          <p:cNvSpPr>
            <a:spLocks noGrp="1"/>
          </p:cNvSpPr>
          <p:nvPr>
            <p:ph type="dt" sz="half" idx="10"/>
          </p:nvPr>
        </p:nvSpPr>
        <p:spPr/>
        <p:txBody>
          <a:bodyPr/>
          <a:lstStyle/>
          <a:p>
            <a:fld id="{44DA9993-F07E-4747-AFA6-F3A3309F6B5A}"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19</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51">
                                            <p:txEl>
                                              <p:pRg st="4" end="4"/>
                                            </p:txEl>
                                          </p:spTgt>
                                        </p:tgtEl>
                                        <p:attrNameLst>
                                          <p:attrName>style.visibility</p:attrName>
                                        </p:attrNameLst>
                                      </p:cBhvr>
                                      <p:to>
                                        <p:strVal val="visible"/>
                                      </p:to>
                                    </p:set>
                                    <p:anim calcmode="lin" valueType="num">
                                      <p:cBhvr additive="base">
                                        <p:cTn id="31"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651">
                                            <p:txEl>
                                              <p:pRg st="5" end="5"/>
                                            </p:txEl>
                                          </p:spTgt>
                                        </p:tgtEl>
                                        <p:attrNameLst>
                                          <p:attrName>style.visibility</p:attrName>
                                        </p:attrNameLst>
                                      </p:cBhvr>
                                      <p:to>
                                        <p:strVal val="visible"/>
                                      </p:to>
                                    </p:set>
                                    <p:anim calcmode="lin" valueType="num">
                                      <p:cBhvr additive="base">
                                        <p:cTn id="37"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651">
                                            <p:txEl>
                                              <p:pRg st="6" end="6"/>
                                            </p:txEl>
                                          </p:spTgt>
                                        </p:tgtEl>
                                        <p:attrNameLst>
                                          <p:attrName>style.visibility</p:attrName>
                                        </p:attrNameLst>
                                      </p:cBhvr>
                                      <p:to>
                                        <p:strVal val="visible"/>
                                      </p:to>
                                    </p:set>
                                    <p:anim calcmode="lin" valueType="num">
                                      <p:cBhvr additive="base">
                                        <p:cTn id="43"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normAutofit/>
          </a:bodyPr>
          <a:lstStyle/>
          <a:p>
            <a:r>
              <a:rPr lang="zh-CN" altLang="en-US" dirty="0"/>
              <a:t>本章内容</a:t>
            </a:r>
          </a:p>
        </p:txBody>
      </p:sp>
      <p:sp>
        <p:nvSpPr>
          <p:cNvPr id="4100" name="Rectangle 3"/>
          <p:cNvSpPr>
            <a:spLocks noGrp="1" noChangeArrowheads="1"/>
          </p:cNvSpPr>
          <p:nvPr>
            <p:ph idx="1"/>
          </p:nvPr>
        </p:nvSpPr>
        <p:spPr/>
        <p:txBody>
          <a:bodyPr>
            <a:normAutofit/>
          </a:bodyPr>
          <a:lstStyle/>
          <a:p>
            <a:r>
              <a:rPr lang="zh-CN" altLang="en-US" dirty="0"/>
              <a:t>计算机软件</a:t>
            </a:r>
          </a:p>
          <a:p>
            <a:r>
              <a:rPr lang="zh-CN" altLang="en-US" dirty="0"/>
              <a:t>软件的发展和软件危机</a:t>
            </a:r>
          </a:p>
          <a:p>
            <a:r>
              <a:rPr lang="zh-CN" altLang="en-US" dirty="0"/>
              <a:t>软件工程</a:t>
            </a:r>
          </a:p>
          <a:p>
            <a:r>
              <a:rPr lang="zh-CN" altLang="en-US" smtClean="0"/>
              <a:t>软件工程</a:t>
            </a:r>
            <a:r>
              <a:rPr lang="zh-CN" altLang="en-US" dirty="0"/>
              <a:t>知识体系</a:t>
            </a:r>
          </a:p>
        </p:txBody>
      </p:sp>
      <p:sp>
        <p:nvSpPr>
          <p:cNvPr id="2" name="日期占位符 1"/>
          <p:cNvSpPr>
            <a:spLocks noGrp="1"/>
          </p:cNvSpPr>
          <p:nvPr>
            <p:ph type="dt" sz="half" idx="10"/>
          </p:nvPr>
        </p:nvSpPr>
        <p:spPr/>
        <p:txBody>
          <a:bodyPr/>
          <a:lstStyle/>
          <a:p>
            <a:fld id="{443C3848-47E0-4D33-A36E-10568C10C812}"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2</a:t>
            </a:fld>
            <a:endParaRPr lang="zh-CN" altLang="en-US" dirty="0"/>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dirty="0" smtClean="0"/>
              <a:t>软件工程知识体系</a:t>
            </a:r>
          </a:p>
        </p:txBody>
      </p:sp>
      <p:sp>
        <p:nvSpPr>
          <p:cNvPr id="37892" name="Rectangle 3"/>
          <p:cNvSpPr>
            <a:spLocks noGrp="1" noChangeArrowheads="1"/>
          </p:cNvSpPr>
          <p:nvPr>
            <p:ph idx="1"/>
          </p:nvPr>
        </p:nvSpPr>
        <p:spPr/>
        <p:txBody>
          <a:bodyPr/>
          <a:lstStyle/>
          <a:p>
            <a:r>
              <a:rPr lang="zh-CN" altLang="en-US" dirty="0" smtClean="0"/>
              <a:t>软件工程知识体系指南简介</a:t>
            </a:r>
          </a:p>
          <a:p>
            <a:r>
              <a:rPr lang="zh-CN" altLang="en-US" dirty="0" smtClean="0"/>
              <a:t>软件工程知识体系知识域</a:t>
            </a:r>
          </a:p>
          <a:p>
            <a:endParaRPr lang="zh-CN" altLang="en-US" dirty="0" smtClean="0"/>
          </a:p>
          <a:p>
            <a:endParaRPr lang="en-US" altLang="zh-CN" dirty="0" smtClean="0"/>
          </a:p>
        </p:txBody>
      </p:sp>
      <p:sp>
        <p:nvSpPr>
          <p:cNvPr id="2" name="日期占位符 1"/>
          <p:cNvSpPr>
            <a:spLocks noGrp="1"/>
          </p:cNvSpPr>
          <p:nvPr>
            <p:ph type="dt" sz="half" idx="10"/>
          </p:nvPr>
        </p:nvSpPr>
        <p:spPr/>
        <p:txBody>
          <a:bodyPr/>
          <a:lstStyle/>
          <a:p>
            <a:fld id="{EC7A3B64-2CD6-4EFE-BE02-C383961105CF}"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20</a:t>
            </a:fld>
            <a:endParaRPr lang="zh-CN" altLang="en-US" dirty="0"/>
          </a:p>
        </p:txBody>
      </p:sp>
    </p:spTree>
  </p:cSld>
  <p:clrMapOvr>
    <a:masterClrMapping/>
  </p:clrMapOvr>
  <p:transition>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dirty="0" smtClean="0"/>
              <a:t>软件工程知识体系</a:t>
            </a:r>
          </a:p>
        </p:txBody>
      </p:sp>
      <p:sp>
        <p:nvSpPr>
          <p:cNvPr id="38916" name="Rectangle 3"/>
          <p:cNvSpPr>
            <a:spLocks noGrp="1" noChangeArrowheads="1"/>
          </p:cNvSpPr>
          <p:nvPr>
            <p:ph idx="1"/>
          </p:nvPr>
        </p:nvSpPr>
        <p:spPr/>
        <p:txBody>
          <a:bodyPr/>
          <a:lstStyle/>
          <a:p>
            <a:r>
              <a:rPr lang="en-US" altLang="zh-CN"/>
              <a:t>SWEBOK</a:t>
            </a:r>
            <a:r>
              <a:rPr lang="zh-CN" altLang="en-US"/>
              <a:t>是</a:t>
            </a:r>
            <a:r>
              <a:rPr lang="en-US" altLang="zh-CN"/>
              <a:t>IEEE</a:t>
            </a:r>
            <a:r>
              <a:rPr lang="zh-CN" altLang="en-US"/>
              <a:t>计算机学会的职业实践委员会</a:t>
            </a:r>
            <a:r>
              <a:rPr lang="zh-CN" altLang="en-US" sz="2000"/>
              <a:t>（</a:t>
            </a:r>
            <a:r>
              <a:rPr lang="en-US" altLang="zh-CN" sz="2000"/>
              <a:t>Professional Practices Committee</a:t>
            </a:r>
            <a:r>
              <a:rPr lang="zh-CN" altLang="en-US" sz="2000"/>
              <a:t>）</a:t>
            </a:r>
            <a:r>
              <a:rPr lang="zh-CN" altLang="en-US"/>
              <a:t>主持的一个项目，目的：</a:t>
            </a:r>
          </a:p>
          <a:p>
            <a:pPr lvl="1"/>
            <a:r>
              <a:rPr lang="zh-CN" altLang="en-US"/>
              <a:t>促进世界范围内对软件工程的一致观点 ；</a:t>
            </a:r>
          </a:p>
          <a:p>
            <a:pPr lvl="1"/>
            <a:r>
              <a:rPr lang="zh-CN" altLang="en-US"/>
              <a:t>阐明软件工程相对其它学科（如计算机科学、项目管理、计算机工程和数学等）的位置，并确立它们的分界； </a:t>
            </a:r>
          </a:p>
          <a:p>
            <a:pPr lvl="1"/>
            <a:r>
              <a:rPr lang="zh-CN" altLang="en-US"/>
              <a:t>刻画软件工程学科的内容； </a:t>
            </a:r>
          </a:p>
          <a:p>
            <a:pPr lvl="1"/>
            <a:r>
              <a:rPr lang="zh-CN" altLang="en-US"/>
              <a:t>提供使用知识体系的主题；</a:t>
            </a:r>
          </a:p>
          <a:p>
            <a:pPr lvl="1"/>
            <a:r>
              <a:rPr lang="zh-CN" altLang="en-US"/>
              <a:t>为开发课程表和个人认证与许可材料提供一个基础 ； </a:t>
            </a:r>
          </a:p>
        </p:txBody>
      </p:sp>
      <p:sp>
        <p:nvSpPr>
          <p:cNvPr id="2" name="日期占位符 1"/>
          <p:cNvSpPr>
            <a:spLocks noGrp="1"/>
          </p:cNvSpPr>
          <p:nvPr>
            <p:ph type="dt" sz="half" idx="10"/>
          </p:nvPr>
        </p:nvSpPr>
        <p:spPr/>
        <p:txBody>
          <a:bodyPr/>
          <a:lstStyle/>
          <a:p>
            <a:fld id="{DFC9FD77-91EB-4C2B-BB86-410C29C42E77}"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21</a:t>
            </a:fld>
            <a:endParaRPr lang="zh-CN" altLang="en-US" dirty="0"/>
          </a:p>
        </p:txBody>
      </p:sp>
    </p:spTree>
  </p:cSld>
  <p:clrMapOvr>
    <a:masterClrMapping/>
  </p:clrMapOvr>
  <p:transition>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dirty="0" smtClean="0"/>
              <a:t>软件工程知识体系知识域</a:t>
            </a:r>
          </a:p>
        </p:txBody>
      </p:sp>
      <p:sp>
        <p:nvSpPr>
          <p:cNvPr id="2" name="日期占位符 1"/>
          <p:cNvSpPr>
            <a:spLocks noGrp="1"/>
          </p:cNvSpPr>
          <p:nvPr>
            <p:ph type="dt" sz="half" idx="10"/>
          </p:nvPr>
        </p:nvSpPr>
        <p:spPr/>
        <p:txBody>
          <a:bodyPr/>
          <a:lstStyle/>
          <a:p>
            <a:fld id="{8DEC8193-F634-4D35-9F9D-5F1471A3A381}"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22</a:t>
            </a:fld>
            <a:endParaRPr lang="zh-CN" altLang="en-US" dirty="0"/>
          </a:p>
        </p:txBody>
      </p:sp>
      <p:pic>
        <p:nvPicPr>
          <p:cNvPr id="5" name="图片 4"/>
          <p:cNvPicPr>
            <a:picLocks noChangeAspect="1"/>
          </p:cNvPicPr>
          <p:nvPr/>
        </p:nvPicPr>
        <p:blipFill>
          <a:blip r:embed="rId2"/>
          <a:stretch>
            <a:fillRect/>
          </a:stretch>
        </p:blipFill>
        <p:spPr>
          <a:xfrm>
            <a:off x="2281238" y="885825"/>
            <a:ext cx="7629525" cy="5086350"/>
          </a:xfrm>
          <a:prstGeom prst="rect">
            <a:avLst/>
          </a:prstGeom>
        </p:spPr>
      </p:pic>
    </p:spTree>
  </p:cSld>
  <p:clrMapOvr>
    <a:masterClrMapping/>
  </p:clrMapOvr>
  <p:transition>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altLang="en-US" dirty="0" smtClean="0"/>
              <a:t>软件工程知识体系知识域</a:t>
            </a:r>
          </a:p>
        </p:txBody>
      </p:sp>
      <p:pic>
        <p:nvPicPr>
          <p:cNvPr id="409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4" y="92869"/>
            <a:ext cx="6629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D3F76712-8519-47CC-AFA2-DBDC6F73AF81}"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23</a:t>
            </a:fld>
            <a:endParaRPr lang="zh-CN" altLang="en-US" dirty="0"/>
          </a:p>
        </p:txBody>
      </p:sp>
    </p:spTree>
  </p:cSld>
  <p:clrMapOvr>
    <a:masterClrMapping/>
  </p:clrMapOvr>
  <p:transition>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课后思考题</a:t>
            </a:r>
            <a:endParaRPr lang="zh-CN" altLang="en-US" dirty="0"/>
          </a:p>
        </p:txBody>
      </p:sp>
      <p:sp>
        <p:nvSpPr>
          <p:cNvPr id="3" name="内容占位符 2"/>
          <p:cNvSpPr>
            <a:spLocks noGrp="1"/>
          </p:cNvSpPr>
          <p:nvPr>
            <p:ph idx="1"/>
          </p:nvPr>
        </p:nvSpPr>
        <p:spPr/>
        <p:txBody>
          <a:bodyPr/>
          <a:lstStyle/>
          <a:p>
            <a:r>
              <a:rPr lang="zh-CN" altLang="en-US" dirty="0" smtClean="0"/>
              <a:t>各小组根据作业的基本要求，思考系统的实施方案；</a:t>
            </a:r>
            <a:endParaRPr lang="en-US" altLang="zh-CN" dirty="0" smtClean="0"/>
          </a:p>
          <a:p>
            <a:pPr lvl="1"/>
            <a:r>
              <a:rPr lang="zh-CN" altLang="en-US" dirty="0"/>
              <a:t>考虑</a:t>
            </a:r>
            <a:r>
              <a:rPr lang="zh-CN" altLang="en-US" dirty="0" smtClean="0"/>
              <a:t>中央空调和房间的温度交互模式；</a:t>
            </a:r>
            <a:endParaRPr lang="en-US" altLang="zh-CN" dirty="0" smtClean="0"/>
          </a:p>
          <a:p>
            <a:pPr lvl="1"/>
            <a:r>
              <a:rPr lang="zh-CN" altLang="en-US" dirty="0" smtClean="0"/>
              <a:t>考虑验收时各小组的通信方式；</a:t>
            </a:r>
            <a:endParaRPr lang="en-US" altLang="zh-CN" dirty="0" smtClean="0"/>
          </a:p>
          <a:p>
            <a:pPr lvl="1"/>
            <a:r>
              <a:rPr lang="zh-CN" altLang="en-US" dirty="0"/>
              <a:t>考虑</a:t>
            </a:r>
            <a:r>
              <a:rPr lang="zh-CN" altLang="en-US" dirty="0" smtClean="0"/>
              <a:t>各房间的计费模式和统计需求；</a:t>
            </a:r>
            <a:endParaRPr lang="en-US" altLang="zh-CN" dirty="0" smtClean="0"/>
          </a:p>
          <a:p>
            <a:pPr lvl="1"/>
            <a:r>
              <a:rPr lang="zh-CN" altLang="en-US" smtClean="0"/>
              <a:t>还有那些必须明确的需求？</a:t>
            </a:r>
            <a:endParaRPr lang="zh-CN" altLang="en-US" dirty="0"/>
          </a:p>
        </p:txBody>
      </p:sp>
      <p:sp>
        <p:nvSpPr>
          <p:cNvPr id="4" name="日期占位符 3"/>
          <p:cNvSpPr>
            <a:spLocks noGrp="1"/>
          </p:cNvSpPr>
          <p:nvPr>
            <p:ph type="dt" sz="half" idx="10"/>
          </p:nvPr>
        </p:nvSpPr>
        <p:spPr/>
        <p:txBody>
          <a:bodyPr/>
          <a:lstStyle/>
          <a:p>
            <a:fld id="{90BCC5B9-7993-46CF-AA68-2A45E6FC0A7D}" type="datetime1">
              <a:rPr lang="zh-CN" altLang="en-US" smtClean="0"/>
              <a:t>2017/3/1</a:t>
            </a:fld>
            <a:endParaRPr lang="zh-CN" altLang="en-US" dirty="0"/>
          </a:p>
        </p:txBody>
      </p:sp>
      <p:sp>
        <p:nvSpPr>
          <p:cNvPr id="5" name="页脚占位符 4"/>
          <p:cNvSpPr>
            <a:spLocks noGrp="1"/>
          </p:cNvSpPr>
          <p:nvPr>
            <p:ph type="ftr" sz="quarter" idx="11"/>
          </p:nvPr>
        </p:nvSpPr>
        <p:spPr/>
        <p:txBody>
          <a:bodyPr/>
          <a:lstStyle/>
          <a:p>
            <a:pPr>
              <a:defRPr/>
            </a:pPr>
            <a:r>
              <a:rPr lang="en-GB" altLang="en-US" smtClean="0"/>
              <a:t>© 2014-2018 BUPT TSEG </a:t>
            </a:r>
            <a:endParaRPr lang="zh-CN" altLang="en-US"/>
          </a:p>
        </p:txBody>
      </p:sp>
      <p:sp>
        <p:nvSpPr>
          <p:cNvPr id="6" name="灯片编号占位符 5"/>
          <p:cNvSpPr>
            <a:spLocks noGrp="1"/>
          </p:cNvSpPr>
          <p:nvPr>
            <p:ph type="sldNum" sz="quarter" idx="12"/>
          </p:nvPr>
        </p:nvSpPr>
        <p:spPr/>
        <p:txBody>
          <a:bodyPr/>
          <a:lstStyle/>
          <a:p>
            <a:fld id="{65C61107-C9B8-45B5-BD23-C8A00455B7E2}" type="slidenum">
              <a:rPr lang="zh-CN" altLang="en-US" smtClean="0"/>
              <a:pPr/>
              <a:t>24</a:t>
            </a:fld>
            <a:endParaRPr lang="zh-CN" altLang="en-US" dirty="0"/>
          </a:p>
        </p:txBody>
      </p:sp>
    </p:spTree>
    <p:extLst>
      <p:ext uri="{BB962C8B-B14F-4D97-AF65-F5344CB8AC3E}">
        <p14:creationId xmlns:p14="http://schemas.microsoft.com/office/powerpoint/2010/main" val="2766197428"/>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smtClean="0"/>
              <a:t>计算机软件</a:t>
            </a:r>
          </a:p>
        </p:txBody>
      </p:sp>
      <p:sp>
        <p:nvSpPr>
          <p:cNvPr id="5124" name="Rectangle 3"/>
          <p:cNvSpPr>
            <a:spLocks noGrp="1" noChangeArrowheads="1"/>
          </p:cNvSpPr>
          <p:nvPr>
            <p:ph idx="1"/>
          </p:nvPr>
        </p:nvSpPr>
        <p:spPr/>
        <p:txBody>
          <a:bodyPr/>
          <a:lstStyle/>
          <a:p>
            <a:r>
              <a:rPr lang="zh-CN" altLang="en-US" dirty="0" smtClean="0"/>
              <a:t>本节内容</a:t>
            </a:r>
          </a:p>
          <a:p>
            <a:r>
              <a:rPr lang="zh-CN" altLang="en-US" dirty="0" smtClean="0"/>
              <a:t>软件的定义</a:t>
            </a:r>
          </a:p>
          <a:p>
            <a:r>
              <a:rPr lang="zh-CN" altLang="en-US" dirty="0" smtClean="0"/>
              <a:t>软件的特点</a:t>
            </a:r>
          </a:p>
          <a:p>
            <a:r>
              <a:rPr lang="zh-CN" altLang="en-US" dirty="0" smtClean="0"/>
              <a:t>软件的分类</a:t>
            </a:r>
          </a:p>
        </p:txBody>
      </p:sp>
      <p:sp>
        <p:nvSpPr>
          <p:cNvPr id="2" name="日期占位符 1"/>
          <p:cNvSpPr>
            <a:spLocks noGrp="1"/>
          </p:cNvSpPr>
          <p:nvPr>
            <p:ph type="dt" sz="half" idx="10"/>
          </p:nvPr>
        </p:nvSpPr>
        <p:spPr/>
        <p:txBody>
          <a:bodyPr/>
          <a:lstStyle/>
          <a:p>
            <a:fld id="{FDD5D629-32FC-44CB-9100-27A9FF33F668}"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3</a:t>
            </a:fld>
            <a:endParaRPr lang="zh-CN" altLang="en-US" dirty="0"/>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dirty="0" smtClean="0"/>
              <a:t>引言</a:t>
            </a:r>
            <a:endParaRPr lang="zh-CN" altLang="en-US" dirty="0" smtClean="0"/>
          </a:p>
        </p:txBody>
      </p:sp>
      <p:sp>
        <p:nvSpPr>
          <p:cNvPr id="73731" name="Rectangle 3"/>
          <p:cNvSpPr>
            <a:spLocks noGrp="1" noChangeArrowheads="1"/>
          </p:cNvSpPr>
          <p:nvPr>
            <p:ph idx="1"/>
          </p:nvPr>
        </p:nvSpPr>
        <p:spPr>
          <a:xfrm>
            <a:off x="479376" y="889734"/>
            <a:ext cx="11233248" cy="5466620"/>
          </a:xfrm>
        </p:spPr>
        <p:txBody>
          <a:bodyPr>
            <a:normAutofit fontScale="92500" lnSpcReduction="10000"/>
          </a:bodyPr>
          <a:lstStyle/>
          <a:p>
            <a:pPr>
              <a:lnSpc>
                <a:spcPct val="70000"/>
              </a:lnSpc>
            </a:pPr>
            <a:r>
              <a:rPr lang="en-US" altLang="zh-CN" sz="2000" dirty="0"/>
              <a:t>Hello World </a:t>
            </a:r>
          </a:p>
          <a:p>
            <a:pPr>
              <a:lnSpc>
                <a:spcPct val="70000"/>
              </a:lnSpc>
            </a:pPr>
            <a:r>
              <a:rPr lang="zh-CN" altLang="en-US" sz="2000" dirty="0"/>
              <a:t>纸牌、挖地雷、</a:t>
            </a:r>
            <a:r>
              <a:rPr lang="en-US" altLang="zh-CN" sz="2000" dirty="0"/>
              <a:t>2048…</a:t>
            </a:r>
            <a:endParaRPr lang="zh-CN" altLang="en-US" sz="2000" dirty="0"/>
          </a:p>
          <a:p>
            <a:pPr>
              <a:lnSpc>
                <a:spcPct val="70000"/>
              </a:lnSpc>
            </a:pPr>
            <a:r>
              <a:rPr lang="zh-CN" altLang="en-US" sz="2000" dirty="0"/>
              <a:t>文本编辑器</a:t>
            </a:r>
          </a:p>
          <a:p>
            <a:pPr lvl="1">
              <a:lnSpc>
                <a:spcPct val="70000"/>
              </a:lnSpc>
            </a:pPr>
            <a:r>
              <a:rPr lang="en-US" altLang="zh-CN" sz="2200" dirty="0"/>
              <a:t>Notepad/vi…</a:t>
            </a:r>
          </a:p>
          <a:p>
            <a:pPr lvl="1">
              <a:lnSpc>
                <a:spcPct val="70000"/>
              </a:lnSpc>
            </a:pPr>
            <a:r>
              <a:rPr lang="en-US" altLang="zh-CN" sz="2200" dirty="0" err="1"/>
              <a:t>Winword</a:t>
            </a:r>
            <a:r>
              <a:rPr lang="en-US" altLang="zh-CN" sz="2200" dirty="0"/>
              <a:t>/WPS…</a:t>
            </a:r>
          </a:p>
          <a:p>
            <a:pPr>
              <a:lnSpc>
                <a:spcPct val="70000"/>
              </a:lnSpc>
            </a:pPr>
            <a:r>
              <a:rPr lang="zh-CN" altLang="en-US" sz="2000" dirty="0"/>
              <a:t>图书馆信息管理系统</a:t>
            </a:r>
            <a:r>
              <a:rPr lang="en-US" altLang="zh-CN" sz="2000" dirty="0"/>
              <a:t>/</a:t>
            </a:r>
            <a:r>
              <a:rPr lang="zh-CN" altLang="en-US" sz="2000" dirty="0"/>
              <a:t>办公自动化系统</a:t>
            </a:r>
            <a:r>
              <a:rPr lang="en-US" altLang="zh-CN" sz="2000" dirty="0"/>
              <a:t>…</a:t>
            </a:r>
          </a:p>
          <a:p>
            <a:pPr>
              <a:lnSpc>
                <a:spcPct val="70000"/>
              </a:lnSpc>
            </a:pPr>
            <a:r>
              <a:rPr lang="zh-CN" altLang="en-US" sz="2000" dirty="0"/>
              <a:t>财务软件</a:t>
            </a:r>
          </a:p>
          <a:p>
            <a:pPr lvl="1">
              <a:lnSpc>
                <a:spcPct val="70000"/>
              </a:lnSpc>
            </a:pPr>
            <a:r>
              <a:rPr lang="zh-CN" altLang="en-US" sz="2200" dirty="0"/>
              <a:t>金蝶</a:t>
            </a:r>
            <a:r>
              <a:rPr lang="en-US" altLang="zh-CN" sz="2200" dirty="0"/>
              <a:t>/</a:t>
            </a:r>
            <a:r>
              <a:rPr lang="zh-CN" altLang="en-US" sz="2200" dirty="0"/>
              <a:t>用友</a:t>
            </a:r>
            <a:r>
              <a:rPr lang="en-US" altLang="zh-CN" sz="2200" dirty="0"/>
              <a:t>…</a:t>
            </a:r>
          </a:p>
          <a:p>
            <a:pPr>
              <a:lnSpc>
                <a:spcPct val="70000"/>
              </a:lnSpc>
            </a:pPr>
            <a:r>
              <a:rPr lang="zh-CN" altLang="en-US" sz="2000" dirty="0"/>
              <a:t>电信运营支撑系统</a:t>
            </a:r>
          </a:p>
          <a:p>
            <a:pPr lvl="1">
              <a:lnSpc>
                <a:spcPct val="70000"/>
              </a:lnSpc>
            </a:pPr>
            <a:r>
              <a:rPr lang="zh-CN" altLang="en-US" sz="2200" dirty="0"/>
              <a:t>计费系统、帐务系统</a:t>
            </a:r>
            <a:r>
              <a:rPr lang="en-US" altLang="zh-CN" sz="2200" dirty="0"/>
              <a:t>…</a:t>
            </a:r>
          </a:p>
          <a:p>
            <a:pPr lvl="1">
              <a:lnSpc>
                <a:spcPct val="70000"/>
              </a:lnSpc>
            </a:pPr>
            <a:r>
              <a:rPr lang="zh-CN" altLang="en-US" sz="2200" dirty="0"/>
              <a:t>呼叫处理</a:t>
            </a:r>
            <a:r>
              <a:rPr lang="en-US" altLang="zh-CN" sz="2200" dirty="0"/>
              <a:t>/7</a:t>
            </a:r>
            <a:r>
              <a:rPr lang="zh-CN" altLang="en-US" sz="2200" dirty="0"/>
              <a:t>号信令</a:t>
            </a:r>
            <a:r>
              <a:rPr lang="en-US" altLang="zh-CN" sz="2200" dirty="0"/>
              <a:t>/</a:t>
            </a:r>
            <a:r>
              <a:rPr lang="zh-CN" altLang="en-US" sz="2200" dirty="0"/>
              <a:t>网络管理系统</a:t>
            </a:r>
            <a:r>
              <a:rPr lang="en-US" altLang="zh-CN" sz="2200" dirty="0"/>
              <a:t>…</a:t>
            </a:r>
          </a:p>
          <a:p>
            <a:pPr>
              <a:lnSpc>
                <a:spcPct val="70000"/>
              </a:lnSpc>
            </a:pPr>
            <a:r>
              <a:rPr lang="zh-CN" altLang="en-US" sz="2000" dirty="0"/>
              <a:t>操作系统</a:t>
            </a:r>
          </a:p>
          <a:p>
            <a:pPr lvl="1">
              <a:lnSpc>
                <a:spcPct val="70000"/>
              </a:lnSpc>
            </a:pPr>
            <a:r>
              <a:rPr lang="en-US" altLang="zh-CN" sz="2200" dirty="0"/>
              <a:t>Dos/Windows/Unix/Linux</a:t>
            </a:r>
            <a:r>
              <a:rPr lang="en-US" altLang="zh-CN" dirty="0"/>
              <a:t>…</a:t>
            </a:r>
          </a:p>
          <a:p>
            <a:pPr>
              <a:lnSpc>
                <a:spcPct val="70000"/>
              </a:lnSpc>
            </a:pPr>
            <a:r>
              <a:rPr lang="zh-CN" altLang="en-US" sz="2000" dirty="0"/>
              <a:t>数据库管理系统</a:t>
            </a:r>
            <a:endParaRPr lang="en-US" altLang="zh-CN" sz="2000" dirty="0"/>
          </a:p>
          <a:p>
            <a:pPr lvl="1">
              <a:lnSpc>
                <a:spcPct val="70000"/>
              </a:lnSpc>
            </a:pPr>
            <a:r>
              <a:rPr lang="en-US" altLang="zh-CN" sz="2100" dirty="0"/>
              <a:t>Oracle, DB2</a:t>
            </a:r>
            <a:r>
              <a:rPr lang="zh-CN" altLang="en-US" sz="2100" dirty="0"/>
              <a:t>，</a:t>
            </a:r>
            <a:r>
              <a:rPr lang="en-US" altLang="zh-CN" sz="2100" dirty="0"/>
              <a:t>MySQL…</a:t>
            </a:r>
            <a:endParaRPr lang="zh-CN" altLang="en-US" sz="2100" dirty="0"/>
          </a:p>
        </p:txBody>
      </p:sp>
      <p:sp>
        <p:nvSpPr>
          <p:cNvPr id="2" name="日期占位符 1"/>
          <p:cNvSpPr>
            <a:spLocks noGrp="1"/>
          </p:cNvSpPr>
          <p:nvPr>
            <p:ph type="dt" sz="half" idx="10"/>
          </p:nvPr>
        </p:nvSpPr>
        <p:spPr/>
        <p:txBody>
          <a:bodyPr/>
          <a:lstStyle/>
          <a:p>
            <a:fld id="{E0A48288-0CEF-4EEB-AC35-6BEE54700253}"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4</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 calcmode="lin" valueType="num">
                                      <p:cBhvr additive="base">
                                        <p:cTn id="31" dur="500" fill="hold"/>
                                        <p:tgtEl>
                                          <p:spTgt spid="737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7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3731">
                                            <p:txEl>
                                              <p:pRg st="5" end="5"/>
                                            </p:txEl>
                                          </p:spTgt>
                                        </p:tgtEl>
                                        <p:attrNameLst>
                                          <p:attrName>style.visibility</p:attrName>
                                        </p:attrNameLst>
                                      </p:cBhvr>
                                      <p:to>
                                        <p:strVal val="visible"/>
                                      </p:to>
                                    </p:set>
                                    <p:anim calcmode="lin" valueType="num">
                                      <p:cBhvr additive="base">
                                        <p:cTn id="37" dur="500" fill="hold"/>
                                        <p:tgtEl>
                                          <p:spTgt spid="737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37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3731">
                                            <p:txEl>
                                              <p:pRg st="6" end="6"/>
                                            </p:txEl>
                                          </p:spTgt>
                                        </p:tgtEl>
                                        <p:attrNameLst>
                                          <p:attrName>style.visibility</p:attrName>
                                        </p:attrNameLst>
                                      </p:cBhvr>
                                      <p:to>
                                        <p:strVal val="visible"/>
                                      </p:to>
                                    </p:set>
                                    <p:anim calcmode="lin" valueType="num">
                                      <p:cBhvr additive="base">
                                        <p:cTn id="43" dur="500" fill="hold"/>
                                        <p:tgtEl>
                                          <p:spTgt spid="737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37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3731">
                                            <p:txEl>
                                              <p:pRg st="7" end="7"/>
                                            </p:txEl>
                                          </p:spTgt>
                                        </p:tgtEl>
                                        <p:attrNameLst>
                                          <p:attrName>style.visibility</p:attrName>
                                        </p:attrNameLst>
                                      </p:cBhvr>
                                      <p:to>
                                        <p:strVal val="visible"/>
                                      </p:to>
                                    </p:set>
                                    <p:anim calcmode="lin" valueType="num">
                                      <p:cBhvr additive="base">
                                        <p:cTn id="49" dur="500" fill="hold"/>
                                        <p:tgtEl>
                                          <p:spTgt spid="737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37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3731">
                                            <p:txEl>
                                              <p:pRg st="8" end="8"/>
                                            </p:txEl>
                                          </p:spTgt>
                                        </p:tgtEl>
                                        <p:attrNameLst>
                                          <p:attrName>style.visibility</p:attrName>
                                        </p:attrNameLst>
                                      </p:cBhvr>
                                      <p:to>
                                        <p:strVal val="visible"/>
                                      </p:to>
                                    </p:set>
                                    <p:anim calcmode="lin" valueType="num">
                                      <p:cBhvr additive="base">
                                        <p:cTn id="55" dur="500" fill="hold"/>
                                        <p:tgtEl>
                                          <p:spTgt spid="737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37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3731">
                                            <p:txEl>
                                              <p:pRg st="9" end="9"/>
                                            </p:txEl>
                                          </p:spTgt>
                                        </p:tgtEl>
                                        <p:attrNameLst>
                                          <p:attrName>style.visibility</p:attrName>
                                        </p:attrNameLst>
                                      </p:cBhvr>
                                      <p:to>
                                        <p:strVal val="visible"/>
                                      </p:to>
                                    </p:set>
                                    <p:anim calcmode="lin" valueType="num">
                                      <p:cBhvr additive="base">
                                        <p:cTn id="61" dur="500" fill="hold"/>
                                        <p:tgtEl>
                                          <p:spTgt spid="7373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373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3731">
                                            <p:txEl>
                                              <p:pRg st="10" end="10"/>
                                            </p:txEl>
                                          </p:spTgt>
                                        </p:tgtEl>
                                        <p:attrNameLst>
                                          <p:attrName>style.visibility</p:attrName>
                                        </p:attrNameLst>
                                      </p:cBhvr>
                                      <p:to>
                                        <p:strVal val="visible"/>
                                      </p:to>
                                    </p:set>
                                    <p:anim calcmode="lin" valueType="num">
                                      <p:cBhvr additive="base">
                                        <p:cTn id="67" dur="500" fill="hold"/>
                                        <p:tgtEl>
                                          <p:spTgt spid="7373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373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3731">
                                            <p:txEl>
                                              <p:pRg st="11" end="11"/>
                                            </p:txEl>
                                          </p:spTgt>
                                        </p:tgtEl>
                                        <p:attrNameLst>
                                          <p:attrName>style.visibility</p:attrName>
                                        </p:attrNameLst>
                                      </p:cBhvr>
                                      <p:to>
                                        <p:strVal val="visible"/>
                                      </p:to>
                                    </p:set>
                                    <p:anim calcmode="lin" valueType="num">
                                      <p:cBhvr additive="base">
                                        <p:cTn id="73" dur="500" fill="hold"/>
                                        <p:tgtEl>
                                          <p:spTgt spid="7373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373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3731">
                                            <p:txEl>
                                              <p:pRg st="12" end="12"/>
                                            </p:txEl>
                                          </p:spTgt>
                                        </p:tgtEl>
                                        <p:attrNameLst>
                                          <p:attrName>style.visibility</p:attrName>
                                        </p:attrNameLst>
                                      </p:cBhvr>
                                      <p:to>
                                        <p:strVal val="visible"/>
                                      </p:to>
                                    </p:set>
                                    <p:anim calcmode="lin" valueType="num">
                                      <p:cBhvr additive="base">
                                        <p:cTn id="79" dur="500" fill="hold"/>
                                        <p:tgtEl>
                                          <p:spTgt spid="7373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373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3731">
                                            <p:txEl>
                                              <p:pRg st="13" end="13"/>
                                            </p:txEl>
                                          </p:spTgt>
                                        </p:tgtEl>
                                        <p:attrNameLst>
                                          <p:attrName>style.visibility</p:attrName>
                                        </p:attrNameLst>
                                      </p:cBhvr>
                                      <p:to>
                                        <p:strVal val="visible"/>
                                      </p:to>
                                    </p:set>
                                    <p:anim calcmode="lin" valueType="num">
                                      <p:cBhvr additive="base">
                                        <p:cTn id="85" dur="500" fill="hold"/>
                                        <p:tgtEl>
                                          <p:spTgt spid="73731">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3731">
                                            <p:txEl>
                                              <p:pRg st="13" end="13"/>
                                            </p:txEl>
                                          </p:spTgt>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73731">
                                            <p:txEl>
                                              <p:pRg st="14" end="14"/>
                                            </p:txEl>
                                          </p:spTgt>
                                        </p:tgtEl>
                                        <p:attrNameLst>
                                          <p:attrName>style.visibility</p:attrName>
                                        </p:attrNameLst>
                                      </p:cBhvr>
                                      <p:to>
                                        <p:strVal val="visible"/>
                                      </p:to>
                                    </p:set>
                                    <p:anim calcmode="lin" valueType="num">
                                      <p:cBhvr additive="base">
                                        <p:cTn id="89" dur="500" fill="hold"/>
                                        <p:tgtEl>
                                          <p:spTgt spid="73731">
                                            <p:txEl>
                                              <p:pRg st="14" end="14"/>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7373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smtClean="0"/>
              <a:t>软件的定义</a:t>
            </a:r>
          </a:p>
        </p:txBody>
      </p:sp>
      <p:sp>
        <p:nvSpPr>
          <p:cNvPr id="18435" name="Rectangle 3"/>
          <p:cNvSpPr>
            <a:spLocks noGrp="1" noChangeArrowheads="1"/>
          </p:cNvSpPr>
          <p:nvPr>
            <p:ph idx="1"/>
          </p:nvPr>
        </p:nvSpPr>
        <p:spPr>
          <a:xfrm>
            <a:off x="407368" y="954854"/>
            <a:ext cx="11417082" cy="5184775"/>
          </a:xfrm>
        </p:spPr>
        <p:txBody>
          <a:bodyPr>
            <a:normAutofit lnSpcReduction="10000"/>
          </a:bodyPr>
          <a:lstStyle/>
          <a:p>
            <a:pPr>
              <a:lnSpc>
                <a:spcPct val="120000"/>
              </a:lnSpc>
              <a:spcBef>
                <a:spcPct val="30000"/>
              </a:spcBef>
            </a:pPr>
            <a:r>
              <a:rPr lang="en-US" altLang="zh-CN" dirty="0"/>
              <a:t>IEEE</a:t>
            </a:r>
            <a:r>
              <a:rPr lang="zh-CN" altLang="en-US" dirty="0"/>
              <a:t>定义：软件是计算机程序、规程以及运行计算机系统所需要的文档和数据。 </a:t>
            </a:r>
          </a:p>
          <a:p>
            <a:pPr>
              <a:lnSpc>
                <a:spcPct val="110000"/>
              </a:lnSpc>
              <a:spcBef>
                <a:spcPct val="30000"/>
              </a:spcBef>
            </a:pPr>
            <a:r>
              <a:rPr lang="en-US" altLang="zh-CN" dirty="0"/>
              <a:t>Wirth</a:t>
            </a:r>
            <a:r>
              <a:rPr lang="zh-CN" altLang="en-US" dirty="0"/>
              <a:t>中指出：</a:t>
            </a:r>
          </a:p>
          <a:p>
            <a:pPr lvl="1">
              <a:lnSpc>
                <a:spcPct val="110000"/>
              </a:lnSpc>
              <a:spcBef>
                <a:spcPct val="30000"/>
              </a:spcBef>
            </a:pPr>
            <a:r>
              <a:rPr lang="zh-CN" altLang="en-US" dirty="0"/>
              <a:t>在结构化程序设计：程序＝算法＋数据结构</a:t>
            </a:r>
          </a:p>
          <a:p>
            <a:pPr lvl="1">
              <a:lnSpc>
                <a:spcPct val="110000"/>
              </a:lnSpc>
              <a:spcBef>
                <a:spcPct val="30000"/>
              </a:spcBef>
            </a:pPr>
            <a:r>
              <a:rPr lang="zh-CN" altLang="en-US" dirty="0"/>
              <a:t>在软件工程中：软件＝程序＋文档。 </a:t>
            </a:r>
          </a:p>
          <a:p>
            <a:pPr>
              <a:lnSpc>
                <a:spcPct val="120000"/>
              </a:lnSpc>
              <a:spcBef>
                <a:spcPct val="30000"/>
              </a:spcBef>
            </a:pPr>
            <a:r>
              <a:rPr lang="zh-CN" altLang="en-US" dirty="0"/>
              <a:t>另一种对软件的公认解释是：</a:t>
            </a:r>
            <a:r>
              <a:rPr lang="zh-CN" altLang="en-US" dirty="0">
                <a:solidFill>
                  <a:srgbClr val="FFFF00"/>
                </a:solidFill>
              </a:rPr>
              <a:t>软件是包括程序、数据及其相关文档的完整集合。</a:t>
            </a:r>
          </a:p>
          <a:p>
            <a:pPr>
              <a:lnSpc>
                <a:spcPct val="120000"/>
              </a:lnSpc>
              <a:spcBef>
                <a:spcPct val="30000"/>
              </a:spcBef>
            </a:pPr>
            <a:r>
              <a:rPr lang="zh-CN" altLang="en-US" dirty="0"/>
              <a:t>程序和数据</a:t>
            </a:r>
            <a:r>
              <a:rPr lang="zh-CN" altLang="en-US" dirty="0" smtClean="0"/>
              <a:t>是</a:t>
            </a:r>
            <a:r>
              <a:rPr lang="zh-CN" altLang="en-US" dirty="0"/>
              <a:t>构造</a:t>
            </a:r>
            <a:r>
              <a:rPr lang="zh-CN" altLang="en-US" dirty="0" smtClean="0"/>
              <a:t>软件</a:t>
            </a:r>
            <a:r>
              <a:rPr lang="zh-CN" altLang="en-US" dirty="0"/>
              <a:t>的基础，文档是软件质量的保证</a:t>
            </a:r>
            <a:r>
              <a:rPr lang="zh-CN" altLang="en-US" dirty="0" smtClean="0"/>
              <a:t>，</a:t>
            </a:r>
            <a:r>
              <a:rPr lang="zh-CN" altLang="en-US" dirty="0"/>
              <a:t>也</a:t>
            </a:r>
            <a:r>
              <a:rPr lang="zh-CN" altLang="en-US" dirty="0" smtClean="0"/>
              <a:t>是</a:t>
            </a:r>
            <a:r>
              <a:rPr lang="zh-CN" altLang="en-US" dirty="0"/>
              <a:t>保证软件更新及生命周期长短</a:t>
            </a:r>
            <a:r>
              <a:rPr lang="zh-CN" altLang="en-US" dirty="0" smtClean="0"/>
              <a:t>的必需品。</a:t>
            </a:r>
            <a:endParaRPr lang="zh-CN" altLang="en-US" dirty="0"/>
          </a:p>
        </p:txBody>
      </p:sp>
      <p:sp>
        <p:nvSpPr>
          <p:cNvPr id="2" name="日期占位符 1"/>
          <p:cNvSpPr>
            <a:spLocks noGrp="1"/>
          </p:cNvSpPr>
          <p:nvPr>
            <p:ph type="dt" sz="half" idx="10"/>
          </p:nvPr>
        </p:nvSpPr>
        <p:spPr/>
        <p:txBody>
          <a:bodyPr/>
          <a:lstStyle/>
          <a:p>
            <a:fld id="{6FBDCC0E-CDCB-48FF-B425-B4B47B82B212}"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5</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软件的特点</a:t>
            </a:r>
          </a:p>
        </p:txBody>
      </p:sp>
      <p:sp>
        <p:nvSpPr>
          <p:cNvPr id="19459" name="Rectangle 3"/>
          <p:cNvSpPr>
            <a:spLocks noGrp="1" noChangeArrowheads="1"/>
          </p:cNvSpPr>
          <p:nvPr>
            <p:ph idx="1"/>
          </p:nvPr>
        </p:nvSpPr>
        <p:spPr>
          <a:xfrm>
            <a:off x="479376" y="908721"/>
            <a:ext cx="11345074" cy="5357145"/>
          </a:xfrm>
        </p:spPr>
        <p:txBody>
          <a:bodyPr>
            <a:normAutofit/>
          </a:bodyPr>
          <a:lstStyle/>
          <a:p>
            <a:pPr>
              <a:lnSpc>
                <a:spcPct val="80000"/>
              </a:lnSpc>
              <a:spcBef>
                <a:spcPct val="30000"/>
              </a:spcBef>
            </a:pPr>
            <a:r>
              <a:rPr lang="zh-CN" altLang="en-US" sz="2400" dirty="0"/>
              <a:t>软件是一种逻辑实体，具有抽象性。</a:t>
            </a:r>
          </a:p>
          <a:p>
            <a:pPr>
              <a:lnSpc>
                <a:spcPct val="80000"/>
              </a:lnSpc>
              <a:spcBef>
                <a:spcPct val="30000"/>
              </a:spcBef>
            </a:pPr>
            <a:r>
              <a:rPr lang="zh-CN" altLang="en-US" sz="2400" dirty="0"/>
              <a:t>软件开发过程中没有明显的制造过程 。</a:t>
            </a:r>
          </a:p>
          <a:p>
            <a:pPr>
              <a:lnSpc>
                <a:spcPct val="80000"/>
              </a:lnSpc>
              <a:spcBef>
                <a:spcPct val="30000"/>
              </a:spcBef>
            </a:pPr>
            <a:r>
              <a:rPr lang="zh-CN" altLang="en-US" sz="2400" dirty="0"/>
              <a:t>不存在机械磨损和老化问题，但存在软件退化问题 。</a:t>
            </a:r>
          </a:p>
          <a:p>
            <a:pPr>
              <a:lnSpc>
                <a:spcPct val="80000"/>
              </a:lnSpc>
              <a:spcBef>
                <a:spcPct val="30000"/>
              </a:spcBef>
            </a:pPr>
            <a:r>
              <a:rPr lang="zh-CN" altLang="en-US" sz="2400" dirty="0"/>
              <a:t>软件的开发和运行受到计算机系统的约束和限制。</a:t>
            </a:r>
          </a:p>
          <a:p>
            <a:pPr>
              <a:spcBef>
                <a:spcPct val="30000"/>
              </a:spcBef>
            </a:pPr>
            <a:r>
              <a:rPr lang="zh-CN" altLang="en-US" sz="2400" dirty="0" smtClean="0">
                <a:solidFill>
                  <a:srgbClr val="C00000"/>
                </a:solidFill>
              </a:rPr>
              <a:t>软件开发</a:t>
            </a:r>
            <a:r>
              <a:rPr lang="zh-CN" altLang="en-US" sz="2400" dirty="0">
                <a:solidFill>
                  <a:srgbClr val="C00000"/>
                </a:solidFill>
              </a:rPr>
              <a:t>至今未完全摆脱手工艺的</a:t>
            </a:r>
            <a:r>
              <a:rPr lang="zh-CN" altLang="en-US" sz="2400" dirty="0" smtClean="0">
                <a:solidFill>
                  <a:srgbClr val="C00000"/>
                </a:solidFill>
              </a:rPr>
              <a:t>开发方式；</a:t>
            </a:r>
            <a:endParaRPr lang="zh-CN" altLang="en-US" sz="2400" dirty="0">
              <a:solidFill>
                <a:srgbClr val="C00000"/>
              </a:solidFill>
            </a:endParaRPr>
          </a:p>
          <a:p>
            <a:pPr>
              <a:lnSpc>
                <a:spcPct val="80000"/>
              </a:lnSpc>
              <a:spcBef>
                <a:spcPct val="30000"/>
              </a:spcBef>
            </a:pPr>
            <a:r>
              <a:rPr lang="zh-CN" altLang="en-US" sz="2400" dirty="0"/>
              <a:t>软件是复杂的原因：</a:t>
            </a:r>
          </a:p>
          <a:p>
            <a:pPr lvl="1">
              <a:lnSpc>
                <a:spcPct val="80000"/>
              </a:lnSpc>
              <a:spcBef>
                <a:spcPct val="30000"/>
              </a:spcBef>
            </a:pPr>
            <a:r>
              <a:rPr lang="zh-CN" altLang="en-US" sz="2000" dirty="0"/>
              <a:t>实际需求（业务背景）的复杂性</a:t>
            </a:r>
          </a:p>
          <a:p>
            <a:pPr lvl="1">
              <a:lnSpc>
                <a:spcPct val="80000"/>
              </a:lnSpc>
              <a:spcBef>
                <a:spcPct val="30000"/>
              </a:spcBef>
            </a:pPr>
            <a:r>
              <a:rPr lang="zh-CN" altLang="en-US" sz="2000" dirty="0"/>
              <a:t>程序逻辑的复杂性</a:t>
            </a:r>
          </a:p>
          <a:p>
            <a:pPr>
              <a:lnSpc>
                <a:spcPct val="80000"/>
              </a:lnSpc>
              <a:spcBef>
                <a:spcPct val="30000"/>
              </a:spcBef>
            </a:pPr>
            <a:r>
              <a:rPr lang="zh-CN" altLang="en-US" sz="2400" dirty="0"/>
              <a:t>软件研制成本高，软件成本所占比例逐年增加。</a:t>
            </a:r>
          </a:p>
          <a:p>
            <a:pPr>
              <a:lnSpc>
                <a:spcPct val="80000"/>
              </a:lnSpc>
              <a:spcBef>
                <a:spcPct val="30000"/>
              </a:spcBef>
            </a:pPr>
            <a:r>
              <a:rPr lang="zh-CN" altLang="en-US" sz="2400" dirty="0"/>
              <a:t>软件投入运行时还涉及到许多社会因素。</a:t>
            </a:r>
          </a:p>
        </p:txBody>
      </p:sp>
      <p:sp>
        <p:nvSpPr>
          <p:cNvPr id="2" name="日期占位符 1"/>
          <p:cNvSpPr>
            <a:spLocks noGrp="1"/>
          </p:cNvSpPr>
          <p:nvPr>
            <p:ph type="dt" sz="half" idx="10"/>
          </p:nvPr>
        </p:nvSpPr>
        <p:spPr/>
        <p:txBody>
          <a:bodyPr/>
          <a:lstStyle/>
          <a:p>
            <a:fld id="{CE29E293-9EC2-401A-AB51-7CCED518599E}"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6</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5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smtClean="0"/>
              <a:t>软件的分类</a:t>
            </a:r>
          </a:p>
        </p:txBody>
      </p:sp>
      <p:sp>
        <p:nvSpPr>
          <p:cNvPr id="20483" name="Rectangle 3"/>
          <p:cNvSpPr>
            <a:spLocks noGrp="1" noChangeArrowheads="1"/>
          </p:cNvSpPr>
          <p:nvPr>
            <p:ph idx="1"/>
          </p:nvPr>
        </p:nvSpPr>
        <p:spPr>
          <a:xfrm>
            <a:off x="551384" y="908721"/>
            <a:ext cx="11273066" cy="5357145"/>
          </a:xfrm>
        </p:spPr>
        <p:txBody>
          <a:bodyPr>
            <a:normAutofit/>
          </a:bodyPr>
          <a:lstStyle/>
          <a:p>
            <a:r>
              <a:rPr lang="zh-CN" altLang="en-US" sz="2400" dirty="0"/>
              <a:t>根据软件服务对象的范围不同：</a:t>
            </a:r>
          </a:p>
          <a:p>
            <a:pPr lvl="1"/>
            <a:r>
              <a:rPr lang="zh-CN" altLang="en-US" sz="2000" dirty="0"/>
              <a:t>通用软件：操作系统、数据库等；</a:t>
            </a:r>
          </a:p>
          <a:p>
            <a:pPr lvl="1"/>
            <a:r>
              <a:rPr lang="zh-CN" altLang="en-US" sz="2000" dirty="0"/>
              <a:t>定制软件：企业</a:t>
            </a:r>
            <a:r>
              <a:rPr lang="en-US" altLang="zh-CN" sz="2000" dirty="0"/>
              <a:t>ERP</a:t>
            </a:r>
            <a:r>
              <a:rPr lang="zh-CN" altLang="en-US" sz="2000" dirty="0"/>
              <a:t>、办公自动化系统等；</a:t>
            </a:r>
          </a:p>
          <a:p>
            <a:r>
              <a:rPr lang="zh-CN" altLang="en-US" sz="2400" dirty="0"/>
              <a:t>根据软件完成功能所处的层次不同：</a:t>
            </a:r>
          </a:p>
          <a:p>
            <a:pPr lvl="1"/>
            <a:r>
              <a:rPr lang="zh-CN" altLang="en-US" sz="2000" dirty="0"/>
              <a:t>应用软件、中间件软件、系统软件</a:t>
            </a:r>
            <a:endParaRPr lang="en-US" altLang="zh-CN" sz="2000" dirty="0"/>
          </a:p>
          <a:p>
            <a:r>
              <a:rPr lang="zh-CN" altLang="en-US" sz="2400" dirty="0"/>
              <a:t>系统软件：指能与硬件紧密配合在一起，使计算机系统各个部件、相关的软件和数据协调、高效地工作</a:t>
            </a:r>
          </a:p>
          <a:p>
            <a:pPr lvl="1"/>
            <a:r>
              <a:rPr lang="zh-CN" altLang="en-US" sz="2000" dirty="0"/>
              <a:t>操作系统</a:t>
            </a:r>
          </a:p>
          <a:p>
            <a:pPr lvl="1"/>
            <a:r>
              <a:rPr lang="zh-CN" altLang="en-US" sz="2000" dirty="0"/>
              <a:t>设备驱动程序</a:t>
            </a:r>
          </a:p>
          <a:p>
            <a:pPr lvl="1"/>
            <a:r>
              <a:rPr lang="zh-CN" altLang="en-US" sz="2000" dirty="0"/>
              <a:t>数据库管理系统等</a:t>
            </a:r>
            <a:r>
              <a:rPr lang="zh-CN" altLang="en-US" dirty="0"/>
              <a:t> </a:t>
            </a:r>
          </a:p>
          <a:p>
            <a:endParaRPr lang="zh-CN" altLang="en-US" dirty="0" smtClean="0"/>
          </a:p>
          <a:p>
            <a:pPr lvl="1"/>
            <a:endParaRPr lang="zh-CN" altLang="en-US" dirty="0" smtClean="0"/>
          </a:p>
        </p:txBody>
      </p:sp>
      <p:sp>
        <p:nvSpPr>
          <p:cNvPr id="2" name="日期占位符 1"/>
          <p:cNvSpPr>
            <a:spLocks noGrp="1"/>
          </p:cNvSpPr>
          <p:nvPr>
            <p:ph type="dt" sz="half" idx="10"/>
          </p:nvPr>
        </p:nvSpPr>
        <p:spPr/>
        <p:txBody>
          <a:bodyPr/>
          <a:lstStyle/>
          <a:p>
            <a:fld id="{852C58DA-E2B0-4954-BD11-08A0C567322D}"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7</a:t>
            </a:fld>
            <a:endParaRPr lang="zh-CN" altLang="en-US"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3">
                                            <p:txEl>
                                              <p:pRg st="5" end="5"/>
                                            </p:txEl>
                                          </p:spTgt>
                                        </p:tgtEl>
                                        <p:attrNameLst>
                                          <p:attrName>style.visibility</p:attrName>
                                        </p:attrNameLst>
                                      </p:cBhvr>
                                      <p:to>
                                        <p:strVal val="visible"/>
                                      </p:to>
                                    </p:set>
                                    <p:anim calcmode="lin" valueType="num">
                                      <p:cBhvr additive="base">
                                        <p:cTn id="31"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483">
                                            <p:txEl>
                                              <p:pRg st="6" end="6"/>
                                            </p:txEl>
                                          </p:spTgt>
                                        </p:tgtEl>
                                        <p:attrNameLst>
                                          <p:attrName>style.visibility</p:attrName>
                                        </p:attrNameLst>
                                      </p:cBhvr>
                                      <p:to>
                                        <p:strVal val="visible"/>
                                      </p:to>
                                    </p:set>
                                    <p:anim calcmode="lin" valueType="num">
                                      <p:cBhvr additive="base">
                                        <p:cTn id="35"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483">
                                            <p:txEl>
                                              <p:pRg st="7" end="7"/>
                                            </p:txEl>
                                          </p:spTgt>
                                        </p:tgtEl>
                                        <p:attrNameLst>
                                          <p:attrName>style.visibility</p:attrName>
                                        </p:attrNameLst>
                                      </p:cBhvr>
                                      <p:to>
                                        <p:strVal val="visible"/>
                                      </p:to>
                                    </p:set>
                                    <p:anim calcmode="lin" valueType="num">
                                      <p:cBhvr additive="base">
                                        <p:cTn id="39" dur="500" fill="hold"/>
                                        <p:tgtEl>
                                          <p:spTgt spid="2048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48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483">
                                            <p:txEl>
                                              <p:pRg st="8" end="8"/>
                                            </p:txEl>
                                          </p:spTgt>
                                        </p:tgtEl>
                                        <p:attrNameLst>
                                          <p:attrName>style.visibility</p:attrName>
                                        </p:attrNameLst>
                                      </p:cBhvr>
                                      <p:to>
                                        <p:strVal val="visible"/>
                                      </p:to>
                                    </p:set>
                                    <p:anim calcmode="lin" valueType="num">
                                      <p:cBhvr additive="base">
                                        <p:cTn id="43"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软件的发展和软件危机</a:t>
            </a:r>
          </a:p>
        </p:txBody>
      </p:sp>
      <p:sp>
        <p:nvSpPr>
          <p:cNvPr id="15364" name="Rectangle 3"/>
          <p:cNvSpPr>
            <a:spLocks noGrp="1" noChangeArrowheads="1"/>
          </p:cNvSpPr>
          <p:nvPr>
            <p:ph idx="1"/>
          </p:nvPr>
        </p:nvSpPr>
        <p:spPr/>
        <p:txBody>
          <a:bodyPr/>
          <a:lstStyle/>
          <a:p>
            <a:r>
              <a:rPr lang="zh-CN" altLang="en-US" dirty="0" smtClean="0"/>
              <a:t>软件发展阶段</a:t>
            </a:r>
            <a:endParaRPr lang="en-US" altLang="zh-CN" dirty="0" smtClean="0"/>
          </a:p>
          <a:p>
            <a:pPr lvl="1"/>
            <a:r>
              <a:rPr lang="zh-CN" altLang="en-US" dirty="0"/>
              <a:t>程序设计阶段：</a:t>
            </a:r>
            <a:r>
              <a:rPr lang="en-US" altLang="zh-CN" dirty="0"/>
              <a:t>20</a:t>
            </a:r>
            <a:r>
              <a:rPr lang="zh-CN" altLang="en-US" dirty="0"/>
              <a:t>世纪</a:t>
            </a:r>
            <a:r>
              <a:rPr lang="en-US" altLang="zh-CN" dirty="0"/>
              <a:t>50</a:t>
            </a:r>
            <a:r>
              <a:rPr lang="zh-CN" altLang="en-US" dirty="0"/>
              <a:t>至</a:t>
            </a:r>
            <a:r>
              <a:rPr lang="en-US" altLang="zh-CN" dirty="0"/>
              <a:t>60</a:t>
            </a:r>
            <a:r>
              <a:rPr lang="zh-CN" altLang="en-US" dirty="0"/>
              <a:t>年代</a:t>
            </a:r>
          </a:p>
          <a:p>
            <a:pPr lvl="1"/>
            <a:r>
              <a:rPr lang="zh-CN" altLang="en-US" dirty="0"/>
              <a:t>程序系统阶段：</a:t>
            </a:r>
            <a:r>
              <a:rPr lang="en-US" altLang="zh-CN" dirty="0"/>
              <a:t>20</a:t>
            </a:r>
            <a:r>
              <a:rPr lang="zh-CN" altLang="en-US" dirty="0"/>
              <a:t>世纪</a:t>
            </a:r>
            <a:r>
              <a:rPr lang="en-US" altLang="zh-CN" dirty="0"/>
              <a:t>60</a:t>
            </a:r>
            <a:r>
              <a:rPr lang="zh-CN" altLang="en-US" dirty="0"/>
              <a:t>至</a:t>
            </a:r>
            <a:r>
              <a:rPr lang="en-US" altLang="zh-CN" dirty="0"/>
              <a:t>70</a:t>
            </a:r>
            <a:r>
              <a:rPr lang="zh-CN" altLang="en-US" dirty="0"/>
              <a:t>年代	</a:t>
            </a:r>
          </a:p>
          <a:p>
            <a:pPr lvl="1"/>
            <a:r>
              <a:rPr lang="zh-CN" altLang="en-US" dirty="0"/>
              <a:t>软件工程阶段：</a:t>
            </a:r>
            <a:r>
              <a:rPr lang="en-US" altLang="zh-CN" dirty="0"/>
              <a:t>20</a:t>
            </a:r>
            <a:r>
              <a:rPr lang="zh-CN" altLang="en-US" dirty="0"/>
              <a:t>世纪</a:t>
            </a:r>
            <a:r>
              <a:rPr lang="en-US" altLang="zh-CN" dirty="0"/>
              <a:t>70</a:t>
            </a:r>
            <a:r>
              <a:rPr lang="zh-CN" altLang="en-US" dirty="0"/>
              <a:t>至</a:t>
            </a:r>
            <a:r>
              <a:rPr lang="en-US" altLang="zh-CN" dirty="0"/>
              <a:t>90</a:t>
            </a:r>
            <a:r>
              <a:rPr lang="zh-CN" altLang="en-US" dirty="0"/>
              <a:t>年代</a:t>
            </a:r>
          </a:p>
          <a:p>
            <a:pPr lvl="1"/>
            <a:r>
              <a:rPr lang="zh-CN" altLang="en-US" dirty="0"/>
              <a:t>现代软件工程阶段： </a:t>
            </a:r>
            <a:r>
              <a:rPr lang="en-US" altLang="zh-CN" dirty="0"/>
              <a:t>20</a:t>
            </a:r>
            <a:r>
              <a:rPr lang="zh-CN" altLang="en-US" dirty="0"/>
              <a:t>世纪</a:t>
            </a:r>
            <a:r>
              <a:rPr lang="en-US" altLang="zh-CN" dirty="0"/>
              <a:t>90</a:t>
            </a:r>
            <a:r>
              <a:rPr lang="zh-CN" altLang="en-US" dirty="0"/>
              <a:t>年代</a:t>
            </a:r>
            <a:r>
              <a:rPr lang="zh-CN" altLang="en-US" dirty="0" smtClean="0"/>
              <a:t>至今</a:t>
            </a:r>
          </a:p>
          <a:p>
            <a:r>
              <a:rPr lang="zh-CN" altLang="en-US" dirty="0" smtClean="0"/>
              <a:t>软件危机</a:t>
            </a:r>
            <a:endParaRPr lang="en-US" altLang="zh-CN" dirty="0" smtClean="0"/>
          </a:p>
          <a:p>
            <a:pPr lvl="1"/>
            <a:r>
              <a:rPr lang="en-US" altLang="zh-CN" dirty="0" smtClean="0"/>
              <a:t>1960</a:t>
            </a:r>
            <a:r>
              <a:rPr lang="zh-CN" altLang="en-US" dirty="0" smtClean="0"/>
              <a:t>年后至</a:t>
            </a:r>
            <a:r>
              <a:rPr lang="en-US" altLang="zh-CN" dirty="0" smtClean="0"/>
              <a:t>1970</a:t>
            </a:r>
            <a:r>
              <a:rPr lang="zh-CN" altLang="en-US" dirty="0" smtClean="0"/>
              <a:t>之间的软件快速发展阶段</a:t>
            </a:r>
          </a:p>
          <a:p>
            <a:r>
              <a:rPr lang="zh-CN" altLang="en-US" dirty="0" smtClean="0"/>
              <a:t>软件危机的解决途径</a:t>
            </a:r>
            <a:endParaRPr lang="en-US" altLang="zh-CN" dirty="0" smtClean="0"/>
          </a:p>
          <a:p>
            <a:pPr lvl="1"/>
            <a:r>
              <a:rPr lang="zh-CN" altLang="en-US" dirty="0" smtClean="0"/>
              <a:t>软件工程大会第一次召开</a:t>
            </a:r>
          </a:p>
          <a:p>
            <a:endParaRPr lang="en-US" altLang="zh-CN" dirty="0" smtClean="0"/>
          </a:p>
        </p:txBody>
      </p:sp>
      <p:sp>
        <p:nvSpPr>
          <p:cNvPr id="2" name="日期占位符 1"/>
          <p:cNvSpPr>
            <a:spLocks noGrp="1"/>
          </p:cNvSpPr>
          <p:nvPr>
            <p:ph type="dt" sz="half" idx="10"/>
          </p:nvPr>
        </p:nvSpPr>
        <p:spPr/>
        <p:txBody>
          <a:bodyPr/>
          <a:lstStyle/>
          <a:p>
            <a:fld id="{D893361A-A9B6-471F-91FF-2F2D67B4693C}" type="datetime1">
              <a:rPr lang="zh-CN" altLang="en-US" smtClean="0"/>
              <a:t>2017/3/1</a:t>
            </a:fld>
            <a:endParaRPr lang="zh-CN" altLang="en-US" dirty="0"/>
          </a:p>
        </p:txBody>
      </p:sp>
      <p:sp>
        <p:nvSpPr>
          <p:cNvPr id="3" name="页脚占位符 2"/>
          <p:cNvSpPr>
            <a:spLocks noGrp="1"/>
          </p:cNvSpPr>
          <p:nvPr>
            <p:ph type="ftr" sz="quarter" idx="11"/>
          </p:nvPr>
        </p:nvSpPr>
        <p:spPr/>
        <p:txBody>
          <a:bodyPr/>
          <a:lstStyle/>
          <a:p>
            <a:pPr>
              <a:defRPr/>
            </a:pPr>
            <a:r>
              <a:rPr lang="en-GB" altLang="en-US" smtClean="0"/>
              <a:t>© 2014-2018 BUPT TSEG </a:t>
            </a:r>
            <a:endParaRPr lang="zh-CN" altLang="en-US"/>
          </a:p>
        </p:txBody>
      </p:sp>
      <p:sp>
        <p:nvSpPr>
          <p:cNvPr id="4" name="灯片编号占位符 3"/>
          <p:cNvSpPr>
            <a:spLocks noGrp="1"/>
          </p:cNvSpPr>
          <p:nvPr>
            <p:ph type="sldNum" sz="quarter" idx="12"/>
          </p:nvPr>
        </p:nvSpPr>
        <p:spPr/>
        <p:txBody>
          <a:bodyPr/>
          <a:lstStyle/>
          <a:p>
            <a:fld id="{65C61107-C9B8-45B5-BD23-C8A00455B7E2}" type="slidenum">
              <a:rPr lang="zh-CN" altLang="en-US" smtClean="0"/>
              <a:pPr/>
              <a:t>8</a:t>
            </a:fld>
            <a:endParaRPr lang="zh-CN" altLang="en-US" dirty="0"/>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80"/>
          <p:cNvSpPr>
            <a:spLocks noGrp="1" noChangeArrowheads="1"/>
          </p:cNvSpPr>
          <p:nvPr>
            <p:ph type="title"/>
          </p:nvPr>
        </p:nvSpPr>
        <p:spPr/>
        <p:txBody>
          <a:bodyPr>
            <a:normAutofit/>
          </a:bodyPr>
          <a:lstStyle/>
          <a:p>
            <a:pPr algn="r"/>
            <a:r>
              <a:rPr lang="zh-CN" altLang="en-US" sz="3200" b="1" dirty="0">
                <a:solidFill>
                  <a:schemeClr val="bg1"/>
                </a:solidFill>
                <a:latin typeface="微软雅黑" panose="020B0503020204020204" pitchFamily="34" charset="-122"/>
                <a:ea typeface="微软雅黑" panose="020B0503020204020204" pitchFamily="34" charset="-122"/>
              </a:rPr>
              <a:t>软件发展的三个主要阶段</a:t>
            </a:r>
          </a:p>
        </p:txBody>
      </p:sp>
      <p:graphicFrame>
        <p:nvGraphicFramePr>
          <p:cNvPr id="52308" name="Group 84"/>
          <p:cNvGraphicFramePr>
            <a:graphicFrameLocks noGrp="1"/>
          </p:cNvGraphicFramePr>
          <p:nvPr>
            <p:ph type="tbl" idx="1"/>
            <p:extLst>
              <p:ext uri="{D42A27DB-BD31-4B8C-83A1-F6EECF244321}">
                <p14:modId xmlns:p14="http://schemas.microsoft.com/office/powerpoint/2010/main" val="1422798200"/>
              </p:ext>
            </p:extLst>
          </p:nvPr>
        </p:nvGraphicFramePr>
        <p:xfrm>
          <a:off x="623392" y="924910"/>
          <a:ext cx="11017225" cy="5521897"/>
        </p:xfrm>
        <a:graphic>
          <a:graphicData uri="http://schemas.openxmlformats.org/drawingml/2006/table">
            <a:tbl>
              <a:tblPr/>
              <a:tblGrid>
                <a:gridCol w="984468">
                  <a:extLst>
                    <a:ext uri="{9D8B030D-6E8A-4147-A177-3AD203B41FA5}">
                      <a16:colId xmlns:a16="http://schemas.microsoft.com/office/drawing/2014/main" val="20000"/>
                    </a:ext>
                  </a:extLst>
                </a:gridCol>
                <a:gridCol w="1258598">
                  <a:extLst>
                    <a:ext uri="{9D8B030D-6E8A-4147-A177-3AD203B41FA5}">
                      <a16:colId xmlns:a16="http://schemas.microsoft.com/office/drawing/2014/main" val="20001"/>
                    </a:ext>
                  </a:extLst>
                </a:gridCol>
                <a:gridCol w="2551210">
                  <a:extLst>
                    <a:ext uri="{9D8B030D-6E8A-4147-A177-3AD203B41FA5}">
                      <a16:colId xmlns:a16="http://schemas.microsoft.com/office/drawing/2014/main" val="20002"/>
                    </a:ext>
                  </a:extLst>
                </a:gridCol>
                <a:gridCol w="2755307">
                  <a:extLst>
                    <a:ext uri="{9D8B030D-6E8A-4147-A177-3AD203B41FA5}">
                      <a16:colId xmlns:a16="http://schemas.microsoft.com/office/drawing/2014/main" val="20003"/>
                    </a:ext>
                  </a:extLst>
                </a:gridCol>
                <a:gridCol w="3467642">
                  <a:extLst>
                    <a:ext uri="{9D8B030D-6E8A-4147-A177-3AD203B41FA5}">
                      <a16:colId xmlns:a16="http://schemas.microsoft.com/office/drawing/2014/main" val="20004"/>
                    </a:ext>
                  </a:extLst>
                </a:gridCol>
              </a:tblGrid>
              <a:tr h="328613">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8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　</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阶段</a:t>
                      </a:r>
                      <a:endPar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row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2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程序设计</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2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程序系统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24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（现代）软件工程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9913">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20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特点</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　</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2714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软件所指</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程序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程序及说明书</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程序、文档和数据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9875">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程序设计语言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汇编及机器语言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高级语言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软件语言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75">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软件工作范围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程序编写</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包括设计和测试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软件生存期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4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需求者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程序设计本人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少数用户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市场用户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r h="446088">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开发软件的组织</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个人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开发小组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开发小组及大中型软件开发机构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14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软件规模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小型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中小型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大中小型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9875">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决定质量的因素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个人程序技术</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小组技术水平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管理水平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8"/>
                  </a:ext>
                </a:extLst>
              </a:tr>
              <a:tr h="806449">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开发技术和手段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子程序</a:t>
                      </a:r>
                      <a:r>
                        <a:rPr kumimoji="0" lang="en-US" altLang="zh-CN"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a:t>
                      </a: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程序库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结构化程序设计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数据库、开发工具、开发环境、工程化开发方法、标准和规范、网络及分布式开发、面向对象技术、软件复用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14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维护责任者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程序设计者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开发小组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专职维护人员</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79425">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硬件特征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价格高</a:t>
                      </a:r>
                      <a:r>
                        <a:rPr kumimoji="0" lang="en-US" altLang="zh-CN"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a:t>
                      </a: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存储容量小</a:t>
                      </a:r>
                      <a:b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b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工作可靠性差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降价、速度、容量及工作可靠性明显提高</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向超高速、大容量、微型化及网络化发展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627063">
                <a:tc gridSpan="2">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Arial" charset="0"/>
                        </a:rPr>
                        <a:t>软件特征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完全不受重视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软件技术的发展不能满足需求，出现软件危机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90000"/>
                        </a:lnSpc>
                        <a:spcBef>
                          <a:spcPct val="0"/>
                        </a:spcBef>
                        <a:spcAft>
                          <a:spcPct val="0"/>
                        </a:spcAft>
                        <a:buClr>
                          <a:schemeClr val="bg2"/>
                        </a:buClr>
                        <a:buSzPct val="65000"/>
                        <a:buFont typeface="Wingdings" pitchFamily="2" charset="2"/>
                        <a:buNone/>
                        <a:tabLst/>
                      </a:pPr>
                      <a:r>
                        <a:rPr kumimoji="0" lang="zh-CN" altLang="en-US" sz="16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Arial" charset="0"/>
                        </a:rPr>
                        <a:t>开发技术有进步，但未获突破性进展，价高，未摆脱软件危机</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potx" id="{26EAEBA4-1D49-4DB4-87FD-F89B39B667DC}" vid="{2D9E99FD-BD81-4E8F-9B84-66C6A4F04C9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开题报告-贾亚璞.pptx" id="{3E0BD7EA-0129-4FAC-BE59-252AB1F07E00}" vid="{CD18EA82-272A-4661-BD8C-A496EC9FCF1F}"/>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Template>
  <TotalTime>4408</TotalTime>
  <Words>1699</Words>
  <Application>Microsoft Office PowerPoint</Application>
  <PresentationFormat>宽屏</PresentationFormat>
  <Paragraphs>290</Paragraphs>
  <Slides>24</Slides>
  <Notes>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24</vt:i4>
      </vt:variant>
    </vt:vector>
  </HeadingPairs>
  <TitlesOfParts>
    <vt:vector size="36" baseType="lpstr">
      <vt:lpstr>华文细黑</vt:lpstr>
      <vt:lpstr>宋体</vt:lpstr>
      <vt:lpstr>微软雅黑</vt:lpstr>
      <vt:lpstr>Arial</vt:lpstr>
      <vt:lpstr>Calibri</vt:lpstr>
      <vt:lpstr>Calibri Light</vt:lpstr>
      <vt:lpstr>Impact</vt:lpstr>
      <vt:lpstr>MV Boli</vt:lpstr>
      <vt:lpstr>Segoe UI</vt:lpstr>
      <vt:lpstr>Wingdings</vt:lpstr>
      <vt:lpstr>2015</vt:lpstr>
      <vt:lpstr>1_Office 主题</vt:lpstr>
      <vt:lpstr>PowerPoint 演示文稿</vt:lpstr>
      <vt:lpstr>本章内容</vt:lpstr>
      <vt:lpstr>计算机软件</vt:lpstr>
      <vt:lpstr>引言</vt:lpstr>
      <vt:lpstr>软件的定义</vt:lpstr>
      <vt:lpstr>软件的特点</vt:lpstr>
      <vt:lpstr>软件的分类</vt:lpstr>
      <vt:lpstr>软件的发展和软件危机</vt:lpstr>
      <vt:lpstr>软件发展的三个主要阶段</vt:lpstr>
      <vt:lpstr>软件危机</vt:lpstr>
      <vt:lpstr>软件危机 Software Crisis</vt:lpstr>
      <vt:lpstr>软件危机的解决途径</vt:lpstr>
      <vt:lpstr>软件工程</vt:lpstr>
      <vt:lpstr>软件工程定义 1-2</vt:lpstr>
      <vt:lpstr>软件工程定义 3-4</vt:lpstr>
      <vt:lpstr>软件工程要素</vt:lpstr>
      <vt:lpstr>软件工程的目标和原则</vt:lpstr>
      <vt:lpstr>软件工程的目标和原则</vt:lpstr>
      <vt:lpstr>软件工程管理的基本原理</vt:lpstr>
      <vt:lpstr>软件工程知识体系</vt:lpstr>
      <vt:lpstr>软件工程知识体系</vt:lpstr>
      <vt:lpstr>软件工程知识体系知识域</vt:lpstr>
      <vt:lpstr>软件工程知识体系知识域</vt:lpstr>
      <vt:lpstr>课后思考题</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xiao ding</dc:creator>
  <cp:lastModifiedBy>xiao</cp:lastModifiedBy>
  <cp:revision>107</cp:revision>
  <dcterms:created xsi:type="dcterms:W3CDTF">2008-02-20T09:21:03Z</dcterms:created>
  <dcterms:modified xsi:type="dcterms:W3CDTF">2017-03-01T10:57:41Z</dcterms:modified>
</cp:coreProperties>
</file>