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6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2" r:id="rId18"/>
    <p:sldId id="273" r:id="rId19"/>
    <p:sldId id="274" r:id="rId20"/>
    <p:sldId id="276" r:id="rId21"/>
    <p:sldId id="328" r:id="rId22"/>
    <p:sldId id="277" r:id="rId23"/>
    <p:sldId id="275" r:id="rId24"/>
    <p:sldId id="329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289" r:id="rId45"/>
    <p:sldId id="325" r:id="rId46"/>
    <p:sldId id="290" r:id="rId47"/>
    <p:sldId id="291" r:id="rId48"/>
    <p:sldId id="292" r:id="rId49"/>
    <p:sldId id="293" r:id="rId50"/>
    <p:sldId id="294" r:id="rId51"/>
    <p:sldId id="295" r:id="rId52"/>
    <p:sldId id="330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14" r:id="rId61"/>
    <p:sldId id="303" r:id="rId62"/>
    <p:sldId id="304" r:id="rId63"/>
    <p:sldId id="305" r:id="rId64"/>
    <p:sldId id="306" r:id="rId65"/>
    <p:sldId id="307" r:id="rId66"/>
    <p:sldId id="308" r:id="rId67"/>
    <p:sldId id="310" r:id="rId68"/>
    <p:sldId id="311" r:id="rId69"/>
    <p:sldId id="312" r:id="rId70"/>
    <p:sldId id="313" r:id="rId71"/>
    <p:sldId id="315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3" autoAdjust="0"/>
  </p:normalViewPr>
  <p:slideViewPr>
    <p:cSldViewPr snapToGrid="0" snapToObjects="1">
      <p:cViewPr>
        <p:scale>
          <a:sx n="103" d="100"/>
          <a:sy n="103" d="100"/>
        </p:scale>
        <p:origin x="-156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14-1-19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www.taobao.com/go/act/ju/test/stacking-without-z-index.ph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Guide/CSS/Understanding_z_index" TargetMode="External"/><Relationship Id="rId3" Type="http://schemas.openxmlformats.org/officeDocument/2006/relationships/hyperlink" Target="http://www.vanseodesign.com/css/css-stack-z-inde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bc.net/2008/09/01/window_name_transport/" TargetMode="External"/><Relationship Id="rId4" Type="http://schemas.openxmlformats.org/officeDocument/2006/relationships/hyperlink" Target="http://msdn.microsoft.com/en-us/library/ie/ms536956(v=vs.85)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window.postMessage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zh-CN/docs/Mozilla_event_reference/hashchange" TargetMode="External"/><Relationship Id="rId3" Type="http://schemas.openxmlformats.org/officeDocument/2006/relationships/hyperlink" Target="http://www.taobao.com/go/act/ju/test/hashchange.php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aobao.com/go/act/ju/test/pushstate.ph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owserstate/history.js/" TargetMode="External"/><Relationship Id="rId4" Type="http://schemas.openxmlformats.org/officeDocument/2006/relationships/hyperlink" Target="https://developer.mozilla.org/en-US/docs/Web/Reference/Events/popstat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aobao.com/go/act/ju/test/hashchange-pushstate.php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前端基础</a:t>
            </a:r>
            <a:r>
              <a:rPr kumimoji="1" lang="zh-CN" altLang="en-US" dirty="0" smtClean="0"/>
              <a:t>知识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元泉</a:t>
            </a:r>
            <a:r>
              <a:rPr kumimoji="1" lang="en-US" altLang="zh-CN" dirty="0" smtClean="0"/>
              <a:t> 2014-1-20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73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层叠级别（</a:t>
            </a:r>
            <a:r>
              <a:rPr kumimoji="1" lang="en-US" altLang="zh-TW" dirty="0"/>
              <a:t>Stacking Levels</a:t>
            </a:r>
            <a:r>
              <a:rPr kumimoji="1" lang="zh-TW" altLang="en-US" dirty="0"/>
              <a:t>）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2424" y="1812442"/>
            <a:ext cx="7703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描述：</a:t>
            </a:r>
            <a:endParaRPr kumimoji="1" lang="en-US" altLang="zh-CN" sz="3200" dirty="0" smtClean="0"/>
          </a:p>
          <a:p>
            <a:r>
              <a:rPr kumimoji="1" lang="zh-TW" altLang="en-US" sz="2800" dirty="0" smtClean="0"/>
              <a:t>在</a:t>
            </a:r>
            <a:r>
              <a:rPr kumimoji="1" lang="zh-CN" altLang="en-US" sz="2800" dirty="0" smtClean="0"/>
              <a:t>同</a:t>
            </a:r>
            <a:r>
              <a:rPr kumimoji="1" lang="zh-TW" altLang="en-US" sz="2800" dirty="0" smtClean="0"/>
              <a:t>一个</a:t>
            </a:r>
            <a:r>
              <a:rPr kumimoji="1" lang="en-US" altLang="zh-TW" sz="2800" dirty="0"/>
              <a:t>stacking context</a:t>
            </a:r>
            <a:r>
              <a:rPr kumimoji="1" lang="zh-TW" altLang="en-US" sz="2800" dirty="0"/>
              <a:t>中</a:t>
            </a:r>
            <a:r>
              <a:rPr kumimoji="1" lang="zh-TW" altLang="en-US" sz="2800" dirty="0" smtClean="0"/>
              <a:t>，每个元素都有一个</a:t>
            </a:r>
            <a:r>
              <a:rPr kumimoji="1" lang="en-US" altLang="zh-TW" sz="2800" dirty="0"/>
              <a:t>stack level</a:t>
            </a:r>
            <a:r>
              <a:rPr kumimoji="1" lang="zh-TW" altLang="en-US" sz="2800" dirty="0" smtClean="0"/>
              <a:t>，它决定着</a:t>
            </a:r>
            <a:r>
              <a:rPr kumimoji="1" lang="zh-CN" altLang="en-US" sz="2800" dirty="0" smtClean="0"/>
              <a:t>该</a:t>
            </a:r>
            <a:r>
              <a:rPr kumimoji="1" lang="zh-TW" altLang="en-US" sz="2800" dirty="0" smtClean="0"/>
              <a:t>元素在</a:t>
            </a:r>
            <a:r>
              <a:rPr kumimoji="1" lang="en-US" altLang="zh-TW" sz="2800" dirty="0" smtClean="0"/>
              <a:t>z</a:t>
            </a:r>
            <a:r>
              <a:rPr kumimoji="1" lang="zh-TW" altLang="en-US" sz="2800" dirty="0"/>
              <a:t>轴上的显示顺序。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6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层叠级别（</a:t>
            </a:r>
            <a:r>
              <a:rPr kumimoji="1" lang="en-US" altLang="zh-TW" dirty="0"/>
              <a:t>Stacking Levels</a:t>
            </a:r>
            <a:r>
              <a:rPr kumimoji="1" lang="zh-TW" altLang="en-US" dirty="0"/>
              <a:t>）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在相同</a:t>
            </a:r>
            <a:r>
              <a:rPr kumimoji="1" lang="en-US" altLang="zh-TW" dirty="0"/>
              <a:t>stacking context</a:t>
            </a:r>
            <a:r>
              <a:rPr kumimoji="1" lang="zh-TW" altLang="en-US" dirty="0"/>
              <a:t>中</a:t>
            </a:r>
          </a:p>
          <a:p>
            <a:pPr lvl="1"/>
            <a:r>
              <a:rPr kumimoji="1" lang="en-US" altLang="zh-TW" sz="2400" dirty="0" smtClean="0"/>
              <a:t>stacking </a:t>
            </a:r>
            <a:r>
              <a:rPr kumimoji="1" lang="en-US" altLang="zh-TW" sz="2400" dirty="0"/>
              <a:t>level</a:t>
            </a:r>
            <a:r>
              <a:rPr kumimoji="1" lang="zh-TW" altLang="en-US" sz="2400" dirty="0"/>
              <a:t>值大的显示在上，</a:t>
            </a:r>
            <a:r>
              <a:rPr kumimoji="1" lang="en-US" altLang="zh-TW" sz="2400" dirty="0"/>
              <a:t>stacking level</a:t>
            </a:r>
            <a:r>
              <a:rPr kumimoji="1" lang="zh-TW" altLang="en-US" sz="2400" dirty="0"/>
              <a:t>值小的显示在下</a:t>
            </a:r>
          </a:p>
          <a:p>
            <a:pPr lvl="1"/>
            <a:r>
              <a:rPr kumimoji="1" lang="en-US" altLang="zh-TW" sz="2400" dirty="0" smtClean="0"/>
              <a:t>stacking </a:t>
            </a:r>
            <a:r>
              <a:rPr kumimoji="1" lang="en-US" altLang="zh-TW" sz="2400" dirty="0"/>
              <a:t>level</a:t>
            </a:r>
            <a:r>
              <a:rPr kumimoji="1" lang="zh-TW" altLang="en-US" sz="2400" dirty="0"/>
              <a:t>相同的元素遵循后来居上的原则（</a:t>
            </a:r>
            <a:r>
              <a:rPr kumimoji="1" lang="en-US" altLang="zh-TW" sz="2400" dirty="0"/>
              <a:t>back-to-front </a:t>
            </a:r>
            <a:r>
              <a:rPr kumimoji="1" lang="zh-TW" altLang="en-US" sz="2400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zh-TW" altLang="en-US" dirty="0" smtClean="0"/>
              <a:t>不同 </a:t>
            </a:r>
            <a:r>
              <a:rPr kumimoji="1" lang="en-US" altLang="zh-TW" dirty="0"/>
              <a:t>stacking context</a:t>
            </a:r>
            <a:r>
              <a:rPr kumimoji="1" lang="zh-TW" altLang="en-US" dirty="0"/>
              <a:t>中</a:t>
            </a:r>
          </a:p>
          <a:p>
            <a:pPr lvl="1"/>
            <a:r>
              <a:rPr kumimoji="1" lang="zh-TW" altLang="en-US" sz="2200" dirty="0" smtClean="0"/>
              <a:t>元素显示顺序</a:t>
            </a:r>
            <a:r>
              <a:rPr kumimoji="1" lang="zh-CN" altLang="en-US" sz="2200" dirty="0" smtClean="0"/>
              <a:t>由</a:t>
            </a:r>
            <a:r>
              <a:rPr kumimoji="1" lang="zh-TW" altLang="en-US" sz="2200" dirty="0" smtClean="0"/>
              <a:t>父级</a:t>
            </a:r>
            <a:r>
              <a:rPr kumimoji="1" lang="zh-TW" altLang="en-US" sz="2200" dirty="0" smtClean="0"/>
              <a:t>的</a:t>
            </a:r>
            <a:r>
              <a:rPr kumimoji="1" lang="zh-CN" altLang="en-US" sz="2200" dirty="0" smtClean="0"/>
              <a:t> </a:t>
            </a:r>
            <a:r>
              <a:rPr kumimoji="1" lang="en-US" altLang="zh-TW" sz="2200" dirty="0" smtClean="0"/>
              <a:t>stacking context</a:t>
            </a:r>
            <a:r>
              <a:rPr kumimoji="1" lang="zh-CN" altLang="en-US" sz="2200" dirty="0" smtClean="0"/>
              <a:t> </a:t>
            </a:r>
            <a:r>
              <a:rPr kumimoji="1" lang="zh-TW" altLang="en-US" sz="2200" dirty="0" smtClean="0"/>
              <a:t>的</a:t>
            </a:r>
            <a:r>
              <a:rPr kumimoji="1" lang="zh-CN" altLang="en-US" sz="2200" dirty="0" smtClean="0"/>
              <a:t> </a:t>
            </a:r>
            <a:r>
              <a:rPr kumimoji="1" lang="en-US" altLang="zh-TW" sz="2200" dirty="0" smtClean="0"/>
              <a:t>stacking level</a:t>
            </a:r>
            <a:r>
              <a:rPr kumimoji="1" lang="zh-CN" altLang="en-US" sz="2200" dirty="0" smtClean="0"/>
              <a:t> </a:t>
            </a:r>
            <a:r>
              <a:rPr kumimoji="1" lang="zh-TW" altLang="en-US" sz="2200" dirty="0" smtClean="0"/>
              <a:t>来决定显示</a:t>
            </a:r>
            <a:r>
              <a:rPr kumimoji="1" lang="zh-TW" altLang="en-US" sz="2200" dirty="0"/>
              <a:t>的先后情况，与自身 </a:t>
            </a:r>
            <a:r>
              <a:rPr kumimoji="1" lang="en-US" altLang="zh-TW" sz="2200" dirty="0"/>
              <a:t>stacking </a:t>
            </a:r>
            <a:r>
              <a:rPr kumimoji="1" lang="en-US" altLang="zh-TW" sz="2200" dirty="0" smtClean="0"/>
              <a:t>level</a:t>
            </a:r>
            <a:r>
              <a:rPr kumimoji="1" lang="zh-CN" altLang="en-US" sz="2200" dirty="0" smtClean="0"/>
              <a:t> </a:t>
            </a:r>
            <a:r>
              <a:rPr kumimoji="1" lang="zh-CN" altLang="en-US" sz="2200" dirty="0" smtClean="0"/>
              <a:t>无关</a:t>
            </a:r>
            <a:endParaRPr kumimoji="1" lang="zh-TW" altLang="en-US" sz="2200" dirty="0"/>
          </a:p>
          <a:p>
            <a:pPr lvl="1"/>
            <a:r>
              <a:rPr kumimoji="1" lang="zh-TW" altLang="en-US" sz="2200" dirty="0" smtClean="0"/>
              <a:t>注意</a:t>
            </a:r>
            <a:r>
              <a:rPr kumimoji="1" lang="zh-CN" altLang="en-US" sz="2200" dirty="0" smtClean="0"/>
              <a:t> </a:t>
            </a:r>
            <a:r>
              <a:rPr kumimoji="1" lang="en-US" altLang="zh-TW" sz="2200" dirty="0" smtClean="0"/>
              <a:t>stacking level</a:t>
            </a:r>
            <a:r>
              <a:rPr kumimoji="1" lang="zh-CN" altLang="en-US" sz="2200" dirty="0" smtClean="0"/>
              <a:t> </a:t>
            </a:r>
            <a:r>
              <a:rPr kumimoji="1" lang="zh-TW" altLang="en-US" sz="2200" dirty="0" smtClean="0"/>
              <a:t>和</a:t>
            </a:r>
            <a:r>
              <a:rPr kumimoji="1" lang="en-US" altLang="zh-TW" sz="2200" dirty="0" smtClean="0"/>
              <a:t>z</a:t>
            </a:r>
            <a:r>
              <a:rPr kumimoji="1" lang="en-US" altLang="zh-TW" sz="2200" dirty="0"/>
              <a:t>-</a:t>
            </a:r>
            <a:r>
              <a:rPr kumimoji="1" lang="en-US" altLang="zh-TW" sz="2200" dirty="0" smtClean="0"/>
              <a:t>index</a:t>
            </a:r>
            <a:r>
              <a:rPr kumimoji="1" lang="zh-CN" altLang="en-US" sz="2200" dirty="0" smtClean="0"/>
              <a:t> </a:t>
            </a:r>
            <a:r>
              <a:rPr kumimoji="1" lang="zh-TW" altLang="en-US" sz="2200" dirty="0" smtClean="0"/>
              <a:t>不</a:t>
            </a:r>
            <a:r>
              <a:rPr kumimoji="1" lang="zh-TW" altLang="en-US" sz="2200" dirty="0" smtClean="0"/>
              <a:t>是</a:t>
            </a:r>
            <a:r>
              <a:rPr kumimoji="1" lang="zh-CN" altLang="en-US" sz="2200" dirty="0" smtClean="0"/>
              <a:t>同</a:t>
            </a:r>
            <a:r>
              <a:rPr kumimoji="1" lang="zh-TW" altLang="en-US" sz="2200" dirty="0" smtClean="0"/>
              <a:t>一概念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5820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层叠级别（</a:t>
            </a:r>
            <a:r>
              <a:rPr kumimoji="1" lang="en-US" altLang="zh-TW" dirty="0"/>
              <a:t>Stacking Levels</a:t>
            </a:r>
            <a:r>
              <a:rPr kumimoji="1" lang="zh-TW" altLang="en-US" dirty="0"/>
              <a:t>）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6439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层叠级别规则</a:t>
            </a:r>
            <a:r>
              <a:rPr kumimoji="1" lang="zh-CN" altLang="en-US" sz="2400" dirty="0" smtClean="0"/>
              <a:t>（在</a:t>
            </a:r>
            <a:r>
              <a:rPr kumimoji="1" lang="zh-TW" altLang="en-US" sz="2400" dirty="0" smtClean="0"/>
              <a:t>同</a:t>
            </a:r>
            <a:r>
              <a:rPr kumimoji="1" lang="zh-CN" altLang="en-US" sz="2400" dirty="0" smtClean="0"/>
              <a:t>一个</a:t>
            </a:r>
            <a:r>
              <a:rPr kumimoji="1" lang="en-US" altLang="zh-TW" sz="2400" dirty="0" smtClean="0"/>
              <a:t>stacking context</a:t>
            </a:r>
            <a:r>
              <a:rPr kumimoji="1" lang="zh-TW" altLang="en-US" sz="2400" dirty="0" smtClean="0"/>
              <a:t>中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sz="2400" dirty="0" smtClean="0"/>
              <a:t>父级</a:t>
            </a:r>
            <a:r>
              <a:rPr kumimoji="1" lang="en-US" altLang="zh-CN" sz="2400" dirty="0"/>
              <a:t>stacking context</a:t>
            </a:r>
            <a:r>
              <a:rPr kumimoji="1" lang="zh-CN" altLang="en-US" sz="2400" dirty="0"/>
              <a:t>的背景、边界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sz="2400" dirty="0" smtClean="0"/>
              <a:t>z</a:t>
            </a:r>
            <a:r>
              <a:rPr kumimoji="1" lang="en-US" altLang="zh-CN" sz="2400" dirty="0"/>
              <a:t>-index</a:t>
            </a:r>
            <a:r>
              <a:rPr kumimoji="1" lang="zh-CN" altLang="en-US" sz="2400" dirty="0"/>
              <a:t>值为负值的定位元素（值越小越在下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sz="2400" dirty="0" smtClean="0"/>
              <a:t>文</a:t>
            </a:r>
            <a:r>
              <a:rPr kumimoji="1" lang="zh-CN" altLang="en-US" sz="2400" dirty="0"/>
              <a:t>本流中非定位的、</a:t>
            </a:r>
            <a:r>
              <a:rPr kumimoji="1" lang="en-US" altLang="zh-CN" sz="2400" dirty="0"/>
              <a:t>block</a:t>
            </a:r>
            <a:r>
              <a:rPr kumimoji="1" lang="zh-CN" altLang="en-US" sz="2400" dirty="0"/>
              <a:t>块级元素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sz="2400" dirty="0" smtClean="0"/>
              <a:t>文</a:t>
            </a:r>
            <a:r>
              <a:rPr kumimoji="1" lang="zh-CN" altLang="en-US" sz="2400" dirty="0"/>
              <a:t>本流中非定位的、</a:t>
            </a:r>
            <a:r>
              <a:rPr kumimoji="1" lang="en-US" altLang="zh-CN" sz="2400" dirty="0"/>
              <a:t>float</a:t>
            </a:r>
            <a:r>
              <a:rPr kumimoji="1" lang="zh-CN" altLang="en-US" sz="2400" dirty="0"/>
              <a:t>浮动元素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sz="2400" dirty="0" smtClean="0"/>
              <a:t>文</a:t>
            </a:r>
            <a:r>
              <a:rPr kumimoji="1" lang="zh-CN" altLang="en-US" sz="2400" dirty="0"/>
              <a:t>本流中非定位的、</a:t>
            </a:r>
            <a:r>
              <a:rPr kumimoji="1" lang="en-US" altLang="zh-CN" sz="2400" dirty="0"/>
              <a:t>inline</a:t>
            </a:r>
            <a:r>
              <a:rPr kumimoji="1" lang="zh-CN" altLang="en-US" sz="2400" dirty="0"/>
              <a:t>块级元素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sz="2400" dirty="0" smtClean="0"/>
              <a:t>z</a:t>
            </a:r>
            <a:r>
              <a:rPr kumimoji="1" lang="en-US" altLang="zh-CN" sz="2400" dirty="0"/>
              <a:t>-index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auto/0</a:t>
            </a:r>
            <a:r>
              <a:rPr kumimoji="1" lang="zh-CN" altLang="en-US" sz="2400" dirty="0"/>
              <a:t>的定位元素和</a:t>
            </a:r>
            <a:r>
              <a:rPr kumimoji="1" lang="en-US" altLang="zh-CN" sz="2400" dirty="0"/>
              <a:t>opacity</a:t>
            </a:r>
            <a:r>
              <a:rPr kumimoji="1" lang="zh-CN" altLang="en-US" sz="2400" dirty="0"/>
              <a:t>的值小于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的元素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sz="2400" dirty="0" smtClean="0"/>
              <a:t>z</a:t>
            </a:r>
            <a:r>
              <a:rPr kumimoji="1" lang="en-US" altLang="zh-CN" sz="2400" dirty="0"/>
              <a:t>-index</a:t>
            </a:r>
            <a:r>
              <a:rPr kumimoji="1" lang="zh-CN" altLang="en-US" sz="2400" dirty="0"/>
              <a:t>值为正的定位元素（值越大越在上）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1151" y="5870000"/>
            <a:ext cx="733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注：定位元素指的是</a:t>
            </a:r>
            <a:r>
              <a:rPr kumimoji="1" lang="en-US" altLang="zh-CN" dirty="0" smtClean="0"/>
              <a:t>position</a:t>
            </a:r>
            <a:r>
              <a:rPr kumimoji="1" lang="zh-CN" altLang="en-US" dirty="0" smtClean="0"/>
              <a:t>属性为</a:t>
            </a:r>
            <a:r>
              <a:rPr kumimoji="1" lang="en-US" altLang="zh-CN" dirty="0" smtClean="0"/>
              <a:t>absolute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relative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fixed</a:t>
            </a:r>
            <a:r>
              <a:rPr kumimoji="1" lang="zh-CN" altLang="en-US" dirty="0" smtClean="0"/>
              <a:t>的元素</a:t>
            </a:r>
            <a:endParaRPr kumimoji="1"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 rotWithShape="1">
          <a:blip r:embed="rId2"/>
          <a:srcRect l="-94848" r="-94848"/>
          <a:stretch/>
        </p:blipFill>
        <p:spPr>
          <a:xfrm>
            <a:off x="3945787" y="1700328"/>
            <a:ext cx="7124847" cy="391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8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stacking level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z-index</a:t>
            </a:r>
            <a:r>
              <a:rPr kumimoji="1" lang="zh-CN" altLang="en-US" dirty="0"/>
              <a:t> </a:t>
            </a:r>
            <a:r>
              <a:rPr kumimoji="1" lang="zh-TW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stacking level</a:t>
            </a:r>
            <a:r>
              <a:rPr kumimoji="1" lang="zh-CN" altLang="en-US" dirty="0" smtClean="0"/>
              <a:t> </a:t>
            </a:r>
            <a:r>
              <a:rPr kumimoji="1" lang="zh-TW" altLang="en-US" dirty="0" smtClean="0"/>
              <a:t>决定同一个 </a:t>
            </a:r>
            <a:r>
              <a:rPr kumimoji="1" lang="en-US" altLang="zh-TW" dirty="0" smtClean="0"/>
              <a:t>stacking context</a:t>
            </a:r>
            <a:r>
              <a:rPr kumimoji="1" lang="zh-CN" altLang="en-US" dirty="0" smtClean="0"/>
              <a:t> </a:t>
            </a:r>
            <a:r>
              <a:rPr kumimoji="1" lang="zh-TW" altLang="en-US" dirty="0" smtClean="0"/>
              <a:t>中元素在</a:t>
            </a:r>
            <a:r>
              <a:rPr kumimoji="1" lang="en-US" altLang="zh-TW" dirty="0"/>
              <a:t>z</a:t>
            </a:r>
            <a:r>
              <a:rPr kumimoji="1" lang="zh-TW" altLang="en-US" dirty="0"/>
              <a:t>轴上的显示顺序</a:t>
            </a:r>
          </a:p>
          <a:p>
            <a:r>
              <a:rPr kumimoji="1" lang="en-US" altLang="zh-TW" dirty="0" smtClean="0"/>
              <a:t>z</a:t>
            </a:r>
            <a:r>
              <a:rPr kumimoji="1" lang="en-US" altLang="zh-TW" dirty="0"/>
              <a:t>-</a:t>
            </a:r>
            <a:r>
              <a:rPr kumimoji="1" lang="en-US" altLang="zh-TW" dirty="0" smtClean="0"/>
              <a:t>index</a:t>
            </a:r>
            <a:r>
              <a:rPr kumimoji="1" lang="zh-CN" altLang="en-US" dirty="0" smtClean="0"/>
              <a:t> </a:t>
            </a:r>
            <a:r>
              <a:rPr kumimoji="1" lang="zh-TW" altLang="en-US" dirty="0" smtClean="0"/>
              <a:t>决定 </a:t>
            </a:r>
            <a:r>
              <a:rPr kumimoji="1" lang="en-US" altLang="zh-TW" dirty="0" smtClean="0"/>
              <a:t>stacking level</a:t>
            </a:r>
            <a:r>
              <a:rPr kumimoji="1" lang="zh-CN" altLang="en-US" dirty="0" smtClean="0"/>
              <a:t> </a:t>
            </a:r>
            <a:r>
              <a:rPr kumimoji="1" lang="zh-TW" altLang="en-US" dirty="0" smtClean="0"/>
              <a:t>相同的</a:t>
            </a:r>
            <a:r>
              <a:rPr kumimoji="1" lang="zh-TW" altLang="en-US" dirty="0"/>
              <a:t>定位元素在</a:t>
            </a:r>
            <a:r>
              <a:rPr kumimoji="1" lang="en-US" altLang="zh-TW" dirty="0"/>
              <a:t>z</a:t>
            </a:r>
            <a:r>
              <a:rPr kumimoji="1" lang="zh-TW" altLang="en-US" dirty="0"/>
              <a:t>轴上的显示顺序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62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6899" b="-6899"/>
          <a:stretch>
            <a:fillRect/>
          </a:stretch>
        </p:blipFill>
        <p:spPr>
          <a:xfrm>
            <a:off x="457200" y="1242659"/>
            <a:ext cx="8229600" cy="4525963"/>
          </a:xfrm>
        </p:spPr>
      </p:pic>
      <p:sp>
        <p:nvSpPr>
          <p:cNvPr id="3" name="文本框 2"/>
          <p:cNvSpPr txBox="1"/>
          <p:nvPr/>
        </p:nvSpPr>
        <p:spPr>
          <a:xfrm>
            <a:off x="457200" y="5991889"/>
            <a:ext cx="6982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Demo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http</a:t>
            </a:r>
            <a:r>
              <a:rPr kumimoji="1" lang="en-US" altLang="zh-CN" sz="2000" dirty="0"/>
              <a:t>://</a:t>
            </a:r>
            <a:r>
              <a:rPr kumimoji="1" lang="en-US" altLang="zh-CN" sz="2000" dirty="0" err="1"/>
              <a:t>www.taobao.com</a:t>
            </a:r>
            <a:r>
              <a:rPr kumimoji="1" lang="en-US" altLang="zh-CN" sz="2000" dirty="0"/>
              <a:t>/go/act/</a:t>
            </a:r>
            <a:r>
              <a:rPr kumimoji="1" lang="en-US" altLang="zh-CN" sz="2000" dirty="0" err="1"/>
              <a:t>ju</a:t>
            </a:r>
            <a:r>
              <a:rPr kumimoji="1" lang="en-US" altLang="zh-CN" sz="2000" dirty="0"/>
              <a:t>/test/stacking-</a:t>
            </a:r>
            <a:r>
              <a:rPr kumimoji="1" lang="en-US" altLang="zh-CN" sz="2000" dirty="0" err="1" smtClean="0"/>
              <a:t>float.php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465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21975" r="-21975"/>
          <a:stretch>
            <a:fillRect/>
          </a:stretch>
        </p:blipFill>
        <p:spPr>
          <a:xfrm>
            <a:off x="782819" y="1497577"/>
            <a:ext cx="7669717" cy="4218049"/>
          </a:xfrm>
        </p:spPr>
      </p:pic>
      <p:sp>
        <p:nvSpPr>
          <p:cNvPr id="4" name="文本框 3"/>
          <p:cNvSpPr txBox="1"/>
          <p:nvPr/>
        </p:nvSpPr>
        <p:spPr>
          <a:xfrm>
            <a:off x="457200" y="5991889"/>
            <a:ext cx="8335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Demo</a:t>
            </a:r>
            <a:r>
              <a:rPr kumimoji="1" lang="zh-CN" altLang="en-US" sz="2000" dirty="0" smtClean="0"/>
              <a:t>：</a:t>
            </a:r>
            <a:r>
              <a:rPr kumimoji="1" lang="en-US" altLang="zh-CN" sz="2000" dirty="0" smtClean="0">
                <a:hlinkClick r:id="rId3"/>
              </a:rPr>
              <a:t>http</a:t>
            </a:r>
            <a:r>
              <a:rPr kumimoji="1" lang="en-US" altLang="zh-CN" sz="2000" dirty="0">
                <a:hlinkClick r:id="rId3"/>
              </a:rPr>
              <a:t>://www.taobao.com/go/act/ju/test/stacking-without-z-</a:t>
            </a:r>
            <a:r>
              <a:rPr kumimoji="1" lang="en-US" altLang="zh-CN" sz="2000" dirty="0" smtClean="0">
                <a:hlinkClick r:id="rId3"/>
              </a:rPr>
              <a:t>index.php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92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7356" r="-27356"/>
          <a:stretch>
            <a:fillRect/>
          </a:stretch>
        </p:blipFill>
        <p:spPr>
          <a:xfrm>
            <a:off x="686315" y="1597631"/>
            <a:ext cx="7685540" cy="4226751"/>
          </a:xfrm>
        </p:spPr>
      </p:pic>
      <p:sp>
        <p:nvSpPr>
          <p:cNvPr id="3" name="文本框 2"/>
          <p:cNvSpPr txBox="1"/>
          <p:nvPr/>
        </p:nvSpPr>
        <p:spPr>
          <a:xfrm>
            <a:off x="1171320" y="6226408"/>
            <a:ext cx="663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Demo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www.taobao.com</a:t>
            </a:r>
            <a:r>
              <a:rPr kumimoji="1" lang="en-US" altLang="zh-CN" dirty="0"/>
              <a:t>/go/act/</a:t>
            </a:r>
            <a:r>
              <a:rPr kumimoji="1" lang="en-US" altLang="zh-CN" dirty="0" err="1"/>
              <a:t>ju</a:t>
            </a:r>
            <a:r>
              <a:rPr kumimoji="1" lang="en-US" altLang="zh-CN" dirty="0"/>
              <a:t>/test/stacking-</a:t>
            </a:r>
            <a:r>
              <a:rPr kumimoji="1" lang="en-US" altLang="zh-CN" dirty="0" err="1" smtClean="0"/>
              <a:t>context.php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28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一种识别元素的</a:t>
            </a:r>
            <a:r>
              <a:rPr lang="en-US" altLang="zh-CN" dirty="0"/>
              <a:t>z</a:t>
            </a:r>
            <a:r>
              <a:rPr lang="zh-CN" altLang="en-US" dirty="0"/>
              <a:t>次序的</a:t>
            </a:r>
            <a:r>
              <a:rPr lang="zh-CN" altLang="en-US" dirty="0" smtClean="0"/>
              <a:t>技巧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版本标识法 </a:t>
            </a:r>
            <a:r>
              <a:rPr kumimoji="1" lang="en-US" altLang="zh-CN" dirty="0" err="1" smtClean="0"/>
              <a:t>x.y.z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从根元素（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）</a:t>
            </a:r>
            <a:r>
              <a:rPr kumimoji="1" lang="zh-CN" altLang="en-US" dirty="0" smtClean="0"/>
              <a:t>开始每一层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stacking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代表一个版本位，版本号</a:t>
            </a:r>
            <a:r>
              <a:rPr kumimoji="1" lang="zh-CN" altLang="en-US" dirty="0" smtClean="0"/>
              <a:t>代表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</a:t>
            </a:r>
            <a:r>
              <a:rPr kumimoji="1" lang="en-US" altLang="zh-CN" dirty="0" smtClean="0"/>
              <a:t>-index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33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 smtClean="0">
                <a:hlinkClick r:id="rId2"/>
              </a:rPr>
              <a:t>https</a:t>
            </a:r>
            <a:r>
              <a:rPr kumimoji="1" lang="en-US" altLang="zh-CN" sz="2800" dirty="0">
                <a:hlinkClick r:id="rId2"/>
              </a:rPr>
              <a:t>://</a:t>
            </a:r>
            <a:r>
              <a:rPr kumimoji="1" lang="en-US" altLang="zh-CN" sz="2800" dirty="0" err="1">
                <a:hlinkClick r:id="rId2"/>
              </a:rPr>
              <a:t>developer.mozilla.org</a:t>
            </a:r>
            <a:r>
              <a:rPr kumimoji="1" lang="en-US" altLang="zh-CN" sz="2800" dirty="0">
                <a:hlinkClick r:id="rId2"/>
              </a:rPr>
              <a:t>/en-US/docs/Web/Guide/CSS/</a:t>
            </a:r>
            <a:r>
              <a:rPr kumimoji="1" lang="en-US" altLang="zh-CN" sz="2800" dirty="0" err="1">
                <a:hlinkClick r:id="rId2"/>
              </a:rPr>
              <a:t>Understanding_z_index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 smtClean="0">
                <a:hlinkClick r:id="rId3"/>
              </a:rPr>
              <a:t>http</a:t>
            </a:r>
            <a:r>
              <a:rPr kumimoji="1" lang="en-US" altLang="zh-CN" sz="2800" dirty="0">
                <a:hlinkClick r:id="rId3"/>
              </a:rPr>
              <a:t>://www.vanseodesign.com/css/css-stack-z-</a:t>
            </a:r>
            <a:r>
              <a:rPr kumimoji="1" lang="en-US" altLang="zh-CN" sz="2800" dirty="0" smtClean="0">
                <a:hlinkClick r:id="rId3"/>
              </a:rPr>
              <a:t>index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9039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i-FI" altLang="zh-CN" dirty="0" err="1" smtClean="0"/>
              <a:t>hasLayout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BFC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19" y="1873204"/>
            <a:ext cx="4748221" cy="38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1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选择</a:t>
            </a:r>
            <a:r>
              <a:rPr kumimoji="1" lang="zh-CN" altLang="en-US" dirty="0" smtClean="0"/>
              <a:t>器的权重与优先规则</a:t>
            </a:r>
            <a:r>
              <a:rPr kumimoji="1" lang="en-US" altLang="zh-CN" dirty="0" smtClean="0"/>
              <a:t>  </a:t>
            </a:r>
          </a:p>
          <a:p>
            <a:r>
              <a:rPr kumimoji="1" lang="zh-CN" altLang="en-US" dirty="0"/>
              <a:t>层叠上下</a:t>
            </a:r>
            <a:r>
              <a:rPr kumimoji="1" lang="zh-CN" altLang="en-US" dirty="0" smtClean="0"/>
              <a:t>文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hasLayout</a:t>
            </a:r>
            <a:r>
              <a:rPr kumimoji="1" lang="en-US" altLang="zh-CN" dirty="0" smtClean="0"/>
              <a:t> &amp; BFC </a:t>
            </a:r>
          </a:p>
          <a:p>
            <a:r>
              <a:rPr kumimoji="1" lang="zh-CN" altLang="en-US" dirty="0" smtClean="0"/>
              <a:t>闭合</a:t>
            </a:r>
            <a:r>
              <a:rPr kumimoji="1" lang="zh-CN" altLang="en-US" dirty="0" smtClean="0"/>
              <a:t>浮动</a:t>
            </a:r>
            <a:r>
              <a:rPr kumimoji="1" lang="zh-CN" altLang="en-US" dirty="0" smtClean="0"/>
              <a:t>总结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/>
              <a:t>location &amp; </a:t>
            </a:r>
            <a:r>
              <a:rPr kumimoji="1" lang="en-US" altLang="zh-CN" dirty="0" smtClean="0"/>
              <a:t>history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36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i-FI" altLang="zh-CN" dirty="0" err="1" smtClean="0"/>
              <a:t>hasLayout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err="1"/>
              <a:t>hasLayout</a:t>
            </a:r>
            <a:r>
              <a:rPr kumimoji="1" lang="zh-CN" altLang="en-US" sz="2800" dirty="0"/>
              <a:t>是</a:t>
            </a:r>
            <a:r>
              <a:rPr kumimoji="1" lang="en-US" altLang="zh-CN" sz="2800" dirty="0"/>
              <a:t>IE</a:t>
            </a:r>
            <a:r>
              <a:rPr kumimoji="1" lang="zh-CN" altLang="en-US" sz="2800" dirty="0"/>
              <a:t>下的一个专</a:t>
            </a:r>
            <a:r>
              <a:rPr kumimoji="1" lang="zh-CN" altLang="en-US" sz="2800" dirty="0" smtClean="0"/>
              <a:t>有属性，</a:t>
            </a:r>
            <a:r>
              <a:rPr kumimoji="1" lang="zh-CN" altLang="en-US" sz="2800" dirty="0"/>
              <a:t>它决定一个元素是否拥有一个布局。它并不是一个</a:t>
            </a:r>
            <a:r>
              <a:rPr kumimoji="1" lang="en-US" altLang="zh-CN" sz="2800" dirty="0"/>
              <a:t>CSS</a:t>
            </a:r>
            <a:r>
              <a:rPr kumimoji="1" lang="zh-CN" altLang="en-US" sz="2800" dirty="0"/>
              <a:t>属性，所以不能显示的对它设置</a:t>
            </a:r>
            <a:r>
              <a:rPr kumimoji="1" lang="en-US" altLang="zh-CN" sz="2800" dirty="0"/>
              <a:t>true</a:t>
            </a:r>
            <a:r>
              <a:rPr kumimoji="1" lang="zh-CN" altLang="en-US" sz="2800" dirty="0"/>
              <a:t>或</a:t>
            </a:r>
            <a:r>
              <a:rPr kumimoji="1" lang="en-US" altLang="zh-CN" sz="2800" dirty="0"/>
              <a:t>false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一个拥</a:t>
            </a:r>
            <a:r>
              <a:rPr kumimoji="1" lang="zh-CN" altLang="en-US" sz="2800" dirty="0"/>
              <a:t>有布局的元素负责它自己及其子元素的尺寸和定位，没有布局的元素由其拥有布局的祖先元素负责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当一个元素拥有布局时</a:t>
            </a:r>
            <a:r>
              <a:rPr kumimoji="1" lang="zh-CN" altLang="en-US" sz="2800" dirty="0"/>
              <a:t>，</a:t>
            </a:r>
            <a:r>
              <a:rPr kumimoji="1" lang="zh-CN" altLang="en-US" sz="2800" dirty="0" smtClean="0"/>
              <a:t>就称它</a:t>
            </a:r>
            <a:r>
              <a:rPr kumimoji="1" lang="zh-CN" altLang="en-US" sz="2800" dirty="0" smtClean="0"/>
              <a:t>触发了</a:t>
            </a:r>
            <a:r>
              <a:rPr kumimoji="1" lang="en-US" altLang="zh-CN" sz="2800" dirty="0" err="1" smtClean="0"/>
              <a:t>has</a:t>
            </a:r>
            <a:r>
              <a:rPr kumimoji="1" lang="en-US" altLang="zh-CN" sz="2800" dirty="0" err="1" smtClean="0"/>
              <a:t>L</a:t>
            </a:r>
            <a:r>
              <a:rPr kumimoji="1" lang="en-US" altLang="zh-CN" sz="2800" dirty="0" err="1" smtClean="0"/>
              <a:t>ayout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en-US" altLang="zh-CN" sz="2800" dirty="0" err="1" smtClean="0"/>
              <a:t>hasLayout</a:t>
            </a:r>
            <a:r>
              <a:rPr kumimoji="1" lang="zh-CN" altLang="en-US" sz="2800" dirty="0"/>
              <a:t>在</a:t>
            </a:r>
            <a:r>
              <a:rPr kumimoji="1" lang="en-US" altLang="zh-CN" sz="2800" dirty="0"/>
              <a:t>IE8</a:t>
            </a:r>
            <a:r>
              <a:rPr kumimoji="1" lang="zh-CN" altLang="en-US" sz="2800" dirty="0"/>
              <a:t>标准模式中被移除。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989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i-FI" altLang="zh-CN" dirty="0" err="1" smtClean="0"/>
              <a:t>hasLayout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 err="1" smtClean="0"/>
              <a:t>hasLayout</a:t>
            </a:r>
            <a:r>
              <a:rPr kumimoji="1" lang="zh-CN" altLang="en-US" sz="2800" dirty="0" smtClean="0"/>
              <a:t> </a:t>
            </a:r>
            <a:r>
              <a:rPr kumimoji="1" lang="zh-CN" altLang="en-US" sz="2800" dirty="0" smtClean="0"/>
              <a:t>的作用可以减</a:t>
            </a:r>
            <a:r>
              <a:rPr kumimoji="1" lang="zh-CN" altLang="en-US" sz="2800" dirty="0"/>
              <a:t>少</a:t>
            </a:r>
            <a:r>
              <a:rPr kumimoji="1" lang="en-US" altLang="zh-CN" sz="2800" dirty="0" smtClean="0"/>
              <a:t>IE</a:t>
            </a:r>
            <a:r>
              <a:rPr kumimoji="1" lang="zh-CN" altLang="en-US" sz="2800" dirty="0" smtClean="0"/>
              <a:t>渲染</a:t>
            </a:r>
            <a:r>
              <a:rPr kumimoji="1" lang="zh-CN" altLang="en-US" sz="2800" dirty="0" smtClean="0"/>
              <a:t>引擎</a:t>
            </a:r>
            <a:r>
              <a:rPr kumimoji="1" lang="zh-CN" altLang="en-US" sz="2800" dirty="0"/>
              <a:t>的处理开销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在</a:t>
            </a:r>
            <a:r>
              <a:rPr kumimoji="1" lang="en-US" altLang="zh-CN" sz="2800" dirty="0" smtClean="0"/>
              <a:t>IE</a:t>
            </a:r>
            <a:r>
              <a:rPr kumimoji="1" lang="zh-CN" altLang="en-US" sz="2800" dirty="0" smtClean="0"/>
              <a:t>的早期版本中，</a:t>
            </a:r>
            <a:r>
              <a:rPr kumimoji="1" lang="zh-CN" altLang="en-US" sz="2800" dirty="0" smtClean="0"/>
              <a:t>所有的元素都可以负责</a:t>
            </a:r>
            <a:r>
              <a:rPr kumimoji="1" lang="zh-CN" altLang="en-US" sz="2800" dirty="0"/>
              <a:t>自己的尺寸和定位，</a:t>
            </a:r>
            <a:r>
              <a:rPr kumimoji="1" lang="zh-CN" altLang="en-US" sz="2800" dirty="0" smtClean="0"/>
              <a:t>但这产生很大的性能问题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后来</a:t>
            </a:r>
            <a:r>
              <a:rPr kumimoji="1" lang="en-US" altLang="zh-CN" sz="2800" dirty="0" smtClean="0"/>
              <a:t>IE</a:t>
            </a:r>
            <a:r>
              <a:rPr kumimoji="1" lang="zh-CN" altLang="en-US" sz="2800" dirty="0"/>
              <a:t>只对</a:t>
            </a:r>
            <a:r>
              <a:rPr kumimoji="1" lang="zh-CN" altLang="en-US" sz="2800" dirty="0" smtClean="0"/>
              <a:t>一部分元素设置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hasLayout</a:t>
            </a:r>
            <a:r>
              <a:rPr kumimoji="1" lang="zh-CN" altLang="en-US" sz="2800" dirty="0" smtClean="0"/>
              <a:t>。</a:t>
            </a:r>
            <a:r>
              <a:rPr kumimoji="1" lang="zh-CN" altLang="en-US" sz="2800" dirty="0" smtClean="0"/>
              <a:t>比如：</a:t>
            </a:r>
            <a:endParaRPr kumimoji="1" lang="en-US" altLang="zh-CN" sz="2800" dirty="0"/>
          </a:p>
          <a:p>
            <a:pPr marL="400050" lvl="1" indent="0">
              <a:lnSpc>
                <a:spcPct val="120000"/>
              </a:lnSpc>
              <a:buNone/>
            </a:pPr>
            <a:r>
              <a:rPr kumimoji="1" lang="en-US" altLang="zh-CN" dirty="0" smtClean="0"/>
              <a:t>html,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body,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r>
              <a:rPr kumimoji="1" lang="en-US" altLang="zh-CN" dirty="0"/>
              <a:t>, 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tr</a:t>
            </a:r>
            <a:r>
              <a:rPr kumimoji="1" lang="en-US" altLang="zh-CN" dirty="0"/>
              <a:t>, 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th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td</a:t>
            </a:r>
            <a:endParaRPr kumimoji="1" lang="en-US" altLang="zh-CN" dirty="0"/>
          </a:p>
          <a:p>
            <a:pPr marL="400050" lvl="1" indent="0">
              <a:lnSpc>
                <a:spcPct val="120000"/>
              </a:lnSpc>
              <a:buNone/>
            </a:pPr>
            <a:r>
              <a:rPr kumimoji="1" lang="en-US" altLang="zh-CN" dirty="0" err="1" smtClean="0"/>
              <a:t>i</a:t>
            </a:r>
            <a:r>
              <a:rPr kumimoji="1" lang="en-US" altLang="zh-CN" dirty="0" err="1" smtClean="0"/>
              <a:t>mg</a:t>
            </a:r>
            <a:r>
              <a:rPr kumimoji="1" lang="zh-CN" altLang="en-US" dirty="0"/>
              <a:t>,</a:t>
            </a:r>
            <a:r>
              <a:rPr kumimoji="1" lang="en-US" altLang="zh-CN" dirty="0" smtClean="0"/>
              <a:t>input</a:t>
            </a:r>
            <a:r>
              <a:rPr kumimoji="1" lang="en-US" altLang="zh-CN" dirty="0"/>
              <a:t>, button, file, select, </a:t>
            </a:r>
            <a:r>
              <a:rPr kumimoji="1" lang="en-US" altLang="zh-CN" dirty="0" err="1"/>
              <a:t>textarea</a:t>
            </a:r>
            <a:r>
              <a:rPr kumimoji="1" lang="en-US" altLang="zh-CN" dirty="0"/>
              <a:t>, </a:t>
            </a:r>
            <a:r>
              <a:rPr kumimoji="1" lang="en-US" altLang="zh-CN" dirty="0" err="1" smtClean="0"/>
              <a:t>fieldset</a:t>
            </a:r>
            <a:endParaRPr kumimoji="1" lang="en-US" altLang="zh-CN" dirty="0" smtClean="0"/>
          </a:p>
          <a:p>
            <a:pPr marL="457200" indent="-457200">
              <a:lnSpc>
                <a:spcPct val="120000"/>
              </a:lnSpc>
            </a:pPr>
            <a:r>
              <a:rPr kumimoji="1" lang="zh-CN" altLang="en-US" sz="2800" dirty="0" smtClean="0"/>
              <a:t>通过设置某些</a:t>
            </a:r>
            <a:r>
              <a:rPr kumimoji="1" lang="en-US" altLang="zh-CN" sz="2800" dirty="0" smtClean="0"/>
              <a:t>CSS</a:t>
            </a:r>
            <a:r>
              <a:rPr kumimoji="1" lang="zh-CN" altLang="en-US" sz="2800" dirty="0" smtClean="0"/>
              <a:t>属性也可以触发 </a:t>
            </a:r>
            <a:r>
              <a:rPr kumimoji="1" lang="en-US" altLang="zh-CN" sz="2800" dirty="0" err="1" smtClean="0"/>
              <a:t>hasLazyout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4918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触发 </a:t>
            </a:r>
            <a:r>
              <a:rPr kumimoji="1" lang="en-US" altLang="zh-CN" dirty="0" err="1"/>
              <a:t>hasLayout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8040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display</a:t>
            </a:r>
            <a:r>
              <a:rPr kumimoji="1" lang="en-US" altLang="zh-CN" dirty="0"/>
              <a:t>: inline-block        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height</a:t>
            </a:r>
            <a:r>
              <a:rPr kumimoji="1" lang="en-US" altLang="zh-CN" dirty="0"/>
              <a:t>: (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auto </a:t>
            </a:r>
            <a:r>
              <a:rPr kumimoji="1" lang="zh-CN" altLang="en-US" dirty="0" smtClean="0"/>
              <a:t>外任何值</a:t>
            </a:r>
            <a:r>
              <a:rPr kumimoji="1" lang="en-US" altLang="zh-CN" dirty="0" smtClean="0"/>
              <a:t>)  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width: (</a:t>
            </a:r>
            <a:r>
              <a:rPr kumimoji="1" lang="zh-CN" altLang="en-US" dirty="0" smtClean="0"/>
              <a:t>除 </a:t>
            </a:r>
            <a:r>
              <a:rPr kumimoji="1" lang="en-US" altLang="zh-CN" dirty="0" smtClean="0"/>
              <a:t>auto </a:t>
            </a:r>
            <a:r>
              <a:rPr kumimoji="1" lang="zh-CN" altLang="en-US" dirty="0" smtClean="0"/>
              <a:t>外任何值</a:t>
            </a:r>
            <a:r>
              <a:rPr kumimoji="1" lang="en-US" altLang="zh-CN" dirty="0" smtClean="0"/>
              <a:t>)   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float</a:t>
            </a:r>
            <a:r>
              <a:rPr kumimoji="1" lang="en-US" altLang="zh-CN" dirty="0"/>
              <a:t>: (left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right) 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position</a:t>
            </a:r>
            <a:r>
              <a:rPr kumimoji="1" lang="en-US" altLang="zh-CN" dirty="0"/>
              <a:t>: absolute      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zoom</a:t>
            </a:r>
            <a:r>
              <a:rPr kumimoji="1" lang="en-US" altLang="zh-CN" dirty="0"/>
              <a:t>: (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normal </a:t>
            </a:r>
            <a:r>
              <a:rPr kumimoji="1" lang="zh-CN" altLang="en-US" dirty="0"/>
              <a:t>外任意值</a:t>
            </a:r>
            <a:r>
              <a:rPr kumimoji="1" lang="en-US" altLang="zh-CN" dirty="0"/>
              <a:t>) 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min</a:t>
            </a:r>
            <a:r>
              <a:rPr kumimoji="1" lang="en-US" altLang="zh-CN" dirty="0"/>
              <a:t>-height: (</a:t>
            </a:r>
            <a:r>
              <a:rPr kumimoji="1" lang="zh-CN" altLang="en-US" dirty="0"/>
              <a:t>任意值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/*IE7*</a:t>
            </a:r>
            <a:r>
              <a:rPr kumimoji="1" lang="en-US" altLang="zh-CN" dirty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min</a:t>
            </a:r>
            <a:r>
              <a:rPr kumimoji="1" lang="en-US" altLang="zh-CN" dirty="0"/>
              <a:t>-width: (</a:t>
            </a:r>
            <a:r>
              <a:rPr kumimoji="1" lang="zh-CN" altLang="en-US" dirty="0"/>
              <a:t>任意值</a:t>
            </a:r>
            <a:r>
              <a:rPr kumimoji="1" lang="en-US" altLang="zh-CN" dirty="0" smtClean="0"/>
              <a:t>)</a:t>
            </a:r>
            <a:r>
              <a:rPr kumimoji="1" lang="en-US" altLang="zh-CN" dirty="0"/>
              <a:t> /*IE7*</a:t>
            </a:r>
            <a:r>
              <a:rPr kumimoji="1" lang="en-US" altLang="zh-CN" dirty="0" smtClean="0"/>
              <a:t>/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max</a:t>
            </a:r>
            <a:r>
              <a:rPr kumimoji="1" lang="en-US" altLang="zh-CN" dirty="0"/>
              <a:t>-height: (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none </a:t>
            </a:r>
            <a:r>
              <a:rPr kumimoji="1" lang="zh-CN" altLang="en-US" dirty="0"/>
              <a:t>外任意值</a:t>
            </a:r>
            <a:r>
              <a:rPr kumimoji="1" lang="en-US" altLang="zh-CN" dirty="0" smtClean="0"/>
              <a:t>)</a:t>
            </a:r>
            <a:r>
              <a:rPr kumimoji="1" lang="en-US" altLang="zh-CN" dirty="0"/>
              <a:t> /*IE7*</a:t>
            </a:r>
            <a:r>
              <a:rPr kumimoji="1" lang="en-US" altLang="zh-CN" dirty="0" smtClean="0"/>
              <a:t>/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max</a:t>
            </a:r>
            <a:r>
              <a:rPr kumimoji="1" lang="en-US" altLang="zh-CN" dirty="0"/>
              <a:t>-width: (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none </a:t>
            </a:r>
            <a:r>
              <a:rPr kumimoji="1" lang="zh-CN" altLang="en-US" dirty="0"/>
              <a:t>外任意值</a:t>
            </a:r>
            <a:r>
              <a:rPr kumimoji="1" lang="en-US" altLang="zh-CN" dirty="0" smtClean="0"/>
              <a:t>)</a:t>
            </a:r>
            <a:r>
              <a:rPr kumimoji="1" lang="en-US" altLang="zh-CN" dirty="0"/>
              <a:t> /*IE7*</a:t>
            </a:r>
            <a:r>
              <a:rPr kumimoji="1" lang="en-US" altLang="zh-CN" dirty="0" smtClean="0"/>
              <a:t>/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overflow</a:t>
            </a:r>
            <a:r>
              <a:rPr kumimoji="1" lang="en-US" altLang="zh-CN" dirty="0"/>
              <a:t>: (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visible </a:t>
            </a:r>
            <a:r>
              <a:rPr kumimoji="1" lang="zh-CN" altLang="en-US" dirty="0"/>
              <a:t>外任意值，仅用于块级元素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/*IE7*</a:t>
            </a:r>
            <a:r>
              <a:rPr kumimoji="1" lang="en-US" altLang="zh-CN" dirty="0" smtClean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position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fixed</a:t>
            </a:r>
            <a:r>
              <a:rPr kumimoji="1" lang="en-US" altLang="zh-CN" dirty="0"/>
              <a:t>/*IE7*</a:t>
            </a:r>
            <a:r>
              <a:rPr kumimoji="1" lang="en-US" altLang="zh-CN" dirty="0" smtClean="0"/>
              <a:t>/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09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i-FI" altLang="zh-CN" dirty="0" err="1"/>
              <a:t>hasLayout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 </a:t>
            </a:r>
            <a:r>
              <a:rPr kumimoji="1" lang="en-US" altLang="zh-TW" dirty="0"/>
              <a:t>IE </a:t>
            </a:r>
            <a:r>
              <a:rPr kumimoji="1" lang="zh-TW" altLang="en-US" dirty="0"/>
              <a:t>中可以通过 </a:t>
            </a:r>
            <a:r>
              <a:rPr kumimoji="1" lang="en-US" altLang="zh-TW" dirty="0" err="1"/>
              <a:t>hasLayout</a:t>
            </a:r>
            <a:r>
              <a:rPr kumimoji="1" lang="en-US" altLang="zh-TW" dirty="0"/>
              <a:t> </a:t>
            </a:r>
            <a:r>
              <a:rPr kumimoji="1" lang="zh-TW" altLang="en-US" dirty="0"/>
              <a:t>属性来判断一个元素是否拥有 </a:t>
            </a:r>
            <a:r>
              <a:rPr kumimoji="1" lang="en-US" altLang="zh-TW" dirty="0"/>
              <a:t>layout </a:t>
            </a:r>
            <a:r>
              <a:rPr kumimoji="1" lang="zh-TW" altLang="en-US" dirty="0"/>
              <a:t>，如 </a:t>
            </a:r>
            <a:r>
              <a:rPr kumimoji="1" lang="en-US" altLang="zh-TW" dirty="0" err="1"/>
              <a:t>object.currentStyle.hasLayout</a:t>
            </a:r>
            <a:r>
              <a:rPr kumimoji="1" lang="en-US" altLang="zh-TW" dirty="0"/>
              <a:t> </a:t>
            </a:r>
            <a:endParaRPr kumimoji="1" lang="en-US" altLang="zh-TW" dirty="0" smtClean="0"/>
          </a:p>
          <a:p>
            <a:r>
              <a:rPr kumimoji="1" lang="en-US" altLang="zh-CN" dirty="0"/>
              <a:t>IE</a:t>
            </a:r>
            <a:r>
              <a:rPr kumimoji="1" lang="zh-CN" altLang="en-US" dirty="0"/>
              <a:t>中有很多奇怪的渲染问题可以通过触发</a:t>
            </a:r>
            <a:r>
              <a:rPr kumimoji="1" lang="en-US" altLang="zh-CN" dirty="0" err="1"/>
              <a:t>hasLayout</a:t>
            </a:r>
            <a:r>
              <a:rPr kumimoji="1" lang="zh-CN" altLang="en-US" dirty="0"/>
              <a:t>来解决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53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i-FI" altLang="zh-CN" dirty="0" err="1"/>
              <a:t>hasLayout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2800" dirty="0"/>
              <a:t>一个元素是否</a:t>
            </a:r>
            <a:r>
              <a:rPr kumimoji="1" lang="zh-TW" altLang="en-US" sz="2800" dirty="0" smtClean="0"/>
              <a:t>具有</a:t>
            </a:r>
            <a:r>
              <a:rPr kumimoji="1" lang="en-US" altLang="zh-TW" sz="2800" dirty="0" smtClean="0"/>
              <a:t>layout</a:t>
            </a:r>
            <a:r>
              <a:rPr kumimoji="1" lang="zh-TW" altLang="en-US" sz="2800" dirty="0" smtClean="0"/>
              <a:t>可能会引发如</a:t>
            </a:r>
            <a:r>
              <a:rPr kumimoji="1" lang="zh-TW" altLang="en-US" sz="2800" dirty="0"/>
              <a:t>下的一些问题（包括但不限于</a:t>
            </a:r>
            <a:r>
              <a:rPr kumimoji="1" lang="zh-TW" altLang="en-US" sz="2800" dirty="0" smtClean="0"/>
              <a:t>）</a:t>
            </a:r>
            <a:endParaRPr kumimoji="1" lang="zh-TW" altLang="en-US" sz="2800" dirty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TW" dirty="0"/>
              <a:t>IE </a:t>
            </a:r>
            <a:r>
              <a:rPr kumimoji="1" lang="zh-TW" altLang="en-US" dirty="0"/>
              <a:t>很多常见</a:t>
            </a:r>
            <a:r>
              <a:rPr kumimoji="1" lang="zh-TW" altLang="en-US" dirty="0" smtClean="0"/>
              <a:t>的浮动</a:t>
            </a:r>
            <a:r>
              <a:rPr kumimoji="1" lang="zh-CN" altLang="en-US" dirty="0" smtClean="0"/>
              <a:t>相关</a:t>
            </a:r>
            <a:r>
              <a:rPr kumimoji="1" lang="en-US" altLang="zh-TW" dirty="0" smtClean="0"/>
              <a:t>bug</a:t>
            </a:r>
            <a:r>
              <a:rPr kumimoji="1" lang="zh-TW" altLang="en-US" dirty="0"/>
              <a:t>。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zh-TW" altLang="en-US" dirty="0"/>
              <a:t>元素本身对一些基本属性的异常处理问题。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zh-TW" altLang="en-US" dirty="0"/>
              <a:t>容器和其子孙之间的空白边重叠问题。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zh-TW" altLang="en-US" dirty="0"/>
              <a:t>使用列表时遇到的诸多问题。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zh-TW" altLang="en-US" dirty="0"/>
              <a:t>背景图像的定位偏差问题。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zh-TW" altLang="en-US" dirty="0"/>
              <a:t>使用脚本时遇到的浏览器之间处理不一致的问题。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99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hasLayout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可以解决的问题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清浮动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512680"/>
            <a:ext cx="8293100" cy="1447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566391"/>
            <a:ext cx="8255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7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hasLayout</a:t>
            </a:r>
            <a:r>
              <a:rPr kumimoji="1" lang="zh-CN" altLang="en-US" dirty="0"/>
              <a:t> 可以解决的问题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阻止垂直外边距折叠（合并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12" y="2398579"/>
            <a:ext cx="6362331" cy="39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1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hasLayout</a:t>
            </a:r>
            <a:r>
              <a:rPr kumimoji="1" lang="zh-CN" altLang="en-US" dirty="0"/>
              <a:t> 可以解决的问题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解决浮动塌陷问题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2758709"/>
            <a:ext cx="3949700" cy="190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2758709"/>
            <a:ext cx="3898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2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i-FI" altLang="zh-CN" dirty="0" smtClean="0"/>
              <a:t>BFC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概述：</a:t>
            </a:r>
            <a:endParaRPr kumimoji="1"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全称：</a:t>
            </a:r>
            <a:r>
              <a:rPr kumimoji="1" lang="fi-FI" altLang="zh-CN" dirty="0" err="1" smtClean="0"/>
              <a:t>Block</a:t>
            </a:r>
            <a:r>
              <a:rPr kumimoji="1" lang="fi-FI" altLang="zh-CN" dirty="0" smtClean="0"/>
              <a:t> </a:t>
            </a:r>
            <a:r>
              <a:rPr kumimoji="1" lang="fi-FI" altLang="zh-CN" dirty="0" err="1" smtClean="0"/>
              <a:t>Formatting</a:t>
            </a:r>
            <a:r>
              <a:rPr kumimoji="1" lang="fi-FI" altLang="zh-CN" dirty="0" smtClean="0"/>
              <a:t> </a:t>
            </a:r>
            <a:r>
              <a:rPr kumimoji="1" lang="fi-FI" altLang="zh-CN" dirty="0" err="1" smtClean="0"/>
              <a:t>Contexts</a:t>
            </a:r>
            <a:endParaRPr kumimoji="1"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dirty="0" smtClean="0"/>
              <a:t>BFC</a:t>
            </a:r>
            <a:r>
              <a:rPr kumimoji="1" lang="zh-CN" altLang="en-US" dirty="0" smtClean="0"/>
              <a:t>是 </a:t>
            </a:r>
            <a:r>
              <a:rPr kumimoji="1" lang="en-US" altLang="zh-CN" dirty="0" smtClean="0"/>
              <a:t>W3C CSS 2.1 </a:t>
            </a:r>
            <a:r>
              <a:rPr kumimoji="1" lang="zh-CN" altLang="en-US" dirty="0" smtClean="0"/>
              <a:t>规范中的一个概念，它决定了元素如何对</a:t>
            </a:r>
            <a:r>
              <a:rPr kumimoji="1" lang="zh-CN" altLang="en-US" dirty="0" smtClean="0"/>
              <a:t>其</a:t>
            </a:r>
            <a:r>
              <a:rPr kumimoji="1" lang="zh-CN" altLang="en-US" dirty="0" smtClean="0"/>
              <a:t>自身和子元素</a:t>
            </a:r>
            <a:r>
              <a:rPr kumimoji="1" lang="zh-CN" altLang="en-US" dirty="0" smtClean="0"/>
              <a:t>进行定位和尺寸计算</a:t>
            </a:r>
            <a:r>
              <a:rPr kumimoji="1" lang="zh-CN" altLang="en-US" dirty="0" smtClean="0"/>
              <a:t>，以及与其他元素的关系和相互作用。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dirty="0" smtClean="0"/>
              <a:t>BFC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就是一个作用范围</a:t>
            </a:r>
            <a:r>
              <a:rPr kumimoji="1" lang="zh-CN" altLang="en-US" dirty="0" smtClean="0"/>
              <a:t>，可以把它理解成是一个独立的容器，并且这个容器的里盒子的布局与这个容器外的互不影响。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97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i-FI" altLang="zh-CN" dirty="0" smtClean="0"/>
              <a:t>BFC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BFC</a:t>
            </a:r>
            <a:r>
              <a:rPr kumimoji="1" lang="zh-CN" altLang="en-US" dirty="0" smtClean="0"/>
              <a:t>的特性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dirty="0" smtClean="0"/>
              <a:t>BFC </a:t>
            </a:r>
            <a:r>
              <a:rPr kumimoji="1" lang="zh-CN" altLang="en-US" dirty="0"/>
              <a:t>的子元素不会和外部的元素发生外边距折叠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dirty="0" smtClean="0"/>
              <a:t>BFC </a:t>
            </a:r>
            <a:r>
              <a:rPr kumimoji="1" lang="zh-CN" altLang="en-US" dirty="0"/>
              <a:t>不会和子元素发生外边距折叠。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dirty="0" smtClean="0"/>
              <a:t>BFC </a:t>
            </a:r>
            <a:r>
              <a:rPr kumimoji="1" lang="zh-CN" altLang="en-US" dirty="0"/>
              <a:t>不会与浮动元素重叠，且当容器有足够的剩余空间容纳 </a:t>
            </a:r>
            <a:r>
              <a:rPr kumimoji="1" lang="en-US" altLang="zh-CN" dirty="0"/>
              <a:t>BFC </a:t>
            </a:r>
            <a:r>
              <a:rPr kumimoji="1" lang="zh-CN" altLang="en-US" dirty="0"/>
              <a:t>的宽度时，浏览器会将 </a:t>
            </a:r>
            <a:r>
              <a:rPr kumimoji="1" lang="en-US" altLang="zh-CN" dirty="0"/>
              <a:t>BFC </a:t>
            </a:r>
            <a:r>
              <a:rPr kumimoji="1" lang="zh-CN" altLang="en-US" dirty="0"/>
              <a:t>放置在浮动元素所在行的剩余空间内。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dirty="0"/>
              <a:t>BFC </a:t>
            </a:r>
            <a:r>
              <a:rPr kumimoji="1" lang="zh-CN" altLang="en-US" dirty="0"/>
              <a:t>会计算浮动子元素的尺寸。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28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015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选择</a:t>
            </a:r>
            <a:r>
              <a:rPr kumimoji="1" lang="zh-CN" altLang="en-US" dirty="0" smtClean="0"/>
              <a:t>器的权重与优先规则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32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i-FI" altLang="zh-CN" dirty="0" smtClean="0"/>
              <a:t>BFC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触发</a:t>
            </a:r>
            <a:r>
              <a:rPr kumimoji="1" lang="en-US" altLang="zh-CN" dirty="0"/>
              <a:t>BFC</a:t>
            </a:r>
            <a:r>
              <a:rPr kumimoji="1" lang="zh-CN" altLang="en-US" dirty="0"/>
              <a:t>的方式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dirty="0" smtClean="0"/>
              <a:t>float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left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</a:t>
            </a:r>
            <a:endParaRPr kumimoji="1"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dirty="0" smtClean="0"/>
              <a:t>position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absolute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fixed</a:t>
            </a:r>
            <a:endParaRPr kumimoji="1"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dirty="0" smtClean="0"/>
              <a:t>display: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table-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caption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inline</a:t>
            </a:r>
            <a:r>
              <a:rPr kumimoji="1" lang="en-US" altLang="zh-CN" dirty="0"/>
              <a:t>-block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dirty="0" smtClean="0"/>
              <a:t>overflow</a:t>
            </a:r>
            <a:r>
              <a:rPr kumimoji="1" lang="en-US" altLang="zh-CN" dirty="0"/>
              <a:t>: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hidden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scroll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7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i-FI" altLang="zh-CN" dirty="0" smtClean="0"/>
              <a:t>BFC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BFC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主要</a:t>
            </a:r>
            <a:r>
              <a:rPr kumimoji="1" lang="zh-CN" altLang="en-US" dirty="0" smtClean="0"/>
              <a:t>应用场景</a:t>
            </a:r>
            <a:r>
              <a:rPr kumimoji="1" lang="zh-CN" altLang="en-US" dirty="0"/>
              <a:t>：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闭合浮动</a:t>
            </a:r>
            <a:endParaRPr kumimoji="1" lang="zh-CN" altLang="en-US" dirty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解决浮动塌陷</a:t>
            </a:r>
            <a:endParaRPr kumimoji="1" lang="zh-CN" altLang="en-US" dirty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阻止垂直外边距折叠</a:t>
            </a:r>
            <a:r>
              <a:rPr kumimoji="1" lang="zh-CN" altLang="en-US" dirty="0"/>
              <a:t>（合并）</a:t>
            </a:r>
          </a:p>
        </p:txBody>
      </p:sp>
    </p:spTree>
    <p:extLst>
      <p:ext uri="{BB962C8B-B14F-4D97-AF65-F5344CB8AC3E}">
        <p14:creationId xmlns:p14="http://schemas.microsoft.com/office/powerpoint/2010/main" val="219177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i-FI" altLang="zh-CN" dirty="0" smtClean="0"/>
              <a:t>BFC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hasLayout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fi-FI" altLang="zh-CN" dirty="0"/>
              <a:t>BFC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hasLayout</a:t>
            </a:r>
            <a:r>
              <a:rPr kumimoji="1" lang="zh-CN" altLang="en-US" dirty="0" smtClean="0"/>
              <a:t>的共同点：</a:t>
            </a:r>
            <a:endParaRPr kumimoji="1"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闭合浮动</a:t>
            </a:r>
            <a:endParaRPr kumimoji="1"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解决浮动塌陷</a:t>
            </a:r>
            <a:endParaRPr kumimoji="1" lang="zh-CN" altLang="en-US" dirty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阻止垂直外边距折叠</a:t>
            </a:r>
            <a:r>
              <a:rPr kumimoji="1" lang="zh-CN" altLang="en-US" dirty="0"/>
              <a:t>（合并）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决定了对内容如何定位及大小计算</a:t>
            </a:r>
            <a:endParaRPr kumimoji="1" lang="zh-CN" altLang="en-US" dirty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决</a:t>
            </a:r>
            <a:r>
              <a:rPr kumimoji="1" lang="zh-CN" altLang="en-US" dirty="0"/>
              <a:t>定了与其他元素的相互</a:t>
            </a:r>
            <a:r>
              <a:rPr kumimoji="1" lang="zh-CN" altLang="en-US" dirty="0" smtClean="0"/>
              <a:t>作用</a:t>
            </a:r>
            <a:endParaRPr kumimoji="1" lang="zh-CN" altLang="en-US" dirty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触发</a:t>
            </a:r>
            <a:r>
              <a:rPr kumimoji="1" lang="en-US" altLang="zh-CN" dirty="0"/>
              <a:t>BFC</a:t>
            </a:r>
            <a:r>
              <a:rPr kumimoji="1" lang="zh-CN" altLang="en-US" dirty="0"/>
              <a:t>的属性同时也会触发</a:t>
            </a:r>
            <a:r>
              <a:rPr kumimoji="1" lang="en-US" altLang="zh-CN" dirty="0" err="1" smtClean="0"/>
              <a:t>hasLayout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3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i-FI" altLang="zh-CN" dirty="0" smtClean="0"/>
              <a:t>BFC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hasLayout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建议：</a:t>
            </a:r>
            <a:endParaRPr kumimoji="1" lang="zh-CN" altLang="en-US" dirty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/>
              <a:t>同时启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BFC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hasLayout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或者两者皆不启用，以保证各浏览器</a:t>
            </a:r>
            <a:r>
              <a:rPr kumimoji="1" lang="zh-CN" altLang="en-US" dirty="0" smtClean="0"/>
              <a:t>布局的</a:t>
            </a:r>
            <a:r>
              <a:rPr kumimoji="1" lang="zh-CN" altLang="en-US" dirty="0" smtClean="0"/>
              <a:t>一致性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/>
              <a:t>考虑浏览器之间的兼容和对元素的影响， 建议使用 </a:t>
            </a:r>
            <a:r>
              <a:rPr kumimoji="1" lang="en-US" altLang="zh-CN" dirty="0"/>
              <a:t>zoom: 1 </a:t>
            </a:r>
            <a:r>
              <a:rPr kumimoji="1" lang="zh-CN" altLang="en-US" dirty="0"/>
              <a:t>来触发元素的 </a:t>
            </a:r>
            <a:r>
              <a:rPr kumimoji="1" lang="en-US" altLang="zh-CN" dirty="0" err="1" smtClean="0"/>
              <a:t>hasLayout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i-FI" altLang="zh-CN" dirty="0" smtClean="0"/>
              <a:t>BFC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hasLayout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参考资料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en-US" altLang="zh-CN" sz="2400" dirty="0"/>
              <a:t>http://w3help.org/</a:t>
            </a:r>
            <a:r>
              <a:rPr kumimoji="1" lang="en-US" altLang="zh-CN" sz="2400" dirty="0" err="1"/>
              <a:t>zh-cn</a:t>
            </a:r>
            <a:r>
              <a:rPr kumimoji="1" lang="en-US" altLang="zh-CN" sz="2400" dirty="0"/>
              <a:t>/causes/RM8002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574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清浮动方法汇总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浮动元素</a:t>
            </a:r>
            <a:r>
              <a:rPr kumimoji="1" lang="en-US" altLang="zh-CN" dirty="0" smtClean="0"/>
              <a:t>de</a:t>
            </a:r>
            <a:r>
              <a:rPr kumimoji="1" lang="zh-CN" altLang="en-US" dirty="0" smtClean="0"/>
              <a:t>特点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sz="2400" dirty="0"/>
              <a:t>正常情况下浮动元素会与其后面的块级</a:t>
            </a:r>
            <a:r>
              <a:rPr kumimoji="1" lang="zh-CN" altLang="en-US" sz="2400" dirty="0" smtClean="0"/>
              <a:t>元素重叠</a:t>
            </a:r>
            <a:endParaRPr kumimoji="1" lang="en-US" altLang="zh-CN" sz="2400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sz="2400" dirty="0" smtClean="0"/>
              <a:t>块级元素处在浮动</a:t>
            </a:r>
            <a:r>
              <a:rPr kumimoji="1" lang="zh-CN" altLang="en-US" sz="2400" dirty="0"/>
              <a:t>元素下层，但它内部的文字（以及行内元素）会环绕浮动元素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2400" dirty="0"/>
              <a:t>浮动元素脱离文档流，父元素无法计算其</a:t>
            </a:r>
            <a:r>
              <a:rPr kumimoji="1" lang="zh-CN" altLang="en-US" sz="2400" dirty="0" smtClean="0"/>
              <a:t>高度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1700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清浮动方法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31138" cy="4525963"/>
          </a:xfrm>
        </p:spPr>
        <p:txBody>
          <a:bodyPr>
            <a:normAutofit/>
          </a:bodyPr>
          <a:lstStyle/>
          <a:p>
            <a:pPr marL="57150" indent="0">
              <a:lnSpc>
                <a:spcPct val="150000"/>
              </a:lnSpc>
              <a:buNone/>
            </a:pPr>
            <a:r>
              <a:rPr kumimoji="1" lang="en-US" altLang="zh-CN" sz="2400" dirty="0"/>
              <a:t>1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浮动元素末尾添加一个</a:t>
            </a:r>
            <a:r>
              <a:rPr kumimoji="1" lang="zh-CN" altLang="en-US" sz="2400" dirty="0"/>
              <a:t>空的标签</a:t>
            </a:r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2400" dirty="0"/>
              <a:t>&lt;div style=”</a:t>
            </a:r>
            <a:r>
              <a:rPr kumimoji="1" lang="en-US" altLang="zh-CN" sz="2400" dirty="0" err="1"/>
              <a:t>clear:both</a:t>
            </a:r>
            <a:r>
              <a:rPr kumimoji="1" lang="en-US" altLang="zh-CN" sz="2400" dirty="0"/>
              <a:t>”&gt;&lt;/div</a:t>
            </a:r>
            <a:r>
              <a:rPr kumimoji="1" lang="en-US" altLang="zh-CN" sz="2400" dirty="0" smtClean="0"/>
              <a:t>&gt;</a:t>
            </a:r>
            <a:endParaRPr kumimoji="1" lang="en-US" altLang="zh-CN" sz="2400" dirty="0"/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400" dirty="0" smtClean="0"/>
              <a:t>缺点</a:t>
            </a:r>
            <a:r>
              <a:rPr kumimoji="1" lang="zh-CN" altLang="en-US" sz="2400" dirty="0"/>
              <a:t>：可以想象通过此方法，会添加多少无意义的空标签，有违结构与表现的分离，在后期维护中将是噩梦，不建议使用。</a:t>
            </a:r>
          </a:p>
        </p:txBody>
      </p:sp>
    </p:spTree>
    <p:extLst>
      <p:ext uri="{BB962C8B-B14F-4D97-AF65-F5344CB8AC3E}">
        <p14:creationId xmlns:p14="http://schemas.microsoft.com/office/powerpoint/2010/main" val="3933930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清浮动方法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31138" cy="4525963"/>
          </a:xfrm>
        </p:spPr>
        <p:txBody>
          <a:bodyPr>
            <a:normAutofit/>
          </a:bodyPr>
          <a:lstStyle/>
          <a:p>
            <a:pPr marL="57150" indent="0">
              <a:lnSpc>
                <a:spcPct val="150000"/>
              </a:lnSpc>
              <a:buNone/>
            </a:pPr>
            <a:r>
              <a:rPr kumimoji="1" lang="en-US" altLang="zh-CN" sz="2400" dirty="0"/>
              <a:t>2.</a:t>
            </a:r>
            <a:r>
              <a:rPr kumimoji="1" lang="zh-CN" altLang="en-US" sz="2400" dirty="0" smtClean="0"/>
              <a:t>使用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br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标签和</a:t>
            </a:r>
            <a:r>
              <a:rPr kumimoji="1" lang="zh-CN" altLang="en-US" sz="2400" dirty="0"/>
              <a:t>其</a:t>
            </a:r>
            <a:r>
              <a:rPr kumimoji="1" lang="zh-CN" altLang="en-US" sz="2400" dirty="0" smtClean="0"/>
              <a:t>自身的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html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属性</a:t>
            </a:r>
            <a:endParaRPr kumimoji="1" lang="zh-CN" altLang="en-US" sz="2400" dirty="0"/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err="1" smtClean="0"/>
              <a:t>br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有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clear</a:t>
            </a:r>
            <a:r>
              <a:rPr kumimoji="1" lang="en-US" altLang="zh-CN" sz="2400" dirty="0"/>
              <a:t>=“</a:t>
            </a:r>
            <a:r>
              <a:rPr kumimoji="1" lang="en-US" altLang="zh-CN" sz="2400" dirty="0" err="1"/>
              <a:t>all|left|right|none</a:t>
            </a:r>
            <a:r>
              <a:rPr kumimoji="1" lang="en-US" altLang="zh-CN" sz="2400" dirty="0"/>
              <a:t>” </a:t>
            </a:r>
            <a:r>
              <a:rPr kumimoji="1" lang="zh-CN" altLang="en-US" sz="2400" dirty="0" smtClean="0"/>
              <a:t>属性</a:t>
            </a:r>
            <a:endParaRPr kumimoji="1" lang="en-US" altLang="zh-CN" sz="2400" dirty="0" smtClean="0"/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&lt;</a:t>
            </a:r>
            <a:r>
              <a:rPr kumimoji="1" lang="en-US" altLang="zh-CN" sz="2400" dirty="0" err="1"/>
              <a:t>br</a:t>
            </a:r>
            <a:r>
              <a:rPr kumimoji="1" lang="en-US" altLang="zh-CN" sz="2400" dirty="0"/>
              <a:t> clear="all" /&gt;</a:t>
            </a:r>
          </a:p>
          <a:p>
            <a:pPr marL="57150" indent="0">
              <a:lnSpc>
                <a:spcPct val="150000"/>
              </a:lnSpc>
              <a:buNone/>
            </a:pPr>
            <a:r>
              <a:rPr kumimoji="1" lang="en-US" altLang="zh-CN" sz="2400" dirty="0"/>
              <a:t>  </a:t>
            </a:r>
            <a:r>
              <a:rPr kumimoji="1" lang="zh-CN" altLang="en-US" sz="2400" dirty="0"/>
              <a:t>缺点：同样有违结构与表现的分离，不推荐使用</a:t>
            </a:r>
          </a:p>
        </p:txBody>
      </p:sp>
    </p:spTree>
    <p:extLst>
      <p:ext uri="{BB962C8B-B14F-4D97-AF65-F5344CB8AC3E}">
        <p14:creationId xmlns:p14="http://schemas.microsoft.com/office/powerpoint/2010/main" val="2985973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清浮动方法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31138" cy="4525963"/>
          </a:xfrm>
        </p:spPr>
        <p:txBody>
          <a:bodyPr>
            <a:normAutofit lnSpcReduction="10000"/>
          </a:bodyPr>
          <a:lstStyle/>
          <a:p>
            <a:pPr marL="57150" indent="0">
              <a:lnSpc>
                <a:spcPct val="150000"/>
              </a:lnSpc>
              <a:buNone/>
            </a:pPr>
            <a:r>
              <a:rPr kumimoji="1" lang="en-US" altLang="zh-CN" sz="2400" dirty="0"/>
              <a:t>3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父元素设置 </a:t>
            </a:r>
            <a:r>
              <a:rPr kumimoji="1" lang="en-US" altLang="zh-CN" sz="2400" dirty="0" smtClean="0"/>
              <a:t>overflow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smtClean="0"/>
              <a:t>hidden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|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scroll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|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auto </a:t>
            </a:r>
            <a:r>
              <a:rPr kumimoji="1" lang="zh-CN" altLang="en-US" sz="2400" dirty="0"/>
              <a:t>和 </a:t>
            </a:r>
            <a:r>
              <a:rPr kumimoji="1" lang="en-US" altLang="zh-CN" sz="2400" dirty="0"/>
              <a:t>zoom:1</a:t>
            </a:r>
          </a:p>
          <a:p>
            <a:pPr marL="57150" indent="0">
              <a:lnSpc>
                <a:spcPct val="150000"/>
              </a:lnSpc>
              <a:buNone/>
            </a:pPr>
            <a:endParaRPr kumimoji="1" lang="en-US" altLang="zh-CN" sz="2400" dirty="0" smtClean="0"/>
          </a:p>
          <a:p>
            <a:pPr marL="57150" indent="0">
              <a:lnSpc>
                <a:spcPct val="150000"/>
              </a:lnSpc>
              <a:buNone/>
            </a:pPr>
            <a:endParaRPr kumimoji="1" lang="en-US" altLang="zh-CN" sz="2400" dirty="0"/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400" dirty="0" smtClean="0"/>
              <a:t>原理：</a:t>
            </a:r>
            <a:endParaRPr kumimoji="1" lang="en-US" altLang="zh-CN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 smtClean="0"/>
              <a:t>通过设置</a:t>
            </a:r>
            <a:r>
              <a:rPr kumimoji="1" lang="zh-CN" altLang="en-US" sz="2000" dirty="0"/>
              <a:t>父元素</a:t>
            </a:r>
            <a:r>
              <a:rPr kumimoji="1" lang="en-US" altLang="zh-CN" sz="2000" dirty="0"/>
              <a:t>overflow</a:t>
            </a:r>
            <a:r>
              <a:rPr kumimoji="1" lang="zh-CN" altLang="en-US" sz="2000" dirty="0"/>
              <a:t>属性从而触发</a:t>
            </a:r>
            <a:r>
              <a:rPr kumimoji="1" lang="en-US" altLang="zh-CN" sz="2000" dirty="0"/>
              <a:t>BFC</a:t>
            </a:r>
            <a:r>
              <a:rPr kumimoji="1" lang="zh-CN" altLang="en-US" sz="2000" dirty="0" smtClean="0"/>
              <a:t>；</a:t>
            </a:r>
            <a:endParaRPr kumimoji="1"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 dirty="0" smtClean="0"/>
              <a:t>IE7</a:t>
            </a:r>
            <a:r>
              <a:rPr kumimoji="1" lang="zh-CN" altLang="en-US" sz="2000" dirty="0"/>
              <a:t>下</a:t>
            </a:r>
            <a:r>
              <a:rPr kumimoji="1" lang="en-US" altLang="zh-CN" sz="2000" dirty="0"/>
              <a:t>overflow</a:t>
            </a:r>
            <a:r>
              <a:rPr kumimoji="1" lang="zh-CN" altLang="en-US" sz="2000" dirty="0" smtClean="0"/>
              <a:t>可以触发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hasLayout</a:t>
            </a:r>
            <a:r>
              <a:rPr kumimoji="1" lang="zh-CN" altLang="en-US" sz="2000" dirty="0" smtClean="0"/>
              <a:t>；</a:t>
            </a:r>
            <a:endParaRPr kumimoji="1"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IE6</a:t>
            </a:r>
            <a:r>
              <a:rPr kumimoji="1" lang="zh-CN" altLang="en-US" sz="2000" dirty="0" smtClean="0"/>
              <a:t>下</a:t>
            </a:r>
            <a:r>
              <a:rPr kumimoji="1" lang="zh-CN" altLang="en-US" sz="2000" dirty="0"/>
              <a:t>使用 </a:t>
            </a:r>
            <a:r>
              <a:rPr kumimoji="1" lang="en-US" altLang="zh-CN" sz="2000" dirty="0"/>
              <a:t>zoom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1 </a:t>
            </a:r>
            <a:r>
              <a:rPr kumimoji="1" lang="zh-CN" altLang="en-US" sz="2000" dirty="0" smtClean="0"/>
              <a:t>触发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hasLayout</a:t>
            </a:r>
            <a:r>
              <a:rPr kumimoji="1" lang="zh-CN" altLang="en-US" sz="2000" dirty="0"/>
              <a:t>；</a:t>
            </a:r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缺点</a:t>
            </a:r>
            <a:r>
              <a:rPr kumimoji="1" lang="zh-CN" altLang="en-US" sz="2400" dirty="0"/>
              <a:t>：内容会被隐藏或者内容多时会出现滚动条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221" y="2306163"/>
            <a:ext cx="3949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5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清浮动方法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31138" cy="4525963"/>
          </a:xfrm>
        </p:spPr>
        <p:txBody>
          <a:bodyPr>
            <a:normAutofit/>
          </a:bodyPr>
          <a:lstStyle/>
          <a:p>
            <a:pPr marL="57150" indent="0">
              <a:lnSpc>
                <a:spcPct val="150000"/>
              </a:lnSpc>
              <a:buNone/>
            </a:pPr>
            <a:r>
              <a:rPr kumimoji="1" lang="en-US" altLang="zh-CN" sz="2400" dirty="0"/>
              <a:t>4.</a:t>
            </a:r>
            <a:r>
              <a:rPr kumimoji="1" lang="zh-CN" altLang="en-US" sz="2400" dirty="0"/>
              <a:t>父元素也设置浮动</a:t>
            </a:r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400" dirty="0"/>
              <a:t>  原理：</a:t>
            </a:r>
            <a:r>
              <a:rPr kumimoji="1" lang="en-US" altLang="zh-CN" sz="2400" dirty="0"/>
              <a:t>float</a:t>
            </a:r>
            <a:r>
              <a:rPr kumimoji="1" lang="zh-CN" altLang="en-US" sz="2400" dirty="0"/>
              <a:t>属性可以触发</a:t>
            </a:r>
            <a:r>
              <a:rPr kumimoji="1" lang="en-US" altLang="zh-CN" sz="2400" dirty="0"/>
              <a:t>BFC</a:t>
            </a:r>
            <a:r>
              <a:rPr kumimoji="1" lang="zh-CN" altLang="en-US" sz="2400" dirty="0"/>
              <a:t>，同时也可以触发</a:t>
            </a:r>
            <a:r>
              <a:rPr kumimoji="1" lang="en-US" altLang="zh-CN" sz="2400" dirty="0" err="1"/>
              <a:t>hasLayout</a:t>
            </a:r>
            <a:r>
              <a:rPr kumimoji="1" lang="zh-CN" altLang="en-US" sz="2400" dirty="0"/>
              <a:t>；</a:t>
            </a:r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400" dirty="0"/>
              <a:t>  缺点：使得与父元素相邻的元素的布局会受到影响，不可能一直浮动到</a:t>
            </a:r>
            <a:r>
              <a:rPr kumimoji="1" lang="en-US" altLang="zh-CN" sz="2400" dirty="0"/>
              <a:t>body</a:t>
            </a:r>
            <a:r>
              <a:rPr kumimoji="1" lang="zh-CN" altLang="en-US" sz="2400" dirty="0"/>
              <a:t>，不推荐使用</a:t>
            </a:r>
          </a:p>
        </p:txBody>
      </p:sp>
    </p:spTree>
    <p:extLst>
      <p:ext uri="{BB962C8B-B14F-4D97-AF65-F5344CB8AC3E}">
        <p14:creationId xmlns:p14="http://schemas.microsoft.com/office/powerpoint/2010/main" val="72715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选择</a:t>
            </a:r>
            <a:r>
              <a:rPr kumimoji="1" lang="zh-CN" altLang="en-US" dirty="0" smtClean="0"/>
              <a:t>器的权重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0411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400" dirty="0" smtClean="0"/>
              <a:t>内联样式</a:t>
            </a:r>
            <a:r>
              <a:rPr kumimoji="1" lang="zh-CN" altLang="zh-CN" sz="2400" dirty="0" smtClean="0"/>
              <a:t>(</a:t>
            </a:r>
            <a:r>
              <a:rPr kumimoji="1" lang="en-US" altLang="zh-CN" sz="2400" dirty="0" smtClean="0"/>
              <a:t>style=“”</a:t>
            </a:r>
            <a:r>
              <a:rPr kumimoji="1" lang="zh-CN" altLang="en-US" sz="2400" dirty="0"/>
              <a:t>)</a:t>
            </a:r>
            <a:r>
              <a:rPr kumimoji="1" lang="zh-CN" altLang="en-US" sz="2400" dirty="0" smtClean="0"/>
              <a:t>权值为</a:t>
            </a:r>
            <a:r>
              <a:rPr kumimoji="1" lang="en-US" altLang="zh-CN" sz="2400" dirty="0"/>
              <a:t>1000</a:t>
            </a:r>
            <a:r>
              <a:rPr kumimoji="1" lang="zh-CN" altLang="en-US" sz="2400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 smtClean="0"/>
              <a:t>ID</a:t>
            </a:r>
            <a:r>
              <a:rPr kumimoji="1" lang="zh-CN" altLang="en-US" sz="2400" dirty="0" smtClean="0"/>
              <a:t>选择器</a:t>
            </a:r>
            <a:r>
              <a:rPr kumimoji="1" lang="zh-CN" altLang="en-US" sz="2400" dirty="0"/>
              <a:t>(</a:t>
            </a:r>
            <a:r>
              <a:rPr kumimoji="1" lang="en-US" altLang="zh-CN" sz="2400" dirty="0" smtClean="0"/>
              <a:t>#content</a:t>
            </a:r>
            <a:r>
              <a:rPr kumimoji="1" lang="zh-CN" altLang="en-US" sz="2400" dirty="0" smtClean="0"/>
              <a:t>)权值为</a:t>
            </a:r>
            <a:r>
              <a:rPr kumimoji="1" lang="en-US" altLang="zh-CN" sz="2400" dirty="0"/>
              <a:t>100</a:t>
            </a:r>
            <a:r>
              <a:rPr kumimoji="1" lang="zh-CN" altLang="en-US" sz="2400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400" dirty="0" smtClean="0"/>
              <a:t>类</a:t>
            </a:r>
            <a:r>
              <a:rPr kumimoji="1" lang="en-US" altLang="zh-CN" sz="2400" dirty="0" smtClean="0"/>
              <a:t>(.content)</a:t>
            </a:r>
            <a:r>
              <a:rPr kumimoji="1" lang="zh-CN" altLang="en-US" sz="2400" dirty="0" smtClean="0"/>
              <a:t>、伪类</a:t>
            </a:r>
            <a:r>
              <a:rPr kumimoji="1" lang="en-US" altLang="zh-CN" sz="2400" dirty="0" smtClean="0"/>
              <a:t>(:hover)</a:t>
            </a:r>
            <a:r>
              <a:rPr kumimoji="1" lang="zh-CN" altLang="en-US" sz="2400" dirty="0" smtClean="0"/>
              <a:t>和属性选择器</a:t>
            </a:r>
            <a:r>
              <a:rPr kumimoji="1" lang="en-US" altLang="zh-CN" sz="2400" dirty="0" smtClean="0"/>
              <a:t>([name=1])</a:t>
            </a:r>
            <a:r>
              <a:rPr kumimoji="1" lang="zh-CN" altLang="en-US" sz="2400" dirty="0" smtClean="0"/>
              <a:t>，权值为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400" dirty="0" smtClean="0"/>
              <a:t>类型</a:t>
            </a:r>
            <a:r>
              <a:rPr kumimoji="1" lang="en-US" altLang="zh-CN" sz="2400" dirty="0" smtClean="0"/>
              <a:t>(p)</a:t>
            </a:r>
            <a:r>
              <a:rPr kumimoji="1" lang="zh-CN" altLang="en-US" sz="2400" dirty="0"/>
              <a:t>、</a:t>
            </a:r>
            <a:r>
              <a:rPr kumimoji="1" lang="zh-CN" altLang="en-US" sz="2400" dirty="0" smtClean="0"/>
              <a:t>伪元素选择器</a:t>
            </a:r>
            <a:r>
              <a:rPr kumimoji="1" lang="en-US" altLang="zh-CN" sz="2400" dirty="0" smtClean="0"/>
              <a:t>(:after)</a:t>
            </a:r>
            <a:r>
              <a:rPr kumimoji="1" lang="zh-CN" altLang="en-US" sz="2400" dirty="0" smtClean="0"/>
              <a:t>权值为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4504490"/>
            <a:ext cx="4838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0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清浮动方法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31138" cy="4525963"/>
          </a:xfrm>
        </p:spPr>
        <p:txBody>
          <a:bodyPr>
            <a:normAutofit/>
          </a:bodyPr>
          <a:lstStyle/>
          <a:p>
            <a:pPr marL="57150" indent="0">
              <a:lnSpc>
                <a:spcPct val="150000"/>
              </a:lnSpc>
              <a:buNone/>
            </a:pPr>
            <a:r>
              <a:rPr kumimoji="1" lang="en-US" altLang="zh-CN" sz="2400" dirty="0"/>
              <a:t>5.</a:t>
            </a:r>
            <a:r>
              <a:rPr kumimoji="1" lang="zh-CN" altLang="en-US" sz="2400" dirty="0"/>
              <a:t>使用表格类元素作为浮动元素容器</a:t>
            </a:r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400" dirty="0" smtClean="0"/>
              <a:t>原理</a:t>
            </a:r>
            <a:r>
              <a:rPr kumimoji="1" lang="zh-CN" altLang="en-US" sz="2400" dirty="0"/>
              <a:t>：当使用 </a:t>
            </a:r>
            <a:r>
              <a:rPr kumimoji="1" lang="en-US" altLang="zh-CN" sz="2400" dirty="0"/>
              <a:t>table td </a:t>
            </a:r>
            <a:r>
              <a:rPr kumimoji="1" lang="en-US" altLang="zh-CN" sz="2400" dirty="0" err="1"/>
              <a:t>th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等 </a:t>
            </a:r>
            <a:r>
              <a:rPr kumimoji="1" lang="en-US" altLang="zh-CN" sz="2400" dirty="0"/>
              <a:t>table </a:t>
            </a:r>
            <a:r>
              <a:rPr kumimoji="1" lang="zh-CN" altLang="en-US" sz="2400" dirty="0"/>
              <a:t>系列标签时，元素的 </a:t>
            </a:r>
            <a:r>
              <a:rPr kumimoji="1" lang="en-US" altLang="zh-CN" sz="2400" dirty="0"/>
              <a:t>display </a:t>
            </a:r>
            <a:r>
              <a:rPr kumimoji="1" lang="zh-CN" altLang="en-US" sz="2400" dirty="0"/>
              <a:t>值实际上是 </a:t>
            </a:r>
            <a:r>
              <a:rPr kumimoji="1" lang="en-US" altLang="zh-CN" sz="2400" dirty="0"/>
              <a:t>display: table </a:t>
            </a:r>
            <a:r>
              <a:rPr kumimoji="1" lang="zh-CN" altLang="en-US" sz="2400" dirty="0"/>
              <a:t>系列，这样会创建</a:t>
            </a:r>
            <a:r>
              <a:rPr kumimoji="1" lang="en-US" altLang="zh-CN" sz="2400" dirty="0"/>
              <a:t>BFC</a:t>
            </a:r>
            <a:r>
              <a:rPr kumimoji="1" lang="zh-CN" altLang="en-US" sz="2400" dirty="0"/>
              <a:t>。同时在 </a:t>
            </a:r>
            <a:r>
              <a:rPr kumimoji="1" lang="en-US" altLang="zh-CN" sz="2400" dirty="0"/>
              <a:t>IE 6/7 </a:t>
            </a:r>
            <a:r>
              <a:rPr kumimoji="1" lang="zh-CN" altLang="en-US" sz="2400" dirty="0"/>
              <a:t>中，</a:t>
            </a:r>
            <a:r>
              <a:rPr kumimoji="1" lang="en-US" altLang="zh-CN" sz="2400" dirty="0"/>
              <a:t>table td </a:t>
            </a:r>
            <a:r>
              <a:rPr kumimoji="1" lang="en-US" altLang="zh-CN" sz="2400" dirty="0" err="1"/>
              <a:t>th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等 </a:t>
            </a:r>
            <a:r>
              <a:rPr kumimoji="1" lang="en-US" altLang="zh-CN" sz="2400" dirty="0"/>
              <a:t>table </a:t>
            </a:r>
            <a:r>
              <a:rPr kumimoji="1" lang="zh-CN" altLang="en-US" sz="2400" dirty="0"/>
              <a:t>系列标签天然拥有 </a:t>
            </a:r>
            <a:r>
              <a:rPr kumimoji="1" lang="en-US" altLang="zh-CN" sz="2400" dirty="0" err="1"/>
              <a:t>haslayout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特性。</a:t>
            </a:r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缺点</a:t>
            </a:r>
            <a:r>
              <a:rPr kumimoji="1" lang="zh-CN" altLang="en-US" sz="2400" dirty="0"/>
              <a:t>：有违标签语义化，</a:t>
            </a:r>
            <a:r>
              <a:rPr kumimoji="1" lang="zh-CN" altLang="en-US" sz="2400" dirty="0" smtClean="0"/>
              <a:t>不推荐使用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7075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清浮动方法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31138" cy="4525963"/>
          </a:xfrm>
        </p:spPr>
        <p:txBody>
          <a:bodyPr>
            <a:normAutofit/>
          </a:bodyPr>
          <a:lstStyle/>
          <a:p>
            <a:pPr marL="57150" indent="0">
              <a:lnSpc>
                <a:spcPct val="150000"/>
              </a:lnSpc>
              <a:buNone/>
            </a:pPr>
            <a:r>
              <a:rPr kumimoji="1" lang="en-US" altLang="zh-CN" sz="2400" dirty="0"/>
              <a:t>6.</a:t>
            </a:r>
            <a:r>
              <a:rPr kumimoji="1" lang="zh-CN" altLang="en-US" sz="2400" dirty="0"/>
              <a:t>父元素设置</a:t>
            </a:r>
            <a:r>
              <a:rPr kumimoji="1" lang="en-US" altLang="zh-CN" sz="2400" dirty="0" err="1"/>
              <a:t>display:table</a:t>
            </a:r>
            <a:r>
              <a:rPr kumimoji="1" lang="en-US" altLang="zh-CN" sz="2400" dirty="0"/>
              <a:t> 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zoom</a:t>
            </a:r>
            <a:r>
              <a:rPr kumimoji="1" lang="zh-CN" altLang="en-US" sz="2400" dirty="0" smtClean="0"/>
              <a:t>:</a:t>
            </a:r>
            <a:r>
              <a:rPr kumimoji="1" lang="en-US" altLang="zh-CN" sz="2400" dirty="0" smtClean="0"/>
              <a:t>1</a:t>
            </a:r>
            <a:endParaRPr kumimoji="1" lang="en-US" altLang="zh-CN" sz="2400" dirty="0" smtClean="0"/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400" dirty="0" smtClean="0"/>
              <a:t>由于</a:t>
            </a:r>
            <a:r>
              <a:rPr kumimoji="1" lang="en-US" altLang="zh-CN" sz="2400" dirty="0"/>
              <a:t>IE6-7</a:t>
            </a:r>
            <a:r>
              <a:rPr kumimoji="1" lang="zh-CN" altLang="en-US" sz="2400" dirty="0" smtClean="0"/>
              <a:t>不支持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display:table</a:t>
            </a:r>
            <a:r>
              <a:rPr kumimoji="1" lang="zh-CN" altLang="en-US" sz="2400" dirty="0"/>
              <a:t>，使用 </a:t>
            </a:r>
            <a:r>
              <a:rPr kumimoji="1" lang="en-US" altLang="zh-CN" sz="2400" dirty="0"/>
              <a:t>zoom:1</a:t>
            </a:r>
            <a:r>
              <a:rPr kumimoji="1" lang="zh-CN" altLang="en-US" sz="2400" dirty="0"/>
              <a:t>触发 </a:t>
            </a:r>
            <a:r>
              <a:rPr kumimoji="1" lang="en-US" altLang="zh-CN" sz="2400" dirty="0" err="1"/>
              <a:t>hasLayout</a:t>
            </a:r>
            <a:r>
              <a:rPr kumimoji="1" lang="zh-CN" altLang="en-US" sz="2400" dirty="0"/>
              <a:t>。</a:t>
            </a:r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缺点</a:t>
            </a:r>
            <a:r>
              <a:rPr kumimoji="1" lang="zh-CN" altLang="en-US" sz="2400" dirty="0"/>
              <a:t>：盒模型属性已经改变，由此造成的一系列问题，得不偿失，不推荐使用</a:t>
            </a:r>
          </a:p>
        </p:txBody>
      </p:sp>
    </p:spTree>
    <p:extLst>
      <p:ext uri="{BB962C8B-B14F-4D97-AF65-F5344CB8AC3E}">
        <p14:creationId xmlns:p14="http://schemas.microsoft.com/office/powerpoint/2010/main" val="3346267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清浮动方法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31138" cy="4525963"/>
          </a:xfrm>
        </p:spPr>
        <p:txBody>
          <a:bodyPr>
            <a:normAutofit/>
          </a:bodyPr>
          <a:lstStyle/>
          <a:p>
            <a:pPr marL="57150" indent="0">
              <a:lnSpc>
                <a:spcPct val="150000"/>
              </a:lnSpc>
              <a:buNone/>
            </a:pPr>
            <a:r>
              <a:rPr kumimoji="1" lang="en-US" altLang="zh-CN" sz="2400" dirty="0"/>
              <a:t>7.</a:t>
            </a:r>
            <a:r>
              <a:rPr kumimoji="1" lang="zh-CN" altLang="en-US" sz="2400" dirty="0"/>
              <a:t>使用</a:t>
            </a:r>
            <a:r>
              <a:rPr kumimoji="1" lang="en-US" altLang="zh-CN" sz="2400" dirty="0"/>
              <a:t>:after </a:t>
            </a:r>
            <a:r>
              <a:rPr kumimoji="1" lang="zh-CN" altLang="en-US" sz="2400" dirty="0"/>
              <a:t>伪元素</a:t>
            </a:r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400" dirty="0"/>
              <a:t>  由于</a:t>
            </a:r>
            <a:r>
              <a:rPr kumimoji="1" lang="en-US" altLang="zh-CN" sz="2400" dirty="0"/>
              <a:t>IE6-7</a:t>
            </a:r>
            <a:r>
              <a:rPr kumimoji="1" lang="zh-CN" altLang="en-US" sz="2400" dirty="0"/>
              <a:t>不支持</a:t>
            </a:r>
            <a:r>
              <a:rPr kumimoji="1" lang="en-US" altLang="zh-CN" sz="2400" dirty="0"/>
              <a:t>:after</a:t>
            </a:r>
            <a:r>
              <a:rPr kumimoji="1" lang="zh-CN" altLang="en-US" sz="2400" dirty="0"/>
              <a:t>，使用 </a:t>
            </a:r>
            <a:r>
              <a:rPr kumimoji="1" lang="en-US" altLang="zh-CN" sz="2400" dirty="0"/>
              <a:t>zoom: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触发 </a:t>
            </a:r>
            <a:r>
              <a:rPr kumimoji="1" lang="en-US" altLang="zh-CN" sz="2400" dirty="0" err="1"/>
              <a:t>hasLayout</a:t>
            </a:r>
            <a:r>
              <a:rPr kumimoji="1" lang="zh-CN" altLang="en-US" sz="2400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23" y="3200728"/>
            <a:ext cx="2705100" cy="214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228" y="2966477"/>
            <a:ext cx="2438400" cy="264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0987" y="6015202"/>
            <a:ext cx="691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:before</a:t>
            </a:r>
            <a:r>
              <a:rPr kumimoji="1" lang="zh-CN" altLang="en-US" sz="2000" dirty="0" smtClean="0"/>
              <a:t>是</a:t>
            </a:r>
            <a:r>
              <a:rPr kumimoji="1" lang="zh-CN" altLang="en-US" sz="2000" dirty="0"/>
              <a:t>用来处理内部浮动元素的 </a:t>
            </a:r>
            <a:r>
              <a:rPr kumimoji="1" lang="en-US" altLang="zh-CN" sz="2000" dirty="0"/>
              <a:t>margin-top </a:t>
            </a:r>
            <a:r>
              <a:rPr kumimoji="1" lang="zh-CN" altLang="en-US" sz="2000" dirty="0"/>
              <a:t>重叠的问题的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19476" y="39240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或者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9615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清浮动方法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31138" cy="4525963"/>
          </a:xfrm>
        </p:spPr>
        <p:txBody>
          <a:bodyPr>
            <a:normAutofit/>
          </a:bodyPr>
          <a:lstStyle/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000" dirty="0"/>
              <a:t>总结</a:t>
            </a:r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000" dirty="0"/>
              <a:t>  通过对比，我们不难发现，其实以上列举的方法，无非有两类：</a:t>
            </a:r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000" dirty="0"/>
              <a:t>  其一，通过在浮动元素的末尾添加一个空元素，设置 </a:t>
            </a:r>
            <a:r>
              <a:rPr kumimoji="1" lang="en-US" altLang="zh-CN" sz="2000" dirty="0"/>
              <a:t>clear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both</a:t>
            </a:r>
            <a:r>
              <a:rPr kumimoji="1" lang="zh-CN" altLang="en-US" sz="2000" dirty="0"/>
              <a:t>属性，</a:t>
            </a:r>
            <a:r>
              <a:rPr kumimoji="1" lang="en-US" altLang="zh-CN" sz="2000" dirty="0"/>
              <a:t>after</a:t>
            </a:r>
            <a:r>
              <a:rPr kumimoji="1" lang="zh-CN" altLang="en-US" sz="2000" dirty="0"/>
              <a:t>伪元素其实也是通过 </a:t>
            </a:r>
            <a:r>
              <a:rPr kumimoji="1" lang="en-US" altLang="zh-CN" sz="2000" dirty="0"/>
              <a:t>content </a:t>
            </a:r>
            <a:r>
              <a:rPr kumimoji="1" lang="zh-CN" altLang="en-US" sz="2000" dirty="0" smtClean="0"/>
              <a:t>在元素的后面生成一个块级</a:t>
            </a:r>
            <a:r>
              <a:rPr kumimoji="1" lang="zh-CN" altLang="en-US" sz="2000" dirty="0"/>
              <a:t>元素；</a:t>
            </a:r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000" dirty="0"/>
              <a:t>  其二，</a:t>
            </a:r>
            <a:r>
              <a:rPr kumimoji="1" lang="zh-CN" altLang="en-US" sz="2000" dirty="0" smtClean="0"/>
              <a:t>通过触发</a:t>
            </a:r>
            <a:r>
              <a:rPr kumimoji="1" lang="zh-CN" altLang="en-US" sz="2000" dirty="0" smtClean="0"/>
              <a:t>父元素的 </a:t>
            </a:r>
            <a:r>
              <a:rPr kumimoji="1" lang="en-US" altLang="zh-CN" sz="2000" dirty="0" smtClean="0"/>
              <a:t>BFC</a:t>
            </a:r>
            <a:r>
              <a:rPr kumimoji="1" lang="zh-CN" altLang="en-US" sz="2000" dirty="0" smtClean="0"/>
              <a:t> </a:t>
            </a:r>
            <a:r>
              <a:rPr kumimoji="1" lang="zh-CN" altLang="en-US" sz="2000" dirty="0" smtClean="0"/>
              <a:t>和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hasLayout</a:t>
            </a:r>
            <a:r>
              <a:rPr kumimoji="1" lang="zh-CN" altLang="en-US" sz="2000" dirty="0" smtClean="0"/>
              <a:t> </a:t>
            </a:r>
            <a:r>
              <a:rPr kumimoji="1" lang="zh-CN" altLang="en-US" sz="2000" dirty="0" smtClean="0"/>
              <a:t>来闭合浮动</a:t>
            </a:r>
            <a:r>
              <a:rPr kumimoji="1" lang="zh-CN" altLang="en-US" sz="2000" dirty="0"/>
              <a:t>。</a:t>
            </a:r>
          </a:p>
          <a:p>
            <a:pPr marL="57150" indent="0">
              <a:lnSpc>
                <a:spcPct val="150000"/>
              </a:lnSpc>
              <a:buNone/>
            </a:pPr>
            <a:endParaRPr kumimoji="1" lang="zh-CN" altLang="en-US" sz="2000" dirty="0"/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000" dirty="0"/>
              <a:t>参考资料</a:t>
            </a:r>
          </a:p>
          <a:p>
            <a:pPr marL="57150" indent="0">
              <a:lnSpc>
                <a:spcPct val="150000"/>
              </a:lnSpc>
              <a:buNone/>
            </a:pPr>
            <a:r>
              <a:rPr kumimoji="1" lang="zh-CN" altLang="en-US" sz="2000" dirty="0"/>
              <a:t>  </a:t>
            </a:r>
            <a:r>
              <a:rPr kumimoji="1" lang="en-US" altLang="zh-CN" sz="2000" dirty="0"/>
              <a:t>http://</a:t>
            </a:r>
            <a:r>
              <a:rPr kumimoji="1" lang="en-US" altLang="zh-CN" sz="2000" dirty="0" err="1"/>
              <a:t>www.iyunlu.com</a:t>
            </a:r>
            <a:r>
              <a:rPr kumimoji="1" lang="en-US" altLang="zh-CN" sz="2000" dirty="0"/>
              <a:t>/view/</a:t>
            </a:r>
            <a:r>
              <a:rPr kumimoji="1" lang="en-US" altLang="zh-CN" sz="2000" dirty="0" err="1"/>
              <a:t>css-xhtml</a:t>
            </a:r>
            <a:r>
              <a:rPr kumimoji="1" lang="en-US" altLang="zh-CN" sz="2000" dirty="0"/>
              <a:t>/55.html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556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85827"/>
            <a:ext cx="8229600" cy="1143000"/>
          </a:xfrm>
        </p:spPr>
        <p:txBody>
          <a:bodyPr/>
          <a:lstStyle/>
          <a:p>
            <a:r>
              <a:rPr kumimoji="1" lang="fi-FI" altLang="zh-CN" dirty="0" err="1" smtClean="0"/>
              <a:t>Iframe</a:t>
            </a:r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12394"/>
            <a:ext cx="8229600" cy="2797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跨站点合作时最常见的问题就是 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 高度自适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99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i-FI" altLang="zh-CN" dirty="0" err="1"/>
              <a:t>iframe</a:t>
            </a:r>
            <a:r>
              <a:rPr kumimoji="1" lang="zh-CN" altLang="fi-FI" dirty="0"/>
              <a:t>高度自适应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同源策略</a:t>
            </a:r>
            <a:r>
              <a:rPr kumimoji="1" lang="en-US" altLang="zh-CN" dirty="0"/>
              <a:t>(Same Origin Policy)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JS</a:t>
            </a:r>
            <a:r>
              <a:rPr kumimoji="1" lang="zh-CN" altLang="en-US" dirty="0"/>
              <a:t>代码只能访问和它所在页面</a:t>
            </a:r>
            <a:r>
              <a:rPr kumimoji="1" lang="zh-CN" altLang="en-US" dirty="0" smtClean="0"/>
              <a:t>同源的页面中的数据</a:t>
            </a:r>
            <a:r>
              <a:rPr kumimoji="1" lang="zh-CN" altLang="en-US" dirty="0"/>
              <a:t>。同源是指：协议、域名、端口完全相同，缺一不可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7163" y="5042556"/>
            <a:ext cx="74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developer.mozilla.org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</a:t>
            </a:r>
            <a:r>
              <a:rPr kumimoji="1" lang="en-US" altLang="zh-CN" dirty="0"/>
              <a:t>-CN/docs/</a:t>
            </a:r>
            <a:r>
              <a:rPr kumimoji="1" lang="en-US" altLang="zh-CN" dirty="0" err="1"/>
              <a:t>Same_origin_policy_for_JavaScript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43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i-FI" altLang="zh-CN" dirty="0" err="1"/>
              <a:t>iframe</a:t>
            </a:r>
            <a:r>
              <a:rPr kumimoji="1" lang="zh-CN" altLang="fi-FI" dirty="0"/>
              <a:t>高度自适应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来</a:t>
            </a:r>
            <a:r>
              <a:rPr kumimoji="1" lang="zh-CN" altLang="en-US" dirty="0"/>
              <a:t>控制</a:t>
            </a:r>
            <a:r>
              <a:rPr kumimoji="1" lang="en-US" altLang="zh-CN" dirty="0" err="1"/>
              <a:t>iframe</a:t>
            </a:r>
            <a:r>
              <a:rPr kumimoji="1" lang="zh-CN" altLang="en-US" dirty="0"/>
              <a:t>元素的高度是</a:t>
            </a:r>
            <a:r>
              <a:rPr kumimoji="1" lang="en-US" altLang="zh-CN" dirty="0" err="1"/>
              <a:t>iframe</a:t>
            </a:r>
            <a:r>
              <a:rPr kumimoji="1" lang="zh-CN" altLang="en-US" dirty="0"/>
              <a:t>高度自适应的关键，</a:t>
            </a:r>
            <a:r>
              <a:rPr kumimoji="1" lang="zh-CN" altLang="en-US" dirty="0" smtClean="0"/>
              <a:t>同时由于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遵守同源策略，</a:t>
            </a:r>
            <a:r>
              <a:rPr kumimoji="1" lang="zh-CN" altLang="en-US" dirty="0"/>
              <a:t>引发出同域、跨域两种情况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394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hr-HR" dirty="0" smtClean="0"/>
              <a:t>同域</a:t>
            </a:r>
            <a:r>
              <a:rPr kumimoji="1" lang="zh-CN" altLang="en-US" dirty="0" smtClean="0"/>
              <a:t>情况</a:t>
            </a:r>
            <a:endParaRPr kumimoji="1" lang="hr-HR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比如：</a:t>
            </a:r>
            <a:endParaRPr kumimoji="1" lang="en-US" altLang="zh-CN" dirty="0" smtClean="0"/>
          </a:p>
          <a:p>
            <a:pPr lvl="1"/>
            <a:r>
              <a:rPr kumimoji="1" lang="zh-CN" altLang="hr-HR" dirty="0" smtClean="0"/>
              <a:t>父</a:t>
            </a:r>
            <a:r>
              <a:rPr kumimoji="1" lang="zh-CN" altLang="en-US" dirty="0" smtClean="0"/>
              <a:t>页面</a:t>
            </a:r>
            <a:r>
              <a:rPr kumimoji="1" lang="zh-CN" altLang="hr-HR" dirty="0" smtClean="0"/>
              <a:t>：</a:t>
            </a:r>
            <a:r>
              <a:rPr kumimoji="1" lang="hr-HR" altLang="zh-CN" dirty="0"/>
              <a:t>ju.taobao.com </a:t>
            </a:r>
          </a:p>
          <a:p>
            <a:pPr lvl="1"/>
            <a:r>
              <a:rPr kumimoji="1" lang="zh-CN" altLang="hr-HR" dirty="0" smtClean="0"/>
              <a:t>子</a:t>
            </a:r>
            <a:r>
              <a:rPr kumimoji="1" lang="zh-CN" altLang="en-US" dirty="0" smtClean="0"/>
              <a:t>页面</a:t>
            </a:r>
            <a:r>
              <a:rPr kumimoji="1" lang="zh-CN" altLang="hr-HR" dirty="0" smtClean="0"/>
              <a:t>：</a:t>
            </a:r>
            <a:r>
              <a:rPr kumimoji="1" lang="hr-HR" altLang="zh-CN" dirty="0" smtClean="0"/>
              <a:t>ju.taobao.com</a:t>
            </a:r>
            <a:endParaRPr kumimoji="1" lang="hr-HR" altLang="zh-CN" dirty="0"/>
          </a:p>
          <a:p>
            <a:pPr marL="0" indent="0">
              <a:buNone/>
            </a:pPr>
            <a:r>
              <a:rPr kumimoji="1" lang="zh-CN" altLang="en-US" dirty="0" smtClean="0"/>
              <a:t>方法：</a:t>
            </a:r>
            <a:endParaRPr kumimoji="1"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父页面操作子页面</a:t>
            </a:r>
            <a:endParaRPr kumimoji="1"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/>
              <a:t>子页面操作父页面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hr-HR" altLang="zh-CN" dirty="0"/>
          </a:p>
        </p:txBody>
      </p:sp>
    </p:spTree>
    <p:extLst>
      <p:ext uri="{BB962C8B-B14F-4D97-AF65-F5344CB8AC3E}">
        <p14:creationId xmlns:p14="http://schemas.microsoft.com/office/powerpoint/2010/main" val="313801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hr-HR" dirty="0" smtClean="0"/>
              <a:t>同域</a:t>
            </a:r>
            <a:r>
              <a:rPr kumimoji="1" lang="zh-CN" altLang="en-US" dirty="0" smtClean="0"/>
              <a:t>情况</a:t>
            </a:r>
            <a:endParaRPr kumimoji="1" lang="hr-HR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父页面操作子页面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01900"/>
            <a:ext cx="82169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5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hr-HR" dirty="0" smtClean="0"/>
              <a:t>同域</a:t>
            </a:r>
            <a:r>
              <a:rPr kumimoji="1" lang="zh-CN" altLang="en-US" dirty="0" smtClean="0"/>
              <a:t>情况</a:t>
            </a:r>
            <a:endParaRPr kumimoji="1" lang="hr-HR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子页面操作父页面</a:t>
            </a:r>
            <a:endParaRPr kumimoji="1"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36" y="2587993"/>
            <a:ext cx="6502400" cy="1117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9930" y="4104855"/>
            <a:ext cx="894347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CN" sz="2000" dirty="0" smtClean="0"/>
              <a:t>parent </a:t>
            </a:r>
            <a:r>
              <a:rPr kumimoji="1" lang="zh-CN" altLang="en-US" sz="2000" dirty="0"/>
              <a:t>父窗</a:t>
            </a:r>
            <a:r>
              <a:rPr kumimoji="1" lang="zh-CN" altLang="en-US" sz="2000" dirty="0" smtClean="0"/>
              <a:t>口的 </a:t>
            </a:r>
            <a:r>
              <a:rPr kumimoji="1" lang="en-US" altLang="zh-CN" sz="2000" dirty="0" smtClean="0"/>
              <a:t>window</a:t>
            </a:r>
            <a:r>
              <a:rPr kumimoji="1" lang="zh-CN" altLang="en-US" sz="2000" dirty="0" smtClean="0"/>
              <a:t> 对</a:t>
            </a:r>
            <a:r>
              <a:rPr kumimoji="1" lang="zh-CN" altLang="en-US" sz="2000" dirty="0"/>
              <a:t>象</a:t>
            </a:r>
            <a:r>
              <a:rPr kumimoji="1" lang="zh-CN" altLang="en-US" sz="2000" dirty="0" smtClean="0"/>
              <a:t>，默认指向</a:t>
            </a:r>
            <a:r>
              <a:rPr kumimoji="1" lang="zh-CN" altLang="en-US" sz="2000" dirty="0"/>
              <a:t>当前窗</a:t>
            </a:r>
            <a:r>
              <a:rPr kumimoji="1" lang="zh-CN" altLang="en-US" sz="2000" dirty="0" smtClean="0"/>
              <a:t>口</a:t>
            </a:r>
            <a:endParaRPr kumimoji="1" lang="en-US" altLang="zh-CN" sz="2000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en-US" altLang="zh-CN" sz="2000" dirty="0" smtClean="0"/>
              <a:t>top </a:t>
            </a:r>
            <a:r>
              <a:rPr kumimoji="1" lang="zh-CN" altLang="en-US" sz="2000" dirty="0"/>
              <a:t>顶层窗</a:t>
            </a:r>
            <a:r>
              <a:rPr kumimoji="1" lang="zh-CN" altLang="en-US" sz="2000" dirty="0" smtClean="0"/>
              <a:t>口的 </a:t>
            </a:r>
            <a:r>
              <a:rPr kumimoji="1" lang="en-US" altLang="zh-CN" sz="2000" dirty="0" smtClean="0"/>
              <a:t>window</a:t>
            </a:r>
            <a:r>
              <a:rPr kumimoji="1" lang="zh-CN" altLang="en-US" sz="2000" dirty="0" smtClean="0"/>
              <a:t> 对</a:t>
            </a:r>
            <a:r>
              <a:rPr kumimoji="1" lang="zh-CN" altLang="en-US" sz="2000" dirty="0"/>
              <a:t>象</a:t>
            </a:r>
            <a:r>
              <a:rPr kumimoji="1" lang="zh-CN" altLang="en-US" sz="2000" dirty="0" smtClean="0"/>
              <a:t>，默认指向</a:t>
            </a:r>
            <a:r>
              <a:rPr kumimoji="1" lang="zh-CN" altLang="en-US" sz="2000" dirty="0"/>
              <a:t>当前窗</a:t>
            </a:r>
            <a:r>
              <a:rPr kumimoji="1" lang="zh-CN" altLang="en-US" sz="2000" dirty="0" smtClean="0"/>
              <a:t>口</a:t>
            </a:r>
            <a:endParaRPr kumimoji="1" lang="en-US" altLang="zh-CN" sz="2000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kumimoji="1" lang="zh-CN" altLang="en-US" sz="2000" dirty="0"/>
              <a:t>使用</a:t>
            </a:r>
            <a:r>
              <a:rPr kumimoji="1" lang="en-US" altLang="zh-CN" sz="2000" dirty="0"/>
              <a:t>top</a:t>
            </a:r>
            <a:r>
              <a:rPr kumimoji="1" lang="zh-CN" altLang="en-US" sz="2000" dirty="0"/>
              <a:t>要格外注意，多层嵌套时会引用最顶端的窗口，可能不是你想</a:t>
            </a:r>
            <a:r>
              <a:rPr kumimoji="1" lang="zh-CN" altLang="en-US" sz="2000" dirty="0" smtClean="0"/>
              <a:t>要的</a:t>
            </a:r>
            <a:endParaRPr kumimoji="1"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3952727" y="16371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（</a:t>
            </a:r>
            <a:r>
              <a:rPr kumimoji="1" lang="zh-CN" altLang="en-US" sz="2800" dirty="0">
                <a:solidFill>
                  <a:srgbClr val="FF0000"/>
                </a:solidFill>
              </a:rPr>
              <a:t>推荐</a:t>
            </a:r>
            <a:r>
              <a:rPr kumimoji="1" lang="zh-CN" altLang="en-US" sz="2800" dirty="0" smtClean="0"/>
              <a:t>）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844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选择</a:t>
            </a:r>
            <a:r>
              <a:rPr kumimoji="1" lang="zh-CN" altLang="en-US" dirty="0" smtClean="0"/>
              <a:t>器的权重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t="-2787" b="-2787"/>
          <a:stretch>
            <a:fillRect/>
          </a:stretch>
        </p:blipFill>
        <p:spPr>
          <a:xfrm>
            <a:off x="2214563" y="1417638"/>
            <a:ext cx="4622800" cy="2543175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35" y="4070960"/>
            <a:ext cx="4651875" cy="241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5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跨域情况</a:t>
            </a:r>
            <a:r>
              <a:rPr kumimoji="1" lang="en-US" altLang="zh-CN" dirty="0" smtClean="0"/>
              <a:t>1</a:t>
            </a:r>
            <a:endParaRPr kumimoji="1" lang="hr-HR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主</a:t>
            </a:r>
            <a:r>
              <a:rPr kumimoji="1" lang="zh-CN" altLang="hr-HR" dirty="0" smtClean="0"/>
              <a:t>域</a:t>
            </a:r>
            <a:r>
              <a:rPr kumimoji="1" lang="zh-CN" altLang="hr-HR" dirty="0" smtClean="0"/>
              <a:t>相同</a:t>
            </a:r>
            <a:r>
              <a:rPr kumimoji="1" lang="zh-CN" altLang="en-US" dirty="0" smtClean="0"/>
              <a:t>，如：</a:t>
            </a:r>
            <a:endParaRPr kumimoji="1" lang="hr-HR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hr-HR" dirty="0" smtClean="0"/>
              <a:t>父</a:t>
            </a:r>
            <a:r>
              <a:rPr kumimoji="1" lang="zh-CN" altLang="en-US" dirty="0" smtClean="0"/>
              <a:t>页面</a:t>
            </a:r>
            <a:r>
              <a:rPr kumimoji="1" lang="zh-CN" altLang="hr-HR" dirty="0" smtClean="0"/>
              <a:t>：</a:t>
            </a:r>
            <a:r>
              <a:rPr kumimoji="1" lang="hr-HR" altLang="zh-CN" dirty="0" smtClean="0"/>
              <a:t>www.taobao.com</a:t>
            </a:r>
            <a:endParaRPr kumimoji="1" lang="hr-HR" altLang="zh-CN" dirty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hr-HR" dirty="0" smtClean="0"/>
              <a:t>子</a:t>
            </a:r>
            <a:r>
              <a:rPr kumimoji="1" lang="zh-CN" altLang="en-US" dirty="0" smtClean="0"/>
              <a:t>页面</a:t>
            </a:r>
            <a:r>
              <a:rPr kumimoji="1" lang="zh-CN" altLang="hr-HR" dirty="0" smtClean="0"/>
              <a:t>：</a:t>
            </a:r>
            <a:r>
              <a:rPr kumimoji="1" lang="hr-HR" altLang="zh-CN" dirty="0" smtClean="0"/>
              <a:t>ju.taobao.com</a:t>
            </a:r>
            <a:endParaRPr kumimoji="1" lang="en-US" altLang="zh-CN" dirty="0"/>
          </a:p>
          <a:p>
            <a:pPr marL="914400" lvl="1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方法：</a:t>
            </a:r>
            <a:endParaRPr kumimoji="1"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/>
              <a:t>设置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保证两个页面 </a:t>
            </a:r>
            <a:r>
              <a:rPr kumimoji="1" lang="en-US" altLang="zh-CN" dirty="0" smtClean="0"/>
              <a:t>domain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相同</a:t>
            </a:r>
            <a:r>
              <a:rPr kumimoji="1" lang="en-US" altLang="zh-CN" dirty="0" err="1" smtClean="0"/>
              <a:t>document.domain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"</a:t>
            </a:r>
            <a:r>
              <a:rPr kumimoji="1" lang="en-US" altLang="zh-CN" dirty="0" err="1"/>
              <a:t>taobao.com</a:t>
            </a:r>
            <a:r>
              <a:rPr kumimoji="1" lang="en-US" altLang="zh-CN" dirty="0"/>
              <a:t>";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后面的实现方式跟</a:t>
            </a:r>
            <a:r>
              <a:rPr kumimoji="1" lang="zh-CN" altLang="en-US" dirty="0"/>
              <a:t>同域的相同了。</a:t>
            </a:r>
            <a:endParaRPr kumimoji="1" lang="hr-HR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58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跨域情况</a:t>
            </a:r>
            <a:r>
              <a:rPr kumimoji="1" lang="en-US" altLang="zh-CN" dirty="0" smtClean="0"/>
              <a:t>2</a:t>
            </a:r>
            <a:endParaRPr kumimoji="1" lang="hr-HR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3437"/>
            <a:ext cx="7022214" cy="3710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主</a:t>
            </a:r>
            <a:r>
              <a:rPr kumimoji="1" lang="zh-CN" altLang="en-US" dirty="0" smtClean="0"/>
              <a:t>域</a:t>
            </a:r>
            <a:r>
              <a:rPr kumimoji="1" lang="zh-CN" altLang="en-US" dirty="0"/>
              <a:t>不同，</a:t>
            </a:r>
            <a:r>
              <a:rPr kumimoji="1" lang="zh-CN" altLang="en-US" dirty="0" smtClean="0"/>
              <a:t>如：</a:t>
            </a:r>
            <a:endParaRPr kumimoji="1" lang="hr-HR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hr-HR" sz="2200" dirty="0" smtClean="0"/>
              <a:t>父</a:t>
            </a:r>
            <a:r>
              <a:rPr kumimoji="1" lang="zh-CN" altLang="en-US" sz="2200" dirty="0" smtClean="0"/>
              <a:t>页面</a:t>
            </a:r>
            <a:r>
              <a:rPr kumimoji="1" lang="zh-CN" altLang="hr-HR" sz="2200" dirty="0" smtClean="0"/>
              <a:t>：</a:t>
            </a:r>
            <a:r>
              <a:rPr kumimoji="1" lang="en-US" altLang="zh-CN" sz="2200" dirty="0" err="1" smtClean="0"/>
              <a:t>ju</a:t>
            </a:r>
            <a:r>
              <a:rPr kumimoji="1" lang="hr-HR" altLang="zh-CN" sz="2200" dirty="0" smtClean="0"/>
              <a:t>.taobao.com</a:t>
            </a:r>
            <a:endParaRPr kumimoji="1" lang="hr-HR" altLang="zh-CN" sz="2200" dirty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hr-HR" sz="2200" dirty="0" smtClean="0"/>
              <a:t>子</a:t>
            </a:r>
            <a:r>
              <a:rPr kumimoji="1" lang="zh-CN" altLang="en-US" sz="2200" dirty="0" smtClean="0"/>
              <a:t>页面</a:t>
            </a:r>
            <a:r>
              <a:rPr kumimoji="1" lang="zh-CN" altLang="hr-HR" sz="2200" dirty="0" smtClean="0"/>
              <a:t>：</a:t>
            </a:r>
            <a:r>
              <a:rPr kumimoji="1" lang="en-US" altLang="zh-CN" sz="2200" dirty="0" err="1" smtClean="0"/>
              <a:t>www.tmall.com</a:t>
            </a:r>
            <a:endParaRPr kumimoji="1" lang="en-US" altLang="zh-CN" sz="2200" dirty="0"/>
          </a:p>
          <a:p>
            <a:pPr marL="0" indent="0">
              <a:buNone/>
            </a:pPr>
            <a:r>
              <a:rPr kumimoji="1" lang="zh-CN" altLang="en-US" dirty="0" smtClean="0"/>
              <a:t>方法：</a:t>
            </a:r>
            <a:endParaRPr kumimoji="1"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sz="2200" dirty="0" smtClean="0"/>
              <a:t>需要一个跟父页面同域的代理页面</a:t>
            </a:r>
            <a:r>
              <a:rPr kumimoji="1" lang="zh-CN" altLang="en-US" sz="2200" dirty="0"/>
              <a:t>；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sz="2200" dirty="0" smtClean="0"/>
              <a:t>子页面通过一个隐藏的 </a:t>
            </a:r>
            <a:r>
              <a:rPr kumimoji="1" lang="en-US" altLang="zh-CN" sz="2200" dirty="0" err="1" smtClean="0"/>
              <a:t>iframe</a:t>
            </a:r>
            <a:r>
              <a:rPr kumimoji="1" lang="zh-CN" altLang="en-US" sz="2200" dirty="0" smtClean="0"/>
              <a:t> 来引用代理页</a:t>
            </a:r>
            <a:r>
              <a:rPr kumimoji="1" lang="zh-CN" altLang="en-US" sz="2200" dirty="0"/>
              <a:t>，</a:t>
            </a:r>
            <a:r>
              <a:rPr kumimoji="1" lang="zh-CN" altLang="en-US" sz="2200" dirty="0" smtClean="0"/>
              <a:t>并通过 </a:t>
            </a:r>
            <a:r>
              <a:rPr kumimoji="1" lang="en-US" altLang="zh-CN" sz="2200" dirty="0" smtClean="0"/>
              <a:t>hash</a:t>
            </a:r>
            <a:r>
              <a:rPr kumimoji="1" lang="zh-CN" altLang="en-US" sz="2200" dirty="0" smtClean="0"/>
              <a:t> 传递页面</a:t>
            </a:r>
            <a:r>
              <a:rPr kumimoji="1" lang="zh-CN" altLang="en-US" sz="2200" dirty="0"/>
              <a:t>高度，如</a:t>
            </a:r>
            <a:r>
              <a:rPr kumimoji="1" lang="zh-CN" altLang="en-US" sz="2200" dirty="0" smtClean="0"/>
              <a:t>：         </a:t>
            </a:r>
            <a:r>
              <a:rPr kumimoji="1" lang="en-US" altLang="zh-CN" sz="2200" dirty="0" smtClean="0"/>
              <a:t>http</a:t>
            </a:r>
            <a:r>
              <a:rPr kumimoji="1" lang="en-US" altLang="zh-CN" sz="2200" dirty="0"/>
              <a:t>://</a:t>
            </a:r>
            <a:r>
              <a:rPr kumimoji="1" lang="en-US" altLang="zh-CN" sz="2200" dirty="0" err="1"/>
              <a:t>ju.taobao.com</a:t>
            </a:r>
            <a:r>
              <a:rPr kumimoji="1" lang="en-US" altLang="zh-CN" sz="2200" dirty="0"/>
              <a:t>/proxy.htm#</a:t>
            </a:r>
            <a:r>
              <a:rPr kumimoji="1" lang="en-US" altLang="zh-CN" sz="2200" dirty="0" smtClean="0"/>
              <a:t>1000</a:t>
            </a:r>
            <a:endParaRPr kumimoji="1" lang="zh-CN" altLang="en-US" sz="2200" dirty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sz="2200" dirty="0" smtClean="0"/>
              <a:t>代理页可以通过</a:t>
            </a:r>
            <a:r>
              <a:rPr kumimoji="1" lang="en-US" altLang="zh-CN" sz="2200" dirty="0" smtClean="0"/>
              <a:t>top</a:t>
            </a:r>
            <a:r>
              <a:rPr kumimoji="1" lang="zh-CN" altLang="en-US" sz="2200" dirty="0" smtClean="0"/>
              <a:t>直接操作父页面</a:t>
            </a:r>
            <a:endParaRPr kumimoji="1" lang="en-US" altLang="zh-CN" sz="2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61" y="5310660"/>
            <a:ext cx="7375770" cy="13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2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自适应组件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5752593"/>
            <a:ext cx="8103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http://</a:t>
            </a:r>
            <a:r>
              <a:rPr kumimoji="1" lang="en-US" altLang="zh-CN" sz="2000" dirty="0" err="1" smtClean="0"/>
              <a:t>gitlab.alibaba-inc.com</a:t>
            </a:r>
            <a:r>
              <a:rPr kumimoji="1" lang="en-US" altLang="zh-CN" sz="2000" dirty="0" smtClean="0"/>
              <a:t>/</a:t>
            </a:r>
            <a:r>
              <a:rPr kumimoji="1" lang="en-US" altLang="zh-CN" sz="2000" dirty="0" err="1" smtClean="0"/>
              <a:t>ju</a:t>
            </a:r>
            <a:r>
              <a:rPr kumimoji="1" lang="en-US" altLang="zh-CN" sz="2000" dirty="0" smtClean="0"/>
              <a:t>/</a:t>
            </a:r>
            <a:r>
              <a:rPr kumimoji="1" lang="en-US" altLang="zh-CN" sz="2000" dirty="0" err="1" smtClean="0"/>
              <a:t>util</a:t>
            </a:r>
            <a:r>
              <a:rPr kumimoji="1" lang="en-US" altLang="zh-CN" sz="2000" dirty="0" smtClean="0"/>
              <a:t>/blob/master/</a:t>
            </a:r>
            <a:r>
              <a:rPr kumimoji="1" lang="en-US" altLang="zh-CN" sz="2000" dirty="0" err="1" smtClean="0"/>
              <a:t>src</a:t>
            </a:r>
            <a:r>
              <a:rPr kumimoji="1" lang="en-US" altLang="zh-CN" sz="2000" dirty="0" smtClean="0"/>
              <a:t>/widget/adapt/</a:t>
            </a:r>
            <a:r>
              <a:rPr kumimoji="1" lang="en-US" altLang="zh-CN" sz="2000" dirty="0" err="1" smtClean="0"/>
              <a:t>index.js</a:t>
            </a:r>
            <a:endParaRPr kumimoji="1"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757"/>
            <a:ext cx="9144000" cy="32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3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hr-HR" dirty="0" smtClean="0"/>
              <a:t>解决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高度另一个方案</a:t>
            </a:r>
            <a:endParaRPr kumimoji="1" lang="hr-HR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3437"/>
            <a:ext cx="8229600" cy="4685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/>
              <a:t>postMessage</a:t>
            </a:r>
            <a:r>
              <a:rPr kumimoji="1" lang="en-US" altLang="zh-CN" dirty="0"/>
              <a:t> &amp; </a:t>
            </a:r>
            <a:r>
              <a:rPr kumimoji="1" lang="en-US" altLang="zh-CN" dirty="0" err="1" smtClean="0"/>
              <a:t>window.name</a:t>
            </a:r>
            <a:endParaRPr kumimoji="1"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dirty="0" err="1" smtClean="0"/>
              <a:t>postMessage</a:t>
            </a:r>
            <a:r>
              <a:rPr kumimoji="1" lang="zh-CN" altLang="en-US" dirty="0" smtClean="0"/>
              <a:t> 是为了解决跨域</a:t>
            </a:r>
            <a:r>
              <a:rPr kumimoji="1" lang="zh-CN" altLang="en-US" dirty="0"/>
              <a:t>通信</a:t>
            </a:r>
            <a:r>
              <a:rPr kumimoji="1" lang="zh-CN" altLang="en-US" dirty="0" smtClean="0"/>
              <a:t>，在</a:t>
            </a:r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 中特别引入</a:t>
            </a:r>
            <a:r>
              <a:rPr kumimoji="1" lang="zh-CN" altLang="en-US" dirty="0"/>
              <a:t>的一个新的</a:t>
            </a:r>
            <a:r>
              <a:rPr kumimoji="1" lang="en-US" altLang="zh-CN" dirty="0"/>
              <a:t>API</a:t>
            </a:r>
            <a:r>
              <a:rPr kumimoji="1" lang="zh-CN" altLang="en-US" dirty="0" smtClean="0"/>
              <a:t>，浏览器支持情况：</a:t>
            </a:r>
            <a:r>
              <a:rPr kumimoji="1" lang="en-US" altLang="zh-CN" dirty="0"/>
              <a:t>Firefox, IE8+, Opera, Safari, Chrome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IE</a:t>
            </a:r>
            <a:r>
              <a:rPr kumimoji="1" lang="zh-CN" altLang="en-US" dirty="0" smtClean="0"/>
              <a:t>中的一个漏洞，子页面可以设置父页面的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属性。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431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postMessage</a:t>
            </a:r>
            <a:endParaRPr kumimoji="1" lang="hr-HR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03250" y="1629113"/>
            <a:ext cx="8622873" cy="4493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>
                <a:latin typeface="News Gothic MT"/>
                <a:ea typeface="黑体"/>
                <a:cs typeface="News Gothic MT"/>
              </a:rPr>
              <a:t>win.postMessage</a:t>
            </a:r>
            <a:r>
              <a:rPr kumimoji="1" lang="en-US" altLang="zh-CN" sz="2400" dirty="0">
                <a:latin typeface="News Gothic MT"/>
                <a:ea typeface="黑体"/>
                <a:cs typeface="News Gothic MT"/>
              </a:rPr>
              <a:t>(message, </a:t>
            </a:r>
            <a:r>
              <a:rPr kumimoji="1" lang="en-US" altLang="zh-CN" sz="2400" dirty="0" err="1">
                <a:latin typeface="News Gothic MT"/>
                <a:ea typeface="黑体"/>
                <a:cs typeface="News Gothic MT"/>
              </a:rPr>
              <a:t>targetOrigin</a:t>
            </a:r>
            <a:r>
              <a:rPr kumimoji="1" lang="en-US" altLang="zh-CN" sz="2400" dirty="0">
                <a:latin typeface="News Gothic MT"/>
                <a:ea typeface="黑体"/>
                <a:cs typeface="News Gothic MT"/>
              </a:rPr>
              <a:t>);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kumimoji="1" lang="en-US" altLang="zh-CN" sz="2400" dirty="0"/>
              <a:t>win: </a:t>
            </a:r>
            <a:r>
              <a:rPr kumimoji="1" lang="zh-CN" altLang="en-US" sz="2400" dirty="0"/>
              <a:t>指目标窗口，可以是 </a:t>
            </a:r>
            <a:r>
              <a:rPr kumimoji="1" lang="en-US" altLang="zh-CN" sz="2400" dirty="0" err="1"/>
              <a:t>contentWindow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window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top</a:t>
            </a:r>
            <a:r>
              <a:rPr kumimoji="1" lang="zh-CN" altLang="en-US" sz="2400" dirty="0" smtClean="0"/>
              <a:t>，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parent </a:t>
            </a:r>
            <a:r>
              <a:rPr kumimoji="1" lang="zh-CN" altLang="en-US" sz="2400" dirty="0"/>
              <a:t>等 </a:t>
            </a:r>
            <a:r>
              <a:rPr kumimoji="1" lang="en-US" altLang="zh-CN" sz="2400" dirty="0"/>
              <a:t>window </a:t>
            </a:r>
            <a:r>
              <a:rPr kumimoji="1" lang="zh-CN" altLang="en-US" sz="2400" dirty="0"/>
              <a:t>对象</a:t>
            </a:r>
          </a:p>
          <a:p>
            <a:pPr>
              <a:lnSpc>
                <a:spcPct val="150000"/>
              </a:lnSpc>
            </a:pPr>
            <a:endParaRPr kumimoji="1" lang="zh-CN" altLang="en-US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参数说明：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/>
              <a:t>message: </a:t>
            </a:r>
            <a:r>
              <a:rPr kumimoji="1" lang="zh-CN" altLang="en-US" sz="2400" dirty="0"/>
              <a:t>发送的消息</a:t>
            </a:r>
            <a:r>
              <a:rPr kumimoji="1" lang="en-US" altLang="zh-CN" sz="2400" dirty="0"/>
              <a:t>{String}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 err="1"/>
              <a:t>targetOrigin</a:t>
            </a:r>
            <a:r>
              <a:rPr kumimoji="1" lang="en-US" altLang="zh-CN" sz="2400" dirty="0"/>
              <a:t>: </a:t>
            </a:r>
            <a:r>
              <a:rPr kumimoji="1" lang="zh-CN" altLang="en-US" sz="2400" dirty="0"/>
              <a:t>是限定消息接收范围，如：</a:t>
            </a:r>
            <a:r>
              <a:rPr kumimoji="1" lang="en-US" altLang="zh-CN" sz="2400" dirty="0"/>
              <a:t>http://</a:t>
            </a:r>
            <a:r>
              <a:rPr kumimoji="1" lang="en-US" altLang="zh-CN" sz="2400" dirty="0" err="1"/>
              <a:t>example.com</a:t>
            </a:r>
            <a:r>
              <a:rPr kumimoji="1" lang="zh-CN" altLang="en-US" sz="2400" dirty="0" smtClean="0"/>
              <a:t>，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不限制请使用‘</a:t>
            </a:r>
            <a:r>
              <a:rPr kumimoji="1" lang="zh-CN" altLang="en-US" sz="2400" dirty="0"/>
              <a:t>*’</a:t>
            </a:r>
          </a:p>
        </p:txBody>
      </p:sp>
    </p:spTree>
    <p:extLst>
      <p:ext uri="{BB962C8B-B14F-4D97-AF65-F5344CB8AC3E}">
        <p14:creationId xmlns:p14="http://schemas.microsoft.com/office/powerpoint/2010/main" val="337055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postMessage</a:t>
            </a:r>
            <a:endParaRPr kumimoji="1" lang="hr-HR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34172" y="159062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绑定消息事件：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157592"/>
            <a:ext cx="7886700" cy="2247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5326" y="4707756"/>
            <a:ext cx="6731054" cy="1559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/>
              <a:t>回调函数第一个参数接收 </a:t>
            </a:r>
            <a:r>
              <a:rPr kumimoji="1" lang="en-US" altLang="zh-CN" sz="2000" dirty="0"/>
              <a:t>Event </a:t>
            </a:r>
            <a:r>
              <a:rPr kumimoji="1" lang="zh-CN" altLang="en-US" sz="2000" dirty="0"/>
              <a:t>对象，有三个常用属性：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data</a:t>
            </a:r>
            <a:r>
              <a:rPr kumimoji="1" lang="en-US" altLang="zh-CN" sz="2000" dirty="0"/>
              <a:t>: </a:t>
            </a:r>
            <a:r>
              <a:rPr kumimoji="1" lang="zh-CN" altLang="en-US" sz="2000" dirty="0"/>
              <a:t>消息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origin</a:t>
            </a:r>
            <a:r>
              <a:rPr kumimoji="1" lang="en-US" altLang="zh-CN" sz="2000" dirty="0"/>
              <a:t>: </a:t>
            </a:r>
            <a:r>
              <a:rPr kumimoji="1" lang="zh-CN" altLang="en-US" sz="2000" dirty="0"/>
              <a:t>消息来源地址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source</a:t>
            </a:r>
            <a:r>
              <a:rPr kumimoji="1" lang="en-US" altLang="zh-CN" sz="2000" dirty="0"/>
              <a:t>: </a:t>
            </a:r>
            <a:r>
              <a:rPr kumimoji="1" lang="zh-CN" altLang="en-US" sz="2000" dirty="0"/>
              <a:t>源 </a:t>
            </a:r>
            <a:r>
              <a:rPr kumimoji="1" lang="en-US" altLang="zh-CN" sz="2000" dirty="0" err="1"/>
              <a:t>DOMWindow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86588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postMessage</a:t>
            </a:r>
            <a:endParaRPr kumimoji="1" lang="hr-HR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539318"/>
            <a:ext cx="836928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TW" altLang="en-US" sz="2800" dirty="0"/>
              <a:t>解决</a:t>
            </a:r>
            <a:r>
              <a:rPr kumimoji="1" lang="en-US" altLang="zh-TW" sz="2800" dirty="0" err="1"/>
              <a:t>iframe</a:t>
            </a:r>
            <a:r>
              <a:rPr kumimoji="1" lang="zh-TW" altLang="en-US" sz="2800" dirty="0"/>
              <a:t>高度问题</a:t>
            </a:r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r>
              <a:rPr kumimoji="1" lang="zh-TW" altLang="en-US" sz="2400" dirty="0" smtClean="0"/>
              <a:t>子页面向父页面发送数据</a:t>
            </a:r>
            <a:endParaRPr kumimoji="1" lang="en-US" altLang="zh-TW" sz="2400" dirty="0" smtClean="0"/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endParaRPr kumimoji="1" lang="en-US" altLang="zh-TW" sz="2400" dirty="0"/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endParaRPr kumimoji="1" lang="en-US" altLang="zh-TW" sz="2400" dirty="0" smtClean="0"/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r>
              <a:rPr kumimoji="1" lang="zh-TW" altLang="en-US" sz="2400" dirty="0" smtClean="0"/>
              <a:t>父页面监听</a:t>
            </a:r>
            <a:r>
              <a:rPr kumimoji="1" lang="en-US" altLang="zh-TW" sz="2400" dirty="0"/>
              <a:t>message</a:t>
            </a:r>
            <a:r>
              <a:rPr kumimoji="1" lang="zh-TW" altLang="en-US" sz="2400" dirty="0" smtClean="0"/>
              <a:t>事件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38" y="2953518"/>
            <a:ext cx="6807200" cy="546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38" y="4588854"/>
            <a:ext cx="6794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2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299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window.name</a:t>
            </a:r>
            <a:endParaRPr kumimoji="1" lang="hr-HR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7884" y="3186621"/>
            <a:ext cx="8369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TW" sz="2800" dirty="0"/>
              <a:t>2</a:t>
            </a:r>
            <a:r>
              <a:rPr kumimoji="1" lang="en-US" altLang="zh-TW" sz="2800" dirty="0" smtClean="0"/>
              <a:t>.</a:t>
            </a:r>
            <a:r>
              <a:rPr kumimoji="1" lang="zh-CN" altLang="en-US" sz="2800" dirty="0" smtClean="0"/>
              <a:t> </a:t>
            </a:r>
            <a:r>
              <a:rPr kumimoji="1" lang="zh-TW" altLang="en-US" sz="2800" dirty="0" smtClean="0"/>
              <a:t>在父页面中</a:t>
            </a:r>
            <a:r>
              <a:rPr kumimoji="1" lang="zh-TW" altLang="en-US" sz="2800" dirty="0" smtClean="0"/>
              <a:t>，</a:t>
            </a:r>
            <a:r>
              <a:rPr kumimoji="1" lang="zh-CN" altLang="en-US" sz="2800" dirty="0" smtClean="0"/>
              <a:t>轮询</a:t>
            </a:r>
            <a:r>
              <a:rPr kumimoji="1" lang="zh-TW" altLang="en-US" sz="2800" dirty="0" smtClean="0"/>
              <a:t>检查</a:t>
            </a:r>
            <a:r>
              <a:rPr kumimoji="1" lang="zh-CN" altLang="en-US" sz="2800" dirty="0" smtClean="0"/>
              <a:t> </a:t>
            </a:r>
            <a:r>
              <a:rPr kumimoji="1" lang="en-US" altLang="zh-TW" sz="2800" dirty="0" err="1" smtClean="0"/>
              <a:t>window.name</a:t>
            </a:r>
            <a:r>
              <a:rPr kumimoji="1" lang="zh-CN" altLang="en-US" sz="2800" dirty="0" smtClean="0"/>
              <a:t> </a:t>
            </a:r>
            <a:r>
              <a:rPr kumimoji="1" lang="zh-TW" altLang="en-US" sz="2800" dirty="0" smtClean="0"/>
              <a:t>值的变化</a:t>
            </a:r>
            <a:r>
              <a:rPr kumimoji="1" lang="zh-CN" altLang="zh-CN" sz="2800" dirty="0" smtClean="0"/>
              <a:t>，</a:t>
            </a:r>
            <a:r>
              <a:rPr kumimoji="1" lang="zh-CN" altLang="en-US" sz="2800" dirty="0" smtClean="0"/>
              <a:t>或者</a:t>
            </a:r>
            <a:r>
              <a:rPr kumimoji="1" lang="en-US" altLang="zh-CN" sz="2800" dirty="0" smtClean="0"/>
              <a:t>IE</a:t>
            </a:r>
            <a:r>
              <a:rPr kumimoji="1" lang="zh-CN" altLang="en-US" sz="2800" dirty="0" smtClean="0"/>
              <a:t>特有的事件 </a:t>
            </a:r>
            <a:r>
              <a:rPr kumimoji="1" lang="en-US" altLang="zh-CN" sz="2800" dirty="0" err="1" smtClean="0"/>
              <a:t>onpropertychange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20210" y="1355993"/>
            <a:ext cx="8369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TW" sz="2800" dirty="0"/>
              <a:t>1</a:t>
            </a:r>
            <a:r>
              <a:rPr kumimoji="1" lang="en-US" altLang="zh-TW" sz="2800" dirty="0" smtClean="0"/>
              <a:t>.</a:t>
            </a:r>
            <a:r>
              <a:rPr kumimoji="1" lang="zh-CN" altLang="en-US" sz="2800" dirty="0" smtClean="0"/>
              <a:t> </a:t>
            </a:r>
            <a:r>
              <a:rPr kumimoji="1" lang="zh-TW" altLang="en-US" sz="2800" dirty="0" smtClean="0"/>
              <a:t>在子页面中</a:t>
            </a:r>
            <a:r>
              <a:rPr kumimoji="1" lang="zh-TW" altLang="en-US" sz="2800" dirty="0"/>
              <a:t>，</a:t>
            </a:r>
            <a:r>
              <a:rPr kumimoji="1" lang="zh-TW" altLang="en-US" sz="2800" dirty="0" smtClean="0"/>
              <a:t>设置 </a:t>
            </a:r>
            <a:r>
              <a:rPr kumimoji="1" lang="en-US" altLang="zh-TW" sz="2800" dirty="0" err="1" smtClean="0"/>
              <a:t>window.name</a:t>
            </a:r>
            <a:r>
              <a:rPr kumimoji="1" lang="zh-CN" altLang="en-US" sz="2800" dirty="0" smtClean="0"/>
              <a:t> </a:t>
            </a:r>
            <a:r>
              <a:rPr kumimoji="1" lang="zh-TW" altLang="en-US" sz="2800" dirty="0" smtClean="0"/>
              <a:t>的值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010346"/>
            <a:ext cx="5887972" cy="9666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4245611"/>
            <a:ext cx="5994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8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 smtClean="0"/>
              <a:t>postMessage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window.name</a:t>
            </a:r>
            <a:endParaRPr kumimoji="1" lang="hr-HR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539318"/>
            <a:ext cx="8369281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参考资料：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000" dirty="0">
                <a:hlinkClick r:id="rId2"/>
              </a:rPr>
              <a:t>https://developer.mozilla.org/en-US/docs/Web/API</a:t>
            </a:r>
            <a:r>
              <a:rPr kumimoji="1" lang="en-US" altLang="zh-TW" sz="2000" dirty="0" smtClean="0">
                <a:hlinkClick r:id="rId2"/>
              </a:rPr>
              <a:t>/</a:t>
            </a:r>
            <a:r>
              <a:rPr kumimoji="1" lang="en-US" altLang="zh-TW" sz="2000" dirty="0" smtClean="0">
                <a:hlinkClick r:id="rId2"/>
              </a:rPr>
              <a:t>window.postMessage</a:t>
            </a:r>
            <a:endParaRPr kumimoji="1" lang="en-US" altLang="zh-TW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000" dirty="0">
                <a:hlinkClick r:id="rId3"/>
              </a:rPr>
              <a:t>http://www.planabc.net/2008/09/01/window_name_transport</a:t>
            </a:r>
            <a:r>
              <a:rPr kumimoji="1" lang="en-US" altLang="zh-TW" sz="2000" dirty="0" smtClean="0">
                <a:hlinkClick r:id="rId3"/>
              </a:rPr>
              <a:t>/</a:t>
            </a:r>
            <a:endParaRPr kumimoji="1" lang="en-US" altLang="zh-TW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hlinkClick r:id="rId4"/>
              </a:rPr>
              <a:t>http://msdn.microsoft.com/en-us/library/ie/ms536956(v=vs.85).</a:t>
            </a:r>
            <a:r>
              <a:rPr kumimoji="1" lang="en-US" altLang="zh-CN" dirty="0" smtClean="0">
                <a:hlinkClick r:id="rId4"/>
              </a:rPr>
              <a:t>aspx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91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location &amp; history</a:t>
            </a:r>
            <a:endParaRPr kumimoji="1" lang="hr-HR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00" y="2068986"/>
            <a:ext cx="6503676" cy="33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8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优先规则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162658" cy="2504659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权重高覆盖权重低的</a:t>
            </a:r>
            <a:endParaRPr kumimoji="1"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相同等级</a:t>
            </a:r>
            <a:r>
              <a:rPr kumimoji="1" lang="zh-CN" altLang="en-US" dirty="0"/>
              <a:t>的后来居上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CN" dirty="0" smtClean="0"/>
              <a:t>!</a:t>
            </a:r>
            <a:r>
              <a:rPr kumimoji="1" lang="en-US" altLang="zh-CN" dirty="0"/>
              <a:t>important</a:t>
            </a:r>
            <a:r>
              <a:rPr kumimoji="1" lang="zh-CN" altLang="en-US" dirty="0"/>
              <a:t>最高（尽量少用）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继承</a:t>
            </a:r>
            <a:r>
              <a:rPr kumimoji="1" lang="zh-CN" altLang="en-US" dirty="0"/>
              <a:t>的样式优先级最低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460192"/>
            <a:ext cx="791139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3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en-US" altLang="zh-TW" dirty="0" smtClean="0"/>
              <a:t>ocation</a:t>
            </a:r>
            <a:endParaRPr kumimoji="1" lang="hr-HR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539318"/>
            <a:ext cx="8369281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zh-TW" sz="2800" dirty="0" err="1"/>
              <a:t>window.location</a:t>
            </a:r>
            <a:r>
              <a:rPr kumimoji="1" lang="en-US" altLang="zh-TW" sz="2800" dirty="0"/>
              <a:t>  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zh-TW" sz="2800" dirty="0" err="1"/>
              <a:t>document.location</a:t>
            </a:r>
            <a:r>
              <a:rPr kumimoji="1" lang="en-US" altLang="zh-TW" sz="2800" dirty="0"/>
              <a:t> IE</a:t>
            </a:r>
            <a:r>
              <a:rPr kumimoji="1" lang="zh-TW" altLang="en-US" sz="2800" dirty="0"/>
              <a:t>下面为只读的</a:t>
            </a:r>
            <a:r>
              <a:rPr kumimoji="1" lang="en-US" altLang="zh-TW" sz="2800" dirty="0"/>
              <a:t>(</a:t>
            </a:r>
            <a:r>
              <a:rPr kumimoji="1" lang="zh-TW" altLang="en-US" sz="2800" dirty="0"/>
              <a:t>不推荐</a:t>
            </a:r>
            <a:r>
              <a:rPr kumimoji="1" lang="en-US" altLang="zh-TW" sz="2800" dirty="0"/>
              <a:t>)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zh-TW" sz="2800" dirty="0"/>
              <a:t>location </a:t>
            </a:r>
            <a:r>
              <a:rPr kumimoji="1" lang="zh-TW" altLang="en-US" sz="2800" dirty="0"/>
              <a:t>包含了关于当前 </a:t>
            </a:r>
            <a:r>
              <a:rPr kumimoji="1" lang="en-US" altLang="zh-TW" sz="2800" dirty="0"/>
              <a:t>URL </a:t>
            </a:r>
            <a:r>
              <a:rPr kumimoji="1" lang="zh-TW" altLang="en-US" sz="2800" dirty="0"/>
              <a:t>的信息</a:t>
            </a:r>
            <a:r>
              <a:rPr kumimoji="1" lang="zh-TW" altLang="en-US" sz="2800" dirty="0" smtClean="0"/>
              <a:t>。</a:t>
            </a:r>
            <a:endParaRPr kumimoji="1" lang="en-US" altLang="zh-TW" sz="2800" dirty="0" smtClean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kumimoji="1" lang="en-US" altLang="zh-TW" sz="2800" dirty="0" smtClean="0"/>
              <a:t>location </a:t>
            </a:r>
            <a:r>
              <a:rPr kumimoji="1" lang="zh-TW" altLang="en-US" sz="2800" dirty="0"/>
              <a:t>对象的每个属性都描述了 </a:t>
            </a:r>
            <a:r>
              <a:rPr kumimoji="1" lang="en-US" altLang="zh-TW" sz="2800" dirty="0"/>
              <a:t>URL </a:t>
            </a:r>
            <a:r>
              <a:rPr kumimoji="1" lang="zh-TW" altLang="en-US" sz="2800" dirty="0"/>
              <a:t>的不同特性</a:t>
            </a:r>
            <a:r>
              <a:rPr kumimoji="1" lang="zh-TW" altLang="en-US" sz="2800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22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location</a:t>
            </a:r>
            <a:endParaRPr kumimoji="1" lang="hr-HR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539318"/>
            <a:ext cx="8369281" cy="414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TW" sz="2800" dirty="0"/>
              <a:t>location</a:t>
            </a:r>
            <a:r>
              <a:rPr kumimoji="1" lang="zh-TW" altLang="en-US" sz="2800" dirty="0"/>
              <a:t>的属性</a:t>
            </a:r>
            <a:r>
              <a:rPr kumimoji="1" lang="en-US" altLang="zh-TW" sz="2800" dirty="0"/>
              <a:t>(</a:t>
            </a:r>
            <a:r>
              <a:rPr kumimoji="1" lang="zh-TW" altLang="en-US" sz="2800" dirty="0"/>
              <a:t>读写</a:t>
            </a:r>
            <a:r>
              <a:rPr kumimoji="1" lang="en-US" altLang="zh-TW" sz="2800" dirty="0"/>
              <a:t>)</a:t>
            </a:r>
          </a:p>
          <a:p>
            <a:pPr marL="914400" lvl="1" indent="-457200">
              <a:lnSpc>
                <a:spcPct val="120000"/>
              </a:lnSpc>
              <a:buFont typeface="Arial"/>
              <a:buChar char="•"/>
            </a:pPr>
            <a:r>
              <a:rPr kumimoji="1" lang="en-US" altLang="zh-TW" sz="2400" dirty="0" err="1"/>
              <a:t>location.hash</a:t>
            </a:r>
            <a:r>
              <a:rPr kumimoji="1" lang="en-US" altLang="zh-TW" sz="2400" dirty="0"/>
              <a:t>  </a:t>
            </a:r>
            <a:r>
              <a:rPr kumimoji="1" lang="zh-TW" altLang="en-US" sz="2400" dirty="0"/>
              <a:t>返回从井号 </a:t>
            </a:r>
            <a:r>
              <a:rPr kumimoji="1" lang="en-US" altLang="zh-TW" sz="2400" dirty="0"/>
              <a:t>(#) </a:t>
            </a:r>
            <a:r>
              <a:rPr kumimoji="1" lang="zh-TW" altLang="en-US" sz="2400" dirty="0"/>
              <a:t>开始的 </a:t>
            </a:r>
            <a:r>
              <a:rPr kumimoji="1" lang="en-US" altLang="zh-TW" sz="2400" dirty="0"/>
              <a:t>URL</a:t>
            </a:r>
          </a:p>
          <a:p>
            <a:pPr marL="914400" lvl="1" indent="-457200">
              <a:lnSpc>
                <a:spcPct val="120000"/>
              </a:lnSpc>
              <a:buFont typeface="Arial"/>
              <a:buChar char="•"/>
            </a:pPr>
            <a:r>
              <a:rPr kumimoji="1" lang="en-US" altLang="zh-TW" sz="2400" dirty="0" err="1"/>
              <a:t>location.host</a:t>
            </a:r>
            <a:r>
              <a:rPr kumimoji="1" lang="en-US" altLang="zh-TW" sz="2400" dirty="0"/>
              <a:t>  </a:t>
            </a:r>
            <a:r>
              <a:rPr kumimoji="1" lang="zh-TW" altLang="en-US" sz="2400" dirty="0"/>
              <a:t>返回主机名和当前 </a:t>
            </a:r>
            <a:r>
              <a:rPr kumimoji="1" lang="en-US" altLang="zh-TW" sz="2400" dirty="0"/>
              <a:t>URL </a:t>
            </a:r>
            <a:r>
              <a:rPr kumimoji="1" lang="zh-TW" altLang="en-US" sz="2400" dirty="0"/>
              <a:t>的端口号</a:t>
            </a:r>
          </a:p>
          <a:p>
            <a:pPr marL="914400" lvl="1" indent="-457200">
              <a:lnSpc>
                <a:spcPct val="120000"/>
              </a:lnSpc>
              <a:buFont typeface="Arial"/>
              <a:buChar char="•"/>
            </a:pPr>
            <a:r>
              <a:rPr kumimoji="1" lang="en-US" altLang="zh-TW" sz="2400" dirty="0" err="1"/>
              <a:t>location.hostname</a:t>
            </a:r>
            <a:r>
              <a:rPr kumimoji="1" lang="en-US" altLang="zh-TW" sz="2400" dirty="0"/>
              <a:t>  </a:t>
            </a:r>
            <a:r>
              <a:rPr kumimoji="1" lang="zh-TW" altLang="en-US" sz="2400" dirty="0"/>
              <a:t>返回当前 </a:t>
            </a:r>
            <a:r>
              <a:rPr kumimoji="1" lang="en-US" altLang="zh-TW" sz="2400" dirty="0"/>
              <a:t>URL </a:t>
            </a:r>
            <a:r>
              <a:rPr kumimoji="1" lang="zh-TW" altLang="en-US" sz="2400" dirty="0"/>
              <a:t>的主机名</a:t>
            </a:r>
          </a:p>
          <a:p>
            <a:pPr marL="914400" lvl="1" indent="-457200">
              <a:lnSpc>
                <a:spcPct val="120000"/>
              </a:lnSpc>
              <a:buFont typeface="Arial"/>
              <a:buChar char="•"/>
            </a:pPr>
            <a:r>
              <a:rPr kumimoji="1" lang="en-US" altLang="zh-TW" sz="2400" dirty="0" err="1"/>
              <a:t>location.href</a:t>
            </a:r>
            <a:r>
              <a:rPr kumimoji="1" lang="en-US" altLang="zh-TW" sz="2400" dirty="0"/>
              <a:t>  </a:t>
            </a:r>
            <a:r>
              <a:rPr kumimoji="1" lang="zh-TW" altLang="en-US" sz="2400" dirty="0"/>
              <a:t>返回完整的 </a:t>
            </a:r>
            <a:r>
              <a:rPr kumimoji="1" lang="en-US" altLang="zh-TW" sz="2400" dirty="0"/>
              <a:t>URL</a:t>
            </a:r>
          </a:p>
          <a:p>
            <a:pPr marL="914400" lvl="1" indent="-457200">
              <a:lnSpc>
                <a:spcPct val="120000"/>
              </a:lnSpc>
              <a:buFont typeface="Arial"/>
              <a:buChar char="•"/>
            </a:pPr>
            <a:r>
              <a:rPr kumimoji="1" lang="en-US" altLang="zh-TW" sz="2400" dirty="0" err="1"/>
              <a:t>location.pathname</a:t>
            </a:r>
            <a:r>
              <a:rPr kumimoji="1" lang="en-US" altLang="zh-TW" sz="2400" dirty="0"/>
              <a:t>  </a:t>
            </a:r>
            <a:r>
              <a:rPr kumimoji="1" lang="zh-TW" altLang="en-US" sz="2400" dirty="0"/>
              <a:t>返回当前页面的路径和文件名</a:t>
            </a:r>
          </a:p>
          <a:p>
            <a:pPr marL="914400" lvl="1" indent="-457200">
              <a:lnSpc>
                <a:spcPct val="120000"/>
              </a:lnSpc>
              <a:buFont typeface="Arial"/>
              <a:buChar char="•"/>
            </a:pPr>
            <a:r>
              <a:rPr kumimoji="1" lang="en-US" altLang="zh-TW" sz="2400" dirty="0" err="1"/>
              <a:t>location.port</a:t>
            </a:r>
            <a:r>
              <a:rPr kumimoji="1" lang="en-US" altLang="zh-TW" sz="2400" dirty="0"/>
              <a:t>  </a:t>
            </a:r>
            <a:r>
              <a:rPr kumimoji="1" lang="zh-TW" altLang="en-US" sz="2400" dirty="0"/>
              <a:t>返回当前 </a:t>
            </a:r>
            <a:r>
              <a:rPr kumimoji="1" lang="en-US" altLang="zh-TW" sz="2400" dirty="0"/>
              <a:t>URL </a:t>
            </a:r>
            <a:r>
              <a:rPr kumimoji="1" lang="zh-TW" altLang="en-US" sz="2400" dirty="0"/>
              <a:t>的端口号</a:t>
            </a:r>
          </a:p>
          <a:p>
            <a:pPr marL="914400" lvl="1" indent="-457200">
              <a:lnSpc>
                <a:spcPct val="120000"/>
              </a:lnSpc>
              <a:buFont typeface="Arial"/>
              <a:buChar char="•"/>
            </a:pPr>
            <a:r>
              <a:rPr kumimoji="1" lang="en-US" altLang="zh-TW" sz="2400" dirty="0" err="1"/>
              <a:t>location.protocol</a:t>
            </a:r>
            <a:r>
              <a:rPr kumimoji="1" lang="en-US" altLang="zh-TW" sz="2400" dirty="0"/>
              <a:t>  </a:t>
            </a:r>
            <a:r>
              <a:rPr kumimoji="1" lang="zh-TW" altLang="en-US" sz="2400" dirty="0"/>
              <a:t>返回当前 </a:t>
            </a:r>
            <a:r>
              <a:rPr kumimoji="1" lang="en-US" altLang="zh-TW" sz="2400" dirty="0"/>
              <a:t>URL </a:t>
            </a:r>
            <a:r>
              <a:rPr kumimoji="1" lang="zh-TW" altLang="en-US" sz="2400" dirty="0"/>
              <a:t>的协议</a:t>
            </a:r>
          </a:p>
          <a:p>
            <a:pPr marL="914400" lvl="1" indent="-457200">
              <a:lnSpc>
                <a:spcPct val="120000"/>
              </a:lnSpc>
              <a:buFont typeface="Arial"/>
              <a:buChar char="•"/>
            </a:pPr>
            <a:r>
              <a:rPr kumimoji="1" lang="en-US" altLang="zh-TW" sz="2400" dirty="0" err="1"/>
              <a:t>location.search</a:t>
            </a:r>
            <a:r>
              <a:rPr kumimoji="1" lang="en-US" altLang="zh-TW" sz="2400" dirty="0"/>
              <a:t>  </a:t>
            </a:r>
            <a:r>
              <a:rPr kumimoji="1" lang="zh-TW" altLang="en-US" sz="2400" dirty="0"/>
              <a:t>返回从问号 </a:t>
            </a:r>
            <a:r>
              <a:rPr kumimoji="1" lang="en-US" altLang="zh-TW" sz="2400" dirty="0"/>
              <a:t>(?) </a:t>
            </a:r>
            <a:r>
              <a:rPr kumimoji="1" lang="zh-TW" altLang="en-US" sz="2400" dirty="0"/>
              <a:t>开始的 </a:t>
            </a:r>
            <a:r>
              <a:rPr kumimoji="1" lang="en-US" altLang="zh-TW" sz="2400" dirty="0"/>
              <a:t>URL</a:t>
            </a:r>
            <a:r>
              <a:rPr kumimoji="1" lang="zh-TW" altLang="en-US" sz="2400" dirty="0"/>
              <a:t>。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920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location</a:t>
            </a:r>
            <a:endParaRPr kumimoji="1" lang="hr-HR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539318"/>
            <a:ext cx="8369281" cy="32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TW" sz="2800" dirty="0"/>
              <a:t>location</a:t>
            </a:r>
            <a:r>
              <a:rPr kumimoji="1" lang="zh-TW" altLang="en-US" sz="2800" dirty="0"/>
              <a:t>的方法</a:t>
            </a:r>
          </a:p>
          <a:p>
            <a:pPr marL="914400" lvl="1" indent="-457200">
              <a:lnSpc>
                <a:spcPct val="120000"/>
              </a:lnSpc>
              <a:buFont typeface="Arial"/>
              <a:buChar char="•"/>
            </a:pPr>
            <a:r>
              <a:rPr kumimoji="1" lang="en-US" altLang="zh-TW" sz="2400" dirty="0" err="1"/>
              <a:t>location.assign</a:t>
            </a:r>
            <a:r>
              <a:rPr kumimoji="1" lang="en-US" altLang="zh-TW" sz="2400" dirty="0"/>
              <a:t>(URL) </a:t>
            </a:r>
            <a:r>
              <a:rPr kumimoji="1" lang="zh-TW" altLang="en-US" sz="2400" dirty="0"/>
              <a:t>加载新的文档，保存一个新的历史记录。</a:t>
            </a:r>
          </a:p>
          <a:p>
            <a:pPr marL="914400" lvl="1" indent="-457200">
              <a:lnSpc>
                <a:spcPct val="120000"/>
              </a:lnSpc>
              <a:buFont typeface="Arial"/>
              <a:buChar char="•"/>
            </a:pPr>
            <a:r>
              <a:rPr kumimoji="1" lang="en-US" altLang="zh-TW" sz="2400" dirty="0" err="1"/>
              <a:t>location.replace</a:t>
            </a:r>
            <a:r>
              <a:rPr kumimoji="1" lang="en-US" altLang="zh-TW" sz="2400" dirty="0"/>
              <a:t>(URL) </a:t>
            </a:r>
            <a:r>
              <a:rPr kumimoji="1" lang="zh-TW" altLang="en-US" sz="2400" dirty="0"/>
              <a:t>用新的文档替换当前文档，不会保存历史记录。</a:t>
            </a:r>
          </a:p>
          <a:p>
            <a:pPr marL="914400" lvl="1" indent="-457200">
              <a:lnSpc>
                <a:spcPct val="120000"/>
              </a:lnSpc>
              <a:buFont typeface="Arial"/>
              <a:buChar char="•"/>
            </a:pPr>
            <a:r>
              <a:rPr kumimoji="1" lang="en-US" altLang="zh-TW" sz="2400" dirty="0" err="1"/>
              <a:t>location.reload</a:t>
            </a:r>
            <a:r>
              <a:rPr kumimoji="1" lang="en-US" altLang="zh-TW" sz="2400" dirty="0"/>
              <a:t>(</a:t>
            </a:r>
            <a:r>
              <a:rPr kumimoji="1" lang="en-US" altLang="zh-TW" sz="2400" dirty="0" err="1"/>
              <a:t>false|true</a:t>
            </a:r>
            <a:r>
              <a:rPr kumimoji="1" lang="en-US" altLang="zh-TW" sz="2400" dirty="0"/>
              <a:t>) </a:t>
            </a:r>
            <a:r>
              <a:rPr kumimoji="1" lang="zh-TW" altLang="en-US" sz="2400" dirty="0"/>
              <a:t>参数默认为</a:t>
            </a:r>
            <a:r>
              <a:rPr kumimoji="1" lang="en-US" altLang="zh-TW" sz="2400" dirty="0"/>
              <a:t>false</a:t>
            </a:r>
            <a:r>
              <a:rPr kumimoji="1" lang="zh-TW" altLang="en-US" sz="2400" dirty="0"/>
              <a:t>，刷新页面相当于</a:t>
            </a:r>
            <a:r>
              <a:rPr kumimoji="1" lang="en-US" altLang="zh-TW" sz="2400" dirty="0"/>
              <a:t>F5</a:t>
            </a:r>
            <a:r>
              <a:rPr kumimoji="1" lang="zh-TW" altLang="en-US" sz="2400" dirty="0"/>
              <a:t>；参数为</a:t>
            </a:r>
            <a:r>
              <a:rPr kumimoji="1" lang="en-US" altLang="zh-TW" sz="2400" dirty="0"/>
              <a:t>true</a:t>
            </a:r>
            <a:r>
              <a:rPr kumimoji="1" lang="zh-TW" altLang="en-US" sz="2400" dirty="0"/>
              <a:t>时</a:t>
            </a:r>
            <a:r>
              <a:rPr kumimoji="1" lang="en-US" altLang="zh-TW" sz="2400" dirty="0"/>
              <a:t>, </a:t>
            </a:r>
            <a:r>
              <a:rPr kumimoji="1" lang="zh-TW" altLang="en-US" sz="2400" dirty="0"/>
              <a:t>强刷页面。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083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 smtClean="0"/>
              <a:t>location.hash</a:t>
            </a:r>
            <a:r>
              <a:rPr kumimoji="1" lang="en-US" altLang="zh-TW" dirty="0" smtClean="0"/>
              <a:t> &amp; </a:t>
            </a:r>
            <a:r>
              <a:rPr kumimoji="1" lang="en-US" altLang="zh-TW" dirty="0" err="1" smtClean="0"/>
              <a:t>hashchange</a:t>
            </a:r>
            <a:endParaRPr kumimoji="1" lang="hr-HR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539318"/>
            <a:ext cx="836928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TW" sz="2400" dirty="0" err="1"/>
              <a:t>location.hash</a:t>
            </a:r>
            <a:r>
              <a:rPr kumimoji="1" lang="en-US" altLang="zh-TW" sz="2400" dirty="0"/>
              <a:t> &amp; </a:t>
            </a:r>
            <a:r>
              <a:rPr kumimoji="1" lang="en-US" altLang="zh-TW" sz="2400" dirty="0" err="1" smtClean="0"/>
              <a:t>hashchange</a:t>
            </a:r>
            <a:r>
              <a:rPr kumimoji="1" lang="zh-CN" altLang="en-US" sz="2400" dirty="0" smtClean="0"/>
              <a:t> 经</a:t>
            </a:r>
            <a:r>
              <a:rPr kumimoji="1" lang="zh-CN" altLang="en-US" sz="2400" dirty="0"/>
              <a:t>常用在单页面应用中支持浏览器的回退、前进、书签操作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/>
              <a:t>HTML5</a:t>
            </a:r>
            <a:r>
              <a:rPr kumimoji="1" lang="zh-CN" altLang="en-US" sz="2400" dirty="0"/>
              <a:t>规范中提供 </a:t>
            </a:r>
            <a:r>
              <a:rPr kumimoji="1" lang="en-US" altLang="zh-CN" sz="2400" dirty="0" err="1" smtClean="0"/>
              <a:t>hashchange</a:t>
            </a:r>
            <a:r>
              <a:rPr kumimoji="1" lang="zh-CN" altLang="en-US" sz="2400" dirty="0" smtClean="0"/>
              <a:t> 事件，在页面</a:t>
            </a:r>
            <a:r>
              <a:rPr kumimoji="1" lang="en-US" altLang="zh-CN" sz="2400" dirty="0"/>
              <a:t>URL</a:t>
            </a:r>
            <a:r>
              <a:rPr kumimoji="1" lang="zh-CN" altLang="en-US" sz="2400" dirty="0"/>
              <a:t>中的</a:t>
            </a:r>
            <a:r>
              <a:rPr kumimoji="1" lang="en-US" altLang="zh-CN" sz="2400" dirty="0"/>
              <a:t>hash</a:t>
            </a:r>
            <a:r>
              <a:rPr kumimoji="1" lang="zh-CN" altLang="en-US" sz="2400" dirty="0"/>
              <a:t>发生改变时触发</a:t>
            </a:r>
            <a:r>
              <a:rPr kumimoji="1" lang="en-US" altLang="zh-CN" sz="24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/>
              <a:t>IE8</a:t>
            </a:r>
            <a:r>
              <a:rPr kumimoji="1" lang="zh-CN" altLang="en-US" sz="2400" dirty="0"/>
              <a:t>及</a:t>
            </a:r>
            <a:r>
              <a:rPr kumimoji="1" lang="zh-CN" altLang="en-US" sz="2400" dirty="0" smtClean="0"/>
              <a:t>以上的浏览器都支持 </a:t>
            </a:r>
            <a:r>
              <a:rPr kumimoji="1" lang="en-US" altLang="zh-CN" sz="2400" dirty="0" err="1" smtClean="0"/>
              <a:t>hashchange</a:t>
            </a:r>
            <a:r>
              <a:rPr kumimoji="1" lang="zh-CN" altLang="en-US" sz="2400" dirty="0" smtClean="0"/>
              <a:t>，</a:t>
            </a:r>
            <a:r>
              <a:rPr kumimoji="1" lang="zh-CN" altLang="en-US" sz="2400" dirty="0"/>
              <a:t>在</a:t>
            </a:r>
            <a:r>
              <a:rPr kumimoji="1" lang="en-US" altLang="zh-CN" sz="2400" dirty="0"/>
              <a:t>IE67</a:t>
            </a:r>
            <a:r>
              <a:rPr kumimoji="1" lang="zh-CN" altLang="en-US" sz="2400" dirty="0" smtClean="0"/>
              <a:t>中可以使用轮询检查 </a:t>
            </a:r>
            <a:r>
              <a:rPr kumimoji="1" lang="en-US" altLang="zh-CN" sz="2400" dirty="0" err="1" smtClean="0"/>
              <a:t>location.hash</a:t>
            </a:r>
            <a:r>
              <a:rPr kumimoji="1" lang="zh-CN" altLang="en-US" sz="2400" dirty="0" smtClean="0"/>
              <a:t> 变化</a:t>
            </a:r>
            <a:r>
              <a:rPr kumimoji="1" lang="zh-CN" altLang="en-US" sz="2400" dirty="0"/>
              <a:t>的方式来模拟。</a:t>
            </a:r>
          </a:p>
        </p:txBody>
      </p:sp>
    </p:spTree>
    <p:extLst>
      <p:ext uri="{BB962C8B-B14F-4D97-AF65-F5344CB8AC3E}">
        <p14:creationId xmlns:p14="http://schemas.microsoft.com/office/powerpoint/2010/main" val="271933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hash</a:t>
            </a:r>
            <a:r>
              <a:rPr kumimoji="1" lang="zh-TW" altLang="en-US" dirty="0" smtClean="0"/>
              <a:t>的提</a:t>
            </a:r>
            <a:r>
              <a:rPr kumimoji="1" lang="zh-TW" altLang="en-US" dirty="0"/>
              <a:t>取，存在两个兼容性问题</a:t>
            </a:r>
            <a:endParaRPr kumimoji="1" lang="hr-HR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47002" y="1641936"/>
            <a:ext cx="81397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、</a:t>
            </a:r>
            <a:r>
              <a:rPr kumimoji="1" lang="en-US" altLang="zh-TW" sz="2400" dirty="0" smtClean="0"/>
              <a:t>IE6</a:t>
            </a:r>
            <a:r>
              <a:rPr kumimoji="1" lang="zh-TW" altLang="en-US" sz="2400" dirty="0" smtClean="0"/>
              <a:t>用 </a:t>
            </a:r>
            <a:r>
              <a:rPr kumimoji="1" lang="en-US" altLang="zh-TW" sz="2400" dirty="0" err="1" smtClean="0"/>
              <a:t>location.hash</a:t>
            </a:r>
            <a:r>
              <a:rPr kumimoji="1" lang="zh-TW" altLang="en-US" sz="2400" dirty="0" smtClean="0"/>
              <a:t>取 </a:t>
            </a:r>
            <a:r>
              <a:rPr kumimoji="1" lang="en-US" altLang="zh-TW" sz="2400" dirty="0" smtClean="0"/>
              <a:t>hash</a:t>
            </a:r>
            <a:r>
              <a:rPr kumimoji="1" lang="zh-TW" altLang="en-US" sz="2400" dirty="0" smtClean="0"/>
              <a:t>，可能会少</a:t>
            </a:r>
            <a:r>
              <a:rPr kumimoji="1" lang="zh-TW" altLang="en-US" sz="2400" dirty="0"/>
              <a:t>一部分</a:t>
            </a:r>
            <a:r>
              <a:rPr kumimoji="1" lang="zh-TW" altLang="en-US" sz="2400" dirty="0" smtClean="0"/>
              <a:t>内容</a:t>
            </a:r>
            <a:endParaRPr kumimoji="1" lang="zh-TW" altLang="en-US" sz="2400" dirty="0"/>
          </a:p>
          <a:p>
            <a:pPr>
              <a:lnSpc>
                <a:spcPct val="140000"/>
              </a:lnSpc>
            </a:pPr>
            <a:r>
              <a:rPr kumimoji="1" lang="zh-TW" altLang="en-US" sz="2400" dirty="0" smtClean="0"/>
              <a:t>比如</a:t>
            </a:r>
            <a:r>
              <a:rPr kumimoji="1" lang="zh-CN" altLang="zh-TW" sz="2400" dirty="0"/>
              <a:t>：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/>
              <a:t>http://</a:t>
            </a:r>
            <a:r>
              <a:rPr kumimoji="1" lang="en-US" altLang="zh-TW" sz="2400" dirty="0" err="1"/>
              <a:t>ju.taobao.com</a:t>
            </a:r>
            <a:r>
              <a:rPr kumimoji="1" lang="en-US" altLang="zh-TW" sz="2400" dirty="0"/>
              <a:t>/#!/</a:t>
            </a:r>
            <a:r>
              <a:rPr kumimoji="1" lang="en-US" altLang="zh-TW" sz="2400" dirty="0" err="1"/>
              <a:t>list?frontCatId</a:t>
            </a:r>
            <a:r>
              <a:rPr kumimoji="1" lang="en-US" altLang="zh-TW" sz="2400" dirty="0"/>
              <a:t>=1000&amp;type=0</a:t>
            </a:r>
          </a:p>
          <a:p>
            <a:pPr>
              <a:lnSpc>
                <a:spcPct val="140000"/>
              </a:lnSpc>
            </a:pPr>
            <a:r>
              <a:rPr kumimoji="1" lang="en-US" altLang="zh-TW" sz="2400" dirty="0"/>
              <a:t>ie6 =&gt; </a:t>
            </a:r>
            <a:r>
              <a:rPr kumimoji="1" lang="zh-CN" altLang="en-US" sz="2400" dirty="0" smtClean="0"/>
              <a:t> </a:t>
            </a:r>
            <a:r>
              <a:rPr kumimoji="1" lang="en-US" altLang="zh-TW" sz="2400" dirty="0" err="1" smtClean="0"/>
              <a:t>location.hash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/>
              <a:t>= #!/list</a:t>
            </a:r>
          </a:p>
          <a:p>
            <a:pPr>
              <a:lnSpc>
                <a:spcPct val="140000"/>
              </a:lnSpc>
            </a:pPr>
            <a:r>
              <a:rPr kumimoji="1" lang="en-US" altLang="zh-CN" sz="2400" dirty="0" smtClean="0"/>
              <a:t>other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/>
              <a:t>=</a:t>
            </a:r>
            <a:r>
              <a:rPr kumimoji="1" lang="en-US" altLang="zh-TW" sz="2400" dirty="0" smtClean="0"/>
              <a:t>&gt;</a:t>
            </a:r>
            <a:r>
              <a:rPr kumimoji="1" lang="zh-CN" altLang="en-US" sz="2400" dirty="0" smtClean="0"/>
              <a:t> 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 err="1"/>
              <a:t>location.hash</a:t>
            </a:r>
            <a:r>
              <a:rPr kumimoji="1" lang="en-US" altLang="zh-TW" sz="2400" dirty="0"/>
              <a:t> = #!/</a:t>
            </a:r>
            <a:r>
              <a:rPr kumimoji="1" lang="en-US" altLang="zh-TW" sz="2400" dirty="0" err="1"/>
              <a:t>list?frontCatId</a:t>
            </a:r>
            <a:r>
              <a:rPr kumimoji="1" lang="en-US" altLang="zh-TW" sz="2400" dirty="0"/>
              <a:t>=1000&amp;type=0</a:t>
            </a:r>
          </a:p>
          <a:p>
            <a:pPr>
              <a:lnSpc>
                <a:spcPct val="140000"/>
              </a:lnSpc>
            </a:pPr>
            <a:endParaRPr kumimoji="1" lang="en-US" altLang="zh-CN" sz="2400" dirty="0" smtClean="0"/>
          </a:p>
          <a:p>
            <a:pPr>
              <a:lnSpc>
                <a:spcPct val="140000"/>
              </a:lnSpc>
            </a:pP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FF</a:t>
            </a:r>
            <a:r>
              <a:rPr kumimoji="1" lang="zh-CN" altLang="en-US" sz="2400" dirty="0" smtClean="0"/>
              <a:t> </a:t>
            </a:r>
            <a:r>
              <a:rPr kumimoji="1" lang="zh-TW" altLang="en-US" sz="2400" dirty="0" smtClean="0"/>
              <a:t>会自作多情对 </a:t>
            </a:r>
            <a:r>
              <a:rPr kumimoji="1" lang="en-US" altLang="zh-TW" sz="2400" dirty="0" smtClean="0"/>
              <a:t>hash</a:t>
            </a:r>
            <a:r>
              <a:rPr kumimoji="1" lang="zh-CN" altLang="en-US" sz="2400" dirty="0" smtClean="0"/>
              <a:t> </a:t>
            </a:r>
            <a:r>
              <a:rPr kumimoji="1" lang="zh-TW" altLang="en-US" sz="2400" dirty="0" smtClean="0"/>
              <a:t>进行 </a:t>
            </a:r>
            <a:r>
              <a:rPr kumimoji="1" lang="en-US" altLang="zh-TW" sz="2400" dirty="0" err="1" smtClean="0"/>
              <a:t>decodeURIComponen</a:t>
            </a:r>
            <a:r>
              <a:rPr kumimoji="1" lang="en-US" altLang="zh-CN" sz="2400" dirty="0" err="1" smtClean="0"/>
              <a:t>t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23040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dirty="0"/>
              <a:t>推荐取</a:t>
            </a:r>
            <a:r>
              <a:rPr kumimoji="1" lang="en-US" altLang="zh-TW" dirty="0"/>
              <a:t>hash</a:t>
            </a:r>
            <a:r>
              <a:rPr kumimoji="1" lang="zh-TW" altLang="en-US" dirty="0"/>
              <a:t>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7003" y="1641937"/>
            <a:ext cx="8221020" cy="1629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TW" sz="2800" dirty="0"/>
              <a:t>function </a:t>
            </a:r>
            <a:r>
              <a:rPr kumimoji="1" lang="en-US" altLang="zh-TW" sz="2800" dirty="0" err="1"/>
              <a:t>getHash</a:t>
            </a:r>
            <a:r>
              <a:rPr kumimoji="1" lang="en-US" altLang="zh-TW" sz="2800" dirty="0"/>
              <a:t>(){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dirty="0"/>
              <a:t>  return '#' + </a:t>
            </a:r>
            <a:r>
              <a:rPr kumimoji="1" lang="en-US" altLang="zh-TW" sz="2800" dirty="0" err="1"/>
              <a:t>location.href.replace</a:t>
            </a:r>
            <a:r>
              <a:rPr kumimoji="1" lang="en-US" altLang="zh-TW" sz="2800" dirty="0"/>
              <a:t>(/^[^#]*#?(.*)$/,'$1');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dirty="0"/>
              <a:t>}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477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 err="1" smtClean="0"/>
              <a:t>Location.hash</a:t>
            </a:r>
            <a:endParaRPr kumimoji="1"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9412" y="3207719"/>
            <a:ext cx="10281180" cy="1411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2800" dirty="0"/>
              <a:t>参考资料</a:t>
            </a:r>
            <a:r>
              <a:rPr kumimoji="1" lang="zh-TW" altLang="en-US" sz="2800" dirty="0" smtClean="0"/>
              <a:t>：</a:t>
            </a:r>
            <a:endParaRPr kumimoji="1" lang="en-US" altLang="zh-TW" sz="2800" dirty="0" smtClean="0"/>
          </a:p>
          <a:p>
            <a:pPr>
              <a:lnSpc>
                <a:spcPct val="120000"/>
              </a:lnSpc>
            </a:pPr>
            <a:r>
              <a:rPr kumimoji="1" lang="en-US" altLang="zh-TW" sz="2400" dirty="0" smtClean="0">
                <a:hlinkClick r:id="rId2"/>
              </a:rPr>
              <a:t>https</a:t>
            </a:r>
            <a:r>
              <a:rPr kumimoji="1" lang="en-US" altLang="zh-TW" sz="2400" dirty="0">
                <a:hlinkClick r:id="rId2"/>
              </a:rPr>
              <a:t>://developer.mozilla.org/zh-CN/docs/Mozilla_event_reference/</a:t>
            </a:r>
            <a:r>
              <a:rPr kumimoji="1" lang="en-US" altLang="zh-TW" sz="2400" dirty="0" smtClean="0">
                <a:hlinkClick r:id="rId2"/>
              </a:rPr>
              <a:t>hashchange</a:t>
            </a:r>
            <a:endParaRPr kumimoji="1" lang="en-US" altLang="zh-TW" sz="2400" dirty="0" smtClean="0"/>
          </a:p>
          <a:p>
            <a:pPr>
              <a:lnSpc>
                <a:spcPct val="120000"/>
              </a:lnSpc>
            </a:pPr>
            <a:endParaRPr kumimoji="1"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814760" y="1923950"/>
            <a:ext cx="731161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3200" dirty="0" err="1" smtClean="0"/>
              <a:t>演示demo</a:t>
            </a:r>
            <a:r>
              <a:rPr kumimoji="1" lang="en-US" altLang="zh-CN" sz="3200" dirty="0" smtClean="0"/>
              <a:t>:</a:t>
            </a:r>
          </a:p>
          <a:p>
            <a:r>
              <a:rPr kumimoji="1" lang="en-US" altLang="zh-CN" sz="2400" dirty="0">
                <a:hlinkClick r:id="rId3"/>
              </a:rPr>
              <a:t>http://www.taobao.com/go/act/ju/test/</a:t>
            </a:r>
            <a:r>
              <a:rPr kumimoji="1" lang="en-US" altLang="zh-CN" sz="2400" dirty="0" smtClean="0">
                <a:hlinkClick r:id="rId3"/>
              </a:rPr>
              <a:t>hashchange.php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17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 smtClean="0"/>
              <a:t>history</a:t>
            </a:r>
            <a:endParaRPr kumimoji="1" lang="zh-TW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5837" y="1751344"/>
            <a:ext cx="840784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en-US" sz="2400" dirty="0"/>
              <a:t>history 对象包含浏览器的历史。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en-US" sz="2400" dirty="0" err="1"/>
              <a:t>history.length</a:t>
            </a:r>
            <a:r>
              <a:rPr kumimoji="1" lang="en-US" altLang="en-US" sz="2400" dirty="0"/>
              <a:t>  返回浏览器历</a:t>
            </a:r>
            <a:r>
              <a:rPr kumimoji="1" lang="en-US" altLang="en-US" sz="2400" dirty="0" smtClean="0"/>
              <a:t>史</a:t>
            </a:r>
            <a:r>
              <a:rPr kumimoji="1" lang="zh-CN" altLang="en-US" sz="2400" dirty="0" smtClean="0"/>
              <a:t>的</a:t>
            </a:r>
            <a:r>
              <a:rPr kumimoji="1" lang="en-US" altLang="en-US" sz="2400" dirty="0" smtClean="0"/>
              <a:t>数</a:t>
            </a:r>
            <a:r>
              <a:rPr kumimoji="1" lang="en-US" altLang="en-US" sz="2400" dirty="0"/>
              <a:t>量。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en-US" sz="2400" dirty="0" err="1"/>
              <a:t>history.back</a:t>
            </a:r>
            <a:r>
              <a:rPr kumimoji="1" lang="en-US" altLang="en-US" sz="2400" dirty="0"/>
              <a:t>()  加载 history 列表中的前一个 URL。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en-US" sz="2400" dirty="0" err="1"/>
              <a:t>history.forward</a:t>
            </a:r>
            <a:r>
              <a:rPr kumimoji="1" lang="en-US" altLang="en-US" sz="2400" dirty="0"/>
              <a:t>() 加载 history 列表中的下一个 URL。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en-US" sz="2400" dirty="0" err="1"/>
              <a:t>history.go</a:t>
            </a:r>
            <a:r>
              <a:rPr kumimoji="1" lang="en-US" altLang="en-US" sz="2400" dirty="0"/>
              <a:t>(</a:t>
            </a:r>
            <a:r>
              <a:rPr kumimoji="1" lang="en-US" altLang="en-US" sz="2400" dirty="0" err="1"/>
              <a:t>num</a:t>
            </a:r>
            <a:r>
              <a:rPr kumimoji="1" lang="en-US" altLang="en-US" sz="2400" dirty="0"/>
              <a:t>)  加载 history </a:t>
            </a:r>
            <a:r>
              <a:rPr kumimoji="1" lang="en-US" altLang="en-US" sz="2400" dirty="0" err="1"/>
              <a:t>列表中的某个具体页面。num</a:t>
            </a:r>
            <a:r>
              <a:rPr kumimoji="1" lang="en-US" altLang="en-US" sz="2400" dirty="0"/>
              <a:t> -- 负数为后退指定的页数，正数为前进指定的页数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128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 smtClean="0"/>
              <a:t>history</a:t>
            </a:r>
            <a:endParaRPr kumimoji="1" lang="zh-TW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5837" y="1541751"/>
            <a:ext cx="840784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en-US" sz="2400" dirty="0"/>
              <a:t>HTML5 </a:t>
            </a:r>
            <a:r>
              <a:rPr kumimoji="1" lang="en-US" altLang="en-US" sz="2400" dirty="0" err="1"/>
              <a:t>pushState</a:t>
            </a:r>
            <a:r>
              <a:rPr kumimoji="1" lang="en-US" altLang="en-US" sz="2400" dirty="0"/>
              <a:t> </a:t>
            </a:r>
            <a:r>
              <a:rPr kumimoji="1" lang="en-US" altLang="en-US" sz="2400" dirty="0" err="1"/>
              <a:t>不刷新改变URL</a:t>
            </a:r>
            <a:endParaRPr kumimoji="1" lang="en-US" altLang="en-US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en-US" sz="2400" dirty="0" err="1"/>
              <a:t>history.pushState</a:t>
            </a:r>
            <a:r>
              <a:rPr kumimoji="1" lang="en-US" altLang="en-US" sz="2400" dirty="0"/>
              <a:t>({page: 1}, "title 1", "?page=1");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en-US" sz="2400" dirty="0" err="1"/>
              <a:t>history.replaceState</a:t>
            </a:r>
            <a:r>
              <a:rPr kumimoji="1" lang="en-US" altLang="en-US" sz="2400" dirty="0"/>
              <a:t>({page: 2}, "title 3", "?page=2");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en-US" sz="2400" dirty="0" err="1"/>
              <a:t>history.state</a:t>
            </a:r>
            <a:r>
              <a:rPr kumimoji="1" lang="en-US" altLang="en-US" sz="2400" dirty="0"/>
              <a:t> -&gt; {page: 2</a:t>
            </a:r>
            <a:r>
              <a:rPr kumimoji="1" lang="en-US" altLang="en-US" sz="2400" dirty="0" smtClean="0"/>
              <a:t>}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 smtClean="0"/>
              <a:t>history</a:t>
            </a:r>
            <a:r>
              <a:rPr kumimoji="1" lang="en-US" altLang="zh-CN" sz="2400" dirty="0"/>
              <a:t>. </a:t>
            </a:r>
            <a:r>
              <a:rPr kumimoji="1" lang="en-US" altLang="zh-CN" sz="2400" dirty="0" err="1"/>
              <a:t>o</a:t>
            </a:r>
            <a:r>
              <a:rPr kumimoji="1" lang="en-US" altLang="zh-CN" sz="2400" dirty="0" err="1" smtClean="0"/>
              <a:t>npopstate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fn</a:t>
            </a:r>
            <a:r>
              <a:rPr kumimoji="1" lang="en-US" altLang="zh-CN" sz="2400" dirty="0" smtClean="0"/>
              <a:t>);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 err="1"/>
              <a:t>h</a:t>
            </a:r>
            <a:r>
              <a:rPr kumimoji="1" lang="en-US" altLang="zh-CN" sz="2400" dirty="0" err="1" smtClean="0"/>
              <a:t>istory.popstate</a:t>
            </a:r>
            <a:r>
              <a:rPr kumimoji="1" lang="en-US" altLang="zh-CN" sz="2400" dirty="0" smtClean="0"/>
              <a:t>()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94187" y="5202833"/>
            <a:ext cx="8588163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/>
              <a:t>注：</a:t>
            </a:r>
            <a:r>
              <a:rPr kumimoji="1" lang="en-US" altLang="en-US" sz="2000" dirty="0" err="1" smtClean="0"/>
              <a:t>history.replaceState</a:t>
            </a:r>
            <a:r>
              <a:rPr kumimoji="1" lang="zh-CN" altLang="en-US" sz="2000" dirty="0" smtClean="0"/>
              <a:t> </a:t>
            </a:r>
            <a:r>
              <a:rPr kumimoji="1" lang="en-US" altLang="en-US" sz="2000" dirty="0" smtClean="0"/>
              <a:t>和</a:t>
            </a:r>
            <a:r>
              <a:rPr kumimoji="1" lang="zh-CN" altLang="en-US" sz="2000" dirty="0" smtClean="0"/>
              <a:t> </a:t>
            </a:r>
            <a:r>
              <a:rPr kumimoji="1" lang="en-US" altLang="en-US" sz="2000" dirty="0" smtClean="0"/>
              <a:t>history.pushState类似，不同之处在于replaceState不会在history里新增历史记录点，其效果类似于location.replace(</a:t>
            </a:r>
            <a:r>
              <a:rPr kumimoji="1" lang="en-US" altLang="en-US" sz="2000" dirty="0" err="1" smtClean="0"/>
              <a:t>url</a:t>
            </a:r>
            <a:r>
              <a:rPr kumimoji="1" lang="en-US" alt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412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 smtClean="0"/>
              <a:t>history</a:t>
            </a:r>
            <a:endParaRPr kumimoji="1" lang="zh-TW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459206"/>
            <a:ext cx="84078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400" dirty="0" smtClean="0"/>
              <a:t>应用：</a:t>
            </a:r>
          </a:p>
          <a:p>
            <a:r>
              <a:rPr kumimoji="1" lang="zh-CN" altLang="en-US" sz="2400" dirty="0" smtClean="0"/>
              <a:t>单页面应用</a:t>
            </a:r>
            <a:r>
              <a:rPr kumimoji="1" lang="zh-CN" altLang="en-US" sz="2400" dirty="0"/>
              <a:t>，</a:t>
            </a:r>
            <a:r>
              <a:rPr kumimoji="1" lang="zh-CN" altLang="en-US" sz="2400" dirty="0" smtClean="0"/>
              <a:t>页面</a:t>
            </a:r>
            <a:r>
              <a:rPr kumimoji="1" lang="zh-CN" altLang="en-US" sz="2400" dirty="0"/>
              <a:t>刷新时同步渲染，点击时异步渲染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endParaRPr kumimoji="1" lang="en-US" altLang="en-US" sz="2400" dirty="0"/>
          </a:p>
          <a:p>
            <a:r>
              <a:rPr kumimoji="1" lang="en-US" altLang="en-US" sz="2400" dirty="0" err="1" smtClean="0"/>
              <a:t>演示Demo</a:t>
            </a:r>
            <a:endParaRPr kumimoji="1" lang="en-US" altLang="en-US" sz="2400" dirty="0" smtClean="0"/>
          </a:p>
          <a:p>
            <a:r>
              <a:rPr kumimoji="1" lang="en-US" altLang="en-US" sz="2400" dirty="0">
                <a:hlinkClick r:id="rId2"/>
              </a:rPr>
              <a:t>http://www.taobao.com/go/act/ju/test/</a:t>
            </a:r>
            <a:r>
              <a:rPr kumimoji="1" lang="en-US" altLang="en-US" sz="2400" dirty="0" smtClean="0">
                <a:hlinkClick r:id="rId2"/>
              </a:rPr>
              <a:t>pushstate.php</a:t>
            </a:r>
            <a:endParaRPr kumimoji="1" lang="en-US" altLang="en-US" sz="2400" dirty="0" smtClean="0"/>
          </a:p>
          <a:p>
            <a:endParaRPr kumimoji="1" lang="en-US" altLang="en-US" sz="2400" dirty="0" smtClean="0"/>
          </a:p>
          <a:p>
            <a:endParaRPr kumimoji="1"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3738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层叠上下文（</a:t>
            </a:r>
            <a:r>
              <a:rPr kumimoji="1" lang="en-US" altLang="zh-CN" dirty="0"/>
              <a:t>The stacking context</a:t>
            </a:r>
            <a:r>
              <a:rPr kumimoji="1" lang="zh-CN" altLang="en-US" dirty="0"/>
              <a:t>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8753" b="8753"/>
          <a:stretch>
            <a:fillRect/>
          </a:stretch>
        </p:blipFill>
        <p:spPr>
          <a:xfrm>
            <a:off x="919051" y="1854618"/>
            <a:ext cx="7240310" cy="3981892"/>
          </a:xfrm>
        </p:spPr>
      </p:pic>
    </p:spTree>
    <p:extLst>
      <p:ext uri="{BB962C8B-B14F-4D97-AF65-F5344CB8AC3E}">
        <p14:creationId xmlns:p14="http://schemas.microsoft.com/office/powerpoint/2010/main" val="346731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 smtClean="0"/>
              <a:t>history</a:t>
            </a:r>
            <a:endParaRPr kumimoji="1" lang="zh-TW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459206"/>
            <a:ext cx="84078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400" dirty="0" err="1" smtClean="0"/>
              <a:t>pushState</a:t>
            </a:r>
            <a:r>
              <a:rPr kumimoji="1" lang="zh-CN" altLang="en-US" sz="2400" dirty="0" smtClean="0"/>
              <a:t> 和 </a:t>
            </a:r>
            <a:r>
              <a:rPr kumimoji="1" lang="en-US" altLang="zh-CN" sz="2400" dirty="0" err="1" smtClean="0"/>
              <a:t>hashchange</a:t>
            </a:r>
            <a:r>
              <a:rPr kumimoji="1" lang="zh-CN" altLang="en-US" sz="2400" dirty="0" smtClean="0"/>
              <a:t> 结合</a:t>
            </a:r>
            <a:endParaRPr kumimoji="1" lang="en-US" altLang="zh-CN" sz="2400" dirty="0" smtClean="0"/>
          </a:p>
          <a:p>
            <a:r>
              <a:rPr kumimoji="1" lang="en-US" altLang="en-US" sz="2400" dirty="0">
                <a:hlinkClick r:id="rId2"/>
              </a:rPr>
              <a:t>http://www.taobao.com/go/act/ju/test/hashchange-</a:t>
            </a:r>
            <a:r>
              <a:rPr kumimoji="1" lang="en-US" altLang="en-US" sz="2400" dirty="0" smtClean="0">
                <a:hlinkClick r:id="rId2"/>
              </a:rPr>
              <a:t>pushstate.php</a:t>
            </a:r>
            <a:endParaRPr kumimoji="1" lang="en-US" altLang="en-US" sz="2400" dirty="0"/>
          </a:p>
          <a:p>
            <a:endParaRPr kumimoji="1" lang="en-US" altLang="en-US" sz="2400" dirty="0"/>
          </a:p>
          <a:p>
            <a:r>
              <a:rPr kumimoji="1" lang="en-US" altLang="en-US" sz="2400" dirty="0" err="1"/>
              <a:t>History.js</a:t>
            </a:r>
            <a:r>
              <a:rPr kumimoji="1" lang="en-US" altLang="en-US" sz="2400" dirty="0"/>
              <a:t> </a:t>
            </a:r>
            <a:endParaRPr kumimoji="1" lang="en-US" altLang="en-US" sz="2400" dirty="0" smtClean="0"/>
          </a:p>
          <a:p>
            <a:r>
              <a:rPr kumimoji="1" lang="en-US" altLang="en-US" sz="2400" dirty="0" smtClean="0">
                <a:hlinkClick r:id="rId3"/>
              </a:rPr>
              <a:t>https</a:t>
            </a:r>
            <a:r>
              <a:rPr kumimoji="1" lang="en-US" altLang="en-US" sz="2400" dirty="0">
                <a:hlinkClick r:id="rId3"/>
              </a:rPr>
              <a:t>://github.com/browserstate/history.js</a:t>
            </a:r>
            <a:r>
              <a:rPr kumimoji="1" lang="en-US" altLang="en-US" sz="2400" dirty="0" smtClean="0">
                <a:hlinkClick r:id="rId3"/>
              </a:rPr>
              <a:t>/</a:t>
            </a:r>
            <a:endParaRPr kumimoji="1" lang="en-US" altLang="en-US" sz="2400" dirty="0" smtClean="0"/>
          </a:p>
          <a:p>
            <a:endParaRPr kumimoji="1" lang="en-US" altLang="en-US" sz="2400" dirty="0"/>
          </a:p>
          <a:p>
            <a:r>
              <a:rPr kumimoji="1" lang="en-US" altLang="en-US" sz="2400" dirty="0"/>
              <a:t>参考资料</a:t>
            </a:r>
            <a:r>
              <a:rPr kumimoji="1" lang="en-US" altLang="en-US" sz="2400" dirty="0" smtClean="0"/>
              <a:t>：</a:t>
            </a:r>
          </a:p>
          <a:p>
            <a:r>
              <a:rPr kumimoji="1" lang="en-US" altLang="en-US" sz="2400" dirty="0" smtClean="0">
                <a:hlinkClick r:id="rId4"/>
              </a:rPr>
              <a:t>https</a:t>
            </a:r>
            <a:r>
              <a:rPr kumimoji="1" lang="en-US" altLang="en-US" sz="2400" dirty="0">
                <a:hlinkClick r:id="rId4"/>
              </a:rPr>
              <a:t>://developer.mozilla.org/en-US/docs/Web/Reference/Events/</a:t>
            </a:r>
            <a:r>
              <a:rPr kumimoji="1" lang="en-US" altLang="en-US" sz="2400" dirty="0" smtClean="0">
                <a:hlinkClick r:id="rId4"/>
              </a:rPr>
              <a:t>popstate</a:t>
            </a:r>
            <a:endParaRPr kumimoji="1" lang="en-US" altLang="en-US" sz="2400" dirty="0" smtClean="0"/>
          </a:p>
          <a:p>
            <a:endParaRPr kumimoji="1" lang="en-US" altLang="en-US" sz="2400" dirty="0" smtClean="0"/>
          </a:p>
          <a:p>
            <a:endParaRPr kumimoji="1"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6057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Q&amp;A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5178" b="5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1912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层叠上下文（</a:t>
            </a:r>
            <a:r>
              <a:rPr kumimoji="1" lang="en-US" altLang="zh-CN" dirty="0"/>
              <a:t>The stacking context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 smtClean="0"/>
              <a:t>层叠</a:t>
            </a:r>
            <a:r>
              <a:rPr lang="zh-TW" altLang="en-US" dirty="0"/>
              <a:t>上下文的</a:t>
            </a:r>
            <a:r>
              <a:rPr lang="zh-TW" altLang="en-US" dirty="0" smtClean="0"/>
              <a:t>概念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 smtClean="0"/>
              <a:t>层叠级别</a:t>
            </a:r>
            <a:r>
              <a:rPr lang="zh-TW" altLang="en-US" dirty="0"/>
              <a:t>（</a:t>
            </a:r>
            <a:r>
              <a:rPr lang="en-US" altLang="zh-TW" dirty="0"/>
              <a:t>Stacking Levels</a:t>
            </a:r>
            <a:r>
              <a:rPr lang="zh-TW" altLang="en-US" dirty="0"/>
              <a:t>）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/>
              <a:t>stacking level </a:t>
            </a:r>
            <a:r>
              <a:rPr lang="zh-TW" altLang="en-US" dirty="0"/>
              <a:t>和 </a:t>
            </a:r>
            <a:r>
              <a:rPr lang="en-US" altLang="zh-TW" dirty="0"/>
              <a:t>z-index</a:t>
            </a:r>
            <a:r>
              <a:rPr lang="zh-CN" altLang="en-US" dirty="0"/>
              <a:t> </a:t>
            </a:r>
            <a:r>
              <a:rPr lang="zh-TW" altLang="en-US" dirty="0" smtClean="0"/>
              <a:t>的区别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一种识别元素的</a:t>
            </a:r>
            <a:r>
              <a:rPr lang="en-US" altLang="zh-CN" dirty="0"/>
              <a:t>z</a:t>
            </a:r>
            <a:r>
              <a:rPr lang="zh-CN" altLang="en-US" dirty="0"/>
              <a:t>次序的</a:t>
            </a:r>
            <a:r>
              <a:rPr lang="zh-CN" altLang="en-US" dirty="0" smtClean="0"/>
              <a:t>技巧</a:t>
            </a:r>
            <a:endParaRPr lang="zh-TW" altLang="en-US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示例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967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层叠上下文</a:t>
            </a:r>
            <a:r>
              <a:rPr lang="zh-CN" altLang="en-US" dirty="0"/>
              <a:t>的概念</a:t>
            </a:r>
            <a:endParaRPr lang="en-US" altLang="zh-TW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每个元素都归属于一个</a:t>
            </a:r>
            <a:r>
              <a:rPr kumimoji="1" lang="en-US" altLang="zh-CN" dirty="0"/>
              <a:t>stacking context</a:t>
            </a:r>
            <a:r>
              <a:rPr kumimoji="1" lang="zh-CN" altLang="en-US" dirty="0"/>
              <a:t>，它是元素在</a:t>
            </a:r>
            <a:r>
              <a:rPr kumimoji="1" lang="en-US" altLang="zh-CN" dirty="0"/>
              <a:t>z</a:t>
            </a:r>
            <a:r>
              <a:rPr kumimoji="1" lang="zh-CN" altLang="en-US" dirty="0"/>
              <a:t>轴方向上定位的</a:t>
            </a:r>
            <a:r>
              <a:rPr kumimoji="1" lang="zh-CN" altLang="en-US" dirty="0" smtClean="0"/>
              <a:t>参考</a:t>
            </a:r>
            <a:endParaRPr kumimoji="1" lang="en-US" altLang="zh-CN" dirty="0" smtClean="0"/>
          </a:p>
          <a:p>
            <a:r>
              <a:rPr kumimoji="1" lang="zh-TW" altLang="en-US" dirty="0"/>
              <a:t>能够建立层叠上下文的</a:t>
            </a:r>
            <a:r>
              <a:rPr kumimoji="1" lang="zh-TW" altLang="en-US" dirty="0" smtClean="0"/>
              <a:t>元素</a:t>
            </a:r>
            <a:endParaRPr kumimoji="1"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zh-TW" altLang="en-US" dirty="0"/>
              <a:t>根元素</a:t>
            </a:r>
            <a:r>
              <a:rPr kumimoji="1" lang="en-US" altLang="zh-TW" dirty="0"/>
              <a:t>(HTML)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zh-TW" dirty="0" smtClean="0"/>
              <a:t>Position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属性</a:t>
            </a:r>
            <a:r>
              <a:rPr kumimoji="1" lang="zh-CN" altLang="en-US" dirty="0" smtClean="0"/>
              <a:t> </a:t>
            </a:r>
            <a:r>
              <a:rPr kumimoji="1" lang="en-US" altLang="zh-TW" dirty="0" smtClean="0"/>
              <a:t>absolute</a:t>
            </a:r>
            <a:r>
              <a:rPr kumimoji="1" lang="zh-CN" altLang="en-US" dirty="0" smtClean="0"/>
              <a:t> </a:t>
            </a:r>
            <a:r>
              <a:rPr kumimoji="1" lang="zh-TW" altLang="en-US" dirty="0" smtClean="0"/>
              <a:t>或者</a:t>
            </a:r>
            <a:r>
              <a:rPr kumimoji="1" lang="zh-CN" altLang="en-US" dirty="0" smtClean="0"/>
              <a:t> </a:t>
            </a:r>
            <a:r>
              <a:rPr kumimoji="1" lang="en-US" altLang="zh-TW" dirty="0" smtClean="0"/>
              <a:t>relative</a:t>
            </a:r>
            <a:r>
              <a:rPr kumimoji="1" lang="zh-CN" altLang="en-US" dirty="0" smtClean="0"/>
              <a:t> </a:t>
            </a:r>
            <a:r>
              <a:rPr kumimoji="1" lang="zh-TW" altLang="en-US" dirty="0" smtClean="0"/>
              <a:t>的</a:t>
            </a:r>
            <a:r>
              <a:rPr kumimoji="1" lang="zh-TW" altLang="en-US" dirty="0"/>
              <a:t>元素，且</a:t>
            </a:r>
            <a:r>
              <a:rPr kumimoji="1" lang="zh-TW" altLang="en-US" dirty="0" smtClean="0"/>
              <a:t>其</a:t>
            </a:r>
            <a:r>
              <a:rPr kumimoji="1" lang="zh-CN" altLang="en-US" dirty="0" smtClean="0"/>
              <a:t> </a:t>
            </a:r>
            <a:r>
              <a:rPr kumimoji="1" lang="en-US" altLang="zh-TW" dirty="0" smtClean="0"/>
              <a:t>z</a:t>
            </a:r>
            <a:r>
              <a:rPr kumimoji="1" lang="en-US" altLang="zh-TW" dirty="0"/>
              <a:t>-</a:t>
            </a:r>
            <a:r>
              <a:rPr kumimoji="1" lang="en-US" altLang="zh-TW" dirty="0" smtClean="0"/>
              <a:t>index</a:t>
            </a:r>
            <a:r>
              <a:rPr kumimoji="1" lang="zh-CN" altLang="en-US" dirty="0" smtClean="0"/>
              <a:t> </a:t>
            </a:r>
            <a:r>
              <a:rPr kumimoji="1" lang="zh-TW" altLang="en-US" dirty="0" smtClean="0"/>
              <a:t>值不能为</a:t>
            </a:r>
            <a:r>
              <a:rPr kumimoji="1" lang="zh-CN" altLang="en-US" dirty="0" smtClean="0"/>
              <a:t> </a:t>
            </a:r>
            <a:r>
              <a:rPr kumimoji="1" lang="en-US" altLang="zh-TW" dirty="0" smtClean="0"/>
              <a:t>auto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 </a:t>
            </a:r>
            <a:r>
              <a:rPr kumimoji="1" lang="zh-TW" altLang="en-US" dirty="0"/>
              <a:t>(</a:t>
            </a:r>
            <a:r>
              <a:rPr kumimoji="1" lang="en-US" altLang="zh-TW" dirty="0"/>
              <a:t>IE6</a:t>
            </a:r>
            <a:r>
              <a:rPr kumimoji="1" lang="zh-TW" altLang="en-US" dirty="0"/>
              <a:t>、</a:t>
            </a:r>
            <a:r>
              <a:rPr kumimoji="1" lang="en-US" altLang="zh-TW" dirty="0"/>
              <a:t>7</a:t>
            </a:r>
            <a:r>
              <a:rPr kumimoji="1" lang="zh-TW" altLang="en-US" dirty="0"/>
              <a:t>下</a:t>
            </a:r>
            <a:r>
              <a:rPr kumimoji="1" lang="en-US" altLang="zh-TW" dirty="0"/>
              <a:t>z-index</a:t>
            </a:r>
            <a:r>
              <a:rPr kumimoji="1" lang="zh-TW" altLang="en-US" dirty="0"/>
              <a:t>为</a:t>
            </a:r>
            <a:r>
              <a:rPr kumimoji="1" lang="en-US" altLang="zh-TW" dirty="0"/>
              <a:t>auto</a:t>
            </a:r>
            <a:r>
              <a:rPr kumimoji="1" lang="zh-TW" altLang="en-US" dirty="0"/>
              <a:t>也可以</a:t>
            </a:r>
            <a:r>
              <a:rPr kumimoji="1" lang="en-US" altLang="zh-TW" dirty="0"/>
              <a:t>)</a:t>
            </a:r>
            <a:endParaRPr kumimoji="1" lang="zh-TW" altLang="en-US" dirty="0"/>
          </a:p>
          <a:p>
            <a:pPr marL="914400" lvl="1" indent="-514350">
              <a:buFont typeface="+mj-lt"/>
              <a:buAutoNum type="arabicPeriod"/>
            </a:pPr>
            <a:r>
              <a:rPr kumimoji="1" lang="zh-TW" altLang="en-US" dirty="0"/>
              <a:t>拥有</a:t>
            </a:r>
            <a:r>
              <a:rPr kumimoji="1" lang="en-US" altLang="zh-TW" dirty="0"/>
              <a:t> opacity</a:t>
            </a:r>
            <a:r>
              <a:rPr kumimoji="1" lang="zh-CN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/>
              <a:t>且其值小于</a:t>
            </a:r>
            <a:r>
              <a:rPr kumimoji="1" lang="en-US" altLang="zh-TW" dirty="0"/>
              <a:t>1)</a:t>
            </a:r>
            <a:r>
              <a:rPr kumimoji="1" lang="zh-TW" altLang="en-US" dirty="0"/>
              <a:t>的元素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65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11308</TotalTime>
  <Words>2471</Words>
  <Application>Microsoft Macintosh PowerPoint</Application>
  <PresentationFormat>全屏显示(4:3)</PresentationFormat>
  <Paragraphs>348</Paragraphs>
  <Slides>71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 黑色 </vt:lpstr>
      <vt:lpstr>前端基础知识</vt:lpstr>
      <vt:lpstr>大纲</vt:lpstr>
      <vt:lpstr>CSS选择器的权重与优先规则</vt:lpstr>
      <vt:lpstr>CSS选择器的权重</vt:lpstr>
      <vt:lpstr>CSS选择器的权重</vt:lpstr>
      <vt:lpstr>CSS优先规则</vt:lpstr>
      <vt:lpstr>层叠上下文（The stacking context）</vt:lpstr>
      <vt:lpstr>层叠上下文（The stacking context）</vt:lpstr>
      <vt:lpstr>层叠上下文的概念</vt:lpstr>
      <vt:lpstr>层叠级别（Stacking Levels）</vt:lpstr>
      <vt:lpstr>层叠级别（Stacking Levels） </vt:lpstr>
      <vt:lpstr>层叠级别（Stacking Levels） </vt:lpstr>
      <vt:lpstr>stacking level 和 z-index 的区别</vt:lpstr>
      <vt:lpstr>示例1</vt:lpstr>
      <vt:lpstr>示例2</vt:lpstr>
      <vt:lpstr>示例3</vt:lpstr>
      <vt:lpstr>一种识别元素的z次序的技巧</vt:lpstr>
      <vt:lpstr>参考资料</vt:lpstr>
      <vt:lpstr>hasLayout &amp; BFC</vt:lpstr>
      <vt:lpstr>hasLayout</vt:lpstr>
      <vt:lpstr>hasLayout</vt:lpstr>
      <vt:lpstr>触发 hasLayout 的 CSS 特性</vt:lpstr>
      <vt:lpstr>hasLayout</vt:lpstr>
      <vt:lpstr>hasLayout</vt:lpstr>
      <vt:lpstr>hasLayout 可以解决的问题</vt:lpstr>
      <vt:lpstr>hasLayout 可以解决的问题</vt:lpstr>
      <vt:lpstr>hasLayout 可以解决的问题</vt:lpstr>
      <vt:lpstr>BFC</vt:lpstr>
      <vt:lpstr>BFC</vt:lpstr>
      <vt:lpstr>BFC</vt:lpstr>
      <vt:lpstr>BFC</vt:lpstr>
      <vt:lpstr>BFC &amp; hasLayout</vt:lpstr>
      <vt:lpstr>BFC &amp; hasLayout</vt:lpstr>
      <vt:lpstr>BFC &amp; hasLayout</vt:lpstr>
      <vt:lpstr>清浮动方法汇总</vt:lpstr>
      <vt:lpstr>清浮动方法</vt:lpstr>
      <vt:lpstr>清浮动方法</vt:lpstr>
      <vt:lpstr>清浮动方法</vt:lpstr>
      <vt:lpstr>清浮动方法</vt:lpstr>
      <vt:lpstr>清浮动方法</vt:lpstr>
      <vt:lpstr>清浮动方法</vt:lpstr>
      <vt:lpstr>清浮动方法</vt:lpstr>
      <vt:lpstr>清浮动方法</vt:lpstr>
      <vt:lpstr>Iframe问题</vt:lpstr>
      <vt:lpstr>iframe高度自适应</vt:lpstr>
      <vt:lpstr>iframe高度自适应</vt:lpstr>
      <vt:lpstr>同域情况</vt:lpstr>
      <vt:lpstr>同域情况</vt:lpstr>
      <vt:lpstr>同域情况</vt:lpstr>
      <vt:lpstr>跨域情况1</vt:lpstr>
      <vt:lpstr>跨域情况2</vt:lpstr>
      <vt:lpstr>Iframe自适应组件</vt:lpstr>
      <vt:lpstr>解决iframe高度另一个方案</vt:lpstr>
      <vt:lpstr>postMessage</vt:lpstr>
      <vt:lpstr>postMessage</vt:lpstr>
      <vt:lpstr>postMessage</vt:lpstr>
      <vt:lpstr>window.name</vt:lpstr>
      <vt:lpstr>postMessage &amp; window.name</vt:lpstr>
      <vt:lpstr>location &amp; history</vt:lpstr>
      <vt:lpstr>location</vt:lpstr>
      <vt:lpstr>location</vt:lpstr>
      <vt:lpstr>location</vt:lpstr>
      <vt:lpstr>location.hash &amp; hashchange</vt:lpstr>
      <vt:lpstr>hash的提取，存在两个兼容性问题</vt:lpstr>
      <vt:lpstr>推荐取hash的方法</vt:lpstr>
      <vt:lpstr>Location.hash</vt:lpstr>
      <vt:lpstr>history</vt:lpstr>
      <vt:lpstr>history</vt:lpstr>
      <vt:lpstr>history</vt:lpstr>
      <vt:lpstr>history</vt:lpstr>
      <vt:lpstr>Q&amp;A</vt:lpstr>
    </vt:vector>
  </TitlesOfParts>
  <Company>taobao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前端基础</dc:title>
  <dc:creator>xiaorui wu</dc:creator>
  <cp:lastModifiedBy>xiaorui wu</cp:lastModifiedBy>
  <cp:revision>269</cp:revision>
  <dcterms:created xsi:type="dcterms:W3CDTF">2014-01-12T06:01:33Z</dcterms:created>
  <dcterms:modified xsi:type="dcterms:W3CDTF">2014-01-20T02:33:43Z</dcterms:modified>
</cp:coreProperties>
</file>