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8.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1"/>
  </p:notesMasterIdLst>
  <p:sldIdLst>
    <p:sldId id="310" r:id="rId5"/>
    <p:sldId id="258" r:id="rId6"/>
    <p:sldId id="351" r:id="rId7"/>
    <p:sldId id="259" r:id="rId8"/>
    <p:sldId id="364" r:id="rId9"/>
    <p:sldId id="260" r:id="rId10"/>
    <p:sldId id="303" r:id="rId11"/>
    <p:sldId id="304" r:id="rId12"/>
    <p:sldId id="301" r:id="rId13"/>
    <p:sldId id="350" r:id="rId14"/>
    <p:sldId id="366" r:id="rId15"/>
    <p:sldId id="335" r:id="rId16"/>
    <p:sldId id="313" r:id="rId17"/>
    <p:sldId id="348" r:id="rId18"/>
    <p:sldId id="336" r:id="rId19"/>
    <p:sldId id="337" r:id="rId20"/>
    <p:sldId id="338" r:id="rId21"/>
    <p:sldId id="347" r:id="rId22"/>
    <p:sldId id="265" r:id="rId23"/>
    <p:sldId id="319" r:id="rId24"/>
    <p:sldId id="320" r:id="rId25"/>
    <p:sldId id="333" r:id="rId26"/>
    <p:sldId id="360" r:id="rId27"/>
    <p:sldId id="325" r:id="rId28"/>
    <p:sldId id="359" r:id="rId29"/>
    <p:sldId id="346" r:id="rId30"/>
    <p:sldId id="328" r:id="rId31"/>
    <p:sldId id="365" r:id="rId32"/>
    <p:sldId id="302" r:id="rId33"/>
    <p:sldId id="353" r:id="rId34"/>
    <p:sldId id="331" r:id="rId35"/>
    <p:sldId id="357" r:id="rId36"/>
    <p:sldId id="341" r:id="rId37"/>
    <p:sldId id="285" r:id="rId38"/>
    <p:sldId id="352" r:id="rId39"/>
    <p:sldId id="32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B0202"/>
    <a:srgbClr val="F5B6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7" autoAdjust="0"/>
    <p:restoredTop sz="86105" autoAdjust="0"/>
  </p:normalViewPr>
  <p:slideViewPr>
    <p:cSldViewPr snapToGrid="0" snapToObjects="1">
      <p:cViewPr varScale="1">
        <p:scale>
          <a:sx n="146" d="100"/>
          <a:sy n="146" d="100"/>
        </p:scale>
        <p:origin x="-2240" y="-104"/>
      </p:cViewPr>
      <p:guideLst>
        <p:guide orient="horz" pos="2160"/>
        <p:guide pos="2880"/>
      </p:guideLst>
    </p:cSldViewPr>
  </p:slideViewPr>
  <p:notesTextViewPr>
    <p:cViewPr>
      <p:scale>
        <a:sx n="140" d="100"/>
        <a:sy n="14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tdas:Projects:SparkStreaming:streaming_paper:nsdi_2013:experiments:scalability2.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tdas:Projects:SparkStreaming:streaming_paper:nsdi_2013:experiments:scalability2.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tdas:Papers:streaming_paper:sosp_2013:experiments:new-ft-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tdas:Papers:streaming_paper:sosp_2013:experiments:stream-stragglers.xlsx"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a:pPr>
            <a:r>
              <a:rPr lang="en-US"/>
              <a:t>WordCount</a:t>
            </a:r>
          </a:p>
        </c:rich>
      </c:tx>
      <c:layout>
        <c:manualLayout>
          <c:xMode val="edge"/>
          <c:yMode val="edge"/>
          <c:x val="0.395708537612044"/>
          <c:y val="0.0656501789725174"/>
        </c:manualLayout>
      </c:layout>
      <c:overlay val="0"/>
    </c:title>
    <c:autoTitleDeleted val="0"/>
    <c:plotArea>
      <c:layout>
        <c:manualLayout>
          <c:layoutTarget val="inner"/>
          <c:xMode val="edge"/>
          <c:yMode val="edge"/>
          <c:x val="0.211953155091967"/>
          <c:y val="0.0722221826344105"/>
          <c:w val="0.701724204773687"/>
          <c:h val="0.729387441008266"/>
        </c:manualLayout>
      </c:layout>
      <c:scatterChart>
        <c:scatterStyle val="lineMarker"/>
        <c:varyColors val="0"/>
        <c:ser>
          <c:idx val="0"/>
          <c:order val="0"/>
          <c:tx>
            <c:v>1 sec</c:v>
          </c:tx>
          <c:spPr>
            <a:ln w="28575" cmpd="sng">
              <a:solidFill>
                <a:srgbClr val="2C9C89"/>
              </a:solidFill>
            </a:ln>
          </c:spPr>
          <c:marker>
            <c:spPr>
              <a:solidFill>
                <a:srgbClr val="2C9C89"/>
              </a:solidFill>
              <a:ln w="28575" cmpd="sng">
                <a:solidFill>
                  <a:srgbClr val="2C9C89"/>
                </a:solidFill>
              </a:ln>
            </c:spPr>
          </c:marker>
          <c:xVal>
            <c:numRef>
              <c:f>'Better Summary'!$L$22:$O$22</c:f>
              <c:numCache>
                <c:formatCode>General</c:formatCode>
                <c:ptCount val="4"/>
                <c:pt idx="0">
                  <c:v>10.0</c:v>
                </c:pt>
                <c:pt idx="1">
                  <c:v>30.0</c:v>
                </c:pt>
                <c:pt idx="2">
                  <c:v>50.0</c:v>
                </c:pt>
                <c:pt idx="3">
                  <c:v>100.0</c:v>
                </c:pt>
              </c:numCache>
            </c:numRef>
          </c:xVal>
          <c:yVal>
            <c:numRef>
              <c:f>'Better Summary'!$L$23:$O$23</c:f>
              <c:numCache>
                <c:formatCode>General</c:formatCode>
                <c:ptCount val="4"/>
                <c:pt idx="0">
                  <c:v>0.27</c:v>
                </c:pt>
                <c:pt idx="1">
                  <c:v>0.78</c:v>
                </c:pt>
                <c:pt idx="2">
                  <c:v>1.15</c:v>
                </c:pt>
                <c:pt idx="3">
                  <c:v>2.3</c:v>
                </c:pt>
              </c:numCache>
            </c:numRef>
          </c:yVal>
          <c:smooth val="0"/>
        </c:ser>
        <c:ser>
          <c:idx val="1"/>
          <c:order val="1"/>
          <c:tx>
            <c:v>2 sec</c:v>
          </c:tx>
          <c:spPr>
            <a:ln w="28575" cmpd="sng">
              <a:solidFill>
                <a:srgbClr val="1D86CD"/>
              </a:solidFill>
            </a:ln>
          </c:spPr>
          <c:marker>
            <c:spPr>
              <a:solidFill>
                <a:srgbClr val="1D86CD"/>
              </a:solidFill>
              <a:ln w="28575" cmpd="sng">
                <a:solidFill>
                  <a:srgbClr val="1D86CD"/>
                </a:solidFill>
              </a:ln>
            </c:spPr>
          </c:marker>
          <c:xVal>
            <c:numRef>
              <c:f>'Better Summary'!$L$22:$O$22</c:f>
              <c:numCache>
                <c:formatCode>General</c:formatCode>
                <c:ptCount val="4"/>
                <c:pt idx="0">
                  <c:v>10.0</c:v>
                </c:pt>
                <c:pt idx="1">
                  <c:v>30.0</c:v>
                </c:pt>
                <c:pt idx="2">
                  <c:v>50.0</c:v>
                </c:pt>
                <c:pt idx="3">
                  <c:v>100.0</c:v>
                </c:pt>
              </c:numCache>
            </c:numRef>
          </c:xVal>
          <c:yVal>
            <c:numRef>
              <c:f>'Better Summary'!$L$24:$O$24</c:f>
              <c:numCache>
                <c:formatCode>General</c:formatCode>
                <c:ptCount val="4"/>
                <c:pt idx="0">
                  <c:v>0.33</c:v>
                </c:pt>
                <c:pt idx="1">
                  <c:v>0.96</c:v>
                </c:pt>
                <c:pt idx="2">
                  <c:v>1.5</c:v>
                </c:pt>
                <c:pt idx="3">
                  <c:v>3.0</c:v>
                </c:pt>
              </c:numCache>
            </c:numRef>
          </c:yVal>
          <c:smooth val="0"/>
        </c:ser>
        <c:dLbls>
          <c:showLegendKey val="0"/>
          <c:showVal val="0"/>
          <c:showCatName val="0"/>
          <c:showSerName val="0"/>
          <c:showPercent val="0"/>
          <c:showBubbleSize val="0"/>
        </c:dLbls>
        <c:axId val="-2096034168"/>
        <c:axId val="-2096041144"/>
      </c:scatterChart>
      <c:valAx>
        <c:axId val="-2096034168"/>
        <c:scaling>
          <c:orientation val="minMax"/>
          <c:max val="100.0"/>
        </c:scaling>
        <c:delete val="0"/>
        <c:axPos val="b"/>
        <c:title>
          <c:tx>
            <c:rich>
              <a:bodyPr/>
              <a:lstStyle/>
              <a:p>
                <a:pPr>
                  <a:defRPr/>
                </a:pPr>
                <a:r>
                  <a:rPr lang="en-US"/>
                  <a:t># Nodes in Cluster</a:t>
                </a:r>
              </a:p>
            </c:rich>
          </c:tx>
          <c:layout/>
          <c:overlay val="0"/>
        </c:title>
        <c:numFmt formatCode="General" sourceLinked="1"/>
        <c:majorTickMark val="out"/>
        <c:minorTickMark val="none"/>
        <c:tickLblPos val="nextTo"/>
        <c:crossAx val="-2096041144"/>
        <c:crosses val="autoZero"/>
        <c:crossBetween val="midCat"/>
        <c:majorUnit val="50.0"/>
      </c:valAx>
      <c:valAx>
        <c:axId val="-2096041144"/>
        <c:scaling>
          <c:orientation val="minMax"/>
        </c:scaling>
        <c:delete val="0"/>
        <c:axPos val="l"/>
        <c:majorGridlines/>
        <c:title>
          <c:tx>
            <c:rich>
              <a:bodyPr rot="-5400000" vert="horz"/>
              <a:lstStyle/>
              <a:p>
                <a:pPr>
                  <a:defRPr/>
                </a:pPr>
                <a:r>
                  <a:rPr lang="en-US"/>
                  <a:t>Cluster Throughput (GB/s)</a:t>
                </a:r>
              </a:p>
            </c:rich>
          </c:tx>
          <c:layout>
            <c:manualLayout>
              <c:xMode val="edge"/>
              <c:yMode val="edge"/>
              <c:x val="0.00718961573410758"/>
              <c:y val="0.080581971881332"/>
            </c:manualLayout>
          </c:layout>
          <c:overlay val="0"/>
        </c:title>
        <c:numFmt formatCode="General" sourceLinked="1"/>
        <c:majorTickMark val="out"/>
        <c:minorTickMark val="none"/>
        <c:tickLblPos val="nextTo"/>
        <c:crossAx val="-2096034168"/>
        <c:crosses val="autoZero"/>
        <c:crossBetween val="midCat"/>
        <c:majorUnit val="1.0"/>
      </c:valAx>
    </c:plotArea>
    <c:legend>
      <c:legendPos val="b"/>
      <c:layout>
        <c:manualLayout>
          <c:xMode val="edge"/>
          <c:yMode val="edge"/>
          <c:x val="0.655236303827534"/>
          <c:y val="0.623684382438712"/>
          <c:w val="0.244924433035093"/>
          <c:h val="0.177349174204317"/>
        </c:manualLayout>
      </c:layout>
      <c:overlay val="0"/>
    </c:legend>
    <c:plotVisOnly val="1"/>
    <c:dispBlanksAs val="gap"/>
    <c:showDLblsOverMax val="0"/>
  </c:chart>
  <c:spPr>
    <a:solidFill>
      <a:srgbClr val="FFFFFF"/>
    </a:solidFill>
    <a:ln>
      <a:solidFill>
        <a:srgbClr val="7F7F7F"/>
      </a:solidFill>
    </a:ln>
    <a:effectLst>
      <a:outerShdw blurRad="50800" dist="38100" dir="2700000" algn="tl" rotWithShape="0">
        <a:prstClr val="black">
          <a:alpha val="40000"/>
        </a:prstClr>
      </a:outerShdw>
    </a:effectLst>
  </c:spPr>
  <c:txPr>
    <a:bodyPr/>
    <a:lstStyle/>
    <a:p>
      <a:pPr>
        <a:defRPr sz="1400">
          <a:latin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a:pPr>
            <a:r>
              <a:rPr lang="en-US"/>
              <a:t>Grep</a:t>
            </a:r>
          </a:p>
        </c:rich>
      </c:tx>
      <c:layout>
        <c:manualLayout>
          <c:xMode val="edge"/>
          <c:yMode val="edge"/>
          <c:x val="0.398833128241811"/>
          <c:y val="0.0775920042628964"/>
        </c:manualLayout>
      </c:layout>
      <c:overlay val="0"/>
    </c:title>
    <c:autoTitleDeleted val="0"/>
    <c:plotArea>
      <c:layout>
        <c:manualLayout>
          <c:layoutTarget val="inner"/>
          <c:xMode val="edge"/>
          <c:yMode val="edge"/>
          <c:x val="0.181897742782152"/>
          <c:y val="0.0749278838997378"/>
          <c:w val="0.725091443569554"/>
          <c:h val="0.725810676002509"/>
        </c:manualLayout>
      </c:layout>
      <c:scatterChart>
        <c:scatterStyle val="lineMarker"/>
        <c:varyColors val="0"/>
        <c:ser>
          <c:idx val="0"/>
          <c:order val="0"/>
          <c:tx>
            <c:v>1 sec</c:v>
          </c:tx>
          <c:spPr>
            <a:ln w="28575" cmpd="sng">
              <a:solidFill>
                <a:srgbClr val="2C9C89"/>
              </a:solidFill>
            </a:ln>
          </c:spPr>
          <c:marker>
            <c:spPr>
              <a:solidFill>
                <a:srgbClr val="2C9C89"/>
              </a:solidFill>
              <a:ln w="28575" cmpd="sng">
                <a:solidFill>
                  <a:srgbClr val="2C9C89"/>
                </a:solidFill>
              </a:ln>
            </c:spPr>
          </c:marker>
          <c:xVal>
            <c:numRef>
              <c:f>'Better Summary'!$L$19:$O$19</c:f>
              <c:numCache>
                <c:formatCode>General</c:formatCode>
                <c:ptCount val="4"/>
                <c:pt idx="0">
                  <c:v>10.0</c:v>
                </c:pt>
                <c:pt idx="1">
                  <c:v>30.0</c:v>
                </c:pt>
                <c:pt idx="2">
                  <c:v>50.0</c:v>
                </c:pt>
                <c:pt idx="3">
                  <c:v>100.0</c:v>
                </c:pt>
              </c:numCache>
            </c:numRef>
          </c:xVal>
          <c:yVal>
            <c:numRef>
              <c:f>'Better Summary'!$L$20:$O$20</c:f>
              <c:numCache>
                <c:formatCode>General</c:formatCode>
                <c:ptCount val="4"/>
                <c:pt idx="0">
                  <c:v>0.65</c:v>
                </c:pt>
                <c:pt idx="1">
                  <c:v>1.89</c:v>
                </c:pt>
                <c:pt idx="2">
                  <c:v>3.05</c:v>
                </c:pt>
                <c:pt idx="3">
                  <c:v>6.0</c:v>
                </c:pt>
              </c:numCache>
            </c:numRef>
          </c:yVal>
          <c:smooth val="0"/>
        </c:ser>
        <c:ser>
          <c:idx val="1"/>
          <c:order val="1"/>
          <c:tx>
            <c:v>2 sec</c:v>
          </c:tx>
          <c:spPr>
            <a:ln w="28575" cmpd="sng">
              <a:solidFill>
                <a:srgbClr val="1D86CD"/>
              </a:solidFill>
            </a:ln>
          </c:spPr>
          <c:marker>
            <c:spPr>
              <a:solidFill>
                <a:srgbClr val="1D86CD"/>
              </a:solidFill>
              <a:ln w="28575" cmpd="sng">
                <a:solidFill>
                  <a:srgbClr val="1D86CD"/>
                </a:solidFill>
              </a:ln>
            </c:spPr>
          </c:marker>
          <c:xVal>
            <c:numRef>
              <c:f>'Better Summary'!$L$19:$O$19</c:f>
              <c:numCache>
                <c:formatCode>General</c:formatCode>
                <c:ptCount val="4"/>
                <c:pt idx="0">
                  <c:v>10.0</c:v>
                </c:pt>
                <c:pt idx="1">
                  <c:v>30.0</c:v>
                </c:pt>
                <c:pt idx="2">
                  <c:v>50.0</c:v>
                </c:pt>
                <c:pt idx="3">
                  <c:v>100.0</c:v>
                </c:pt>
              </c:numCache>
            </c:numRef>
          </c:xVal>
          <c:yVal>
            <c:numRef>
              <c:f>'Better Summary'!$L$21:$O$21</c:f>
              <c:numCache>
                <c:formatCode>General</c:formatCode>
                <c:ptCount val="4"/>
                <c:pt idx="0">
                  <c:v>0.68</c:v>
                </c:pt>
                <c:pt idx="1">
                  <c:v>2.04</c:v>
                </c:pt>
                <c:pt idx="2">
                  <c:v>3.3</c:v>
                </c:pt>
                <c:pt idx="3">
                  <c:v>6.6</c:v>
                </c:pt>
              </c:numCache>
            </c:numRef>
          </c:yVal>
          <c:smooth val="0"/>
        </c:ser>
        <c:dLbls>
          <c:showLegendKey val="0"/>
          <c:showVal val="0"/>
          <c:showCatName val="0"/>
          <c:showSerName val="0"/>
          <c:showPercent val="0"/>
          <c:showBubbleSize val="0"/>
        </c:dLbls>
        <c:axId val="2063085544"/>
        <c:axId val="2063064856"/>
      </c:scatterChart>
      <c:valAx>
        <c:axId val="2063085544"/>
        <c:scaling>
          <c:orientation val="minMax"/>
          <c:max val="100.0"/>
        </c:scaling>
        <c:delete val="0"/>
        <c:axPos val="b"/>
        <c:title>
          <c:tx>
            <c:rich>
              <a:bodyPr/>
              <a:lstStyle/>
              <a:p>
                <a:pPr>
                  <a:defRPr/>
                </a:pPr>
                <a:r>
                  <a:rPr lang="en-US"/>
                  <a:t># Nodes in Cluster</a:t>
                </a:r>
              </a:p>
            </c:rich>
          </c:tx>
          <c:layout/>
          <c:overlay val="0"/>
        </c:title>
        <c:numFmt formatCode="General" sourceLinked="1"/>
        <c:majorTickMark val="out"/>
        <c:minorTickMark val="none"/>
        <c:tickLblPos val="nextTo"/>
        <c:crossAx val="2063064856"/>
        <c:crosses val="autoZero"/>
        <c:crossBetween val="midCat"/>
      </c:valAx>
      <c:valAx>
        <c:axId val="2063064856"/>
        <c:scaling>
          <c:orientation val="minMax"/>
        </c:scaling>
        <c:delete val="0"/>
        <c:axPos val="l"/>
        <c:majorGridlines/>
        <c:title>
          <c:tx>
            <c:rich>
              <a:bodyPr rot="-5400000" vert="horz"/>
              <a:lstStyle/>
              <a:p>
                <a:pPr>
                  <a:defRPr/>
                </a:pPr>
                <a:r>
                  <a:rPr lang="en-US"/>
                  <a:t>Cluster Thhroughput (GB/s)</a:t>
                </a:r>
              </a:p>
            </c:rich>
          </c:tx>
          <c:layout>
            <c:manualLayout>
              <c:xMode val="edge"/>
              <c:yMode val="edge"/>
              <c:x val="0.0"/>
              <c:y val="0.0785101855667518"/>
            </c:manualLayout>
          </c:layout>
          <c:overlay val="0"/>
        </c:title>
        <c:numFmt formatCode="General" sourceLinked="1"/>
        <c:majorTickMark val="out"/>
        <c:minorTickMark val="none"/>
        <c:tickLblPos val="nextTo"/>
        <c:crossAx val="2063085544"/>
        <c:crosses val="autoZero"/>
        <c:crossBetween val="midCat"/>
        <c:majorUnit val="2.0"/>
      </c:valAx>
    </c:plotArea>
    <c:legend>
      <c:legendPos val="b"/>
      <c:layout>
        <c:manualLayout>
          <c:xMode val="edge"/>
          <c:yMode val="edge"/>
          <c:x val="0.639234933371365"/>
          <c:y val="0.618872593096068"/>
          <c:w val="0.264497868614024"/>
          <c:h val="0.181791390526746"/>
        </c:manualLayout>
      </c:layout>
      <c:overlay val="0"/>
    </c:legend>
    <c:plotVisOnly val="1"/>
    <c:dispBlanksAs val="gap"/>
    <c:showDLblsOverMax val="0"/>
  </c:chart>
  <c:spPr>
    <a:ln>
      <a:solidFill>
        <a:srgbClr val="FFFFFF">
          <a:lumMod val="50000"/>
        </a:srgbClr>
      </a:solidFill>
    </a:ln>
    <a:effectLst>
      <a:outerShdw blurRad="50800" dist="38100" dir="2700000" algn="tl" rotWithShape="0">
        <a:prstClr val="black">
          <a:alpha val="40000"/>
        </a:prstClr>
      </a:outerShdw>
    </a:effectLst>
  </c:spPr>
  <c:txPr>
    <a:bodyPr/>
    <a:lstStyle/>
    <a:p>
      <a:pPr>
        <a:defRPr sz="1400">
          <a:latin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0498285581167"/>
          <c:y val="0.0677083333333333"/>
          <c:w val="0.597306160259941"/>
          <c:h val="0.667952813557711"/>
        </c:manualLayout>
      </c:layout>
      <c:lineChart>
        <c:grouping val="standard"/>
        <c:varyColors val="0"/>
        <c:ser>
          <c:idx val="2"/>
          <c:order val="0"/>
          <c:tx>
            <c:v>30s ckpts, 20 nodes</c:v>
          </c:tx>
          <c:spPr>
            <a:ln>
              <a:solidFill>
                <a:schemeClr val="tx2"/>
              </a:solidFill>
            </a:ln>
          </c:spPr>
          <c:marker>
            <c:symbol val="circle"/>
            <c:size val="9"/>
            <c:spPr>
              <a:solidFill>
                <a:schemeClr val="tx2"/>
              </a:solidFill>
              <a:ln>
                <a:solidFill>
                  <a:schemeClr val="tx2"/>
                </a:solidFill>
              </a:ln>
            </c:spPr>
          </c:marker>
          <c:cat>
            <c:strRef>
              <c:f>Summary!$A$58:$A$65</c:f>
              <c:strCache>
                <c:ptCount val="8"/>
                <c:pt idx="0">
                  <c:v>Before failure</c:v>
                </c:pt>
                <c:pt idx="1">
                  <c:v>On failure</c:v>
                </c:pt>
                <c:pt idx="2">
                  <c:v>Next 3s</c:v>
                </c:pt>
                <c:pt idx="3">
                  <c:v>Second 3s</c:v>
                </c:pt>
                <c:pt idx="4">
                  <c:v>Third 3s</c:v>
                </c:pt>
                <c:pt idx="5">
                  <c:v>Fourth 3s</c:v>
                </c:pt>
                <c:pt idx="6">
                  <c:v>Fifth 3s</c:v>
                </c:pt>
                <c:pt idx="7">
                  <c:v>Sixth 3s</c:v>
                </c:pt>
              </c:strCache>
            </c:strRef>
          </c:cat>
          <c:val>
            <c:numRef>
              <c:f>Summary!$D$58:$D$65</c:f>
              <c:numCache>
                <c:formatCode>0.00</c:formatCode>
                <c:ptCount val="8"/>
                <c:pt idx="0">
                  <c:v>0.56611</c:v>
                </c:pt>
                <c:pt idx="1">
                  <c:v>4.193</c:v>
                </c:pt>
                <c:pt idx="2">
                  <c:v>3.499</c:v>
                </c:pt>
                <c:pt idx="3">
                  <c:v>2.555133333333333</c:v>
                </c:pt>
                <c:pt idx="4">
                  <c:v>1.8126</c:v>
                </c:pt>
                <c:pt idx="5">
                  <c:v>1.448666666666666</c:v>
                </c:pt>
                <c:pt idx="6">
                  <c:v>1.160933333333333</c:v>
                </c:pt>
                <c:pt idx="7">
                  <c:v>0.800466666666667</c:v>
                </c:pt>
              </c:numCache>
            </c:numRef>
          </c:val>
          <c:smooth val="0"/>
        </c:ser>
        <c:ser>
          <c:idx val="3"/>
          <c:order val="1"/>
          <c:tx>
            <c:v>30s ckpts, 40 nodes</c:v>
          </c:tx>
          <c:spPr>
            <a:ln>
              <a:solidFill>
                <a:srgbClr val="1F497D">
                  <a:lumMod val="60000"/>
                  <a:lumOff val="40000"/>
                </a:srgbClr>
              </a:solidFill>
              <a:prstDash val="sysDash"/>
            </a:ln>
          </c:spPr>
          <c:marker>
            <c:symbol val="triangle"/>
            <c:size val="9"/>
            <c:spPr>
              <a:solidFill>
                <a:schemeClr val="tx2">
                  <a:lumMod val="60000"/>
                  <a:lumOff val="40000"/>
                </a:schemeClr>
              </a:solidFill>
              <a:ln>
                <a:solidFill>
                  <a:srgbClr val="1F497D">
                    <a:lumMod val="60000"/>
                    <a:lumOff val="40000"/>
                  </a:srgbClr>
                </a:solidFill>
                <a:prstDash val="sysDash"/>
              </a:ln>
            </c:spPr>
          </c:marker>
          <c:cat>
            <c:strRef>
              <c:f>Summary!$A$58:$A$65</c:f>
              <c:strCache>
                <c:ptCount val="8"/>
                <c:pt idx="0">
                  <c:v>Before failure</c:v>
                </c:pt>
                <c:pt idx="1">
                  <c:v>On failure</c:v>
                </c:pt>
                <c:pt idx="2">
                  <c:v>Next 3s</c:v>
                </c:pt>
                <c:pt idx="3">
                  <c:v>Second 3s</c:v>
                </c:pt>
                <c:pt idx="4">
                  <c:v>Third 3s</c:v>
                </c:pt>
                <c:pt idx="5">
                  <c:v>Fourth 3s</c:v>
                </c:pt>
                <c:pt idx="6">
                  <c:v>Fifth 3s</c:v>
                </c:pt>
                <c:pt idx="7">
                  <c:v>Sixth 3s</c:v>
                </c:pt>
              </c:strCache>
            </c:strRef>
          </c:cat>
          <c:val>
            <c:numRef>
              <c:f>Summary!$E$58:$E$65</c:f>
              <c:numCache>
                <c:formatCode>0.00</c:formatCode>
                <c:ptCount val="8"/>
                <c:pt idx="0">
                  <c:v>0.57299</c:v>
                </c:pt>
                <c:pt idx="1">
                  <c:v>2.3656</c:v>
                </c:pt>
                <c:pt idx="2">
                  <c:v>1.658533333333333</c:v>
                </c:pt>
                <c:pt idx="3">
                  <c:v>1.091133333333333</c:v>
                </c:pt>
                <c:pt idx="4">
                  <c:v>0.8258</c:v>
                </c:pt>
                <c:pt idx="5">
                  <c:v>0.612266666666667</c:v>
                </c:pt>
                <c:pt idx="6">
                  <c:v>0.619466666666667</c:v>
                </c:pt>
                <c:pt idx="7">
                  <c:v>0.587866666666667</c:v>
                </c:pt>
              </c:numCache>
            </c:numRef>
          </c:val>
          <c:smooth val="0"/>
        </c:ser>
        <c:ser>
          <c:idx val="0"/>
          <c:order val="2"/>
          <c:tx>
            <c:v>10s ckpts, 20 nodes</c:v>
          </c:tx>
          <c:spPr>
            <a:ln>
              <a:solidFill>
                <a:srgbClr val="008000"/>
              </a:solidFill>
            </a:ln>
          </c:spPr>
          <c:marker>
            <c:spPr>
              <a:solidFill>
                <a:srgbClr val="008000"/>
              </a:solidFill>
              <a:ln>
                <a:solidFill>
                  <a:srgbClr val="008000"/>
                </a:solidFill>
              </a:ln>
            </c:spPr>
          </c:marker>
          <c:cat>
            <c:strRef>
              <c:f>Summary!$A$58:$A$65</c:f>
              <c:strCache>
                <c:ptCount val="8"/>
                <c:pt idx="0">
                  <c:v>Before failure</c:v>
                </c:pt>
                <c:pt idx="1">
                  <c:v>On failure</c:v>
                </c:pt>
                <c:pt idx="2">
                  <c:v>Next 3s</c:v>
                </c:pt>
                <c:pt idx="3">
                  <c:v>Second 3s</c:v>
                </c:pt>
                <c:pt idx="4">
                  <c:v>Third 3s</c:v>
                </c:pt>
                <c:pt idx="5">
                  <c:v>Fourth 3s</c:v>
                </c:pt>
                <c:pt idx="6">
                  <c:v>Fifth 3s</c:v>
                </c:pt>
                <c:pt idx="7">
                  <c:v>Sixth 3s</c:v>
                </c:pt>
              </c:strCache>
            </c:strRef>
          </c:cat>
          <c:val>
            <c:numRef>
              <c:f>Summary!$B$58:$B$65</c:f>
              <c:numCache>
                <c:formatCode>0.00</c:formatCode>
                <c:ptCount val="8"/>
                <c:pt idx="0">
                  <c:v>0.58136</c:v>
                </c:pt>
                <c:pt idx="1">
                  <c:v>1.1576</c:v>
                </c:pt>
                <c:pt idx="2">
                  <c:v>0.822133333333333</c:v>
                </c:pt>
                <c:pt idx="3">
                  <c:v>0.632666666666667</c:v>
                </c:pt>
                <c:pt idx="4">
                  <c:v>0.640533333333333</c:v>
                </c:pt>
                <c:pt idx="5">
                  <c:v>0.645866666666667</c:v>
                </c:pt>
                <c:pt idx="6">
                  <c:v>0.696</c:v>
                </c:pt>
                <c:pt idx="7">
                  <c:v>0.625333333333333</c:v>
                </c:pt>
              </c:numCache>
            </c:numRef>
          </c:val>
          <c:smooth val="0"/>
        </c:ser>
        <c:ser>
          <c:idx val="1"/>
          <c:order val="3"/>
          <c:tx>
            <c:v>10s ckpts, 40 nodes</c:v>
          </c:tx>
          <c:spPr>
            <a:ln>
              <a:solidFill>
                <a:srgbClr val="008000"/>
              </a:solidFill>
              <a:prstDash val="sysDash"/>
            </a:ln>
          </c:spPr>
          <c:marker>
            <c:spPr>
              <a:solidFill>
                <a:srgbClr val="008000"/>
              </a:solidFill>
              <a:ln>
                <a:solidFill>
                  <a:srgbClr val="008000"/>
                </a:solidFill>
                <a:prstDash val="sysDash"/>
              </a:ln>
            </c:spPr>
          </c:marker>
          <c:cat>
            <c:strRef>
              <c:f>Summary!$A$58:$A$65</c:f>
              <c:strCache>
                <c:ptCount val="8"/>
                <c:pt idx="0">
                  <c:v>Before failure</c:v>
                </c:pt>
                <c:pt idx="1">
                  <c:v>On failure</c:v>
                </c:pt>
                <c:pt idx="2">
                  <c:v>Next 3s</c:v>
                </c:pt>
                <c:pt idx="3">
                  <c:v>Second 3s</c:v>
                </c:pt>
                <c:pt idx="4">
                  <c:v>Third 3s</c:v>
                </c:pt>
                <c:pt idx="5">
                  <c:v>Fourth 3s</c:v>
                </c:pt>
                <c:pt idx="6">
                  <c:v>Fifth 3s</c:v>
                </c:pt>
                <c:pt idx="7">
                  <c:v>Sixth 3s</c:v>
                </c:pt>
              </c:strCache>
            </c:strRef>
          </c:cat>
          <c:val>
            <c:numRef>
              <c:f>Summary!$C$58:$C$65</c:f>
              <c:numCache>
                <c:formatCode>0.00</c:formatCode>
                <c:ptCount val="8"/>
                <c:pt idx="0">
                  <c:v>0.59143</c:v>
                </c:pt>
                <c:pt idx="1">
                  <c:v>0.8012</c:v>
                </c:pt>
                <c:pt idx="2">
                  <c:v>0.684333333333333</c:v>
                </c:pt>
                <c:pt idx="3">
                  <c:v>0.595066666666667</c:v>
                </c:pt>
                <c:pt idx="4">
                  <c:v>0.595733333333333</c:v>
                </c:pt>
                <c:pt idx="5">
                  <c:v>0.650333333333333</c:v>
                </c:pt>
                <c:pt idx="6">
                  <c:v>0.749866666666667</c:v>
                </c:pt>
                <c:pt idx="7">
                  <c:v>0.586266666666667</c:v>
                </c:pt>
              </c:numCache>
            </c:numRef>
          </c:val>
          <c:smooth val="0"/>
        </c:ser>
        <c:dLbls>
          <c:showLegendKey val="0"/>
          <c:showVal val="0"/>
          <c:showCatName val="0"/>
          <c:showSerName val="0"/>
          <c:showPercent val="0"/>
          <c:showBubbleSize val="0"/>
        </c:dLbls>
        <c:marker val="1"/>
        <c:smooth val="0"/>
        <c:axId val="-2094000376"/>
        <c:axId val="-2093970744"/>
      </c:lineChart>
      <c:catAx>
        <c:axId val="-2094000376"/>
        <c:scaling>
          <c:orientation val="minMax"/>
        </c:scaling>
        <c:delete val="0"/>
        <c:axPos val="b"/>
        <c:majorTickMark val="out"/>
        <c:minorTickMark val="none"/>
        <c:tickLblPos val="nextTo"/>
        <c:crossAx val="-2093970744"/>
        <c:crosses val="autoZero"/>
        <c:auto val="1"/>
        <c:lblAlgn val="ctr"/>
        <c:lblOffset val="100"/>
        <c:noMultiLvlLbl val="0"/>
      </c:catAx>
      <c:valAx>
        <c:axId val="-2093970744"/>
        <c:scaling>
          <c:orientation val="minMax"/>
          <c:max val="5.0"/>
          <c:min val="0.0"/>
        </c:scaling>
        <c:delete val="0"/>
        <c:axPos val="l"/>
        <c:majorGridlines/>
        <c:title>
          <c:tx>
            <c:rich>
              <a:bodyPr rot="-5400000" vert="horz"/>
              <a:lstStyle/>
              <a:p>
                <a:pPr>
                  <a:defRPr/>
                </a:pPr>
                <a:r>
                  <a:rPr lang="en-US" dirty="0" smtClean="0"/>
                  <a:t>Batch Processing </a:t>
                </a:r>
                <a:r>
                  <a:rPr lang="en-US" dirty="0"/>
                  <a:t>Time (s)</a:t>
                </a:r>
              </a:p>
            </c:rich>
          </c:tx>
          <c:layout>
            <c:manualLayout>
              <c:xMode val="edge"/>
              <c:yMode val="edge"/>
              <c:x val="0.00613423374516176"/>
              <c:y val="0.171419618047047"/>
            </c:manualLayout>
          </c:layout>
          <c:overlay val="0"/>
        </c:title>
        <c:numFmt formatCode="0.0" sourceLinked="0"/>
        <c:majorTickMark val="out"/>
        <c:minorTickMark val="none"/>
        <c:tickLblPos val="nextTo"/>
        <c:crossAx val="-2094000376"/>
        <c:crosses val="autoZero"/>
        <c:crossBetween val="between"/>
        <c:majorUnit val="1.0"/>
      </c:valAx>
    </c:plotArea>
    <c:legend>
      <c:legendPos val="r"/>
      <c:layout>
        <c:manualLayout>
          <c:xMode val="edge"/>
          <c:yMode val="edge"/>
          <c:x val="0.643512053104518"/>
          <c:y val="0.0723806638359554"/>
          <c:w val="0.353029837924934"/>
          <c:h val="0.6142539531195"/>
        </c:manualLayout>
      </c:layout>
      <c:overlay val="1"/>
    </c:legend>
    <c:plotVisOnly val="1"/>
    <c:dispBlanksAs val="gap"/>
    <c:showDLblsOverMax val="0"/>
  </c:chart>
  <c:spPr>
    <a:ln>
      <a:solidFill>
        <a:sysClr val="window" lastClr="FFFFFF">
          <a:lumMod val="50000"/>
        </a:sysClr>
      </a:solidFill>
    </a:ln>
    <a:effectLst>
      <a:outerShdw blurRad="50800" dist="38100" dir="2700000" algn="tl" rotWithShape="0">
        <a:prstClr val="black">
          <a:alpha val="40000"/>
        </a:prstClr>
      </a:outerShdw>
    </a:effectLst>
  </c:spPr>
  <c:txPr>
    <a:bodyPr/>
    <a:lstStyle/>
    <a:p>
      <a:pPr>
        <a:defRPr sz="14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0451228569489"/>
          <c:y val="0.320607607870744"/>
          <c:w val="0.813730306265413"/>
          <c:h val="0.535477604558841"/>
        </c:manualLayout>
      </c:layout>
      <c:barChart>
        <c:barDir val="col"/>
        <c:grouping val="clustered"/>
        <c:varyColors val="0"/>
        <c:ser>
          <c:idx val="0"/>
          <c:order val="0"/>
          <c:tx>
            <c:strRef>
              <c:f>'WordCount 4'!$F$28</c:f>
              <c:strCache>
                <c:ptCount val="1"/>
                <c:pt idx="0">
                  <c:v>No straggler</c:v>
                </c:pt>
              </c:strCache>
            </c:strRef>
          </c:tx>
          <c:spPr>
            <a:solidFill>
              <a:schemeClr val="accent5">
                <a:lumMod val="75000"/>
              </a:schemeClr>
            </a:solidFill>
          </c:spPr>
          <c:invertIfNegative val="0"/>
          <c:dLbls>
            <c:dLbl>
              <c:idx val="1"/>
              <c:layout>
                <c:manualLayout>
                  <c:x val="-0.0079155672823219"/>
                  <c:y val="0.0"/>
                </c:manualLayout>
              </c:layout>
              <c:showLegendKey val="0"/>
              <c:showVal val="1"/>
              <c:showCatName val="0"/>
              <c:showSerName val="0"/>
              <c:showPercent val="0"/>
              <c:showBubbleSize val="0"/>
            </c:dLbl>
            <c:showLegendKey val="0"/>
            <c:showVal val="1"/>
            <c:showCatName val="0"/>
            <c:showSerName val="0"/>
            <c:showPercent val="0"/>
            <c:showBubbleSize val="0"/>
            <c:showLeaderLines val="0"/>
          </c:dLbls>
          <c:errBars>
            <c:errBarType val="both"/>
            <c:errValType val="cust"/>
            <c:noEndCap val="0"/>
            <c:plus>
              <c:numRef>
                <c:f>'WordCount 4'!$I$28:$J$28</c:f>
                <c:numCache>
                  <c:formatCode>General</c:formatCode>
                  <c:ptCount val="2"/>
                  <c:pt idx="0">
                    <c:v>0.0244773948193605</c:v>
                  </c:pt>
                  <c:pt idx="1">
                    <c:v>0.0482636752945854</c:v>
                  </c:pt>
                </c:numCache>
              </c:numRef>
            </c:plus>
            <c:minus>
              <c:numRef>
                <c:f>'WordCount 4'!$I$28:$J$28</c:f>
                <c:numCache>
                  <c:formatCode>General</c:formatCode>
                  <c:ptCount val="2"/>
                  <c:pt idx="0">
                    <c:v>0.0244773948193605</c:v>
                  </c:pt>
                  <c:pt idx="1">
                    <c:v>0.0482636752945854</c:v>
                  </c:pt>
                </c:numCache>
              </c:numRef>
            </c:minus>
          </c:errBars>
          <c:cat>
            <c:strRef>
              <c:f>'WordCount 4'!$G$27:$H$27</c:f>
              <c:strCache>
                <c:ptCount val="2"/>
                <c:pt idx="0">
                  <c:v>WordCount</c:v>
                </c:pt>
                <c:pt idx="1">
                  <c:v>Grep</c:v>
                </c:pt>
              </c:strCache>
            </c:strRef>
          </c:cat>
          <c:val>
            <c:numRef>
              <c:f>'WordCount 4'!$G$28:$H$28</c:f>
              <c:numCache>
                <c:formatCode>0.00</c:formatCode>
                <c:ptCount val="2"/>
                <c:pt idx="0">
                  <c:v>0.545285714285714</c:v>
                </c:pt>
                <c:pt idx="1">
                  <c:v>0.541411764705882</c:v>
                </c:pt>
              </c:numCache>
            </c:numRef>
          </c:val>
        </c:ser>
        <c:ser>
          <c:idx val="1"/>
          <c:order val="1"/>
          <c:tx>
            <c:strRef>
              <c:f>'WordCount 4'!$F$29</c:f>
              <c:strCache>
                <c:ptCount val="1"/>
                <c:pt idx="0">
                  <c:v>Straggler, no speculation</c:v>
                </c:pt>
              </c:strCache>
            </c:strRef>
          </c:tx>
          <c:spPr>
            <a:solidFill>
              <a:schemeClr val="accent5">
                <a:lumMod val="60000"/>
                <a:lumOff val="40000"/>
              </a:schemeClr>
            </a:solidFill>
          </c:spPr>
          <c:invertIfNegative val="0"/>
          <c:dLbls>
            <c:dLbl>
              <c:idx val="0"/>
              <c:layout>
                <c:manualLayout>
                  <c:x val="0.0502601126046579"/>
                  <c:y val="-0.0122363276019069"/>
                </c:manualLayout>
              </c:layout>
              <c:showLegendKey val="0"/>
              <c:showVal val="1"/>
              <c:showCatName val="0"/>
              <c:showSerName val="0"/>
              <c:showPercent val="0"/>
              <c:showBubbleSize val="0"/>
            </c:dLbl>
            <c:dLbl>
              <c:idx val="1"/>
              <c:layout>
                <c:manualLayout>
                  <c:x val="0.0108108108108108"/>
                  <c:y val="-0.114093959731544"/>
                </c:manualLayout>
              </c:layout>
              <c:showLegendKey val="0"/>
              <c:showVal val="1"/>
              <c:showCatName val="0"/>
              <c:showSerName val="0"/>
              <c:showPercent val="0"/>
              <c:showBubbleSize val="0"/>
            </c:dLbl>
            <c:showLegendKey val="0"/>
            <c:showVal val="1"/>
            <c:showCatName val="0"/>
            <c:showSerName val="0"/>
            <c:showPercent val="0"/>
            <c:showBubbleSize val="0"/>
            <c:showLeaderLines val="0"/>
          </c:dLbls>
          <c:errBars>
            <c:errBarType val="both"/>
            <c:errValType val="cust"/>
            <c:noEndCap val="0"/>
            <c:plus>
              <c:numRef>
                <c:f>'WordCount 4'!$I$29:$J$29</c:f>
                <c:numCache>
                  <c:formatCode>General</c:formatCode>
                  <c:ptCount val="2"/>
                  <c:pt idx="0">
                    <c:v>0.92893710608352</c:v>
                  </c:pt>
                  <c:pt idx="1">
                    <c:v>0.448115743731707</c:v>
                  </c:pt>
                </c:numCache>
              </c:numRef>
            </c:plus>
            <c:minus>
              <c:numRef>
                <c:f>'WordCount 4'!$I$29:$J$29</c:f>
                <c:numCache>
                  <c:formatCode>General</c:formatCode>
                  <c:ptCount val="2"/>
                  <c:pt idx="0">
                    <c:v>0.92893710608352</c:v>
                  </c:pt>
                  <c:pt idx="1">
                    <c:v>0.448115743731707</c:v>
                  </c:pt>
                </c:numCache>
              </c:numRef>
            </c:minus>
          </c:errBars>
          <c:cat>
            <c:strRef>
              <c:f>'WordCount 4'!$G$27:$H$27</c:f>
              <c:strCache>
                <c:ptCount val="2"/>
                <c:pt idx="0">
                  <c:v>WordCount</c:v>
                </c:pt>
                <c:pt idx="1">
                  <c:v>Grep</c:v>
                </c:pt>
              </c:strCache>
            </c:strRef>
          </c:cat>
          <c:val>
            <c:numRef>
              <c:f>'WordCount 4'!$G$29:$H$29</c:f>
              <c:numCache>
                <c:formatCode>0.00</c:formatCode>
                <c:ptCount val="2"/>
                <c:pt idx="0">
                  <c:v>3.019166666666667</c:v>
                </c:pt>
                <c:pt idx="1">
                  <c:v>2.397214285714285</c:v>
                </c:pt>
              </c:numCache>
            </c:numRef>
          </c:val>
        </c:ser>
        <c:ser>
          <c:idx val="2"/>
          <c:order val="2"/>
          <c:tx>
            <c:strRef>
              <c:f>'WordCount 4'!$F$30</c:f>
              <c:strCache>
                <c:ptCount val="1"/>
                <c:pt idx="0">
                  <c:v>Straggler, with speculation</c:v>
                </c:pt>
              </c:strCache>
            </c:strRef>
          </c:tx>
          <c:invertIfNegative val="0"/>
          <c:dLbls>
            <c:dLbl>
              <c:idx val="0"/>
              <c:layout>
                <c:manualLayout>
                  <c:x val="0.00270270270270275"/>
                  <c:y val="-0.0536912751677852"/>
                </c:manualLayout>
              </c:layout>
              <c:showLegendKey val="0"/>
              <c:showVal val="1"/>
              <c:showCatName val="0"/>
              <c:showSerName val="0"/>
              <c:showPercent val="0"/>
              <c:showBubbleSize val="0"/>
            </c:dLbl>
            <c:dLbl>
              <c:idx val="1"/>
              <c:layout>
                <c:manualLayout>
                  <c:x val="0.00810810810810811"/>
                  <c:y val="-0.0335575754372985"/>
                </c:manualLayout>
              </c:layout>
              <c:showLegendKey val="0"/>
              <c:showVal val="1"/>
              <c:showCatName val="0"/>
              <c:showSerName val="0"/>
              <c:showPercent val="0"/>
              <c:showBubbleSize val="0"/>
            </c:dLbl>
            <c:showLegendKey val="0"/>
            <c:showVal val="1"/>
            <c:showCatName val="0"/>
            <c:showSerName val="0"/>
            <c:showPercent val="0"/>
            <c:showBubbleSize val="0"/>
            <c:showLeaderLines val="0"/>
          </c:dLbls>
          <c:errBars>
            <c:errBarType val="both"/>
            <c:errValType val="cust"/>
            <c:noEndCap val="0"/>
            <c:plus>
              <c:numRef>
                <c:f>'WordCount 4'!$I$30:$J$30</c:f>
                <c:numCache>
                  <c:formatCode>General</c:formatCode>
                  <c:ptCount val="2"/>
                  <c:pt idx="0">
                    <c:v>0.379733535483785</c:v>
                  </c:pt>
                  <c:pt idx="1">
                    <c:v>0.103075351750687</c:v>
                  </c:pt>
                </c:numCache>
              </c:numRef>
            </c:plus>
            <c:minus>
              <c:numRef>
                <c:f>'WordCount 4'!$I$30:$J$30</c:f>
                <c:numCache>
                  <c:formatCode>General</c:formatCode>
                  <c:ptCount val="2"/>
                  <c:pt idx="0">
                    <c:v>0.379733535483785</c:v>
                  </c:pt>
                  <c:pt idx="1">
                    <c:v>0.103075351750687</c:v>
                  </c:pt>
                </c:numCache>
              </c:numRef>
            </c:minus>
          </c:errBars>
          <c:cat>
            <c:strRef>
              <c:f>'WordCount 4'!$G$27:$H$27</c:f>
              <c:strCache>
                <c:ptCount val="2"/>
                <c:pt idx="0">
                  <c:v>WordCount</c:v>
                </c:pt>
                <c:pt idx="1">
                  <c:v>Grep</c:v>
                </c:pt>
              </c:strCache>
            </c:strRef>
          </c:cat>
          <c:val>
            <c:numRef>
              <c:f>'WordCount 4'!$G$30:$H$30</c:f>
              <c:numCache>
                <c:formatCode>0.00</c:formatCode>
                <c:ptCount val="2"/>
                <c:pt idx="0">
                  <c:v>0.999083333333333</c:v>
                </c:pt>
                <c:pt idx="1">
                  <c:v>0.642636363636364</c:v>
                </c:pt>
              </c:numCache>
            </c:numRef>
          </c:val>
        </c:ser>
        <c:dLbls>
          <c:showLegendKey val="0"/>
          <c:showVal val="0"/>
          <c:showCatName val="0"/>
          <c:showSerName val="0"/>
          <c:showPercent val="0"/>
          <c:showBubbleSize val="0"/>
        </c:dLbls>
        <c:gapWidth val="150"/>
        <c:axId val="-2092524696"/>
        <c:axId val="-2098073032"/>
      </c:barChart>
      <c:catAx>
        <c:axId val="-2092524696"/>
        <c:scaling>
          <c:orientation val="minMax"/>
        </c:scaling>
        <c:delete val="0"/>
        <c:axPos val="b"/>
        <c:majorTickMark val="out"/>
        <c:minorTickMark val="none"/>
        <c:tickLblPos val="nextTo"/>
        <c:crossAx val="-2098073032"/>
        <c:crosses val="autoZero"/>
        <c:auto val="1"/>
        <c:lblAlgn val="ctr"/>
        <c:lblOffset val="100"/>
        <c:noMultiLvlLbl val="0"/>
      </c:catAx>
      <c:valAx>
        <c:axId val="-2098073032"/>
        <c:scaling>
          <c:orientation val="minMax"/>
          <c:max val="4.0"/>
          <c:min val="0.0"/>
        </c:scaling>
        <c:delete val="0"/>
        <c:axPos val="l"/>
        <c:majorGridlines/>
        <c:title>
          <c:tx>
            <c:rich>
              <a:bodyPr rot="-5400000" vert="horz"/>
              <a:lstStyle/>
              <a:p>
                <a:pPr>
                  <a:defRPr/>
                </a:pPr>
                <a:r>
                  <a:rPr lang="en-US" dirty="0" smtClean="0"/>
                  <a:t>Batch Processing </a:t>
                </a:r>
                <a:r>
                  <a:rPr lang="en-US" dirty="0"/>
                  <a:t>Time (s)</a:t>
                </a:r>
              </a:p>
            </c:rich>
          </c:tx>
          <c:layout>
            <c:manualLayout>
              <c:xMode val="edge"/>
              <c:yMode val="edge"/>
              <c:x val="4.57392081620079E-5"/>
              <c:y val="0.220320526815272"/>
            </c:manualLayout>
          </c:layout>
          <c:overlay val="0"/>
        </c:title>
        <c:numFmt formatCode="0.0" sourceLinked="0"/>
        <c:majorTickMark val="out"/>
        <c:minorTickMark val="none"/>
        <c:tickLblPos val="nextTo"/>
        <c:crossAx val="-2092524696"/>
        <c:crosses val="autoZero"/>
        <c:crossBetween val="between"/>
        <c:majorUnit val="1.0"/>
      </c:valAx>
    </c:plotArea>
    <c:legend>
      <c:legendPos val="r"/>
      <c:layout>
        <c:manualLayout>
          <c:xMode val="edge"/>
          <c:yMode val="edge"/>
          <c:x val="0.0888970196770632"/>
          <c:y val="0.00251259042756216"/>
          <c:w val="0.893277068914385"/>
          <c:h val="0.219474954999672"/>
        </c:manualLayout>
      </c:layout>
      <c:overlay val="0"/>
    </c:legend>
    <c:plotVisOnly val="1"/>
    <c:dispBlanksAs val="gap"/>
    <c:showDLblsOverMax val="0"/>
  </c:chart>
  <c:spPr>
    <a:ln>
      <a:solidFill>
        <a:sysClr val="window" lastClr="FFFFFF">
          <a:lumMod val="50000"/>
        </a:sysClr>
      </a:solidFill>
    </a:ln>
    <a:effectLst>
      <a:outerShdw blurRad="50800" dist="38100" dir="2700000" algn="tl" rotWithShape="0">
        <a:prstClr val="black">
          <a:alpha val="40000"/>
        </a:prstClr>
      </a:outerShdw>
    </a:effectLst>
  </c:spPr>
  <c:txPr>
    <a:bodyPr/>
    <a:lstStyle/>
    <a:p>
      <a:pPr>
        <a:defRPr sz="14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9409815781419"/>
          <c:y val="0.0676017060367454"/>
          <c:w val="0.612256522310154"/>
          <c:h val="0.732033464566929"/>
        </c:manualLayout>
      </c:layout>
      <c:scatterChart>
        <c:scatterStyle val="lineMarker"/>
        <c:varyColors val="0"/>
        <c:ser>
          <c:idx val="0"/>
          <c:order val="0"/>
          <c:tx>
            <c:strRef>
              <c:f>'[mobile-millennium.xlsx]Sheet1'!$C$18</c:f>
              <c:strCache>
                <c:ptCount val="1"/>
                <c:pt idx="0">
                  <c:v>GPS observations/second</c:v>
                </c:pt>
              </c:strCache>
            </c:strRef>
          </c:tx>
          <c:spPr>
            <a:ln w="28575" cap="flat" cmpd="sng" algn="ctr">
              <a:solidFill>
                <a:srgbClr val="1D86CD"/>
              </a:solidFill>
              <a:prstDash val="solid"/>
            </a:ln>
            <a:effectLst/>
          </c:spPr>
          <c:marker>
            <c:symbol val="square"/>
            <c:size val="6"/>
            <c:spPr>
              <a:solidFill>
                <a:schemeClr val="accent1"/>
              </a:solidFill>
              <a:ln w="28575" cap="flat" cmpd="sng" algn="ctr">
                <a:solidFill>
                  <a:srgbClr val="1D86CD"/>
                </a:solidFill>
                <a:prstDash val="solid"/>
              </a:ln>
              <a:effectLst/>
            </c:spPr>
          </c:marker>
          <c:xVal>
            <c:numRef>
              <c:f>'[mobile-millennium.xlsx]Sheet1'!$B$19:$B$23</c:f>
              <c:numCache>
                <c:formatCode>General</c:formatCode>
                <c:ptCount val="5"/>
                <c:pt idx="0">
                  <c:v>5.0</c:v>
                </c:pt>
                <c:pt idx="1">
                  <c:v>10.0</c:v>
                </c:pt>
                <c:pt idx="2">
                  <c:v>20.0</c:v>
                </c:pt>
                <c:pt idx="3">
                  <c:v>40.0</c:v>
                </c:pt>
                <c:pt idx="4">
                  <c:v>80.0</c:v>
                </c:pt>
              </c:numCache>
            </c:numRef>
          </c:xVal>
          <c:yVal>
            <c:numRef>
              <c:f>'[mobile-millennium.xlsx]Sheet1'!$C$19:$C$23</c:f>
              <c:numCache>
                <c:formatCode>General</c:formatCode>
                <c:ptCount val="5"/>
                <c:pt idx="0">
                  <c:v>107.2</c:v>
                </c:pt>
                <c:pt idx="1">
                  <c:v>214.4</c:v>
                </c:pt>
                <c:pt idx="2">
                  <c:v>428.8</c:v>
                </c:pt>
                <c:pt idx="3">
                  <c:v>857.6</c:v>
                </c:pt>
                <c:pt idx="4">
                  <c:v>1715.2</c:v>
                </c:pt>
              </c:numCache>
            </c:numRef>
          </c:yVal>
          <c:smooth val="0"/>
        </c:ser>
        <c:dLbls>
          <c:showLegendKey val="0"/>
          <c:showVal val="0"/>
          <c:showCatName val="0"/>
          <c:showSerName val="0"/>
          <c:showPercent val="0"/>
          <c:showBubbleSize val="0"/>
        </c:dLbls>
        <c:axId val="-2092421016"/>
        <c:axId val="-2092392536"/>
      </c:scatterChart>
      <c:valAx>
        <c:axId val="-2092421016"/>
        <c:scaling>
          <c:orientation val="minMax"/>
          <c:max val="80.0"/>
        </c:scaling>
        <c:delete val="0"/>
        <c:axPos val="b"/>
        <c:title>
          <c:tx>
            <c:rich>
              <a:bodyPr/>
              <a:lstStyle/>
              <a:p>
                <a:pPr>
                  <a:defRPr/>
                </a:pPr>
                <a:r>
                  <a:rPr lang="en-US"/>
                  <a:t># Nodes in Cluster</a:t>
                </a:r>
              </a:p>
            </c:rich>
          </c:tx>
          <c:layout/>
          <c:overlay val="0"/>
        </c:title>
        <c:numFmt formatCode="General" sourceLinked="1"/>
        <c:majorTickMark val="out"/>
        <c:minorTickMark val="none"/>
        <c:tickLblPos val="nextTo"/>
        <c:crossAx val="-2092392536"/>
        <c:crosses val="autoZero"/>
        <c:crossBetween val="midCat"/>
        <c:majorUnit val="20.0"/>
      </c:valAx>
      <c:valAx>
        <c:axId val="-2092392536"/>
        <c:scaling>
          <c:orientation val="minMax"/>
          <c:max val="2000.0"/>
        </c:scaling>
        <c:delete val="0"/>
        <c:axPos val="l"/>
        <c:majorGridlines/>
        <c:title>
          <c:tx>
            <c:rich>
              <a:bodyPr rot="-5400000" vert="horz"/>
              <a:lstStyle/>
              <a:p>
                <a:pPr>
                  <a:defRPr/>
                </a:pPr>
                <a:r>
                  <a:rPr lang="en-US"/>
                  <a:t>GPS observations per second</a:t>
                </a:r>
              </a:p>
            </c:rich>
          </c:tx>
          <c:layout>
            <c:manualLayout>
              <c:xMode val="edge"/>
              <c:yMode val="edge"/>
              <c:x val="0.0042270958567204"/>
              <c:y val="0.0535934380445696"/>
            </c:manualLayout>
          </c:layout>
          <c:overlay val="0"/>
        </c:title>
        <c:numFmt formatCode="General" sourceLinked="1"/>
        <c:majorTickMark val="out"/>
        <c:minorTickMark val="none"/>
        <c:tickLblPos val="nextTo"/>
        <c:crossAx val="-2092421016"/>
        <c:crosses val="autoZero"/>
        <c:crossBetween val="midCat"/>
        <c:majorUnit val="400.0"/>
      </c:valAx>
    </c:plotArea>
    <c:plotVisOnly val="1"/>
    <c:dispBlanksAs val="gap"/>
    <c:showDLblsOverMax val="0"/>
  </c:chart>
  <c:spPr>
    <a:ln>
      <a:solidFill>
        <a:srgbClr val="7F7F7F"/>
      </a:solidFill>
    </a:ln>
    <a:effectLst>
      <a:outerShdw blurRad="50800" dist="38100" dir="2700000" algn="tl" rotWithShape="0">
        <a:prstClr val="black">
          <a:alpha val="40000"/>
        </a:prstClr>
      </a:outerShdw>
    </a:effectLst>
  </c:spPr>
  <c:txPr>
    <a:bodyPr/>
    <a:lstStyle/>
    <a:p>
      <a:pPr>
        <a:defRPr sz="16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D3B5AB-9818-6B41-9BCA-D9D46AD26280}" type="datetimeFigureOut">
              <a:rPr lang="en-US" smtClean="0"/>
              <a:t>12/10/13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A2FDD-76FB-D145-B04D-DC356D4E434B}" type="slidenum">
              <a:rPr lang="en-US" smtClean="0"/>
              <a:t>‹#›</a:t>
            </a:fld>
            <a:endParaRPr lang="en-US"/>
          </a:p>
        </p:txBody>
      </p:sp>
    </p:spTree>
    <p:extLst>
      <p:ext uri="{BB962C8B-B14F-4D97-AF65-F5344CB8AC3E}">
        <p14:creationId xmlns:p14="http://schemas.microsoft.com/office/powerpoint/2010/main" val="39807518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big</a:t>
            </a:r>
            <a:r>
              <a:rPr lang="en-US" baseline="0" dirty="0" smtClean="0"/>
              <a:t> data applications that need to process large streams of data and process results in a near real time manner. For example, a website monitoring systems may want watch over websites for load spikes. A fraud detection system may want to monitor bank transaction in real time to detect fraud. An ad agency may want to count clicks in real time. </a:t>
            </a:r>
          </a:p>
          <a:p>
            <a:endParaRPr lang="en-US" baseline="0" dirty="0" smtClean="0"/>
          </a:p>
          <a:p>
            <a:r>
              <a:rPr lang="en-US" baseline="0" dirty="0" smtClean="0"/>
              <a:t>The common property across a lot of such </a:t>
            </a:r>
            <a:r>
              <a:rPr lang="en-US" baseline="0" dirty="0" err="1" smtClean="0"/>
              <a:t>systesm</a:t>
            </a:r>
            <a:r>
              <a:rPr lang="en-US" baseline="0" dirty="0" smtClean="0"/>
              <a:t> is that they require large clusters of tens to hundreds of nodes to handle the streaming load and they require an end to end latency of few seconds.</a:t>
            </a:r>
          </a:p>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a:t>
            </a:fld>
            <a:endParaRPr lang="en-US"/>
          </a:p>
        </p:txBody>
      </p:sp>
    </p:spTree>
    <p:extLst>
      <p:ext uri="{BB962C8B-B14F-4D97-AF65-F5344CB8AC3E}">
        <p14:creationId xmlns:p14="http://schemas.microsoft.com/office/powerpoint/2010/main" val="196063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want to build a streaming system with the following ambitious</a:t>
            </a:r>
            <a:r>
              <a:rPr lang="en-US" baseline="0" dirty="0" smtClean="0"/>
              <a:t> goals. </a:t>
            </a:r>
          </a:p>
          <a:p>
            <a:r>
              <a:rPr lang="en-US" baseline="0" dirty="0" smtClean="0"/>
              <a:t>Besides scaling hundreds of nodes with second-scale latencies, the system should tolerate faults and stragglers. </a:t>
            </a:r>
          </a:p>
          <a:p>
            <a:r>
              <a:rPr lang="en-US" baseline="0" dirty="0" smtClean="0"/>
              <a:t>In particular, it should recover from faults and straggler within seconds, which is hard for upstream backup to do. </a:t>
            </a:r>
          </a:p>
          <a:p>
            <a:r>
              <a:rPr lang="en-US" baseline="0" dirty="0" smtClean="0"/>
              <a:t>And it should use minimal extra hardware beyond normal processing, unlike node replication.</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11</a:t>
            </a:fld>
            <a:endParaRPr lang="en-US"/>
          </a:p>
        </p:txBody>
      </p:sp>
    </p:spTree>
    <p:extLst>
      <p:ext uri="{BB962C8B-B14F-4D97-AF65-F5344CB8AC3E}">
        <p14:creationId xmlns:p14="http://schemas.microsoft.com/office/powerpoint/2010/main" val="186578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accepted the challenge and decided to understand why it is hard. </a:t>
            </a:r>
          </a:p>
          <a:p>
            <a:r>
              <a:rPr lang="en-US" baseline="0" dirty="0" smtClean="0"/>
              <a:t>That is because the continuous operator model tightly integrates computation with mutable state. </a:t>
            </a:r>
          </a:p>
          <a:p>
            <a:r>
              <a:rPr lang="en-US" baseline="0" dirty="0" smtClean="0"/>
              <a:t>This makes it harder to define clear boundaries in the computation and state such that they can be move around.</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12</a:t>
            </a:fld>
            <a:endParaRPr lang="en-US"/>
          </a:p>
        </p:txBody>
      </p:sp>
    </p:spTree>
    <p:extLst>
      <p:ext uri="{BB962C8B-B14F-4D97-AF65-F5344CB8AC3E}">
        <p14:creationId xmlns:p14="http://schemas.microsoft.com/office/powerpoint/2010/main" val="3892279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what we propose</a:t>
            </a:r>
            <a:r>
              <a:rPr lang="en-US" baseline="0" dirty="0" smtClean="0"/>
              <a:t> is to dissociate the computation from state. that is, make the state immutable, and break the computation into smaller deterministic and stateless tasks.</a:t>
            </a:r>
          </a:p>
          <a:p>
            <a:r>
              <a:rPr lang="en-US" baseline="0" dirty="0" smtClean="0"/>
              <a:t>So to do stateful operation, the system would take the previous state as input to the stateless task and generate the next state as output. And this continues with more tasks.</a:t>
            </a:r>
          </a:p>
          <a:p>
            <a:r>
              <a:rPr lang="en-US" baseline="0" dirty="0" smtClean="0"/>
              <a:t>This defines clear boundaries where state and computation can be moved around independently. </a:t>
            </a:r>
          </a:p>
          <a:p>
            <a:r>
              <a:rPr lang="en-US" baseline="0" dirty="0" smtClean="0"/>
              <a:t>Now this sound very abstract but the interesting this is that existing systems already do this.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13</a:t>
            </a:fld>
            <a:endParaRPr lang="en-US"/>
          </a:p>
        </p:txBody>
      </p:sp>
    </p:spTree>
    <p:extLst>
      <p:ext uri="{BB962C8B-B14F-4D97-AF65-F5344CB8AC3E}">
        <p14:creationId xmlns:p14="http://schemas.microsoft.com/office/powerpoint/2010/main" val="329136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A0A2FDD-76FB-D145-B04D-DC356D4E434B}" type="slidenum">
              <a:rPr lang="en-US" smtClean="0"/>
              <a:t>14</a:t>
            </a:fld>
            <a:endParaRPr lang="en-US"/>
          </a:p>
        </p:txBody>
      </p:sp>
    </p:spTree>
    <p:extLst>
      <p:ext uri="{BB962C8B-B14F-4D97-AF65-F5344CB8AC3E}">
        <p14:creationId xmlns:p14="http://schemas.microsoft.com/office/powerpoint/2010/main" val="2479010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Systems</a:t>
            </a:r>
            <a:r>
              <a:rPr lang="en-US" baseline="0" dirty="0" smtClean="0"/>
              <a:t> like </a:t>
            </a:r>
            <a:r>
              <a:rPr lang="en-US" baseline="0" dirty="0" err="1" smtClean="0"/>
              <a:t>MapReduce</a:t>
            </a:r>
            <a:r>
              <a:rPr lang="en-US" baseline="0" dirty="0" smtClean="0"/>
              <a:t> to divide the data into smaller partitions, and the job into small deterministic and stateless map reduce tasks. Lets walk through a map reduce job. You start from an immutable dataset already divided into partitions. For each partition, the system runs a bunch of stateless map tasks which generate immutable map outputs. Then they are shuffled together and stateless reduce tasks generate the output immutable dataset</a:t>
            </a:r>
            <a:endParaRPr lang="en-US" dirty="0" smtClean="0"/>
          </a:p>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15</a:t>
            </a:fld>
            <a:endParaRPr lang="en-US"/>
          </a:p>
        </p:txBody>
      </p:sp>
    </p:spTree>
    <p:extLst>
      <p:ext uri="{BB962C8B-B14F-4D97-AF65-F5344CB8AC3E}">
        <p14:creationId xmlns:p14="http://schemas.microsoft.com/office/powerpoint/2010/main" val="57992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because these tasks are stateless they can be moved around easily. For example, if a node fails, and some maps tasks are lost and some reduce tasks are lost as well, and some partitions in the output were not generated. The system can automatically re run the map tasks in parallel on the other nodes. And then also the reduce tasks, finally generating the </a:t>
            </a:r>
            <a:r>
              <a:rPr lang="en-US" baseline="0" dirty="0" err="1" smtClean="0"/>
              <a:t>ncessary</a:t>
            </a:r>
            <a:r>
              <a:rPr lang="en-US" baseline="0" dirty="0" smtClean="0"/>
              <a:t> partitions. </a:t>
            </a:r>
          </a:p>
          <a:p>
            <a:r>
              <a:rPr lang="en-US" baseline="0" dirty="0" smtClean="0"/>
              <a:t>Lets see how we use this parallel recovery property in our streaming processing model that we call Discretized Stream Processing.</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16</a:t>
            </a:fld>
            <a:endParaRPr lang="en-US"/>
          </a:p>
        </p:txBody>
      </p:sp>
    </p:spTree>
    <p:extLst>
      <p:ext uri="{BB962C8B-B14F-4D97-AF65-F5344CB8AC3E}">
        <p14:creationId xmlns:p14="http://schemas.microsoft.com/office/powerpoint/2010/main" val="234468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18</a:t>
            </a:fld>
            <a:endParaRPr lang="en-US"/>
          </a:p>
        </p:txBody>
      </p:sp>
    </p:spTree>
    <p:extLst>
      <p:ext uri="{BB962C8B-B14F-4D97-AF65-F5344CB8AC3E}">
        <p14:creationId xmlns:p14="http://schemas.microsoft.com/office/powerpoint/2010/main" val="3281622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19</a:t>
            </a:fld>
            <a:endParaRPr lang="en-US"/>
          </a:p>
        </p:txBody>
      </p:sp>
    </p:spTree>
    <p:extLst>
      <p:ext uri="{BB962C8B-B14F-4D97-AF65-F5344CB8AC3E}">
        <p14:creationId xmlns:p14="http://schemas.microsoft.com/office/powerpoint/2010/main" val="3317755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see how to program against this model. The programming abstraction that we provide is called </a:t>
            </a:r>
            <a:r>
              <a:rPr lang="en-US" baseline="0" dirty="0" err="1" smtClean="0"/>
              <a:t>Dstream</a:t>
            </a:r>
            <a:r>
              <a:rPr lang="en-US" baseline="0" dirty="0" smtClean="0"/>
              <a:t>, short for Discretized streams, which is  a sequence of immutable partitioned datasets. These </a:t>
            </a:r>
            <a:r>
              <a:rPr lang="en-US" baseline="0" dirty="0" err="1" smtClean="0"/>
              <a:t>Dstreams</a:t>
            </a:r>
            <a:r>
              <a:rPr lang="en-US" baseline="0" dirty="0" smtClean="0"/>
              <a:t> can either be created from the live data stream, as shown in the program. </a:t>
            </a:r>
            <a:r>
              <a:rPr lang="en-US" baseline="0" dirty="0" err="1" smtClean="0"/>
              <a:t>readStream</a:t>
            </a:r>
            <a:r>
              <a:rPr lang="en-US" baseline="0" dirty="0" smtClean="0"/>
              <a:t> creates a </a:t>
            </a:r>
            <a:r>
              <a:rPr lang="en-US" baseline="0" dirty="0" err="1" smtClean="0"/>
              <a:t>dstream</a:t>
            </a:r>
            <a:r>
              <a:rPr lang="en-US" baseline="0" dirty="0" smtClean="0"/>
              <a:t> from live data stream of page views. Or </a:t>
            </a:r>
            <a:r>
              <a:rPr lang="en-US" baseline="0" dirty="0" err="1" smtClean="0"/>
              <a:t>Dstream</a:t>
            </a:r>
            <a:r>
              <a:rPr lang="en-US" baseline="0" dirty="0" smtClean="0"/>
              <a:t> can be created by applying bulk parallel transformations on other </a:t>
            </a:r>
            <a:r>
              <a:rPr lang="en-US" baseline="0" dirty="0" err="1" smtClean="0"/>
              <a:t>Dstreams</a:t>
            </a:r>
            <a:r>
              <a:rPr lang="en-US" baseline="0" dirty="0" smtClean="0"/>
              <a:t>, as shown in the program by the map and running reduce. This program maintains a running count of the page views. The underlying datasets look like this. as you can see the counts, the blue datasets are the state datasets that </a:t>
            </a:r>
            <a:r>
              <a:rPr lang="en-US" baseline="0" dirty="0" err="1" smtClean="0"/>
              <a:t>addup</a:t>
            </a:r>
            <a:r>
              <a:rPr lang="en-US" baseline="0" dirty="0" smtClean="0"/>
              <a:t> the counts across batches.</a:t>
            </a:r>
            <a:endParaRPr lang="en-US" dirty="0" smtClean="0"/>
          </a:p>
        </p:txBody>
      </p:sp>
      <p:sp>
        <p:nvSpPr>
          <p:cNvPr id="4" name="Slide Number Placeholder 3"/>
          <p:cNvSpPr>
            <a:spLocks noGrp="1"/>
          </p:cNvSpPr>
          <p:nvPr>
            <p:ph type="sldNum" sz="quarter" idx="10"/>
          </p:nvPr>
        </p:nvSpPr>
        <p:spPr/>
        <p:txBody>
          <a:bodyPr/>
          <a:lstStyle/>
          <a:p>
            <a:fld id="{FA0A2FDD-76FB-D145-B04D-DC356D4E434B}" type="slidenum">
              <a:rPr lang="en-US" smtClean="0"/>
              <a:t>20</a:t>
            </a:fld>
            <a:endParaRPr lang="en-US"/>
          </a:p>
        </p:txBody>
      </p:sp>
    </p:spTree>
    <p:extLst>
      <p:ext uri="{BB962C8B-B14F-4D97-AF65-F5344CB8AC3E}">
        <p14:creationId xmlns:p14="http://schemas.microsoft.com/office/powerpoint/2010/main" val="538143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keeps track of the fine-grained</a:t>
            </a:r>
            <a:r>
              <a:rPr lang="en-US" baseline="0" dirty="0" smtClean="0"/>
              <a:t> partition level lineage. Now we don</a:t>
            </a:r>
            <a:r>
              <a:rPr lang="fr-FR" baseline="0" dirty="0" smtClean="0"/>
              <a:t>’</a:t>
            </a:r>
            <a:r>
              <a:rPr lang="en-US" baseline="0" dirty="0" smtClean="0"/>
              <a:t>t want the lineage to grow too long as that would cause a lot of </a:t>
            </a:r>
            <a:r>
              <a:rPr lang="en-US" baseline="0" dirty="0" err="1" smtClean="0"/>
              <a:t>recopmutation</a:t>
            </a:r>
            <a:r>
              <a:rPr lang="en-US" baseline="0" dirty="0" smtClean="0"/>
              <a:t>. so we periodically checkpoint some state </a:t>
            </a:r>
            <a:r>
              <a:rPr lang="en-US" baseline="0" dirty="0" err="1" smtClean="0"/>
              <a:t>rdds</a:t>
            </a:r>
            <a:r>
              <a:rPr lang="en-US" baseline="0" dirty="0" smtClean="0"/>
              <a:t> to stable storage and cut off the lineage. Note that these datasets are immutable, so checkpointing can be done asynchronously without blocking the computation.</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21</a:t>
            </a:fld>
            <a:endParaRPr lang="en-US"/>
          </a:p>
        </p:txBody>
      </p:sp>
    </p:spTree>
    <p:extLst>
      <p:ext uri="{BB962C8B-B14F-4D97-AF65-F5344CB8AC3E}">
        <p14:creationId xmlns:p14="http://schemas.microsoft.com/office/powerpoint/2010/main" val="321832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an obvious problem</a:t>
            </a:r>
            <a:r>
              <a:rPr lang="en-US" baseline="0" dirty="0" smtClean="0"/>
              <a:t> with building large systems is that you have to deal with node failures</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3</a:t>
            </a:fld>
            <a:endParaRPr lang="en-US"/>
          </a:p>
        </p:txBody>
      </p:sp>
    </p:spTree>
    <p:extLst>
      <p:ext uri="{BB962C8B-B14F-4D97-AF65-F5344CB8AC3E}">
        <p14:creationId xmlns:p14="http://schemas.microsoft.com/office/powerpoint/2010/main" val="2890547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lineage</a:t>
            </a:r>
            <a:r>
              <a:rPr lang="en-US" baseline="0" dirty="0" smtClean="0"/>
              <a:t> is used to recover lost data partitions in parallel. For example, suppose some nodes die a few partitions here and there gets lost. Now since these datasets are in different time intervals and don</a:t>
            </a:r>
            <a:r>
              <a:rPr lang="fr-FR" baseline="0" dirty="0" smtClean="0"/>
              <a:t>’</a:t>
            </a:r>
            <a:r>
              <a:rPr lang="en-US" baseline="0" dirty="0" smtClean="0"/>
              <a:t>t depend on each other, hence they will be recomputed in parallel by running the map-reduce tasks that generated them. Similarly, partitions within the same datasets will also be recomputed in parallel. Now if you compare this to upstream backup…</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22</a:t>
            </a:fld>
            <a:endParaRPr lang="en-US"/>
          </a:p>
        </p:txBody>
      </p:sp>
    </p:spTree>
    <p:extLst>
      <p:ext uri="{BB962C8B-B14F-4D97-AF65-F5344CB8AC3E}">
        <p14:creationId xmlns:p14="http://schemas.microsoft.com/office/powerpoint/2010/main" val="3121124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Upstream</a:t>
            </a:r>
            <a:r>
              <a:rPr lang="en-US" baseline="0" dirty="0" smtClean="0"/>
              <a:t> backup replays the whole stream serially to one node to recreate the state that was lost. however, in our model, the lineage exposes all the stuff that can recomputed in parallel. Specifically it exposes parallelism within a dataset as well as across time, that is datasets in different time intervals. This ensures faster recovery than upstream backup without incurring the double cost of node replication.</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23</a:t>
            </a:fld>
            <a:endParaRPr lang="en-US"/>
          </a:p>
        </p:txBody>
      </p:sp>
    </p:spTree>
    <p:extLst>
      <p:ext uri="{BB962C8B-B14F-4D97-AF65-F5344CB8AC3E}">
        <p14:creationId xmlns:p14="http://schemas.microsoft.com/office/powerpoint/2010/main" val="3952511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faster can we be from upstream backup. For this we did a theoretical </a:t>
            </a:r>
            <a:r>
              <a:rPr lang="en-US" baseline="0" dirty="0" err="1" smtClean="0"/>
              <a:t>anayslis</a:t>
            </a:r>
            <a:r>
              <a:rPr lang="en-US" baseline="0" dirty="0" smtClean="0"/>
              <a:t>. We define the recovery time as the time taken to </a:t>
            </a:r>
            <a:r>
              <a:rPr lang="en-US" baseline="0" dirty="0" err="1" smtClean="0"/>
              <a:t>recompute</a:t>
            </a:r>
            <a:r>
              <a:rPr lang="en-US" baseline="0" dirty="0" smtClean="0"/>
              <a:t> the lost data and catch up with the live stream. This naturally depends on the available resources in the cluster, which in turn depends on the system load prior to the failure. The graph shows recovery time with respect to different system loads, and naturally lower system load leads to faster recovery. Note that parallel recovery with 5 nodes is significantly </a:t>
            </a:r>
            <a:r>
              <a:rPr lang="en-US" baseline="0" dirty="0" err="1" smtClean="0"/>
              <a:t>fastter</a:t>
            </a:r>
            <a:r>
              <a:rPr lang="en-US" baseline="0" dirty="0" smtClean="0"/>
              <a:t> than upstream backup. And also, parallel recovery with 10 nodes is faster than 5 nodes. This is because with 10 nodes, there is more parallelism to be used for fault recovery. This is another very cool property of this model, that larger clusters allow you recover faster.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24</a:t>
            </a:fld>
            <a:endParaRPr lang="en-US"/>
          </a:p>
        </p:txBody>
      </p:sp>
    </p:spTree>
    <p:extLst>
      <p:ext uri="{BB962C8B-B14F-4D97-AF65-F5344CB8AC3E}">
        <p14:creationId xmlns:p14="http://schemas.microsoft.com/office/powerpoint/2010/main" val="2345797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principles can be used</a:t>
            </a:r>
            <a:r>
              <a:rPr lang="en-US" baseline="0" dirty="0" smtClean="0"/>
              <a:t> to recover from stragglers as well. Straggler mitigation techniques in batch processing typically do the following. First they detect slow tasks or straggling task by some criteria – for example, say tasks running more than 2 times slower than other tasks in the same stage. These tasks are then specula6ively </a:t>
            </a:r>
            <a:r>
              <a:rPr lang="en-US" baseline="0" dirty="0" err="1" smtClean="0"/>
              <a:t>rexecuted</a:t>
            </a:r>
            <a:r>
              <a:rPr lang="en-US" baseline="0" dirty="0" smtClean="0"/>
              <a:t> by running more copies of them in parallel on the other machines. Whichever finishes first wins. Since these tasks are stateless, and the output immutable, running multiple copies of them and letting them race to the finish is semantically equivalent. This essentially masks the impact of slow nodes on the progress of the system.</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25</a:t>
            </a:fld>
            <a:endParaRPr lang="en-US"/>
          </a:p>
        </p:txBody>
      </p:sp>
    </p:spTree>
    <p:extLst>
      <p:ext uri="{BB962C8B-B14F-4D97-AF65-F5344CB8AC3E}">
        <p14:creationId xmlns:p14="http://schemas.microsoft.com/office/powerpoint/2010/main" val="2028570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this model, we built Spark Streaming</a:t>
            </a:r>
            <a:r>
              <a:rPr lang="en-US" baseline="0" dirty="0" smtClean="0"/>
              <a:t>. It is built using the Spark processing engine. For those who are not familiar with Spark, it is a super fast batch processing engine that allow datasets to be stored in memory and automatically recovers them using lineage. We had to make signification modification to Spark to reduce job launching overhead from seconds to milliseconds in order to achieve sub-second end-to-end latencies.</a:t>
            </a:r>
          </a:p>
        </p:txBody>
      </p:sp>
      <p:sp>
        <p:nvSpPr>
          <p:cNvPr id="4" name="Slide Number Placeholder 3"/>
          <p:cNvSpPr>
            <a:spLocks noGrp="1"/>
          </p:cNvSpPr>
          <p:nvPr>
            <p:ph type="sldNum" sz="quarter" idx="10"/>
          </p:nvPr>
        </p:nvSpPr>
        <p:spPr/>
        <p:txBody>
          <a:bodyPr/>
          <a:lstStyle/>
          <a:p>
            <a:fld id="{FA0A2FDD-76FB-D145-B04D-DC356D4E434B}" type="slidenum">
              <a:rPr lang="en-US" smtClean="0"/>
              <a:t>27</a:t>
            </a:fld>
            <a:endParaRPr lang="en-US"/>
          </a:p>
        </p:txBody>
      </p:sp>
    </p:spTree>
    <p:extLst>
      <p:ext uri="{BB962C8B-B14F-4D97-AF65-F5344CB8AC3E}">
        <p14:creationId xmlns:p14="http://schemas.microsoft.com/office/powerpoint/2010/main" val="1124081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a:t>
            </a:r>
            <a:r>
              <a:rPr lang="en-US" baseline="0" dirty="0" smtClean="0"/>
              <a:t> Streaming can process 60 million records per second on 100 nodes with an end-to-end latency of 1 second. This was tested using 100 4 core EC2 instances and 100 streams of text. The workload was </a:t>
            </a:r>
            <a:r>
              <a:rPr lang="en-US" baseline="0" dirty="0" err="1" smtClean="0"/>
              <a:t>Grep</a:t>
            </a:r>
            <a:r>
              <a:rPr lang="en-US" baseline="0" dirty="0" smtClean="0"/>
              <a:t> in which we count the number of sentences having a keyword. We also tried a stateful workload </a:t>
            </a:r>
            <a:r>
              <a:rPr lang="en-US" baseline="0" dirty="0" err="1" smtClean="0"/>
              <a:t>WordCount</a:t>
            </a:r>
            <a:r>
              <a:rPr lang="en-US" baseline="0" dirty="0" smtClean="0"/>
              <a:t> over a 30 second sliding window, and the throughput was slightly lower because of increased computation but still in the ballpark range of 10s of millions of records per second. Note that in both cases, the throughput of the cluster scale linearly with the size of the cluster. Furthermore if you allow a 2 second latency, then the throughput goes up a little bit more.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28</a:t>
            </a:fld>
            <a:endParaRPr lang="en-US"/>
          </a:p>
        </p:txBody>
      </p:sp>
    </p:spTree>
    <p:extLst>
      <p:ext uri="{BB962C8B-B14F-4D97-AF65-F5344CB8AC3E}">
        <p14:creationId xmlns:p14="http://schemas.microsoft.com/office/powerpoint/2010/main" val="1657303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If you compare</a:t>
            </a:r>
            <a:r>
              <a:rPr lang="en-US" baseline="0" dirty="0" smtClean="0">
                <a:latin typeface="Calibri" charset="0"/>
              </a:rPr>
              <a:t> with other commercial streaming systems, Spark Streaming has comparable per-core performance to numbers reported by Oracle CEP, </a:t>
            </a:r>
            <a:r>
              <a:rPr lang="en-US" baseline="0" dirty="0" err="1" smtClean="0">
                <a:latin typeface="Calibri" charset="0"/>
              </a:rPr>
              <a:t>Esper</a:t>
            </a:r>
            <a:r>
              <a:rPr lang="en-US" baseline="0" dirty="0" smtClean="0">
                <a:latin typeface="Calibri" charset="0"/>
              </a:rPr>
              <a:t> and </a:t>
            </a:r>
            <a:r>
              <a:rPr lang="en-US" baseline="0" dirty="0" err="1" smtClean="0">
                <a:latin typeface="Calibri" charset="0"/>
              </a:rPr>
              <a:t>StreamBase</a:t>
            </a:r>
            <a:r>
              <a:rPr lang="en-US" baseline="0" dirty="0" smtClean="0">
                <a:latin typeface="Calibri" charset="0"/>
              </a:rPr>
              <a:t>. Note that these 3 are single node systems, not distributed. </a:t>
            </a:r>
            <a:endParaRPr lang="en-US" dirty="0">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eaLnBrk="1" hangingPunct="1"/>
            <a:fld id="{B01CD543-1CD9-F94D-B397-2DB3E1097E8C}" type="slidenum">
              <a:rPr lang="en-US">
                <a:latin typeface="Calibri" charset="0"/>
              </a:rPr>
              <a:pPr eaLnBrk="1" hangingPunct="1"/>
              <a:t>29</a:t>
            </a:fld>
            <a:endParaRPr lang="en-U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test how we fast</a:t>
            </a:r>
            <a:r>
              <a:rPr lang="en-US" baseline="0" dirty="0" smtClean="0"/>
              <a:t> we can recover from faults. This graph shows the time take process batches before and after failure. Obviously right after failure the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30</a:t>
            </a:fld>
            <a:endParaRPr lang="en-US"/>
          </a:p>
        </p:txBody>
      </p:sp>
    </p:spTree>
    <p:extLst>
      <p:ext uri="{BB962C8B-B14F-4D97-AF65-F5344CB8AC3E}">
        <p14:creationId xmlns:p14="http://schemas.microsoft.com/office/powerpoint/2010/main" val="148407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tested how we perform with stragglers by slowing down a node in the system. The graph shows that without the straggler the processing time for both workloads were about half a second. With straggler it increased to 2 to 3 seconds. But speculative execution it came back to levels comparable to the earlier half second. This shows that speculative execution can mask the effect of straggler. No other system to our knowledge has shown this kind of evaluation.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31</a:t>
            </a:fld>
            <a:endParaRPr lang="en-US"/>
          </a:p>
        </p:txBody>
      </p:sp>
    </p:spTree>
    <p:extLst>
      <p:ext uri="{BB962C8B-B14F-4D97-AF65-F5344CB8AC3E}">
        <p14:creationId xmlns:p14="http://schemas.microsoft.com/office/powerpoint/2010/main" val="526752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Naiad,</a:t>
            </a:r>
            <a:r>
              <a:rPr lang="en-US" baseline="0" dirty="0" smtClean="0"/>
              <a:t> the paper you are going to hear about next, takes a completely different approach to unification different processing models, without sacrificing latency. Which is great. But in terms of fault tolerance the state is </a:t>
            </a:r>
            <a:r>
              <a:rPr lang="en-US" baseline="0" dirty="0" err="1" smtClean="0"/>
              <a:t>synchronuous</a:t>
            </a:r>
            <a:r>
              <a:rPr lang="en-US" baseline="0" dirty="0" smtClean="0"/>
              <a:t> </a:t>
            </a:r>
            <a:r>
              <a:rPr lang="en-US" baseline="0" dirty="0" err="1" smtClean="0"/>
              <a:t>checkpointed</a:t>
            </a:r>
            <a:r>
              <a:rPr lang="en-US" baseline="0" dirty="0" smtClean="0"/>
              <a:t> compared to our asynchronous checkpointing. And in case of failure, all the nodes in the cluster has to rollback to their previous checkpoints, which can be very costly. SEEP attempts to extend the continuous operators to enable parallel recovery of their state, but it requires invasive rewriting of the operators. In our case we were simply able </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35</a:t>
            </a:fld>
            <a:endParaRPr lang="en-US"/>
          </a:p>
        </p:txBody>
      </p:sp>
    </p:spTree>
    <p:extLst>
      <p:ext uri="{BB962C8B-B14F-4D97-AF65-F5344CB8AC3E}">
        <p14:creationId xmlns:p14="http://schemas.microsoft.com/office/powerpoint/2010/main" val="273943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FF"/>
                </a:solidFill>
              </a:rPr>
              <a:t>And not just failures</a:t>
            </a:r>
            <a:r>
              <a:rPr lang="en-US" baseline="0" dirty="0" smtClean="0">
                <a:solidFill>
                  <a:srgbClr val="0000FF"/>
                </a:solidFill>
              </a:rPr>
              <a:t> but they must deal with stragglers as well. And its important for streaming systems to recover from failures and straggler quickly and efficiently. In fact it is more important for streaming systems than batch systems, because you don</a:t>
            </a:r>
            <a:r>
              <a:rPr lang="fr-FR" baseline="0" dirty="0" smtClean="0">
                <a:solidFill>
                  <a:srgbClr val="0000FF"/>
                </a:solidFill>
              </a:rPr>
              <a:t>’</a:t>
            </a:r>
            <a:r>
              <a:rPr lang="en-US" baseline="0" dirty="0" smtClean="0">
                <a:solidFill>
                  <a:srgbClr val="0000FF"/>
                </a:solidFill>
              </a:rPr>
              <a:t>t want your fraud detection system to be down for a long time. The problem is that traditions streaming systems don</a:t>
            </a:r>
            <a:r>
              <a:rPr lang="fr-FR" baseline="0" dirty="0" smtClean="0">
                <a:solidFill>
                  <a:srgbClr val="0000FF"/>
                </a:solidFill>
              </a:rPr>
              <a:t>’</a:t>
            </a:r>
            <a:r>
              <a:rPr lang="en-US" baseline="0" dirty="0" smtClean="0">
                <a:solidFill>
                  <a:srgbClr val="0000FF"/>
                </a:solidFill>
              </a:rPr>
              <a:t>t achieve both </a:t>
            </a:r>
            <a:r>
              <a:rPr lang="en-US" baseline="0" dirty="0" err="1" smtClean="0">
                <a:solidFill>
                  <a:srgbClr val="0000FF"/>
                </a:solidFill>
              </a:rPr>
              <a:t>thse</a:t>
            </a:r>
            <a:r>
              <a:rPr lang="en-US" baseline="0" dirty="0" smtClean="0">
                <a:solidFill>
                  <a:srgbClr val="0000FF"/>
                </a:solidFill>
              </a:rPr>
              <a:t> properties together.</a:t>
            </a:r>
            <a:endParaRPr lang="en-US" dirty="0">
              <a:solidFill>
                <a:srgbClr val="0000FF"/>
              </a:solidFill>
            </a:endParaRPr>
          </a:p>
        </p:txBody>
      </p:sp>
      <p:sp>
        <p:nvSpPr>
          <p:cNvPr id="4" name="Slide Number Placeholder 3"/>
          <p:cNvSpPr>
            <a:spLocks noGrp="1"/>
          </p:cNvSpPr>
          <p:nvPr>
            <p:ph type="sldNum" sz="quarter" idx="10"/>
          </p:nvPr>
        </p:nvSpPr>
        <p:spPr/>
        <p:txBody>
          <a:bodyPr/>
          <a:lstStyle/>
          <a:p>
            <a:fld id="{FA0A2FDD-76FB-D145-B04D-DC356D4E434B}" type="slidenum">
              <a:rPr lang="en-US" smtClean="0"/>
              <a:t>4</a:t>
            </a:fld>
            <a:endParaRPr lang="en-US"/>
          </a:p>
        </p:txBody>
      </p:sp>
    </p:spTree>
    <p:extLst>
      <p:ext uri="{BB962C8B-B14F-4D97-AF65-F5344CB8AC3E}">
        <p14:creationId xmlns:p14="http://schemas.microsoft.com/office/powerpoint/2010/main" val="662762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36</a:t>
            </a:fld>
            <a:endParaRPr lang="en-US"/>
          </a:p>
        </p:txBody>
      </p:sp>
    </p:spTree>
    <p:extLst>
      <p:ext uri="{BB962C8B-B14F-4D97-AF65-F5344CB8AC3E}">
        <p14:creationId xmlns:p14="http://schemas.microsoft.com/office/powerpoint/2010/main" val="382055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talk, I am going to first discuss the limitations of traditional streaming systems. </a:t>
            </a:r>
          </a:p>
          <a:p>
            <a:r>
              <a:rPr lang="en-US" baseline="0" dirty="0" smtClean="0"/>
              <a:t>Then I am going to elaborate about discretized stream processing. </a:t>
            </a:r>
          </a:p>
          <a:p>
            <a:r>
              <a:rPr lang="en-US" baseline="0" dirty="0" smtClean="0"/>
              <a:t>Finally, I am also going to talk about how this unifies stream processing with batch and interactive processing.</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5</a:t>
            </a:fld>
            <a:endParaRPr lang="en-US"/>
          </a:p>
        </p:txBody>
      </p:sp>
    </p:spTree>
    <p:extLst>
      <p:ext uri="{BB962C8B-B14F-4D97-AF65-F5344CB8AC3E}">
        <p14:creationId xmlns:p14="http://schemas.microsoft.com/office/powerpoint/2010/main" val="62363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stream processing use the continuous operator model, where</a:t>
            </a:r>
            <a:r>
              <a:rPr lang="en-US" baseline="0" dirty="0" smtClean="0"/>
              <a:t> every node in the processing pipeline continuously run an operator with in-memory mutable state. As each input records is received, the mutable state is updated and new records are sent out to downstream nodes. The problem with this model is that the mutable state is lost if the node fails. To deal with this ,various techniques have been developed to make this state fault-tolerant. I am going to divide them into two broad classes and explain their limitations.</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6</a:t>
            </a:fld>
            <a:endParaRPr lang="en-US"/>
          </a:p>
        </p:txBody>
      </p:sp>
    </p:spTree>
    <p:extLst>
      <p:ext uri="{BB962C8B-B14F-4D97-AF65-F5344CB8AC3E}">
        <p14:creationId xmlns:p14="http://schemas.microsoft.com/office/powerpoint/2010/main" val="135640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systems like Borealis and Flux have used Node Replication, where a separate set of nodes process the same stream along with the main nodes. These nodes act as hot failover nodes. </a:t>
            </a:r>
          </a:p>
          <a:p>
            <a:r>
              <a:rPr lang="en-US" baseline="0" dirty="0" smtClean="0"/>
              <a:t>Synchronization protocols ensure that both sets of nodes process the records in exactly the same order. </a:t>
            </a:r>
          </a:p>
          <a:p>
            <a:r>
              <a:rPr lang="en-US" baseline="0" dirty="0" smtClean="0"/>
              <a:t>When a node fails, the system immediately switches over to the failover nodes, and processing continues with little or no disruption. </a:t>
            </a:r>
          </a:p>
          <a:p>
            <a:r>
              <a:rPr lang="en-US" baseline="0" dirty="0" smtClean="0"/>
              <a:t>This results in fast recovery but it comes at the cost of double hardware. At large scale that may not be desirable. You may not want to run 200 nodes to handle the processing of 100 nodes. </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7</a:t>
            </a:fld>
            <a:endParaRPr lang="en-US"/>
          </a:p>
        </p:txBody>
      </p:sp>
    </p:spTree>
    <p:extLst>
      <p:ext uri="{BB962C8B-B14F-4D97-AF65-F5344CB8AC3E}">
        <p14:creationId xmlns:p14="http://schemas.microsoft.com/office/powerpoint/2010/main" val="135471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method</a:t>
            </a:r>
            <a:r>
              <a:rPr lang="en-US" baseline="0" dirty="0" smtClean="0"/>
              <a:t> is called upstream backup, where each maintains a back up of all the records it has forwarded to the down stream node, </a:t>
            </a:r>
          </a:p>
          <a:p>
            <a:r>
              <a:rPr lang="en-US" baseline="0" dirty="0" smtClean="0"/>
              <a:t>until the downstream node </a:t>
            </a:r>
            <a:r>
              <a:rPr lang="en-US" baseline="0" dirty="0" err="1" smtClean="0"/>
              <a:t>acknwoledge</a:t>
            </a:r>
            <a:r>
              <a:rPr lang="en-US" baseline="0" dirty="0" smtClean="0"/>
              <a:t> that it has done processing them, and </a:t>
            </a:r>
            <a:r>
              <a:rPr lang="en-US" baseline="0" dirty="0" err="1" smtClean="0"/>
              <a:t>checkpointed</a:t>
            </a:r>
            <a:r>
              <a:rPr lang="en-US" baseline="0" dirty="0" smtClean="0"/>
              <a:t> the state, etc. </a:t>
            </a:r>
          </a:p>
          <a:p>
            <a:r>
              <a:rPr lang="en-US" baseline="0" dirty="0" smtClean="0"/>
              <a:t>A cold failover node is maintained and when a node fails, the system replays the backed up records serially to the failover node to recreate the lost state.  </a:t>
            </a:r>
          </a:p>
          <a:p>
            <a:r>
              <a:rPr lang="en-US" baseline="0" dirty="0" smtClean="0"/>
              <a:t>While this only requires one standby node, it is slow to recover because of </a:t>
            </a:r>
            <a:r>
              <a:rPr lang="en-US" baseline="0" dirty="0" err="1" smtClean="0"/>
              <a:t>recomputation</a:t>
            </a:r>
            <a:r>
              <a:rPr lang="en-US" baseline="0" dirty="0" smtClean="0"/>
              <a:t>. So you can see that either you can get fast recover at high cost, or slow recovery for cheap.</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8</a:t>
            </a:fld>
            <a:endParaRPr lang="en-US"/>
          </a:p>
        </p:txBody>
      </p:sp>
    </p:spTree>
    <p:extLst>
      <p:ext uri="{BB962C8B-B14F-4D97-AF65-F5344CB8AC3E}">
        <p14:creationId xmlns:p14="http://schemas.microsoft.com/office/powerpoint/2010/main" val="315683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let</a:t>
            </a:r>
            <a:r>
              <a:rPr lang="en-US" baseline="0" dirty="0" smtClean="0"/>
              <a:t> us consider what happens when there are stragglers. Suppose this node happily decides to slow down. </a:t>
            </a:r>
          </a:p>
          <a:p>
            <a:r>
              <a:rPr lang="en-US" baseline="0" dirty="0" smtClean="0"/>
              <a:t>Then this causes the downstream nodes to slowdown as well. And in case of </a:t>
            </a:r>
            <a:r>
              <a:rPr lang="en-US" baseline="0" dirty="0" err="1" smtClean="0"/>
              <a:t>replicatoin</a:t>
            </a:r>
            <a:r>
              <a:rPr lang="en-US" baseline="0" dirty="0" smtClean="0"/>
              <a:t>, since the replicas need to be in </a:t>
            </a:r>
            <a:r>
              <a:rPr lang="en-US" baseline="0" dirty="0" err="1" smtClean="0"/>
              <a:t>sycn</a:t>
            </a:r>
            <a:r>
              <a:rPr lang="en-US" baseline="0" dirty="0" smtClean="0"/>
              <a:t>, they effectively slow down as well. </a:t>
            </a:r>
          </a:p>
          <a:p>
            <a:r>
              <a:rPr lang="en-US" baseline="0" dirty="0" smtClean="0"/>
              <a:t>So neither approach handles stragglers.</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9</a:t>
            </a:fld>
            <a:endParaRPr lang="en-US"/>
          </a:p>
        </p:txBody>
      </p:sp>
    </p:spTree>
    <p:extLst>
      <p:ext uri="{BB962C8B-B14F-4D97-AF65-F5344CB8AC3E}">
        <p14:creationId xmlns:p14="http://schemas.microsoft.com/office/powerpoint/2010/main" val="199000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want to build a streaming system with the following ambitious</a:t>
            </a:r>
            <a:r>
              <a:rPr lang="en-US" baseline="0" dirty="0" smtClean="0"/>
              <a:t> goals. </a:t>
            </a:r>
          </a:p>
          <a:p>
            <a:r>
              <a:rPr lang="en-US" baseline="0" dirty="0" smtClean="0"/>
              <a:t>Besides scaling hundreds of nodes with second-scale latencies, the system should tolerate faults and stragglers. </a:t>
            </a:r>
          </a:p>
          <a:p>
            <a:r>
              <a:rPr lang="en-US" baseline="0" dirty="0" smtClean="0"/>
              <a:t>In particular, it should recover from faults and straggler within seconds, which is hard for upstream backup to do. </a:t>
            </a:r>
          </a:p>
          <a:p>
            <a:r>
              <a:rPr lang="en-US" baseline="0" dirty="0" smtClean="0"/>
              <a:t>And it should use minimal extra hardware beyond normal processing, unlike node replication.</a:t>
            </a:r>
            <a:endParaRPr lang="en-US" dirty="0"/>
          </a:p>
        </p:txBody>
      </p:sp>
      <p:sp>
        <p:nvSpPr>
          <p:cNvPr id="4" name="Slide Number Placeholder 3"/>
          <p:cNvSpPr>
            <a:spLocks noGrp="1"/>
          </p:cNvSpPr>
          <p:nvPr>
            <p:ph type="sldNum" sz="quarter" idx="10"/>
          </p:nvPr>
        </p:nvSpPr>
        <p:spPr/>
        <p:txBody>
          <a:bodyPr/>
          <a:lstStyle/>
          <a:p>
            <a:fld id="{FA0A2FDD-76FB-D145-B04D-DC356D4E434B}" type="slidenum">
              <a:rPr lang="en-US" smtClean="0"/>
              <a:t>10</a:t>
            </a:fld>
            <a:endParaRPr lang="en-US"/>
          </a:p>
        </p:txBody>
      </p:sp>
    </p:spTree>
    <p:extLst>
      <p:ext uri="{BB962C8B-B14F-4D97-AF65-F5344CB8AC3E}">
        <p14:creationId xmlns:p14="http://schemas.microsoft.com/office/powerpoint/2010/main" val="186578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12/10/13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8" name="Straight Connector 7"/>
          <p:cNvCxnSpPr/>
          <p:nvPr userDrawn="1"/>
        </p:nvCxnSpPr>
        <p:spPr>
          <a:xfrm>
            <a:off x="457200" y="274638"/>
            <a:ext cx="8229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57200" y="6556839"/>
            <a:ext cx="8229600" cy="0"/>
          </a:xfrm>
          <a:prstGeom prst="line">
            <a:avLst/>
          </a:prstGeom>
          <a:ln w="38100" cmpd="sng">
            <a:solidFill>
              <a:srgbClr val="00009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hyperlink" Target="http://spark-project.org" TargetMode="External"/><Relationship Id="rId4" Type="http://schemas.openxmlformats.org/officeDocument/2006/relationships/image" Target="../media/image15.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ctrTitle"/>
          </p:nvPr>
        </p:nvSpPr>
        <p:spPr>
          <a:xfrm>
            <a:off x="754003" y="1317885"/>
            <a:ext cx="7655352" cy="1470025"/>
          </a:xfrm>
        </p:spPr>
        <p:txBody>
          <a:bodyPr>
            <a:normAutofit/>
          </a:bodyPr>
          <a:lstStyle/>
          <a:p>
            <a:pPr algn="l"/>
            <a:r>
              <a:rPr lang="en-US" sz="4800" b="1" dirty="0" smtClean="0">
                <a:solidFill>
                  <a:srgbClr val="000090"/>
                </a:solidFill>
              </a:rPr>
              <a:t>Discretized Streams</a:t>
            </a:r>
            <a:endParaRPr lang="en-US" sz="4800" b="1" dirty="0">
              <a:solidFill>
                <a:srgbClr val="000090"/>
              </a:solidFill>
            </a:endParaRPr>
          </a:p>
        </p:txBody>
      </p:sp>
      <p:sp>
        <p:nvSpPr>
          <p:cNvPr id="20" name="Subtitle 1"/>
          <p:cNvSpPr>
            <a:spLocks noGrp="1"/>
          </p:cNvSpPr>
          <p:nvPr>
            <p:ph type="subTitle" idx="1"/>
          </p:nvPr>
        </p:nvSpPr>
        <p:spPr>
          <a:xfrm>
            <a:off x="802848" y="2709758"/>
            <a:ext cx="7899640" cy="1056355"/>
          </a:xfrm>
        </p:spPr>
        <p:txBody>
          <a:bodyPr>
            <a:normAutofit/>
          </a:bodyPr>
          <a:lstStyle/>
          <a:p>
            <a:pPr algn="l"/>
            <a:r>
              <a:rPr lang="en-US" sz="3000" dirty="0">
                <a:solidFill>
                  <a:srgbClr val="FF6600"/>
                </a:solidFill>
              </a:rPr>
              <a:t>Fault-Tolerant Streaming Computation at Scale</a:t>
            </a:r>
          </a:p>
        </p:txBody>
      </p:sp>
      <p:sp>
        <p:nvSpPr>
          <p:cNvPr id="9" name="Subtitle 1"/>
          <p:cNvSpPr txBox="1">
            <a:spLocks/>
          </p:cNvSpPr>
          <p:nvPr/>
        </p:nvSpPr>
        <p:spPr>
          <a:xfrm>
            <a:off x="802849" y="3907687"/>
            <a:ext cx="7372776" cy="154353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500" dirty="0" smtClean="0">
                <a:solidFill>
                  <a:schemeClr val="tx1">
                    <a:lumMod val="65000"/>
                    <a:lumOff val="35000"/>
                  </a:schemeClr>
                </a:solidFill>
              </a:rPr>
              <a:t>Matei Zaharia, </a:t>
            </a:r>
            <a:r>
              <a:rPr lang="en-US" sz="2500" b="1" dirty="0" smtClean="0">
                <a:solidFill>
                  <a:srgbClr val="000090"/>
                </a:solidFill>
              </a:rPr>
              <a:t>Tathagata Das (TD)</a:t>
            </a:r>
            <a:r>
              <a:rPr lang="en-US" sz="2500" dirty="0" smtClean="0">
                <a:solidFill>
                  <a:schemeClr val="tx1">
                    <a:lumMod val="65000"/>
                    <a:lumOff val="35000"/>
                  </a:schemeClr>
                </a:solidFill>
              </a:rPr>
              <a:t>, </a:t>
            </a:r>
            <a:r>
              <a:rPr lang="en-US" sz="2500" dirty="0" err="1" smtClean="0">
                <a:solidFill>
                  <a:schemeClr val="tx1">
                    <a:lumMod val="65000"/>
                    <a:lumOff val="35000"/>
                  </a:schemeClr>
                </a:solidFill>
              </a:rPr>
              <a:t>Haoyuan</a:t>
            </a:r>
            <a:r>
              <a:rPr lang="en-US" sz="2500" dirty="0" smtClean="0">
                <a:solidFill>
                  <a:schemeClr val="tx1">
                    <a:lumMod val="65000"/>
                    <a:lumOff val="35000"/>
                  </a:schemeClr>
                </a:solidFill>
              </a:rPr>
              <a:t> </a:t>
            </a:r>
            <a:r>
              <a:rPr lang="en-US" sz="2500" dirty="0">
                <a:solidFill>
                  <a:schemeClr val="tx1">
                    <a:lumMod val="65000"/>
                    <a:lumOff val="35000"/>
                  </a:schemeClr>
                </a:solidFill>
              </a:rPr>
              <a:t>(</a:t>
            </a:r>
            <a:r>
              <a:rPr lang="en-US" sz="2500" dirty="0" smtClean="0">
                <a:solidFill>
                  <a:schemeClr val="tx1">
                    <a:lumMod val="65000"/>
                    <a:lumOff val="35000"/>
                  </a:schemeClr>
                </a:solidFill>
              </a:rPr>
              <a:t>HY) Li, Timothy Hunter, Scott </a:t>
            </a:r>
            <a:r>
              <a:rPr lang="en-US" sz="2500" dirty="0" err="1" smtClean="0">
                <a:solidFill>
                  <a:schemeClr val="tx1">
                    <a:lumMod val="65000"/>
                    <a:lumOff val="35000"/>
                  </a:schemeClr>
                </a:solidFill>
              </a:rPr>
              <a:t>Shenker</a:t>
            </a:r>
            <a:r>
              <a:rPr lang="en-US" sz="2500" dirty="0" smtClean="0">
                <a:solidFill>
                  <a:schemeClr val="tx1">
                    <a:lumMod val="65000"/>
                    <a:lumOff val="35000"/>
                  </a:schemeClr>
                </a:solidFill>
              </a:rPr>
              <a:t>, Ion </a:t>
            </a:r>
            <a:r>
              <a:rPr lang="en-US" sz="2500" dirty="0" err="1" smtClean="0">
                <a:solidFill>
                  <a:schemeClr val="tx1">
                    <a:lumMod val="65000"/>
                    <a:lumOff val="35000"/>
                  </a:schemeClr>
                </a:solidFill>
              </a:rPr>
              <a:t>Stoica</a:t>
            </a:r>
            <a:endParaRPr lang="en-US" sz="2500" dirty="0" smtClean="0">
              <a:solidFill>
                <a:schemeClr val="tx1">
                  <a:lumMod val="65000"/>
                  <a:lumOff val="35000"/>
                </a:schemeClr>
              </a:solidFill>
            </a:endParaRPr>
          </a:p>
        </p:txBody>
      </p:sp>
      <p:sp>
        <p:nvSpPr>
          <p:cNvPr id="2" name="Rectangle 1"/>
          <p:cNvSpPr/>
          <p:nvPr/>
        </p:nvSpPr>
        <p:spPr>
          <a:xfrm>
            <a:off x="345625" y="352257"/>
            <a:ext cx="8431650" cy="5762503"/>
          </a:xfrm>
          <a:prstGeom prst="rect">
            <a:avLst/>
          </a:prstGeom>
          <a:noFill/>
          <a:ln w="28575" cmpd="sng">
            <a:gradFill flip="none" rotWithShape="1">
              <a:gsLst>
                <a:gs pos="0">
                  <a:srgbClr val="000090"/>
                </a:gs>
                <a:gs pos="70000">
                  <a:srgbClr val="F5B625"/>
                </a:gs>
              </a:gsLst>
              <a:lin ang="0" scaled="0"/>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amplab_hires.png"/>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6332" r="1957" b="8965"/>
          <a:stretch/>
        </p:blipFill>
        <p:spPr>
          <a:xfrm>
            <a:off x="5178940" y="5606761"/>
            <a:ext cx="3510414" cy="879230"/>
          </a:xfrm>
          <a:prstGeom prst="rect">
            <a:avLst/>
          </a:prstGeom>
          <a:solidFill>
            <a:schemeClr val="bg1"/>
          </a:solidFill>
        </p:spPr>
      </p:pic>
      <p:pic>
        <p:nvPicPr>
          <p:cNvPr id="4" name="Picture 3"/>
          <p:cNvPicPr>
            <a:picLocks noChangeAspect="1"/>
          </p:cNvPicPr>
          <p:nvPr/>
        </p:nvPicPr>
        <p:blipFill>
          <a:blip r:embed="rId4"/>
          <a:stretch>
            <a:fillRect/>
          </a:stretch>
        </p:blipFill>
        <p:spPr>
          <a:xfrm>
            <a:off x="433546" y="5626299"/>
            <a:ext cx="2487452" cy="879492"/>
          </a:xfrm>
          <a:prstGeom prst="rect">
            <a:avLst/>
          </a:prstGeom>
        </p:spPr>
      </p:pic>
    </p:spTree>
    <p:extLst>
      <p:ext uri="{BB962C8B-B14F-4D97-AF65-F5344CB8AC3E}">
        <p14:creationId xmlns:p14="http://schemas.microsoft.com/office/powerpoint/2010/main" val="20710673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801688" indent="-457200">
              <a:lnSpc>
                <a:spcPct val="150000"/>
              </a:lnSpc>
            </a:pPr>
            <a:r>
              <a:rPr lang="en-US" dirty="0" smtClean="0"/>
              <a:t>Scales to hundreds of nodes </a:t>
            </a:r>
          </a:p>
          <a:p>
            <a:pPr marL="801688" indent="-457200">
              <a:lnSpc>
                <a:spcPct val="150000"/>
              </a:lnSpc>
            </a:pPr>
            <a:r>
              <a:rPr lang="en-US" dirty="0" smtClean="0"/>
              <a:t>Achieves </a:t>
            </a:r>
            <a:r>
              <a:rPr lang="it-IT" dirty="0" err="1" smtClean="0"/>
              <a:t>second</a:t>
            </a:r>
            <a:r>
              <a:rPr lang="it-IT" dirty="0" smtClean="0"/>
              <a:t>-scale </a:t>
            </a:r>
            <a:r>
              <a:rPr lang="en-US" dirty="0" smtClean="0"/>
              <a:t>latency</a:t>
            </a:r>
          </a:p>
          <a:p>
            <a:pPr marL="801688" indent="-457200">
              <a:lnSpc>
                <a:spcPct val="150000"/>
              </a:lnSpc>
            </a:pPr>
            <a:r>
              <a:rPr lang="en-US" dirty="0" smtClean="0">
                <a:solidFill>
                  <a:srgbClr val="008000"/>
                </a:solidFill>
              </a:rPr>
              <a:t>Tolerate node failures and stragglers</a:t>
            </a:r>
          </a:p>
          <a:p>
            <a:pPr marL="801688" indent="-457200">
              <a:lnSpc>
                <a:spcPct val="150000"/>
              </a:lnSpc>
            </a:pPr>
            <a:r>
              <a:rPr lang="en-US" dirty="0" smtClean="0">
                <a:solidFill>
                  <a:srgbClr val="0000FF"/>
                </a:solidFill>
              </a:rPr>
              <a:t>Sub-second fault and straggler recovery</a:t>
            </a:r>
          </a:p>
          <a:p>
            <a:pPr marL="801688" indent="-457200">
              <a:lnSpc>
                <a:spcPct val="150000"/>
              </a:lnSpc>
            </a:pPr>
            <a:r>
              <a:rPr lang="en-US" dirty="0" smtClean="0">
                <a:solidFill>
                  <a:srgbClr val="DB0202"/>
                </a:solidFill>
              </a:rPr>
              <a:t>Minimal overhead beyond base processing</a:t>
            </a:r>
            <a:endParaRPr lang="en-US" dirty="0">
              <a:solidFill>
                <a:srgbClr val="DB0202"/>
              </a:solidFill>
            </a:endParaRPr>
          </a:p>
        </p:txBody>
      </p:sp>
    </p:spTree>
    <p:extLst>
      <p:ext uri="{BB962C8B-B14F-4D97-AF65-F5344CB8AC3E}">
        <p14:creationId xmlns:p14="http://schemas.microsoft.com/office/powerpoint/2010/main" val="38086483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801688" indent="-457200">
              <a:lnSpc>
                <a:spcPct val="150000"/>
              </a:lnSpc>
            </a:pPr>
            <a:r>
              <a:rPr lang="en-US" dirty="0" smtClean="0"/>
              <a:t>Scales to hundreds of nodes </a:t>
            </a:r>
          </a:p>
          <a:p>
            <a:pPr marL="801688" indent="-457200">
              <a:lnSpc>
                <a:spcPct val="150000"/>
              </a:lnSpc>
            </a:pPr>
            <a:r>
              <a:rPr lang="en-US" dirty="0" smtClean="0"/>
              <a:t>Achieves </a:t>
            </a:r>
            <a:r>
              <a:rPr lang="it-IT" dirty="0" err="1" smtClean="0"/>
              <a:t>second</a:t>
            </a:r>
            <a:r>
              <a:rPr lang="it-IT" dirty="0" smtClean="0"/>
              <a:t>-scale </a:t>
            </a:r>
            <a:r>
              <a:rPr lang="en-US" dirty="0" smtClean="0"/>
              <a:t>latency</a:t>
            </a:r>
          </a:p>
          <a:p>
            <a:pPr marL="801688" indent="-457200">
              <a:lnSpc>
                <a:spcPct val="150000"/>
              </a:lnSpc>
            </a:pPr>
            <a:r>
              <a:rPr lang="en-US" dirty="0" smtClean="0">
                <a:solidFill>
                  <a:srgbClr val="008000"/>
                </a:solidFill>
              </a:rPr>
              <a:t>Tolerate node failures and stragglers</a:t>
            </a:r>
          </a:p>
          <a:p>
            <a:pPr marL="801688" indent="-457200">
              <a:lnSpc>
                <a:spcPct val="150000"/>
              </a:lnSpc>
            </a:pPr>
            <a:r>
              <a:rPr lang="en-US" dirty="0" smtClean="0">
                <a:solidFill>
                  <a:srgbClr val="0000FF"/>
                </a:solidFill>
              </a:rPr>
              <a:t>Sub-second fault and straggler recovery</a:t>
            </a:r>
          </a:p>
          <a:p>
            <a:pPr marL="801688" indent="-457200">
              <a:lnSpc>
                <a:spcPct val="150000"/>
              </a:lnSpc>
            </a:pPr>
            <a:r>
              <a:rPr lang="en-US" dirty="0" smtClean="0">
                <a:solidFill>
                  <a:srgbClr val="DB0202"/>
                </a:solidFill>
              </a:rPr>
              <a:t>Minimal overhead beyond base processing</a:t>
            </a:r>
            <a:endParaRPr lang="en-US" dirty="0">
              <a:solidFill>
                <a:srgbClr val="DB0202"/>
              </a:solidFill>
            </a:endParaRPr>
          </a:p>
        </p:txBody>
      </p:sp>
      <p:pic>
        <p:nvPicPr>
          <p:cNvPr id="4" name="Picture 3"/>
          <p:cNvPicPr>
            <a:picLocks noChangeAspect="1"/>
          </p:cNvPicPr>
          <p:nvPr/>
        </p:nvPicPr>
        <p:blipFill>
          <a:blip r:embed="rId3"/>
          <a:stretch>
            <a:fillRect/>
          </a:stretch>
        </p:blipFill>
        <p:spPr>
          <a:xfrm>
            <a:off x="2601229" y="2299502"/>
            <a:ext cx="4370924" cy="3423892"/>
          </a:xfrm>
          <a:prstGeom prst="rect">
            <a:avLst/>
          </a:prstGeom>
          <a:ln>
            <a:solidFill>
              <a:schemeClr val="bg1">
                <a:lumMod val="50000"/>
              </a:schemeClr>
            </a:solidFill>
          </a:ln>
        </p:spPr>
      </p:pic>
    </p:spTree>
    <p:extLst>
      <p:ext uri="{BB962C8B-B14F-4D97-AF65-F5344CB8AC3E}">
        <p14:creationId xmlns:p14="http://schemas.microsoft.com/office/powerpoint/2010/main" val="10562693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hard?</a:t>
            </a:r>
            <a:endParaRPr lang="en-US" dirty="0"/>
          </a:p>
        </p:txBody>
      </p:sp>
      <p:sp>
        <p:nvSpPr>
          <p:cNvPr id="38" name="Content Placeholder 37"/>
          <p:cNvSpPr>
            <a:spLocks noGrp="1"/>
          </p:cNvSpPr>
          <p:nvPr>
            <p:ph idx="1"/>
          </p:nvPr>
        </p:nvSpPr>
        <p:spPr/>
        <p:txBody>
          <a:bodyPr/>
          <a:lstStyle/>
          <a:p>
            <a:pPr marL="0" indent="0" algn="ctr">
              <a:buNone/>
            </a:pPr>
            <a:r>
              <a:rPr lang="en-US" dirty="0" smtClean="0"/>
              <a:t>Stateful </a:t>
            </a:r>
            <a:r>
              <a:rPr lang="en-US" i="1" dirty="0" smtClean="0"/>
              <a:t>continuous operators</a:t>
            </a:r>
            <a:r>
              <a:rPr lang="en-US" dirty="0" smtClean="0"/>
              <a:t> tightly integrate “computation” with “mutable state”</a:t>
            </a:r>
          </a:p>
          <a:p>
            <a:pPr marL="0" indent="0" algn="ctr">
              <a:buNone/>
            </a:pPr>
            <a:endParaRPr lang="en-US" sz="1400" dirty="0" smtClean="0"/>
          </a:p>
          <a:p>
            <a:pPr marL="0" indent="0" algn="ctr">
              <a:spcBef>
                <a:spcPts val="0"/>
              </a:spcBef>
              <a:buNone/>
            </a:pPr>
            <a:r>
              <a:rPr lang="en-US" sz="2400" dirty="0" smtClean="0"/>
              <a:t>Makes it harder to define clear boundaries when </a:t>
            </a:r>
          </a:p>
          <a:p>
            <a:pPr marL="0" indent="0" algn="ctr">
              <a:spcBef>
                <a:spcPts val="0"/>
              </a:spcBef>
              <a:buNone/>
            </a:pPr>
            <a:r>
              <a:rPr lang="en-US" sz="2400" dirty="0" smtClean="0"/>
              <a:t>computation and state can be moved around</a:t>
            </a:r>
            <a:endParaRPr lang="en-US" sz="2400" dirty="0"/>
          </a:p>
        </p:txBody>
      </p:sp>
      <p:grpSp>
        <p:nvGrpSpPr>
          <p:cNvPr id="39" name="Group 38"/>
          <p:cNvGrpSpPr/>
          <p:nvPr/>
        </p:nvGrpSpPr>
        <p:grpSpPr>
          <a:xfrm>
            <a:off x="2219424" y="3889502"/>
            <a:ext cx="4732402" cy="1939384"/>
            <a:chOff x="2879698" y="2921578"/>
            <a:chExt cx="3206305" cy="1313975"/>
          </a:xfrm>
        </p:grpSpPr>
        <p:sp>
          <p:nvSpPr>
            <p:cNvPr id="4" name="Rounded Rectangle 3"/>
            <p:cNvSpPr/>
            <p:nvPr/>
          </p:nvSpPr>
          <p:spPr>
            <a:xfrm>
              <a:off x="3971426" y="3281270"/>
              <a:ext cx="1035031" cy="954283"/>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2000" dirty="0" smtClean="0">
                  <a:solidFill>
                    <a:srgbClr val="000090"/>
                  </a:solidFill>
                </a:rPr>
                <a:t>stateful</a:t>
              </a:r>
            </a:p>
            <a:p>
              <a:pPr algn="ctr"/>
              <a:r>
                <a:rPr lang="en-US" sz="2000" dirty="0" smtClean="0">
                  <a:solidFill>
                    <a:srgbClr val="000090"/>
                  </a:solidFill>
                </a:rPr>
                <a:t>continuous operator</a:t>
              </a:r>
              <a:endParaRPr lang="en-US" dirty="0">
                <a:solidFill>
                  <a:srgbClr val="000090"/>
                </a:solidFill>
              </a:endParaRPr>
            </a:p>
          </p:txBody>
        </p:sp>
        <p:sp>
          <p:nvSpPr>
            <p:cNvPr id="6" name="Rectangle 5"/>
            <p:cNvSpPr/>
            <p:nvPr/>
          </p:nvSpPr>
          <p:spPr>
            <a:xfrm>
              <a:off x="4081447" y="2921578"/>
              <a:ext cx="814932" cy="506429"/>
            </a:xfrm>
            <a:prstGeom prst="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000" dirty="0" smtClean="0">
                  <a:solidFill>
                    <a:schemeClr val="accent3">
                      <a:lumMod val="50000"/>
                    </a:schemeClr>
                  </a:solidFill>
                </a:rPr>
                <a:t>mutable state</a:t>
              </a:r>
              <a:endParaRPr lang="en-US" sz="2000" dirty="0">
                <a:solidFill>
                  <a:schemeClr val="accent3">
                    <a:lumMod val="50000"/>
                  </a:schemeClr>
                </a:solidFill>
              </a:endParaRPr>
            </a:p>
          </p:txBody>
        </p:sp>
        <p:sp>
          <p:nvSpPr>
            <p:cNvPr id="7" name="Rectangle 6"/>
            <p:cNvSpPr/>
            <p:nvPr/>
          </p:nvSpPr>
          <p:spPr>
            <a:xfrm>
              <a:off x="2879698" y="3501417"/>
              <a:ext cx="814932" cy="506429"/>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dirty="0" smtClean="0">
                  <a:solidFill>
                    <a:schemeClr val="accent2">
                      <a:lumMod val="50000"/>
                    </a:schemeClr>
                  </a:solidFill>
                </a:rPr>
                <a:t>input</a:t>
              </a:r>
            </a:p>
            <a:p>
              <a:pPr algn="ctr"/>
              <a:r>
                <a:rPr lang="en-US" sz="2000" dirty="0" smtClean="0">
                  <a:solidFill>
                    <a:schemeClr val="accent2">
                      <a:lumMod val="50000"/>
                    </a:schemeClr>
                  </a:solidFill>
                </a:rPr>
                <a:t>records</a:t>
              </a:r>
              <a:endParaRPr lang="en-US" sz="2000" dirty="0">
                <a:solidFill>
                  <a:schemeClr val="accent2">
                    <a:lumMod val="50000"/>
                  </a:schemeClr>
                </a:solidFill>
              </a:endParaRPr>
            </a:p>
          </p:txBody>
        </p:sp>
        <p:sp>
          <p:nvSpPr>
            <p:cNvPr id="8" name="Rectangle 7"/>
            <p:cNvSpPr/>
            <p:nvPr/>
          </p:nvSpPr>
          <p:spPr>
            <a:xfrm>
              <a:off x="5271071" y="3501417"/>
              <a:ext cx="814932" cy="506429"/>
            </a:xfrm>
            <a:prstGeom prst="rect">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000" dirty="0" smtClean="0">
                  <a:solidFill>
                    <a:schemeClr val="accent6">
                      <a:lumMod val="50000"/>
                    </a:schemeClr>
                  </a:solidFill>
                </a:rPr>
                <a:t>output</a:t>
              </a:r>
            </a:p>
            <a:p>
              <a:pPr algn="ctr"/>
              <a:r>
                <a:rPr lang="en-US" sz="2000" dirty="0" smtClean="0">
                  <a:solidFill>
                    <a:schemeClr val="accent6">
                      <a:lumMod val="50000"/>
                    </a:schemeClr>
                  </a:solidFill>
                </a:rPr>
                <a:t>records</a:t>
              </a:r>
              <a:endParaRPr lang="en-US" sz="2000" dirty="0">
                <a:solidFill>
                  <a:schemeClr val="accent6">
                    <a:lumMod val="50000"/>
                  </a:schemeClr>
                </a:solidFill>
              </a:endParaRPr>
            </a:p>
          </p:txBody>
        </p:sp>
        <p:cxnSp>
          <p:nvCxnSpPr>
            <p:cNvPr id="10" name="Straight Arrow Connector 9"/>
            <p:cNvCxnSpPr>
              <a:stCxn id="7" idx="3"/>
              <a:endCxn id="4" idx="1"/>
            </p:cNvCxnSpPr>
            <p:nvPr/>
          </p:nvCxnSpPr>
          <p:spPr>
            <a:xfrm>
              <a:off x="3694630" y="3754632"/>
              <a:ext cx="276796" cy="378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3"/>
              <a:endCxn id="8" idx="1"/>
            </p:cNvCxnSpPr>
            <p:nvPr/>
          </p:nvCxnSpPr>
          <p:spPr>
            <a:xfrm flipV="1">
              <a:off x="5006457" y="3754632"/>
              <a:ext cx="264614" cy="378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sp>
        <p:nvSpPr>
          <p:cNvPr id="11" name="Arc 10"/>
          <p:cNvSpPr/>
          <p:nvPr/>
        </p:nvSpPr>
        <p:spPr>
          <a:xfrm>
            <a:off x="3345111" y="3889502"/>
            <a:ext cx="721951" cy="659376"/>
          </a:xfrm>
          <a:prstGeom prst="arc">
            <a:avLst>
              <a:gd name="adj1" fmla="val 2504094"/>
              <a:gd name="adj2" fmla="val 19406337"/>
            </a:avLst>
          </a:prstGeom>
          <a:ln w="19050" cmpd="sng">
            <a:solidFill>
              <a:schemeClr val="tx1"/>
            </a:solidFill>
            <a:headEnd type="none"/>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spTree>
    <p:extLst>
      <p:ext uri="{BB962C8B-B14F-4D97-AF65-F5344CB8AC3E}">
        <p14:creationId xmlns:p14="http://schemas.microsoft.com/office/powerpoint/2010/main" val="5455717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Dissociate </a:t>
            </a:r>
            <a:r>
              <a:rPr lang="en-US" i="1" dirty="0" smtClean="0"/>
              <a:t>computation</a:t>
            </a:r>
            <a:r>
              <a:rPr lang="en-US" dirty="0" smtClean="0"/>
              <a:t> from </a:t>
            </a:r>
            <a:r>
              <a:rPr lang="en-US" i="1" dirty="0" smtClean="0"/>
              <a:t>state</a:t>
            </a:r>
            <a:endParaRPr lang="en-US" dirty="0"/>
          </a:p>
        </p:txBody>
      </p:sp>
      <p:sp>
        <p:nvSpPr>
          <p:cNvPr id="3" name="Content Placeholder 2"/>
          <p:cNvSpPr>
            <a:spLocks noGrp="1"/>
          </p:cNvSpPr>
          <p:nvPr>
            <p:ph idx="1"/>
          </p:nvPr>
        </p:nvSpPr>
        <p:spPr/>
        <p:txBody>
          <a:bodyPr/>
          <a:lstStyle/>
          <a:p>
            <a:pPr marL="0" indent="0" algn="ctr">
              <a:spcBef>
                <a:spcPts val="0"/>
              </a:spcBef>
              <a:buNone/>
            </a:pPr>
            <a:r>
              <a:rPr lang="en-US" dirty="0" smtClean="0"/>
              <a:t>Make state </a:t>
            </a:r>
            <a:r>
              <a:rPr lang="en-US" i="1" dirty="0" smtClean="0"/>
              <a:t>immutable</a:t>
            </a:r>
            <a:r>
              <a:rPr lang="en-US" dirty="0"/>
              <a:t> </a:t>
            </a:r>
            <a:r>
              <a:rPr lang="en-US" dirty="0" smtClean="0"/>
              <a:t>and break computation into </a:t>
            </a:r>
            <a:r>
              <a:rPr lang="en-US" i="1" dirty="0" smtClean="0"/>
              <a:t>small, deterministic,</a:t>
            </a:r>
            <a:r>
              <a:rPr lang="en-US" dirty="0" smtClean="0"/>
              <a:t> </a:t>
            </a:r>
            <a:r>
              <a:rPr lang="en-US" i="1" dirty="0" smtClean="0"/>
              <a:t>stateless </a:t>
            </a:r>
            <a:r>
              <a:rPr lang="en-US" dirty="0" smtClean="0"/>
              <a:t>tasks</a:t>
            </a:r>
          </a:p>
          <a:p>
            <a:pPr marL="0" indent="0" algn="ctr">
              <a:buNone/>
            </a:pPr>
            <a:endParaRPr lang="en-US" sz="1400" dirty="0" smtClean="0"/>
          </a:p>
          <a:p>
            <a:pPr marL="0" indent="0" algn="ctr">
              <a:buNone/>
            </a:pPr>
            <a:r>
              <a:rPr lang="en-US" sz="2400" dirty="0" smtClean="0"/>
              <a:t>Defines clear boundaries where state and computation </a:t>
            </a:r>
          </a:p>
          <a:p>
            <a:pPr marL="0" indent="0" algn="ctr">
              <a:spcBef>
                <a:spcPts val="0"/>
              </a:spcBef>
              <a:buNone/>
            </a:pPr>
            <a:r>
              <a:rPr lang="en-US" sz="2400" dirty="0" smtClean="0"/>
              <a:t>can be moved around independently</a:t>
            </a:r>
          </a:p>
          <a:p>
            <a:endParaRPr lang="en-US" dirty="0" smtClean="0"/>
          </a:p>
          <a:p>
            <a:endParaRPr lang="en-US" dirty="0"/>
          </a:p>
        </p:txBody>
      </p:sp>
      <p:grpSp>
        <p:nvGrpSpPr>
          <p:cNvPr id="51" name="Group 50"/>
          <p:cNvGrpSpPr/>
          <p:nvPr/>
        </p:nvGrpSpPr>
        <p:grpSpPr>
          <a:xfrm>
            <a:off x="674584" y="4121444"/>
            <a:ext cx="3498526" cy="1856840"/>
            <a:chOff x="854785" y="4121444"/>
            <a:chExt cx="3498526" cy="1856840"/>
          </a:xfrm>
        </p:grpSpPr>
        <p:sp>
          <p:nvSpPr>
            <p:cNvPr id="5" name="Rounded Rectangle 4"/>
            <p:cNvSpPr/>
            <p:nvPr/>
          </p:nvSpPr>
          <p:spPr>
            <a:xfrm>
              <a:off x="2037887" y="4522911"/>
              <a:ext cx="1121659" cy="1034153"/>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2000" dirty="0">
                  <a:solidFill>
                    <a:srgbClr val="000090"/>
                  </a:solidFill>
                </a:rPr>
                <a:t>s</a:t>
              </a:r>
              <a:r>
                <a:rPr lang="en-US" sz="2000" dirty="0" smtClean="0">
                  <a:solidFill>
                    <a:srgbClr val="000090"/>
                  </a:solidFill>
                </a:rPr>
                <a:t>tateless task</a:t>
              </a:r>
              <a:endParaRPr lang="en-US" dirty="0">
                <a:solidFill>
                  <a:srgbClr val="000090"/>
                </a:solidFill>
              </a:endParaRPr>
            </a:p>
          </p:txBody>
        </p:sp>
        <p:sp>
          <p:nvSpPr>
            <p:cNvPr id="6" name="Rectangle 5"/>
            <p:cNvSpPr/>
            <p:nvPr/>
          </p:nvSpPr>
          <p:spPr>
            <a:xfrm>
              <a:off x="854786" y="4129189"/>
              <a:ext cx="883139" cy="548816"/>
            </a:xfrm>
            <a:prstGeom prst="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000" dirty="0" smtClean="0">
                  <a:solidFill>
                    <a:schemeClr val="accent3">
                      <a:lumMod val="50000"/>
                    </a:schemeClr>
                  </a:solidFill>
                </a:rPr>
                <a:t>state 1</a:t>
              </a:r>
              <a:endParaRPr lang="en-US" sz="2000" dirty="0">
                <a:solidFill>
                  <a:schemeClr val="accent3">
                    <a:lumMod val="50000"/>
                  </a:schemeClr>
                </a:solidFill>
              </a:endParaRPr>
            </a:p>
          </p:txBody>
        </p:sp>
        <p:sp>
          <p:nvSpPr>
            <p:cNvPr id="7" name="Rectangle 6"/>
            <p:cNvSpPr/>
            <p:nvPr/>
          </p:nvSpPr>
          <p:spPr>
            <a:xfrm>
              <a:off x="854785" y="5429468"/>
              <a:ext cx="883139" cy="548816"/>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dirty="0" smtClean="0">
                  <a:solidFill>
                    <a:schemeClr val="accent2">
                      <a:lumMod val="50000"/>
                    </a:schemeClr>
                  </a:solidFill>
                </a:rPr>
                <a:t>input 1</a:t>
              </a:r>
            </a:p>
          </p:txBody>
        </p:sp>
        <p:cxnSp>
          <p:nvCxnSpPr>
            <p:cNvPr id="9" name="Straight Arrow Connector 8"/>
            <p:cNvCxnSpPr>
              <a:stCxn id="7" idx="3"/>
            </p:cNvCxnSpPr>
            <p:nvPr/>
          </p:nvCxnSpPr>
          <p:spPr>
            <a:xfrm flipV="1">
              <a:off x="1737924" y="5429468"/>
              <a:ext cx="299963" cy="274408"/>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p:cNvCxnSpPr>
            <p:nvPr/>
          </p:nvCxnSpPr>
          <p:spPr>
            <a:xfrm>
              <a:off x="1737924" y="4403597"/>
              <a:ext cx="299963" cy="27440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70172" y="4121444"/>
              <a:ext cx="883139" cy="548816"/>
            </a:xfrm>
            <a:prstGeom prst="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000" dirty="0" smtClean="0">
                  <a:solidFill>
                    <a:schemeClr val="accent3">
                      <a:lumMod val="50000"/>
                    </a:schemeClr>
                  </a:solidFill>
                </a:rPr>
                <a:t>state 2</a:t>
              </a:r>
              <a:endParaRPr lang="en-US" sz="2000" dirty="0">
                <a:solidFill>
                  <a:schemeClr val="accent3">
                    <a:lumMod val="50000"/>
                  </a:schemeClr>
                </a:solidFill>
              </a:endParaRPr>
            </a:p>
          </p:txBody>
        </p:sp>
        <p:cxnSp>
          <p:nvCxnSpPr>
            <p:cNvPr id="13" name="Straight Arrow Connector 12"/>
            <p:cNvCxnSpPr>
              <a:endCxn id="12" idx="1"/>
            </p:cNvCxnSpPr>
            <p:nvPr/>
          </p:nvCxnSpPr>
          <p:spPr>
            <a:xfrm flipV="1">
              <a:off x="3159546" y="4395852"/>
              <a:ext cx="310626" cy="27440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3315439" y="4121443"/>
            <a:ext cx="3473058" cy="1856841"/>
            <a:chOff x="3495640" y="4121443"/>
            <a:chExt cx="3473058" cy="1856841"/>
          </a:xfrm>
        </p:grpSpPr>
        <p:sp>
          <p:nvSpPr>
            <p:cNvPr id="36" name="Rounded Rectangle 35"/>
            <p:cNvSpPr/>
            <p:nvPr/>
          </p:nvSpPr>
          <p:spPr>
            <a:xfrm>
              <a:off x="4653274" y="4522911"/>
              <a:ext cx="1121659" cy="1034153"/>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2000" dirty="0">
                  <a:solidFill>
                    <a:srgbClr val="000090"/>
                  </a:solidFill>
                </a:rPr>
                <a:t>s</a:t>
              </a:r>
              <a:r>
                <a:rPr lang="en-US" sz="2000" dirty="0" smtClean="0">
                  <a:solidFill>
                    <a:srgbClr val="000090"/>
                  </a:solidFill>
                </a:rPr>
                <a:t>tateless task</a:t>
              </a:r>
              <a:endParaRPr lang="en-US" dirty="0">
                <a:solidFill>
                  <a:srgbClr val="000090"/>
                </a:solidFill>
              </a:endParaRPr>
            </a:p>
          </p:txBody>
        </p:sp>
        <p:cxnSp>
          <p:nvCxnSpPr>
            <p:cNvPr id="38" name="Straight Arrow Connector 37"/>
            <p:cNvCxnSpPr/>
            <p:nvPr/>
          </p:nvCxnSpPr>
          <p:spPr>
            <a:xfrm>
              <a:off x="4353311" y="4403597"/>
              <a:ext cx="299963" cy="27440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6085559" y="4121443"/>
              <a:ext cx="883139" cy="548816"/>
            </a:xfrm>
            <a:prstGeom prst="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000" dirty="0" smtClean="0">
                  <a:solidFill>
                    <a:schemeClr val="accent3">
                      <a:lumMod val="50000"/>
                    </a:schemeClr>
                  </a:solidFill>
                </a:rPr>
                <a:t>state 2</a:t>
              </a:r>
              <a:endParaRPr lang="en-US" sz="2000" dirty="0">
                <a:solidFill>
                  <a:schemeClr val="accent3">
                    <a:lumMod val="50000"/>
                  </a:schemeClr>
                </a:solidFill>
              </a:endParaRPr>
            </a:p>
          </p:txBody>
        </p:sp>
        <p:cxnSp>
          <p:nvCxnSpPr>
            <p:cNvPr id="42" name="Straight Arrow Connector 41"/>
            <p:cNvCxnSpPr>
              <a:endCxn id="41" idx="1"/>
            </p:cNvCxnSpPr>
            <p:nvPr/>
          </p:nvCxnSpPr>
          <p:spPr>
            <a:xfrm flipV="1">
              <a:off x="5774933" y="4395851"/>
              <a:ext cx="310626" cy="27440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3495640" y="5429468"/>
              <a:ext cx="883139" cy="548816"/>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dirty="0" smtClean="0">
                  <a:solidFill>
                    <a:schemeClr val="accent2">
                      <a:lumMod val="50000"/>
                    </a:schemeClr>
                  </a:solidFill>
                </a:rPr>
                <a:t>input 2</a:t>
              </a:r>
            </a:p>
          </p:txBody>
        </p:sp>
        <p:cxnSp>
          <p:nvCxnSpPr>
            <p:cNvPr id="44" name="Straight Arrow Connector 43"/>
            <p:cNvCxnSpPr>
              <a:stCxn id="43" idx="3"/>
            </p:cNvCxnSpPr>
            <p:nvPr/>
          </p:nvCxnSpPr>
          <p:spPr>
            <a:xfrm flipV="1">
              <a:off x="4378779" y="5429468"/>
              <a:ext cx="299963" cy="274408"/>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54" name="Group 53"/>
          <p:cNvGrpSpPr/>
          <p:nvPr/>
        </p:nvGrpSpPr>
        <p:grpSpPr>
          <a:xfrm>
            <a:off x="5905358" y="4387270"/>
            <a:ext cx="2615387" cy="1582433"/>
            <a:chOff x="5905358" y="4395851"/>
            <a:chExt cx="2615387" cy="1582433"/>
          </a:xfrm>
        </p:grpSpPr>
        <p:sp>
          <p:nvSpPr>
            <p:cNvPr id="45" name="Rounded Rectangle 44"/>
            <p:cNvSpPr/>
            <p:nvPr/>
          </p:nvSpPr>
          <p:spPr>
            <a:xfrm>
              <a:off x="7088460" y="4522911"/>
              <a:ext cx="1121659" cy="1034153"/>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2000" dirty="0">
                  <a:solidFill>
                    <a:srgbClr val="000090"/>
                  </a:solidFill>
                </a:rPr>
                <a:t>s</a:t>
              </a:r>
              <a:r>
                <a:rPr lang="en-US" sz="2000" dirty="0" smtClean="0">
                  <a:solidFill>
                    <a:srgbClr val="000090"/>
                  </a:solidFill>
                </a:rPr>
                <a:t>tateless task</a:t>
              </a:r>
              <a:endParaRPr lang="en-US" dirty="0">
                <a:solidFill>
                  <a:srgbClr val="000090"/>
                </a:solidFill>
              </a:endParaRPr>
            </a:p>
          </p:txBody>
        </p:sp>
        <p:sp>
          <p:nvSpPr>
            <p:cNvPr id="47" name="Rectangle 46"/>
            <p:cNvSpPr/>
            <p:nvPr/>
          </p:nvSpPr>
          <p:spPr>
            <a:xfrm>
              <a:off x="5905358" y="5429468"/>
              <a:ext cx="883139" cy="548816"/>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sz="2000" dirty="0" smtClean="0">
                  <a:solidFill>
                    <a:schemeClr val="accent2">
                      <a:lumMod val="50000"/>
                    </a:schemeClr>
                  </a:solidFill>
                </a:rPr>
                <a:t>input 3</a:t>
              </a:r>
            </a:p>
          </p:txBody>
        </p:sp>
        <p:cxnSp>
          <p:nvCxnSpPr>
            <p:cNvPr id="48" name="Straight Arrow Connector 47"/>
            <p:cNvCxnSpPr>
              <a:stCxn id="47" idx="3"/>
            </p:cNvCxnSpPr>
            <p:nvPr/>
          </p:nvCxnSpPr>
          <p:spPr>
            <a:xfrm flipV="1">
              <a:off x="6788497" y="5429468"/>
              <a:ext cx="299963" cy="274408"/>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1" idx="3"/>
            </p:cNvCxnSpPr>
            <p:nvPr/>
          </p:nvCxnSpPr>
          <p:spPr>
            <a:xfrm>
              <a:off x="6788497" y="4395851"/>
              <a:ext cx="299963" cy="282153"/>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8210119" y="4395851"/>
              <a:ext cx="310626" cy="27440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10006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81"/>
            <a:ext cx="8229600" cy="1143000"/>
          </a:xfrm>
        </p:spPr>
        <p:txBody>
          <a:bodyPr>
            <a:normAutofit/>
          </a:bodyPr>
          <a:lstStyle/>
          <a:p>
            <a:r>
              <a:rPr lang="en-US" sz="5400" dirty="0" smtClean="0">
                <a:solidFill>
                  <a:srgbClr val="0000FF"/>
                </a:solidFill>
              </a:rPr>
              <a:t>Batch Processing Systems!</a:t>
            </a:r>
            <a:endParaRPr lang="en-US" sz="5400" dirty="0">
              <a:solidFill>
                <a:srgbClr val="0000FF"/>
              </a:solidFill>
            </a:endParaRPr>
          </a:p>
        </p:txBody>
      </p:sp>
    </p:spTree>
    <p:extLst>
      <p:ext uri="{BB962C8B-B14F-4D97-AF65-F5344CB8AC3E}">
        <p14:creationId xmlns:p14="http://schemas.microsoft.com/office/powerpoint/2010/main" val="35314079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Processing Systems</a:t>
            </a:r>
            <a:endParaRPr lang="en-US" dirty="0"/>
          </a:p>
        </p:txBody>
      </p:sp>
      <p:sp>
        <p:nvSpPr>
          <p:cNvPr id="3" name="Content Placeholder 2"/>
          <p:cNvSpPr>
            <a:spLocks noGrp="1"/>
          </p:cNvSpPr>
          <p:nvPr>
            <p:ph idx="1"/>
          </p:nvPr>
        </p:nvSpPr>
        <p:spPr/>
        <p:txBody>
          <a:bodyPr/>
          <a:lstStyle/>
          <a:p>
            <a:pPr marL="0" indent="0">
              <a:buNone/>
            </a:pPr>
            <a:r>
              <a:rPr lang="en-US" dirty="0"/>
              <a:t>Batch processing systems like </a:t>
            </a:r>
            <a:r>
              <a:rPr lang="en-US" dirty="0" err="1"/>
              <a:t>MapReduce</a:t>
            </a:r>
            <a:r>
              <a:rPr lang="en-US" dirty="0"/>
              <a:t> </a:t>
            </a:r>
            <a:r>
              <a:rPr lang="en-US" dirty="0" smtClean="0"/>
              <a:t>divide </a:t>
            </a:r>
          </a:p>
          <a:p>
            <a:pPr lvl="1"/>
            <a:r>
              <a:rPr lang="en-US" dirty="0" smtClean="0"/>
              <a:t>Data into small partitions</a:t>
            </a:r>
          </a:p>
          <a:p>
            <a:pPr lvl="1"/>
            <a:r>
              <a:rPr lang="en-US" dirty="0" smtClean="0"/>
              <a:t>Jobs into small, deterministic</a:t>
            </a:r>
            <a:r>
              <a:rPr lang="en-US" dirty="0"/>
              <a:t>, stateless map / reduce tasks </a:t>
            </a:r>
          </a:p>
        </p:txBody>
      </p:sp>
      <p:grpSp>
        <p:nvGrpSpPr>
          <p:cNvPr id="39" name="Group 38"/>
          <p:cNvGrpSpPr/>
          <p:nvPr/>
        </p:nvGrpSpPr>
        <p:grpSpPr>
          <a:xfrm>
            <a:off x="2622317" y="3354992"/>
            <a:ext cx="540617" cy="2597734"/>
            <a:chOff x="2622317" y="3354992"/>
            <a:chExt cx="540617" cy="2597734"/>
          </a:xfrm>
        </p:grpSpPr>
        <p:pic>
          <p:nvPicPr>
            <p:cNvPr id="4" name="Picture 3"/>
            <p:cNvPicPr>
              <a:picLocks/>
            </p:cNvPicPr>
            <p:nvPr/>
          </p:nvPicPr>
          <p:blipFill>
            <a:blip r:embed="rId3"/>
            <a:stretch>
              <a:fillRect/>
            </a:stretch>
          </p:blipFill>
          <p:spPr>
            <a:xfrm>
              <a:off x="2622317" y="3354992"/>
              <a:ext cx="540617" cy="493237"/>
            </a:xfrm>
            <a:prstGeom prst="rect">
              <a:avLst/>
            </a:prstGeom>
          </p:spPr>
        </p:pic>
        <p:pic>
          <p:nvPicPr>
            <p:cNvPr id="5" name="Picture 4"/>
            <p:cNvPicPr>
              <a:picLocks/>
            </p:cNvPicPr>
            <p:nvPr/>
          </p:nvPicPr>
          <p:blipFill>
            <a:blip r:embed="rId3"/>
            <a:stretch>
              <a:fillRect/>
            </a:stretch>
          </p:blipFill>
          <p:spPr>
            <a:xfrm>
              <a:off x="2622317" y="4056491"/>
              <a:ext cx="540617" cy="493237"/>
            </a:xfrm>
            <a:prstGeom prst="rect">
              <a:avLst/>
            </a:prstGeom>
          </p:spPr>
        </p:pic>
        <p:pic>
          <p:nvPicPr>
            <p:cNvPr id="6" name="Picture 5"/>
            <p:cNvPicPr>
              <a:picLocks/>
            </p:cNvPicPr>
            <p:nvPr/>
          </p:nvPicPr>
          <p:blipFill>
            <a:blip r:embed="rId3"/>
            <a:stretch>
              <a:fillRect/>
            </a:stretch>
          </p:blipFill>
          <p:spPr>
            <a:xfrm>
              <a:off x="2622317" y="4757990"/>
              <a:ext cx="540617" cy="493237"/>
            </a:xfrm>
            <a:prstGeom prst="rect">
              <a:avLst/>
            </a:prstGeom>
          </p:spPr>
        </p:pic>
        <p:pic>
          <p:nvPicPr>
            <p:cNvPr id="10" name="Picture 9"/>
            <p:cNvPicPr>
              <a:picLocks/>
            </p:cNvPicPr>
            <p:nvPr/>
          </p:nvPicPr>
          <p:blipFill>
            <a:blip r:embed="rId3"/>
            <a:stretch>
              <a:fillRect/>
            </a:stretch>
          </p:blipFill>
          <p:spPr>
            <a:xfrm>
              <a:off x="2622317" y="5459489"/>
              <a:ext cx="540617" cy="493237"/>
            </a:xfrm>
            <a:prstGeom prst="rect">
              <a:avLst/>
            </a:prstGeom>
          </p:spPr>
        </p:pic>
      </p:grpSp>
      <p:grpSp>
        <p:nvGrpSpPr>
          <p:cNvPr id="40" name="Group 39"/>
          <p:cNvGrpSpPr/>
          <p:nvPr/>
        </p:nvGrpSpPr>
        <p:grpSpPr>
          <a:xfrm>
            <a:off x="5820929" y="3577038"/>
            <a:ext cx="540617" cy="2025038"/>
            <a:chOff x="5820929" y="3577038"/>
            <a:chExt cx="540617" cy="2025038"/>
          </a:xfrm>
        </p:grpSpPr>
        <p:pic>
          <p:nvPicPr>
            <p:cNvPr id="7" name="Picture 6"/>
            <p:cNvPicPr>
              <a:picLocks/>
            </p:cNvPicPr>
            <p:nvPr/>
          </p:nvPicPr>
          <p:blipFill>
            <a:blip r:embed="rId3"/>
            <a:stretch>
              <a:fillRect/>
            </a:stretch>
          </p:blipFill>
          <p:spPr>
            <a:xfrm>
              <a:off x="5820929" y="3577038"/>
              <a:ext cx="540617" cy="493237"/>
            </a:xfrm>
            <a:prstGeom prst="rect">
              <a:avLst/>
            </a:prstGeom>
          </p:spPr>
        </p:pic>
        <p:pic>
          <p:nvPicPr>
            <p:cNvPr id="8" name="Picture 7"/>
            <p:cNvPicPr>
              <a:picLocks/>
            </p:cNvPicPr>
            <p:nvPr/>
          </p:nvPicPr>
          <p:blipFill>
            <a:blip r:embed="rId3"/>
            <a:stretch>
              <a:fillRect/>
            </a:stretch>
          </p:blipFill>
          <p:spPr>
            <a:xfrm>
              <a:off x="5820929" y="4334357"/>
              <a:ext cx="540617" cy="493237"/>
            </a:xfrm>
            <a:prstGeom prst="rect">
              <a:avLst/>
            </a:prstGeom>
          </p:spPr>
        </p:pic>
        <p:pic>
          <p:nvPicPr>
            <p:cNvPr id="9" name="Picture 8"/>
            <p:cNvPicPr>
              <a:picLocks/>
            </p:cNvPicPr>
            <p:nvPr/>
          </p:nvPicPr>
          <p:blipFill>
            <a:blip r:embed="rId3"/>
            <a:stretch>
              <a:fillRect/>
            </a:stretch>
          </p:blipFill>
          <p:spPr>
            <a:xfrm>
              <a:off x="5820929" y="5108839"/>
              <a:ext cx="540617" cy="493237"/>
            </a:xfrm>
            <a:prstGeom prst="rect">
              <a:avLst/>
            </a:prstGeom>
          </p:spPr>
        </p:pic>
      </p:grpSp>
      <p:grpSp>
        <p:nvGrpSpPr>
          <p:cNvPr id="29" name="Group 28"/>
          <p:cNvGrpSpPr/>
          <p:nvPr/>
        </p:nvGrpSpPr>
        <p:grpSpPr>
          <a:xfrm>
            <a:off x="1416995" y="3388945"/>
            <a:ext cx="1440576" cy="2102267"/>
            <a:chOff x="1416995" y="3388945"/>
            <a:chExt cx="1440576" cy="2102267"/>
          </a:xfrm>
        </p:grpSpPr>
        <p:cxnSp>
          <p:nvCxnSpPr>
            <p:cNvPr id="31" name="Straight Arrow Connector 30"/>
            <p:cNvCxnSpPr>
              <a:endCxn id="14" idx="1"/>
            </p:cNvCxnSpPr>
            <p:nvPr/>
          </p:nvCxnSpPr>
          <p:spPr>
            <a:xfrm flipV="1">
              <a:off x="1422328" y="3388945"/>
              <a:ext cx="1435243" cy="68133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3" idx="1"/>
            </p:cNvCxnSpPr>
            <p:nvPr/>
          </p:nvCxnSpPr>
          <p:spPr>
            <a:xfrm flipV="1">
              <a:off x="1422328" y="4081917"/>
              <a:ext cx="1435243" cy="289638"/>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12" idx="1"/>
            </p:cNvCxnSpPr>
            <p:nvPr/>
          </p:nvCxnSpPr>
          <p:spPr>
            <a:xfrm>
              <a:off x="1416995" y="4693559"/>
              <a:ext cx="1440576" cy="96101"/>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11" idx="1"/>
            </p:cNvCxnSpPr>
            <p:nvPr/>
          </p:nvCxnSpPr>
          <p:spPr>
            <a:xfrm>
              <a:off x="1422328" y="4963280"/>
              <a:ext cx="1435243" cy="527932"/>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3234193" y="3388945"/>
            <a:ext cx="1134903" cy="2102267"/>
            <a:chOff x="3234193" y="3388945"/>
            <a:chExt cx="1134903" cy="2102267"/>
          </a:xfrm>
        </p:grpSpPr>
        <p:cxnSp>
          <p:nvCxnSpPr>
            <p:cNvPr id="58" name="Straight Arrow Connector 57"/>
            <p:cNvCxnSpPr>
              <a:stCxn id="14" idx="3"/>
              <a:endCxn id="62" idx="1"/>
            </p:cNvCxnSpPr>
            <p:nvPr/>
          </p:nvCxnSpPr>
          <p:spPr>
            <a:xfrm>
              <a:off x="3234193" y="3388945"/>
              <a:ext cx="1124088" cy="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63" idx="1"/>
            </p:cNvCxnSpPr>
            <p:nvPr/>
          </p:nvCxnSpPr>
          <p:spPr>
            <a:xfrm>
              <a:off x="3234193" y="4081917"/>
              <a:ext cx="1126322" cy="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2" idx="3"/>
              <a:endCxn id="64" idx="1"/>
            </p:cNvCxnSpPr>
            <p:nvPr/>
          </p:nvCxnSpPr>
          <p:spPr>
            <a:xfrm>
              <a:off x="3234193" y="4789660"/>
              <a:ext cx="1124088" cy="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11" idx="3"/>
              <a:endCxn id="65" idx="1"/>
            </p:cNvCxnSpPr>
            <p:nvPr/>
          </p:nvCxnSpPr>
          <p:spPr>
            <a:xfrm>
              <a:off x="3234193" y="5491212"/>
              <a:ext cx="1134903" cy="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35" name="Group 34"/>
          <p:cNvGrpSpPr/>
          <p:nvPr/>
        </p:nvGrpSpPr>
        <p:grpSpPr>
          <a:xfrm>
            <a:off x="4642181" y="3388945"/>
            <a:ext cx="1465488" cy="2104827"/>
            <a:chOff x="4642181" y="3388945"/>
            <a:chExt cx="1465488" cy="2104827"/>
          </a:xfrm>
        </p:grpSpPr>
        <p:cxnSp>
          <p:nvCxnSpPr>
            <p:cNvPr id="74" name="Straight Arrow Connector 73"/>
            <p:cNvCxnSpPr>
              <a:stCxn id="62" idx="3"/>
              <a:endCxn id="9" idx="0"/>
            </p:cNvCxnSpPr>
            <p:nvPr/>
          </p:nvCxnSpPr>
          <p:spPr>
            <a:xfrm>
              <a:off x="4658612" y="3388945"/>
              <a:ext cx="1432626" cy="1719894"/>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63" idx="3"/>
              <a:endCxn id="9" idx="0"/>
            </p:cNvCxnSpPr>
            <p:nvPr/>
          </p:nvCxnSpPr>
          <p:spPr>
            <a:xfrm>
              <a:off x="4660846" y="4081917"/>
              <a:ext cx="1430392" cy="1026922"/>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64" idx="3"/>
              <a:endCxn id="9" idx="0"/>
            </p:cNvCxnSpPr>
            <p:nvPr/>
          </p:nvCxnSpPr>
          <p:spPr>
            <a:xfrm>
              <a:off x="4658612" y="4789660"/>
              <a:ext cx="1432626" cy="319179"/>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65" idx="3"/>
              <a:endCxn id="9" idx="0"/>
            </p:cNvCxnSpPr>
            <p:nvPr/>
          </p:nvCxnSpPr>
          <p:spPr>
            <a:xfrm flipV="1">
              <a:off x="4669427" y="5108839"/>
              <a:ext cx="1421811" cy="382373"/>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a:endCxn id="16" idx="1"/>
            </p:cNvCxnSpPr>
            <p:nvPr/>
          </p:nvCxnSpPr>
          <p:spPr>
            <a:xfrm>
              <a:off x="4658612" y="3388945"/>
              <a:ext cx="1449057" cy="1069418"/>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endCxn id="16" idx="1"/>
            </p:cNvCxnSpPr>
            <p:nvPr/>
          </p:nvCxnSpPr>
          <p:spPr>
            <a:xfrm>
              <a:off x="4660846" y="4081917"/>
              <a:ext cx="1446823" cy="37644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8" name="Straight Arrow Connector 87"/>
            <p:cNvCxnSpPr>
              <a:endCxn id="16" idx="1"/>
            </p:cNvCxnSpPr>
            <p:nvPr/>
          </p:nvCxnSpPr>
          <p:spPr>
            <a:xfrm flipV="1">
              <a:off x="4658612" y="4458363"/>
              <a:ext cx="1449057" cy="33129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endCxn id="16" idx="1"/>
            </p:cNvCxnSpPr>
            <p:nvPr/>
          </p:nvCxnSpPr>
          <p:spPr>
            <a:xfrm flipV="1">
              <a:off x="4669427" y="4458363"/>
              <a:ext cx="1438242" cy="103285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a:endCxn id="17" idx="1"/>
            </p:cNvCxnSpPr>
            <p:nvPr/>
          </p:nvCxnSpPr>
          <p:spPr>
            <a:xfrm>
              <a:off x="4642181" y="3391504"/>
              <a:ext cx="1465488" cy="27949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endCxn id="17" idx="1"/>
            </p:cNvCxnSpPr>
            <p:nvPr/>
          </p:nvCxnSpPr>
          <p:spPr>
            <a:xfrm flipV="1">
              <a:off x="4644415" y="3671000"/>
              <a:ext cx="1463254" cy="41347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a:endCxn id="17" idx="1"/>
            </p:cNvCxnSpPr>
            <p:nvPr/>
          </p:nvCxnSpPr>
          <p:spPr>
            <a:xfrm flipV="1">
              <a:off x="4642181" y="3671000"/>
              <a:ext cx="1465488" cy="112122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7" name="Straight Arrow Connector 96"/>
            <p:cNvCxnSpPr>
              <a:endCxn id="17" idx="1"/>
            </p:cNvCxnSpPr>
            <p:nvPr/>
          </p:nvCxnSpPr>
          <p:spPr>
            <a:xfrm flipV="1">
              <a:off x="4652996" y="3671000"/>
              <a:ext cx="1454673" cy="1822772"/>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28" name="Group 27"/>
          <p:cNvGrpSpPr/>
          <p:nvPr/>
        </p:nvGrpSpPr>
        <p:grpSpPr>
          <a:xfrm>
            <a:off x="2857571" y="3215325"/>
            <a:ext cx="509802" cy="2565525"/>
            <a:chOff x="2857571" y="3215325"/>
            <a:chExt cx="509802" cy="2565525"/>
          </a:xfrm>
        </p:grpSpPr>
        <p:sp>
          <p:nvSpPr>
            <p:cNvPr id="11" name="Rounded Rectangle 10"/>
            <p:cNvSpPr/>
            <p:nvPr/>
          </p:nvSpPr>
          <p:spPr>
            <a:xfrm>
              <a:off x="2857571" y="5317592"/>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2" name="Rounded Rectangle 11"/>
            <p:cNvSpPr/>
            <p:nvPr/>
          </p:nvSpPr>
          <p:spPr>
            <a:xfrm>
              <a:off x="2857571" y="461604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3" name="Rounded Rectangle 12"/>
            <p:cNvSpPr/>
            <p:nvPr/>
          </p:nvSpPr>
          <p:spPr>
            <a:xfrm>
              <a:off x="2857571" y="3908297"/>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4" name="Rounded Rectangle 13"/>
            <p:cNvSpPr/>
            <p:nvPr/>
          </p:nvSpPr>
          <p:spPr>
            <a:xfrm>
              <a:off x="2857571" y="3215325"/>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2" name="Rounded Rectangle 101"/>
            <p:cNvSpPr/>
            <p:nvPr/>
          </p:nvSpPr>
          <p:spPr>
            <a:xfrm>
              <a:off x="2924161" y="537560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3" name="Rounded Rectangle 102"/>
            <p:cNvSpPr/>
            <p:nvPr/>
          </p:nvSpPr>
          <p:spPr>
            <a:xfrm>
              <a:off x="2924161" y="4674049"/>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4" name="Rounded Rectangle 103"/>
            <p:cNvSpPr/>
            <p:nvPr/>
          </p:nvSpPr>
          <p:spPr>
            <a:xfrm>
              <a:off x="2924161" y="3966306"/>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5" name="Rounded Rectangle 104"/>
            <p:cNvSpPr/>
            <p:nvPr/>
          </p:nvSpPr>
          <p:spPr>
            <a:xfrm>
              <a:off x="2924161" y="3273334"/>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0" name="Rounded Rectangle 109"/>
            <p:cNvSpPr/>
            <p:nvPr/>
          </p:nvSpPr>
          <p:spPr>
            <a:xfrm>
              <a:off x="2990751" y="543361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1" name="Rounded Rectangle 110"/>
            <p:cNvSpPr/>
            <p:nvPr/>
          </p:nvSpPr>
          <p:spPr>
            <a:xfrm>
              <a:off x="2990751" y="4732058"/>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2" name="Rounded Rectangle 111"/>
            <p:cNvSpPr/>
            <p:nvPr/>
          </p:nvSpPr>
          <p:spPr>
            <a:xfrm>
              <a:off x="2990751" y="4024315"/>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3" name="Rounded Rectangle 112"/>
            <p:cNvSpPr/>
            <p:nvPr/>
          </p:nvSpPr>
          <p:spPr>
            <a:xfrm>
              <a:off x="2990751" y="3331343"/>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grpSp>
      <p:sp>
        <p:nvSpPr>
          <p:cNvPr id="121" name="TextBox 120"/>
          <p:cNvSpPr txBox="1"/>
          <p:nvPr/>
        </p:nvSpPr>
        <p:spPr>
          <a:xfrm>
            <a:off x="2366851" y="5952726"/>
            <a:ext cx="1114620" cy="584776"/>
          </a:xfrm>
          <a:prstGeom prst="rect">
            <a:avLst/>
          </a:prstGeom>
          <a:noFill/>
        </p:spPr>
        <p:txBody>
          <a:bodyPr wrap="square" rtlCol="0">
            <a:spAutoFit/>
          </a:bodyPr>
          <a:lstStyle/>
          <a:p>
            <a:pPr algn="ctr"/>
            <a:r>
              <a:rPr lang="en-US" sz="1600" dirty="0" smtClean="0"/>
              <a:t>stateless map tasks</a:t>
            </a:r>
            <a:endParaRPr lang="en-US" sz="1600" dirty="0"/>
          </a:p>
        </p:txBody>
      </p:sp>
      <p:grpSp>
        <p:nvGrpSpPr>
          <p:cNvPr id="37" name="Group 36"/>
          <p:cNvGrpSpPr/>
          <p:nvPr/>
        </p:nvGrpSpPr>
        <p:grpSpPr>
          <a:xfrm>
            <a:off x="6568043" y="3746171"/>
            <a:ext cx="1166575" cy="1538011"/>
            <a:chOff x="6568043" y="3746171"/>
            <a:chExt cx="1166575" cy="1538011"/>
          </a:xfrm>
        </p:grpSpPr>
        <p:cxnSp>
          <p:nvCxnSpPr>
            <p:cNvPr id="123" name="Straight Arrow Connector 122"/>
            <p:cNvCxnSpPr>
              <a:stCxn id="135" idx="3"/>
            </p:cNvCxnSpPr>
            <p:nvPr/>
          </p:nvCxnSpPr>
          <p:spPr>
            <a:xfrm>
              <a:off x="6568043" y="3746171"/>
              <a:ext cx="1166575" cy="50936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34" idx="3"/>
              <a:endCxn id="115" idx="0"/>
            </p:cNvCxnSpPr>
            <p:nvPr/>
          </p:nvCxnSpPr>
          <p:spPr>
            <a:xfrm>
              <a:off x="6568043" y="4533534"/>
              <a:ext cx="1161243" cy="2129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33" idx="3"/>
            </p:cNvCxnSpPr>
            <p:nvPr/>
          </p:nvCxnSpPr>
          <p:spPr>
            <a:xfrm flipV="1">
              <a:off x="6568043" y="4859325"/>
              <a:ext cx="1161243" cy="42485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sp>
        <p:nvSpPr>
          <p:cNvPr id="122" name="TextBox 121"/>
          <p:cNvSpPr txBox="1"/>
          <p:nvPr/>
        </p:nvSpPr>
        <p:spPr>
          <a:xfrm>
            <a:off x="5430130" y="5952726"/>
            <a:ext cx="1442350" cy="584776"/>
          </a:xfrm>
          <a:prstGeom prst="rect">
            <a:avLst/>
          </a:prstGeom>
          <a:noFill/>
        </p:spPr>
        <p:txBody>
          <a:bodyPr wrap="square" rtlCol="0">
            <a:spAutoFit/>
          </a:bodyPr>
          <a:lstStyle/>
          <a:p>
            <a:pPr algn="ctr"/>
            <a:r>
              <a:rPr lang="en-US" sz="1600" dirty="0" smtClean="0"/>
              <a:t>stateless reduce tasks</a:t>
            </a:r>
            <a:endParaRPr lang="en-US" sz="1600" dirty="0"/>
          </a:p>
        </p:txBody>
      </p:sp>
      <p:grpSp>
        <p:nvGrpSpPr>
          <p:cNvPr id="36" name="Group 35"/>
          <p:cNvGrpSpPr/>
          <p:nvPr/>
        </p:nvGrpSpPr>
        <p:grpSpPr>
          <a:xfrm>
            <a:off x="6107669" y="3497380"/>
            <a:ext cx="460374" cy="1960422"/>
            <a:chOff x="6107669" y="3497380"/>
            <a:chExt cx="460374" cy="1960422"/>
          </a:xfrm>
        </p:grpSpPr>
        <p:sp>
          <p:nvSpPr>
            <p:cNvPr id="15" name="Rounded Rectangle 14"/>
            <p:cNvSpPr/>
            <p:nvPr/>
          </p:nvSpPr>
          <p:spPr>
            <a:xfrm>
              <a:off x="6107669" y="503539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6" name="Rounded Rectangle 15"/>
            <p:cNvSpPr/>
            <p:nvPr/>
          </p:nvSpPr>
          <p:spPr>
            <a:xfrm>
              <a:off x="6107669" y="4284743"/>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7" name="Rounded Rectangle 16"/>
            <p:cNvSpPr/>
            <p:nvPr/>
          </p:nvSpPr>
          <p:spPr>
            <a:xfrm>
              <a:off x="6107669" y="349738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a:solidFill>
                    <a:srgbClr val="000090"/>
                  </a:solidFill>
                </a:rPr>
                <a:t>R</a:t>
              </a:r>
              <a:endParaRPr lang="en-US" sz="1400" dirty="0">
                <a:solidFill>
                  <a:srgbClr val="000090"/>
                </a:solidFill>
              </a:endParaRPr>
            </a:p>
          </p:txBody>
        </p:sp>
        <p:sp>
          <p:nvSpPr>
            <p:cNvPr id="133" name="Rounded Rectangle 132"/>
            <p:cNvSpPr/>
            <p:nvPr/>
          </p:nvSpPr>
          <p:spPr>
            <a:xfrm>
              <a:off x="6191421" y="5110562"/>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34" name="Rounded Rectangle 133"/>
            <p:cNvSpPr/>
            <p:nvPr/>
          </p:nvSpPr>
          <p:spPr>
            <a:xfrm>
              <a:off x="6191421" y="4359914"/>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35" name="Rounded Rectangle 134"/>
            <p:cNvSpPr/>
            <p:nvPr/>
          </p:nvSpPr>
          <p:spPr>
            <a:xfrm>
              <a:off x="6191421" y="357255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a:solidFill>
                    <a:srgbClr val="000090"/>
                  </a:solidFill>
                </a:rPr>
                <a:t>R</a:t>
              </a:r>
              <a:endParaRPr lang="en-US" sz="1400" dirty="0">
                <a:solidFill>
                  <a:srgbClr val="000090"/>
                </a:solidFill>
              </a:endParaRPr>
            </a:p>
          </p:txBody>
        </p:sp>
      </p:grpSp>
      <p:grpSp>
        <p:nvGrpSpPr>
          <p:cNvPr id="43" name="Group 42"/>
          <p:cNvGrpSpPr/>
          <p:nvPr/>
        </p:nvGrpSpPr>
        <p:grpSpPr>
          <a:xfrm>
            <a:off x="472580" y="3915272"/>
            <a:ext cx="1501022" cy="2056494"/>
            <a:chOff x="472580" y="3915272"/>
            <a:chExt cx="1501022" cy="2056494"/>
          </a:xfrm>
        </p:grpSpPr>
        <p:grpSp>
          <p:nvGrpSpPr>
            <p:cNvPr id="30" name="Group 29"/>
            <p:cNvGrpSpPr/>
            <p:nvPr/>
          </p:nvGrpSpPr>
          <p:grpSpPr>
            <a:xfrm rot="16200000">
              <a:off x="619130" y="4380986"/>
              <a:ext cx="1268912" cy="337483"/>
              <a:chOff x="2344694" y="2798449"/>
              <a:chExt cx="1268912" cy="337483"/>
            </a:xfrm>
          </p:grpSpPr>
          <p:sp>
            <p:nvSpPr>
              <p:cNvPr id="23" name="Alternate Process 2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Connector 23"/>
              <p:cNvCxnSpPr>
                <a:stCxn id="23" idx="0"/>
                <a:endCxn id="23" idx="2"/>
              </p:cNvCxnSpPr>
              <p:nvPr/>
            </p:nvCxnSpPr>
            <p:spPr>
              <a:xfrm>
                <a:off x="2979150" y="2806060"/>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308095" y="279844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69554" y="2811393"/>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472580" y="5386990"/>
              <a:ext cx="1501022" cy="584776"/>
            </a:xfrm>
            <a:prstGeom prst="rect">
              <a:avLst/>
            </a:prstGeom>
            <a:noFill/>
          </p:spPr>
          <p:txBody>
            <a:bodyPr wrap="square" rtlCol="0">
              <a:spAutoFit/>
            </a:bodyPr>
            <a:lstStyle/>
            <a:p>
              <a:pPr algn="ctr"/>
              <a:r>
                <a:rPr lang="en-US" sz="1600" dirty="0" smtClean="0"/>
                <a:t>immutable input dataset</a:t>
              </a:r>
              <a:endParaRPr lang="en-US" sz="1600" dirty="0"/>
            </a:p>
          </p:txBody>
        </p:sp>
      </p:grpSp>
      <p:grpSp>
        <p:nvGrpSpPr>
          <p:cNvPr id="47" name="Group 46"/>
          <p:cNvGrpSpPr/>
          <p:nvPr/>
        </p:nvGrpSpPr>
        <p:grpSpPr>
          <a:xfrm>
            <a:off x="7129288" y="4073131"/>
            <a:ext cx="1501022" cy="1898635"/>
            <a:chOff x="7129288" y="4073131"/>
            <a:chExt cx="1501022" cy="1898635"/>
          </a:xfrm>
        </p:grpSpPr>
        <p:grpSp>
          <p:nvGrpSpPr>
            <p:cNvPr id="114" name="Group 113"/>
            <p:cNvGrpSpPr/>
            <p:nvPr/>
          </p:nvGrpSpPr>
          <p:grpSpPr>
            <a:xfrm rot="16200000">
              <a:off x="7412521" y="4389896"/>
              <a:ext cx="963401" cy="329871"/>
              <a:chOff x="5547984" y="2803143"/>
              <a:chExt cx="963401" cy="329871"/>
            </a:xfrm>
          </p:grpSpPr>
          <p:sp>
            <p:nvSpPr>
              <p:cNvPr id="115" name="Alternate Process 114"/>
              <p:cNvSpPr/>
              <p:nvPr/>
            </p:nvSpPr>
            <p:spPr>
              <a:xfrm>
                <a:off x="5547984" y="2803143"/>
                <a:ext cx="963401" cy="324539"/>
              </a:xfrm>
              <a:prstGeom prst="flowChartAlternateProcess">
                <a:avLst/>
              </a:prstGeom>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6" name="Straight Connector 115"/>
              <p:cNvCxnSpPr/>
              <p:nvPr/>
            </p:nvCxnSpPr>
            <p:spPr>
              <a:xfrm rot="5400000">
                <a:off x="6017121" y="2965414"/>
                <a:ext cx="324539" cy="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872841" y="2808475"/>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sp>
          <p:nvSpPr>
            <p:cNvPr id="78" name="TextBox 77"/>
            <p:cNvSpPr txBox="1"/>
            <p:nvPr/>
          </p:nvSpPr>
          <p:spPr>
            <a:xfrm>
              <a:off x="7129288" y="5386990"/>
              <a:ext cx="1501022" cy="584776"/>
            </a:xfrm>
            <a:prstGeom prst="rect">
              <a:avLst/>
            </a:prstGeom>
            <a:noFill/>
          </p:spPr>
          <p:txBody>
            <a:bodyPr wrap="square" rtlCol="0">
              <a:spAutoFit/>
            </a:bodyPr>
            <a:lstStyle/>
            <a:p>
              <a:pPr algn="ctr"/>
              <a:r>
                <a:rPr lang="en-US" sz="1600" dirty="0" smtClean="0"/>
                <a:t>immutable output dataset</a:t>
              </a:r>
              <a:endParaRPr lang="en-US" sz="1600" dirty="0"/>
            </a:p>
          </p:txBody>
        </p:sp>
      </p:grpSp>
      <p:grpSp>
        <p:nvGrpSpPr>
          <p:cNvPr id="46" name="Group 45"/>
          <p:cNvGrpSpPr/>
          <p:nvPr/>
        </p:nvGrpSpPr>
        <p:grpSpPr>
          <a:xfrm>
            <a:off x="3786308" y="3215325"/>
            <a:ext cx="1501022" cy="3091687"/>
            <a:chOff x="3786308" y="3215325"/>
            <a:chExt cx="1501022" cy="3091687"/>
          </a:xfrm>
        </p:grpSpPr>
        <p:grpSp>
          <p:nvGrpSpPr>
            <p:cNvPr id="33" name="Group 32"/>
            <p:cNvGrpSpPr/>
            <p:nvPr/>
          </p:nvGrpSpPr>
          <p:grpSpPr>
            <a:xfrm>
              <a:off x="4358281" y="3215325"/>
              <a:ext cx="311146" cy="2449507"/>
              <a:chOff x="4358281" y="3215325"/>
              <a:chExt cx="311146" cy="2449507"/>
            </a:xfrm>
          </p:grpSpPr>
          <p:sp>
            <p:nvSpPr>
              <p:cNvPr id="62" name="Rectangle 61"/>
              <p:cNvSpPr/>
              <p:nvPr/>
            </p:nvSpPr>
            <p:spPr>
              <a:xfrm>
                <a:off x="4358281" y="3215325"/>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4360515" y="3908297"/>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4358281" y="4616040"/>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4369096" y="5317592"/>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90" name="TextBox 89"/>
            <p:cNvSpPr txBox="1"/>
            <p:nvPr/>
          </p:nvSpPr>
          <p:spPr>
            <a:xfrm>
              <a:off x="3786308" y="5722236"/>
              <a:ext cx="1501022" cy="584776"/>
            </a:xfrm>
            <a:prstGeom prst="rect">
              <a:avLst/>
            </a:prstGeom>
            <a:noFill/>
          </p:spPr>
          <p:txBody>
            <a:bodyPr wrap="square" rtlCol="0">
              <a:spAutoFit/>
            </a:bodyPr>
            <a:lstStyle/>
            <a:p>
              <a:pPr algn="ctr"/>
              <a:r>
                <a:rPr lang="en-US" sz="1600" dirty="0" smtClean="0"/>
                <a:t>immutable</a:t>
              </a:r>
            </a:p>
            <a:p>
              <a:pPr algn="ctr"/>
              <a:r>
                <a:rPr lang="en-US" sz="1600" dirty="0" smtClean="0"/>
                <a:t>map outputs</a:t>
              </a:r>
              <a:endParaRPr lang="en-US" sz="1600" dirty="0"/>
            </a:p>
          </p:txBody>
        </p:sp>
      </p:grpSp>
    </p:spTree>
    <p:extLst>
      <p:ext uri="{BB962C8B-B14F-4D97-AF65-F5344CB8AC3E}">
        <p14:creationId xmlns:p14="http://schemas.microsoft.com/office/powerpoint/2010/main" val="2647985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22"/>
                                        </p:tgtEl>
                                        <p:attrNameLst>
                                          <p:attrName>style.visibility</p:attrName>
                                        </p:attrNameLst>
                                      </p:cBhvr>
                                      <p:to>
                                        <p:strVal val="visible"/>
                                      </p:to>
                                    </p:se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par>
                          <p:cTn id="46" fill="hold">
                            <p:stCondLst>
                              <p:cond delay="1500"/>
                            </p:stCondLst>
                            <p:childTnLst>
                              <p:par>
                                <p:cTn id="47" presetID="1" presetClass="entr" presetSubtype="0"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Recovery</a:t>
            </a:r>
            <a:endParaRPr lang="en-US" dirty="0"/>
          </a:p>
        </p:txBody>
      </p:sp>
      <p:sp>
        <p:nvSpPr>
          <p:cNvPr id="3" name="Content Placeholder 2"/>
          <p:cNvSpPr>
            <a:spLocks noGrp="1"/>
          </p:cNvSpPr>
          <p:nvPr>
            <p:ph idx="1"/>
          </p:nvPr>
        </p:nvSpPr>
        <p:spPr>
          <a:xfrm>
            <a:off x="448619" y="1600200"/>
            <a:ext cx="8229600" cy="1489125"/>
          </a:xfrm>
        </p:spPr>
        <p:txBody>
          <a:bodyPr>
            <a:normAutofit/>
          </a:bodyPr>
          <a:lstStyle/>
          <a:p>
            <a:pPr marL="0" indent="0" algn="ctr">
              <a:buNone/>
            </a:pPr>
            <a:r>
              <a:rPr lang="en-US" dirty="0" smtClean="0"/>
              <a:t>Failed tasks are re-executed on the </a:t>
            </a:r>
          </a:p>
          <a:p>
            <a:pPr marL="0" indent="0" algn="ctr">
              <a:buNone/>
            </a:pPr>
            <a:r>
              <a:rPr lang="en-US" dirty="0" smtClean="0"/>
              <a:t>other nodes </a:t>
            </a:r>
            <a:r>
              <a:rPr lang="en-US" dirty="0" smtClean="0">
                <a:solidFill>
                  <a:srgbClr val="DB0202"/>
                </a:solidFill>
              </a:rPr>
              <a:t>in parallel</a:t>
            </a:r>
            <a:endParaRPr lang="en-US" dirty="0">
              <a:solidFill>
                <a:srgbClr val="DB0202"/>
              </a:solidFill>
            </a:endParaRPr>
          </a:p>
        </p:txBody>
      </p:sp>
      <p:pic>
        <p:nvPicPr>
          <p:cNvPr id="5" name="Picture 4"/>
          <p:cNvPicPr>
            <a:picLocks/>
          </p:cNvPicPr>
          <p:nvPr/>
        </p:nvPicPr>
        <p:blipFill>
          <a:blip r:embed="rId3"/>
          <a:stretch>
            <a:fillRect/>
          </a:stretch>
        </p:blipFill>
        <p:spPr>
          <a:xfrm>
            <a:off x="2622317" y="4056491"/>
            <a:ext cx="540617" cy="493237"/>
          </a:xfrm>
          <a:prstGeom prst="rect">
            <a:avLst/>
          </a:prstGeom>
        </p:spPr>
      </p:pic>
      <p:pic>
        <p:nvPicPr>
          <p:cNvPr id="6" name="Picture 5"/>
          <p:cNvPicPr>
            <a:picLocks/>
          </p:cNvPicPr>
          <p:nvPr/>
        </p:nvPicPr>
        <p:blipFill>
          <a:blip r:embed="rId3"/>
          <a:stretch>
            <a:fillRect/>
          </a:stretch>
        </p:blipFill>
        <p:spPr>
          <a:xfrm>
            <a:off x="2622317" y="4757990"/>
            <a:ext cx="540617" cy="493237"/>
          </a:xfrm>
          <a:prstGeom prst="rect">
            <a:avLst/>
          </a:prstGeom>
        </p:spPr>
      </p:pic>
      <p:pic>
        <p:nvPicPr>
          <p:cNvPr id="10" name="Picture 9"/>
          <p:cNvPicPr>
            <a:picLocks/>
          </p:cNvPicPr>
          <p:nvPr/>
        </p:nvPicPr>
        <p:blipFill>
          <a:blip r:embed="rId3"/>
          <a:stretch>
            <a:fillRect/>
          </a:stretch>
        </p:blipFill>
        <p:spPr>
          <a:xfrm>
            <a:off x="2622317" y="5459489"/>
            <a:ext cx="540617" cy="493237"/>
          </a:xfrm>
          <a:prstGeom prst="rect">
            <a:avLst/>
          </a:prstGeom>
        </p:spPr>
      </p:pic>
      <p:sp>
        <p:nvSpPr>
          <p:cNvPr id="11" name="Rounded Rectangle 10"/>
          <p:cNvSpPr/>
          <p:nvPr/>
        </p:nvSpPr>
        <p:spPr>
          <a:xfrm>
            <a:off x="2857571" y="5317592"/>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2" name="Rounded Rectangle 11"/>
          <p:cNvSpPr/>
          <p:nvPr/>
        </p:nvSpPr>
        <p:spPr>
          <a:xfrm>
            <a:off x="2857571" y="461604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3" name="Rounded Rectangle 12"/>
          <p:cNvSpPr/>
          <p:nvPr/>
        </p:nvSpPr>
        <p:spPr>
          <a:xfrm>
            <a:off x="2857571" y="3908297"/>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pic>
        <p:nvPicPr>
          <p:cNvPr id="7" name="Picture 6"/>
          <p:cNvPicPr>
            <a:picLocks/>
          </p:cNvPicPr>
          <p:nvPr/>
        </p:nvPicPr>
        <p:blipFill>
          <a:blip r:embed="rId3"/>
          <a:stretch>
            <a:fillRect/>
          </a:stretch>
        </p:blipFill>
        <p:spPr>
          <a:xfrm>
            <a:off x="5820929" y="3577038"/>
            <a:ext cx="540617" cy="493237"/>
          </a:xfrm>
          <a:prstGeom prst="rect">
            <a:avLst/>
          </a:prstGeom>
        </p:spPr>
      </p:pic>
      <p:pic>
        <p:nvPicPr>
          <p:cNvPr id="8" name="Picture 7"/>
          <p:cNvPicPr>
            <a:picLocks/>
          </p:cNvPicPr>
          <p:nvPr/>
        </p:nvPicPr>
        <p:blipFill>
          <a:blip r:embed="rId3"/>
          <a:stretch>
            <a:fillRect/>
          </a:stretch>
        </p:blipFill>
        <p:spPr>
          <a:xfrm>
            <a:off x="5820929" y="4334357"/>
            <a:ext cx="540617" cy="493237"/>
          </a:xfrm>
          <a:prstGeom prst="rect">
            <a:avLst/>
          </a:prstGeom>
        </p:spPr>
      </p:pic>
      <p:sp>
        <p:nvSpPr>
          <p:cNvPr id="16" name="Rounded Rectangle 15"/>
          <p:cNvSpPr/>
          <p:nvPr/>
        </p:nvSpPr>
        <p:spPr>
          <a:xfrm>
            <a:off x="6107669" y="4284743"/>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7" name="Rounded Rectangle 16"/>
          <p:cNvSpPr/>
          <p:nvPr/>
        </p:nvSpPr>
        <p:spPr>
          <a:xfrm>
            <a:off x="6107669" y="349738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a:solidFill>
                  <a:srgbClr val="000090"/>
                </a:solidFill>
              </a:rPr>
              <a:t>R</a:t>
            </a:r>
            <a:endParaRPr lang="en-US" sz="1400" dirty="0">
              <a:solidFill>
                <a:srgbClr val="000090"/>
              </a:solidFill>
            </a:endParaRPr>
          </a:p>
        </p:txBody>
      </p:sp>
      <p:grpSp>
        <p:nvGrpSpPr>
          <p:cNvPr id="30" name="Group 29"/>
          <p:cNvGrpSpPr/>
          <p:nvPr/>
        </p:nvGrpSpPr>
        <p:grpSpPr>
          <a:xfrm rot="16200000">
            <a:off x="619130" y="4380986"/>
            <a:ext cx="1268912" cy="337483"/>
            <a:chOff x="2344694" y="2798449"/>
            <a:chExt cx="1268912" cy="337483"/>
          </a:xfrm>
        </p:grpSpPr>
        <p:sp>
          <p:nvSpPr>
            <p:cNvPr id="23" name="Alternate Process 2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Connector 23"/>
            <p:cNvCxnSpPr>
              <a:stCxn id="23" idx="0"/>
              <a:endCxn id="23" idx="2"/>
            </p:cNvCxnSpPr>
            <p:nvPr/>
          </p:nvCxnSpPr>
          <p:spPr>
            <a:xfrm>
              <a:off x="2979150" y="2806060"/>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308095" y="279844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69554" y="2811393"/>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sp>
        <p:nvSpPr>
          <p:cNvPr id="102" name="Rounded Rectangle 101"/>
          <p:cNvSpPr/>
          <p:nvPr/>
        </p:nvSpPr>
        <p:spPr>
          <a:xfrm>
            <a:off x="2924161" y="537560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3" name="Rounded Rectangle 102"/>
          <p:cNvSpPr/>
          <p:nvPr/>
        </p:nvSpPr>
        <p:spPr>
          <a:xfrm>
            <a:off x="2924161" y="4674049"/>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4" name="Rounded Rectangle 103"/>
          <p:cNvSpPr/>
          <p:nvPr/>
        </p:nvSpPr>
        <p:spPr>
          <a:xfrm>
            <a:off x="2924161" y="3966306"/>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0" name="Rounded Rectangle 109"/>
          <p:cNvSpPr/>
          <p:nvPr/>
        </p:nvSpPr>
        <p:spPr>
          <a:xfrm>
            <a:off x="2990751" y="5433610"/>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1" name="Rounded Rectangle 110"/>
          <p:cNvSpPr/>
          <p:nvPr/>
        </p:nvSpPr>
        <p:spPr>
          <a:xfrm>
            <a:off x="2990751" y="4732058"/>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2" name="Rounded Rectangle 111"/>
          <p:cNvSpPr/>
          <p:nvPr/>
        </p:nvSpPr>
        <p:spPr>
          <a:xfrm>
            <a:off x="2990751" y="4024315"/>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grpSp>
        <p:nvGrpSpPr>
          <p:cNvPr id="114" name="Group 113"/>
          <p:cNvGrpSpPr/>
          <p:nvPr/>
        </p:nvGrpSpPr>
        <p:grpSpPr>
          <a:xfrm rot="16200000">
            <a:off x="7412521" y="4389896"/>
            <a:ext cx="963401" cy="329871"/>
            <a:chOff x="5547984" y="2803143"/>
            <a:chExt cx="963401" cy="329871"/>
          </a:xfrm>
        </p:grpSpPr>
        <p:sp>
          <p:nvSpPr>
            <p:cNvPr id="115" name="Alternate Process 114"/>
            <p:cNvSpPr/>
            <p:nvPr/>
          </p:nvSpPr>
          <p:spPr>
            <a:xfrm>
              <a:off x="5547984" y="2803143"/>
              <a:ext cx="963401" cy="324539"/>
            </a:xfrm>
            <a:prstGeom prst="flowChartAlternateProcess">
              <a:avLst/>
            </a:prstGeom>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6" name="Straight Connector 115"/>
            <p:cNvCxnSpPr/>
            <p:nvPr/>
          </p:nvCxnSpPr>
          <p:spPr>
            <a:xfrm rot="5400000">
              <a:off x="6017121" y="2965414"/>
              <a:ext cx="324539" cy="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872841" y="2808475"/>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sp>
        <p:nvSpPr>
          <p:cNvPr id="121" name="TextBox 120"/>
          <p:cNvSpPr txBox="1"/>
          <p:nvPr/>
        </p:nvSpPr>
        <p:spPr>
          <a:xfrm>
            <a:off x="2366851" y="5952726"/>
            <a:ext cx="1114620" cy="584776"/>
          </a:xfrm>
          <a:prstGeom prst="rect">
            <a:avLst/>
          </a:prstGeom>
          <a:noFill/>
        </p:spPr>
        <p:txBody>
          <a:bodyPr wrap="square" rtlCol="0">
            <a:spAutoFit/>
          </a:bodyPr>
          <a:lstStyle/>
          <a:p>
            <a:pPr algn="ctr"/>
            <a:r>
              <a:rPr lang="en-US" sz="1600" dirty="0" smtClean="0"/>
              <a:t>stateless map tasks</a:t>
            </a:r>
            <a:endParaRPr lang="en-US" sz="1600" dirty="0"/>
          </a:p>
        </p:txBody>
      </p:sp>
      <p:sp>
        <p:nvSpPr>
          <p:cNvPr id="122" name="TextBox 121"/>
          <p:cNvSpPr txBox="1"/>
          <p:nvPr/>
        </p:nvSpPr>
        <p:spPr>
          <a:xfrm>
            <a:off x="5430130" y="5952726"/>
            <a:ext cx="1442350" cy="584776"/>
          </a:xfrm>
          <a:prstGeom prst="rect">
            <a:avLst/>
          </a:prstGeom>
          <a:noFill/>
        </p:spPr>
        <p:txBody>
          <a:bodyPr wrap="square" rtlCol="0">
            <a:spAutoFit/>
          </a:bodyPr>
          <a:lstStyle/>
          <a:p>
            <a:pPr algn="ctr"/>
            <a:r>
              <a:rPr lang="en-US" sz="1600" dirty="0" smtClean="0"/>
              <a:t>stateless reduce tasks</a:t>
            </a:r>
            <a:endParaRPr lang="en-US" sz="1600" dirty="0"/>
          </a:p>
        </p:txBody>
      </p:sp>
      <p:grpSp>
        <p:nvGrpSpPr>
          <p:cNvPr id="48" name="Group 47"/>
          <p:cNvGrpSpPr/>
          <p:nvPr/>
        </p:nvGrpSpPr>
        <p:grpSpPr>
          <a:xfrm>
            <a:off x="5820929" y="5035391"/>
            <a:ext cx="747114" cy="566685"/>
            <a:chOff x="5820929" y="5035391"/>
            <a:chExt cx="747114" cy="566685"/>
          </a:xfrm>
        </p:grpSpPr>
        <p:pic>
          <p:nvPicPr>
            <p:cNvPr id="9" name="Picture 8"/>
            <p:cNvPicPr>
              <a:picLocks/>
            </p:cNvPicPr>
            <p:nvPr/>
          </p:nvPicPr>
          <p:blipFill>
            <a:blip r:embed="rId3"/>
            <a:stretch>
              <a:fillRect/>
            </a:stretch>
          </p:blipFill>
          <p:spPr>
            <a:xfrm>
              <a:off x="5820929" y="5108839"/>
              <a:ext cx="540617" cy="493237"/>
            </a:xfrm>
            <a:prstGeom prst="rect">
              <a:avLst/>
            </a:prstGeom>
          </p:spPr>
        </p:pic>
        <p:sp>
          <p:nvSpPr>
            <p:cNvPr id="15" name="Rounded Rectangle 14"/>
            <p:cNvSpPr/>
            <p:nvPr/>
          </p:nvSpPr>
          <p:spPr>
            <a:xfrm>
              <a:off x="6107669" y="503539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33" name="Rounded Rectangle 132"/>
            <p:cNvSpPr/>
            <p:nvPr/>
          </p:nvSpPr>
          <p:spPr>
            <a:xfrm>
              <a:off x="6191421" y="5110562"/>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grpSp>
      <p:sp>
        <p:nvSpPr>
          <p:cNvPr id="134" name="Rounded Rectangle 133"/>
          <p:cNvSpPr/>
          <p:nvPr/>
        </p:nvSpPr>
        <p:spPr>
          <a:xfrm>
            <a:off x="6191421" y="4359914"/>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35" name="Rounded Rectangle 134"/>
          <p:cNvSpPr/>
          <p:nvPr/>
        </p:nvSpPr>
        <p:spPr>
          <a:xfrm>
            <a:off x="6191421" y="3572551"/>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a:solidFill>
                  <a:srgbClr val="000090"/>
                </a:solidFill>
              </a:rPr>
              <a:t>R</a:t>
            </a:r>
            <a:endParaRPr lang="en-US" sz="1400" dirty="0">
              <a:solidFill>
                <a:srgbClr val="000090"/>
              </a:solidFill>
            </a:endParaRPr>
          </a:p>
        </p:txBody>
      </p:sp>
      <p:grpSp>
        <p:nvGrpSpPr>
          <p:cNvPr id="21" name="Group 20"/>
          <p:cNvGrpSpPr/>
          <p:nvPr/>
        </p:nvGrpSpPr>
        <p:grpSpPr>
          <a:xfrm>
            <a:off x="2622317" y="3215325"/>
            <a:ext cx="745056" cy="632904"/>
            <a:chOff x="2622317" y="3215325"/>
            <a:chExt cx="745056" cy="632904"/>
          </a:xfrm>
        </p:grpSpPr>
        <p:pic>
          <p:nvPicPr>
            <p:cNvPr id="4" name="Picture 3"/>
            <p:cNvPicPr>
              <a:picLocks/>
            </p:cNvPicPr>
            <p:nvPr/>
          </p:nvPicPr>
          <p:blipFill>
            <a:blip r:embed="rId3"/>
            <a:stretch>
              <a:fillRect/>
            </a:stretch>
          </p:blipFill>
          <p:spPr>
            <a:xfrm>
              <a:off x="2622317" y="3354992"/>
              <a:ext cx="540617" cy="493237"/>
            </a:xfrm>
            <a:prstGeom prst="rect">
              <a:avLst/>
            </a:prstGeom>
          </p:spPr>
        </p:pic>
        <p:sp>
          <p:nvSpPr>
            <p:cNvPr id="14" name="Rounded Rectangle 13"/>
            <p:cNvSpPr/>
            <p:nvPr/>
          </p:nvSpPr>
          <p:spPr>
            <a:xfrm>
              <a:off x="2857571" y="3215325"/>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05" name="Rounded Rectangle 104"/>
            <p:cNvSpPr/>
            <p:nvPr/>
          </p:nvSpPr>
          <p:spPr>
            <a:xfrm>
              <a:off x="2924161" y="3273334"/>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113" name="Rounded Rectangle 112"/>
            <p:cNvSpPr/>
            <p:nvPr/>
          </p:nvSpPr>
          <p:spPr>
            <a:xfrm>
              <a:off x="2990751" y="3331343"/>
              <a:ext cx="376622" cy="347240"/>
            </a:xfrm>
            <a:prstGeom prst="roundRect">
              <a:avLst/>
            </a:prstGeom>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grpSp>
      <p:sp>
        <p:nvSpPr>
          <p:cNvPr id="68" name="Cross 67"/>
          <p:cNvSpPr/>
          <p:nvPr/>
        </p:nvSpPr>
        <p:spPr>
          <a:xfrm rot="18900000">
            <a:off x="2700077" y="3208004"/>
            <a:ext cx="581348" cy="593109"/>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3" name="Group 52"/>
          <p:cNvGrpSpPr/>
          <p:nvPr/>
        </p:nvGrpSpPr>
        <p:grpSpPr>
          <a:xfrm>
            <a:off x="1409383" y="4024315"/>
            <a:ext cx="2033161" cy="1831706"/>
            <a:chOff x="1409383" y="4024315"/>
            <a:chExt cx="2033161" cy="1831706"/>
          </a:xfrm>
        </p:grpSpPr>
        <p:grpSp>
          <p:nvGrpSpPr>
            <p:cNvPr id="22" name="Group 21"/>
            <p:cNvGrpSpPr/>
            <p:nvPr/>
          </p:nvGrpSpPr>
          <p:grpSpPr>
            <a:xfrm>
              <a:off x="1409383" y="4024315"/>
              <a:ext cx="1656539" cy="1658086"/>
              <a:chOff x="1409383" y="4024315"/>
              <a:chExt cx="1448188" cy="1658086"/>
            </a:xfrm>
          </p:grpSpPr>
          <p:cxnSp>
            <p:nvCxnSpPr>
              <p:cNvPr id="70" name="Straight Arrow Connector 69"/>
              <p:cNvCxnSpPr>
                <a:endCxn id="80" idx="1"/>
              </p:cNvCxnSpPr>
              <p:nvPr/>
            </p:nvCxnSpPr>
            <p:spPr>
              <a:xfrm>
                <a:off x="1409383" y="4024315"/>
                <a:ext cx="1448187" cy="248791"/>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a:endCxn id="79" idx="1"/>
              </p:cNvCxnSpPr>
              <p:nvPr/>
            </p:nvCxnSpPr>
            <p:spPr>
              <a:xfrm>
                <a:off x="1422328" y="4099486"/>
                <a:ext cx="1435242" cy="881363"/>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a:endCxn id="78" idx="1"/>
              </p:cNvCxnSpPr>
              <p:nvPr/>
            </p:nvCxnSpPr>
            <p:spPr>
              <a:xfrm>
                <a:off x="1422328" y="4220782"/>
                <a:ext cx="1435243" cy="1461619"/>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3065922" y="4099486"/>
              <a:ext cx="376622" cy="1756535"/>
              <a:chOff x="3065922" y="4099486"/>
              <a:chExt cx="376622" cy="1756535"/>
            </a:xfrm>
          </p:grpSpPr>
          <p:sp>
            <p:nvSpPr>
              <p:cNvPr id="78" name="Rounded Rectangle 77"/>
              <p:cNvSpPr/>
              <p:nvPr/>
            </p:nvSpPr>
            <p:spPr>
              <a:xfrm>
                <a:off x="3065922" y="5508781"/>
                <a:ext cx="376622" cy="347240"/>
              </a:xfrm>
              <a:prstGeom prst="round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79" name="Rounded Rectangle 78"/>
              <p:cNvSpPr/>
              <p:nvPr/>
            </p:nvSpPr>
            <p:spPr>
              <a:xfrm>
                <a:off x="3065922" y="4807229"/>
                <a:ext cx="376622" cy="347240"/>
              </a:xfrm>
              <a:prstGeom prst="round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sp>
            <p:nvSpPr>
              <p:cNvPr id="80" name="Rounded Rectangle 79"/>
              <p:cNvSpPr/>
              <p:nvPr/>
            </p:nvSpPr>
            <p:spPr>
              <a:xfrm>
                <a:off x="3065922" y="4099486"/>
                <a:ext cx="376622" cy="347240"/>
              </a:xfrm>
              <a:prstGeom prst="round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1600" dirty="0" smtClean="0">
                    <a:solidFill>
                      <a:srgbClr val="000090"/>
                    </a:solidFill>
                  </a:rPr>
                  <a:t>M</a:t>
                </a:r>
                <a:endParaRPr lang="en-US" sz="1400" dirty="0">
                  <a:solidFill>
                    <a:srgbClr val="000090"/>
                  </a:solidFill>
                </a:endParaRPr>
              </a:p>
            </p:txBody>
          </p:sp>
        </p:grpSp>
      </p:grpSp>
      <p:sp>
        <p:nvSpPr>
          <p:cNvPr id="98" name="Cross 97"/>
          <p:cNvSpPr/>
          <p:nvPr/>
        </p:nvSpPr>
        <p:spPr>
          <a:xfrm rot="18900000">
            <a:off x="5900747" y="5027798"/>
            <a:ext cx="581348" cy="593109"/>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73" name="Group 72"/>
          <p:cNvGrpSpPr/>
          <p:nvPr/>
        </p:nvGrpSpPr>
        <p:grpSpPr>
          <a:xfrm>
            <a:off x="3442544" y="3658436"/>
            <a:ext cx="4286742" cy="2023965"/>
            <a:chOff x="3442544" y="3658436"/>
            <a:chExt cx="4286742" cy="2023965"/>
          </a:xfrm>
        </p:grpSpPr>
        <p:grpSp>
          <p:nvGrpSpPr>
            <p:cNvPr id="47" name="Group 46"/>
            <p:cNvGrpSpPr/>
            <p:nvPr/>
          </p:nvGrpSpPr>
          <p:grpSpPr>
            <a:xfrm>
              <a:off x="3442544" y="4081917"/>
              <a:ext cx="926552" cy="1600484"/>
              <a:chOff x="3442544" y="4081917"/>
              <a:chExt cx="926552" cy="1600484"/>
            </a:xfrm>
          </p:grpSpPr>
          <p:cxnSp>
            <p:nvCxnSpPr>
              <p:cNvPr id="59" name="Straight Arrow Connector 58"/>
              <p:cNvCxnSpPr>
                <a:stCxn id="80" idx="3"/>
                <a:endCxn id="63" idx="1"/>
              </p:cNvCxnSpPr>
              <p:nvPr/>
            </p:nvCxnSpPr>
            <p:spPr>
              <a:xfrm flipV="1">
                <a:off x="3442544" y="4081917"/>
                <a:ext cx="917971" cy="191189"/>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79" idx="3"/>
                <a:endCxn id="64" idx="1"/>
              </p:cNvCxnSpPr>
              <p:nvPr/>
            </p:nvCxnSpPr>
            <p:spPr>
              <a:xfrm flipV="1">
                <a:off x="3442544" y="4789660"/>
                <a:ext cx="915737" cy="191189"/>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78" idx="3"/>
                <a:endCxn id="65" idx="1"/>
              </p:cNvCxnSpPr>
              <p:nvPr/>
            </p:nvCxnSpPr>
            <p:spPr>
              <a:xfrm flipV="1">
                <a:off x="3442544" y="5491212"/>
                <a:ext cx="926552" cy="191189"/>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54" name="Group 53"/>
            <p:cNvGrpSpPr/>
            <p:nvPr/>
          </p:nvGrpSpPr>
          <p:grpSpPr>
            <a:xfrm>
              <a:off x="4358281" y="3908297"/>
              <a:ext cx="311146" cy="1756535"/>
              <a:chOff x="4358281" y="3908297"/>
              <a:chExt cx="311146" cy="1756535"/>
            </a:xfrm>
          </p:grpSpPr>
          <p:sp>
            <p:nvSpPr>
              <p:cNvPr id="63" name="Rectangle 62"/>
              <p:cNvSpPr/>
              <p:nvPr/>
            </p:nvSpPr>
            <p:spPr>
              <a:xfrm>
                <a:off x="4360515" y="3908297"/>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4358281" y="4616040"/>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4369096" y="5317592"/>
                <a:ext cx="300331" cy="347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57" name="Group 56"/>
            <p:cNvGrpSpPr/>
            <p:nvPr/>
          </p:nvGrpSpPr>
          <p:grpSpPr>
            <a:xfrm>
              <a:off x="4642181" y="3671000"/>
              <a:ext cx="1465488" cy="1822772"/>
              <a:chOff x="4642181" y="3671000"/>
              <a:chExt cx="1465488" cy="1822772"/>
            </a:xfrm>
          </p:grpSpPr>
          <p:cxnSp>
            <p:nvCxnSpPr>
              <p:cNvPr id="87" name="Straight Arrow Connector 86"/>
              <p:cNvCxnSpPr>
                <a:endCxn id="16" idx="1"/>
              </p:cNvCxnSpPr>
              <p:nvPr/>
            </p:nvCxnSpPr>
            <p:spPr>
              <a:xfrm>
                <a:off x="4660846" y="4081917"/>
                <a:ext cx="1446823" cy="37644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8" name="Straight Arrow Connector 87"/>
              <p:cNvCxnSpPr>
                <a:endCxn id="16" idx="1"/>
              </p:cNvCxnSpPr>
              <p:nvPr/>
            </p:nvCxnSpPr>
            <p:spPr>
              <a:xfrm flipV="1">
                <a:off x="4658612" y="4458363"/>
                <a:ext cx="1449057" cy="331297"/>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a:endCxn id="16" idx="1"/>
              </p:cNvCxnSpPr>
              <p:nvPr/>
            </p:nvCxnSpPr>
            <p:spPr>
              <a:xfrm flipV="1">
                <a:off x="4669427" y="4458363"/>
                <a:ext cx="1438242" cy="103285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endCxn id="17" idx="1"/>
              </p:cNvCxnSpPr>
              <p:nvPr/>
            </p:nvCxnSpPr>
            <p:spPr>
              <a:xfrm flipV="1">
                <a:off x="4644415" y="3671000"/>
                <a:ext cx="1463254" cy="413476"/>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a:endCxn id="17" idx="1"/>
              </p:cNvCxnSpPr>
              <p:nvPr/>
            </p:nvCxnSpPr>
            <p:spPr>
              <a:xfrm flipV="1">
                <a:off x="4642181" y="3671000"/>
                <a:ext cx="1465488" cy="1121220"/>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97" name="Straight Arrow Connector 96"/>
              <p:cNvCxnSpPr>
                <a:endCxn id="17" idx="1"/>
              </p:cNvCxnSpPr>
              <p:nvPr/>
            </p:nvCxnSpPr>
            <p:spPr>
              <a:xfrm flipV="1">
                <a:off x="4652996" y="3671000"/>
                <a:ext cx="1454673" cy="1822772"/>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67" name="Group 66"/>
            <p:cNvGrpSpPr/>
            <p:nvPr/>
          </p:nvGrpSpPr>
          <p:grpSpPr>
            <a:xfrm>
              <a:off x="6568043" y="3746171"/>
              <a:ext cx="1161243" cy="1162948"/>
              <a:chOff x="6568043" y="3746171"/>
              <a:chExt cx="1161243" cy="1162948"/>
            </a:xfrm>
          </p:grpSpPr>
          <p:cxnSp>
            <p:nvCxnSpPr>
              <p:cNvPr id="123" name="Straight Arrow Connector 122"/>
              <p:cNvCxnSpPr>
                <a:stCxn id="135" idx="3"/>
              </p:cNvCxnSpPr>
              <p:nvPr/>
            </p:nvCxnSpPr>
            <p:spPr>
              <a:xfrm>
                <a:off x="6568043" y="3746171"/>
                <a:ext cx="1161243" cy="1113152"/>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34" idx="3"/>
              </p:cNvCxnSpPr>
              <p:nvPr/>
            </p:nvCxnSpPr>
            <p:spPr>
              <a:xfrm>
                <a:off x="6568043" y="4533534"/>
                <a:ext cx="1161243" cy="375585"/>
              </a:xfrm>
              <a:prstGeom prst="straightConnector1">
                <a:avLst/>
              </a:prstGeom>
              <a:ln w="19050" cmpd="sng">
                <a:tailEnd type="arrow"/>
              </a:ln>
            </p:spPr>
            <p:style>
              <a:lnRef idx="1">
                <a:schemeClr val="dk1"/>
              </a:lnRef>
              <a:fillRef idx="0">
                <a:schemeClr val="dk1"/>
              </a:fillRef>
              <a:effectRef idx="0">
                <a:schemeClr val="dk1"/>
              </a:effectRef>
              <a:fontRef idx="minor">
                <a:schemeClr val="tx1"/>
              </a:fontRef>
            </p:style>
          </p:cxnSp>
        </p:grpSp>
        <p:grpSp>
          <p:nvGrpSpPr>
            <p:cNvPr id="66" name="Group 65"/>
            <p:cNvGrpSpPr/>
            <p:nvPr/>
          </p:nvGrpSpPr>
          <p:grpSpPr>
            <a:xfrm>
              <a:off x="6295980" y="3658436"/>
              <a:ext cx="376622" cy="1048792"/>
              <a:chOff x="6295980" y="3658436"/>
              <a:chExt cx="376622" cy="1048792"/>
            </a:xfrm>
          </p:grpSpPr>
          <p:sp>
            <p:nvSpPr>
              <p:cNvPr id="99" name="Rounded Rectangle 98"/>
              <p:cNvSpPr/>
              <p:nvPr/>
            </p:nvSpPr>
            <p:spPr>
              <a:xfrm>
                <a:off x="6295980" y="4359988"/>
                <a:ext cx="376622" cy="347240"/>
              </a:xfrm>
              <a:prstGeom prst="round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sp>
            <p:nvSpPr>
              <p:cNvPr id="100" name="Rounded Rectangle 99"/>
              <p:cNvSpPr/>
              <p:nvPr/>
            </p:nvSpPr>
            <p:spPr>
              <a:xfrm>
                <a:off x="6295980" y="3658436"/>
                <a:ext cx="376622" cy="347240"/>
              </a:xfrm>
              <a:prstGeom prst="roundRect">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1600" dirty="0" smtClean="0">
                    <a:solidFill>
                      <a:srgbClr val="000090"/>
                    </a:solidFill>
                  </a:rPr>
                  <a:t>R</a:t>
                </a:r>
                <a:endParaRPr lang="en-US" sz="1400" dirty="0">
                  <a:solidFill>
                    <a:srgbClr val="000090"/>
                  </a:solidFill>
                </a:endParaRPr>
              </a:p>
            </p:txBody>
          </p:sp>
        </p:grpSp>
      </p:grpSp>
      <p:sp>
        <p:nvSpPr>
          <p:cNvPr id="51" name="Rectangle 50"/>
          <p:cNvSpPr/>
          <p:nvPr/>
        </p:nvSpPr>
        <p:spPr>
          <a:xfrm>
            <a:off x="7705546" y="4732058"/>
            <a:ext cx="379441" cy="37850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472580" y="5386990"/>
            <a:ext cx="1501022" cy="584776"/>
          </a:xfrm>
          <a:prstGeom prst="rect">
            <a:avLst/>
          </a:prstGeom>
          <a:noFill/>
        </p:spPr>
        <p:txBody>
          <a:bodyPr wrap="square" rtlCol="0">
            <a:spAutoFit/>
          </a:bodyPr>
          <a:lstStyle/>
          <a:p>
            <a:pPr algn="ctr"/>
            <a:r>
              <a:rPr lang="en-US" sz="1600" dirty="0" smtClean="0"/>
              <a:t>immutable input dataset</a:t>
            </a:r>
            <a:endParaRPr lang="en-US" sz="1600" dirty="0"/>
          </a:p>
        </p:txBody>
      </p:sp>
      <p:sp>
        <p:nvSpPr>
          <p:cNvPr id="107" name="TextBox 106"/>
          <p:cNvSpPr txBox="1"/>
          <p:nvPr/>
        </p:nvSpPr>
        <p:spPr>
          <a:xfrm>
            <a:off x="7129288" y="5386990"/>
            <a:ext cx="1501022" cy="584776"/>
          </a:xfrm>
          <a:prstGeom prst="rect">
            <a:avLst/>
          </a:prstGeom>
          <a:noFill/>
        </p:spPr>
        <p:txBody>
          <a:bodyPr wrap="square" rtlCol="0">
            <a:spAutoFit/>
          </a:bodyPr>
          <a:lstStyle/>
          <a:p>
            <a:pPr algn="ctr"/>
            <a:r>
              <a:rPr lang="en-US" sz="1600" dirty="0" smtClean="0"/>
              <a:t>immutable output dataset</a:t>
            </a:r>
            <a:endParaRPr lang="en-US" sz="1600" dirty="0"/>
          </a:p>
        </p:txBody>
      </p:sp>
    </p:spTree>
    <p:extLst>
      <p:ext uri="{BB962C8B-B14F-4D97-AF65-F5344CB8AC3E}">
        <p14:creationId xmlns:p14="http://schemas.microsoft.com/office/powerpoint/2010/main" val="2475323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par>
                          <p:cTn id="9" fill="hold">
                            <p:stCondLst>
                              <p:cond delay="0"/>
                            </p:stCondLst>
                            <p:childTnLst>
                              <p:par>
                                <p:cTn id="10" presetID="9" presetClass="exit" presetSubtype="0" fill="hold" nodeType="afterEffect">
                                  <p:stCondLst>
                                    <p:cond delay="0"/>
                                  </p:stCondLst>
                                  <p:childTnLst>
                                    <p:animEffect transition="out" filter="dissolv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9" presetClass="entr" presetSubtype="0" fill="hold" grpId="2"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par>
                          <p:cTn id="28" fill="hold">
                            <p:stCondLst>
                              <p:cond delay="500"/>
                            </p:stCondLst>
                            <p:childTnLst>
                              <p:par>
                                <p:cTn id="29" presetID="9" presetClass="exit" presetSubtype="0" fill="hold" grpId="1" nodeType="afterEffect">
                                  <p:stCondLst>
                                    <p:cond delay="0"/>
                                  </p:stCondLst>
                                  <p:childTnLst>
                                    <p:animEffect transition="out" filter="dissolve">
                                      <p:cBhvr>
                                        <p:cTn id="30" dur="500"/>
                                        <p:tgtEl>
                                          <p:spTgt spid="51"/>
                                        </p:tgtEl>
                                      </p:cBhvr>
                                    </p:animEffect>
                                    <p:set>
                                      <p:cBhvr>
                                        <p:cTn id="3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98" grpId="0" animBg="1"/>
      <p:bldP spid="51" grpId="1" animBg="1"/>
      <p:bldP spid="51"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65963"/>
            <a:ext cx="8229600" cy="1143000"/>
          </a:xfrm>
        </p:spPr>
        <p:txBody>
          <a:bodyPr>
            <a:noAutofit/>
          </a:bodyPr>
          <a:lstStyle/>
          <a:p>
            <a:r>
              <a:rPr lang="en-US" sz="5400" dirty="0" smtClean="0">
                <a:solidFill>
                  <a:srgbClr val="0000FF"/>
                </a:solidFill>
              </a:rPr>
              <a:t>Discretized Stream Processing</a:t>
            </a:r>
            <a:endParaRPr lang="en-US" sz="5400" dirty="0">
              <a:solidFill>
                <a:srgbClr val="0000FF"/>
              </a:solidFill>
            </a:endParaRPr>
          </a:p>
        </p:txBody>
      </p:sp>
    </p:spTree>
    <p:extLst>
      <p:ext uri="{BB962C8B-B14F-4D97-AF65-F5344CB8AC3E}">
        <p14:creationId xmlns:p14="http://schemas.microsoft.com/office/powerpoint/2010/main" val="29972505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Discretized Stream Processing</a:t>
            </a:r>
            <a:endParaRPr lang="en-US" dirty="0"/>
          </a:p>
        </p:txBody>
      </p:sp>
      <p:sp>
        <p:nvSpPr>
          <p:cNvPr id="7" name="Content Placeholder 6"/>
          <p:cNvSpPr>
            <a:spLocks noGrp="1"/>
          </p:cNvSpPr>
          <p:nvPr>
            <p:ph idx="1"/>
          </p:nvPr>
        </p:nvSpPr>
        <p:spPr/>
        <p:txBody>
          <a:bodyPr/>
          <a:lstStyle/>
          <a:p>
            <a:pPr marL="0" lvl="0" indent="0" algn="ctr">
              <a:buNone/>
            </a:pPr>
            <a:endParaRPr lang="en-US" sz="3200" b="1" dirty="0" smtClean="0">
              <a:solidFill>
                <a:srgbClr val="DB0202"/>
              </a:solidFill>
            </a:endParaRPr>
          </a:p>
          <a:p>
            <a:pPr marL="0" lvl="0" indent="0" algn="ctr">
              <a:buNone/>
            </a:pPr>
            <a:r>
              <a:rPr lang="en-US" sz="3200" b="1" dirty="0" smtClean="0">
                <a:solidFill>
                  <a:srgbClr val="DB0202"/>
                </a:solidFill>
              </a:rPr>
              <a:t>Run </a:t>
            </a:r>
            <a:r>
              <a:rPr lang="en-US" sz="3200" b="1" dirty="0">
                <a:solidFill>
                  <a:srgbClr val="DB0202"/>
                </a:solidFill>
              </a:rPr>
              <a:t>a streaming computation as a series of small, deterministic batch jobs</a:t>
            </a:r>
          </a:p>
          <a:p>
            <a:pPr marL="0" indent="0">
              <a:buNone/>
            </a:pPr>
            <a:endParaRPr lang="en-US" dirty="0" smtClean="0"/>
          </a:p>
          <a:p>
            <a:pPr marL="1588" lvl="1" indent="0" algn="ctr">
              <a:spcAft>
                <a:spcPts val="1200"/>
              </a:spcAft>
              <a:buNone/>
            </a:pPr>
            <a:r>
              <a:rPr lang="en-US" sz="2800" dirty="0"/>
              <a:t>Store </a:t>
            </a:r>
            <a:r>
              <a:rPr lang="en-US" sz="2800" dirty="0" smtClean="0"/>
              <a:t>intermediate state </a:t>
            </a:r>
            <a:r>
              <a:rPr lang="en-US" sz="2800" dirty="0"/>
              <a:t>data in cluster memory</a:t>
            </a:r>
          </a:p>
          <a:p>
            <a:pPr marL="1588" lvl="1" indent="0" algn="ctr">
              <a:spcBef>
                <a:spcPts val="1200"/>
              </a:spcBef>
              <a:buNone/>
            </a:pPr>
            <a:r>
              <a:rPr lang="en-US" sz="2800" dirty="0"/>
              <a:t>Try to make batch sizes as small as possible </a:t>
            </a:r>
          </a:p>
          <a:p>
            <a:pPr marL="1588" lvl="1" indent="0" algn="ctr">
              <a:spcBef>
                <a:spcPts val="0"/>
              </a:spcBef>
              <a:buNone/>
            </a:pPr>
            <a:r>
              <a:rPr lang="en-US" sz="2800" dirty="0"/>
              <a:t>to get second-scale latencies</a:t>
            </a:r>
          </a:p>
          <a:p>
            <a:pPr marL="0" indent="0">
              <a:buNone/>
            </a:pPr>
            <a:endParaRPr lang="en-US" dirty="0"/>
          </a:p>
        </p:txBody>
      </p:sp>
    </p:spTree>
    <p:extLst>
      <p:ext uri="{BB962C8B-B14F-4D97-AF65-F5344CB8AC3E}">
        <p14:creationId xmlns:p14="http://schemas.microsoft.com/office/powerpoint/2010/main" val="39333926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Discretized Stream Processing</a:t>
            </a:r>
            <a:endParaRPr lang="en-US" dirty="0"/>
          </a:p>
        </p:txBody>
      </p:sp>
      <p:sp>
        <p:nvSpPr>
          <p:cNvPr id="8" name="TextBox 7"/>
          <p:cNvSpPr txBox="1"/>
          <p:nvPr/>
        </p:nvSpPr>
        <p:spPr>
          <a:xfrm>
            <a:off x="589270" y="1608521"/>
            <a:ext cx="1277017" cy="400110"/>
          </a:xfrm>
          <a:prstGeom prst="rect">
            <a:avLst/>
          </a:prstGeom>
          <a:noFill/>
        </p:spPr>
        <p:txBody>
          <a:bodyPr wrap="none" lIns="0" rIns="0" rtlCol="0">
            <a:spAutoFit/>
          </a:bodyPr>
          <a:lstStyle/>
          <a:p>
            <a:r>
              <a:rPr lang="en-US" sz="2000" b="1" dirty="0" smtClean="0"/>
              <a:t>time = 0 - 1:</a:t>
            </a:r>
            <a:endParaRPr lang="en-US" sz="2000" b="1" dirty="0"/>
          </a:p>
        </p:txBody>
      </p:sp>
      <p:grpSp>
        <p:nvGrpSpPr>
          <p:cNvPr id="65" name="Group 64"/>
          <p:cNvGrpSpPr/>
          <p:nvPr/>
        </p:nvGrpSpPr>
        <p:grpSpPr>
          <a:xfrm>
            <a:off x="3052622" y="1562672"/>
            <a:ext cx="3906220" cy="2067984"/>
            <a:chOff x="3052622" y="1562672"/>
            <a:chExt cx="3906220" cy="2067984"/>
          </a:xfrm>
        </p:grpSpPr>
        <p:sp>
          <p:nvSpPr>
            <p:cNvPr id="4" name="Arc 3"/>
            <p:cNvSpPr/>
            <p:nvPr/>
          </p:nvSpPr>
          <p:spPr>
            <a:xfrm>
              <a:off x="3052622" y="2322960"/>
              <a:ext cx="1783837" cy="1028519"/>
            </a:xfrm>
            <a:prstGeom prst="arc">
              <a:avLst>
                <a:gd name="adj1" fmla="val 11266483"/>
                <a:gd name="adj2" fmla="val 16343890"/>
              </a:avLst>
            </a:prstGeom>
            <a:ln w="1905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Arc 4"/>
            <p:cNvSpPr/>
            <p:nvPr/>
          </p:nvSpPr>
          <p:spPr>
            <a:xfrm flipH="1">
              <a:off x="4417383" y="2302353"/>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3701982" y="1562672"/>
              <a:ext cx="1794407" cy="276999"/>
            </a:xfrm>
            <a:prstGeom prst="rect">
              <a:avLst/>
            </a:prstGeom>
            <a:noFill/>
          </p:spPr>
          <p:txBody>
            <a:bodyPr wrap="none" tIns="0" bIns="0" rtlCol="0">
              <a:spAutoFit/>
            </a:bodyPr>
            <a:lstStyle/>
            <a:p>
              <a:pPr algn="ctr"/>
              <a:r>
                <a:rPr lang="en-US" dirty="0" smtClean="0"/>
                <a:t>batch operations</a:t>
              </a:r>
              <a:endParaRPr lang="en-US" dirty="0"/>
            </a:p>
          </p:txBody>
        </p:sp>
        <p:sp>
          <p:nvSpPr>
            <p:cNvPr id="41" name="Alternate Process 40"/>
            <p:cNvSpPr/>
            <p:nvPr/>
          </p:nvSpPr>
          <p:spPr>
            <a:xfrm>
              <a:off x="5547981" y="2803143"/>
              <a:ext cx="1268912" cy="324539"/>
            </a:xfrm>
            <a:prstGeom prst="flowChartAlternateProcess">
              <a:avLst/>
            </a:prstGeom>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2" name="Straight Connector 41"/>
            <p:cNvCxnSpPr>
              <a:stCxn id="41" idx="0"/>
              <a:endCxn id="41" idx="2"/>
            </p:cNvCxnSpPr>
            <p:nvPr/>
          </p:nvCxnSpPr>
          <p:spPr>
            <a:xfrm>
              <a:off x="6182438" y="2803143"/>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511382" y="2795531"/>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72841" y="2808475"/>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pic>
          <p:nvPicPr>
            <p:cNvPr id="45" name="Picture 44"/>
            <p:cNvPicPr>
              <a:picLocks/>
            </p:cNvPicPr>
            <p:nvPr/>
          </p:nvPicPr>
          <p:blipFill>
            <a:blip r:embed="rId3"/>
            <a:stretch>
              <a:fillRect/>
            </a:stretch>
          </p:blipFill>
          <p:spPr>
            <a:xfrm>
              <a:off x="5467276" y="3196750"/>
              <a:ext cx="475371" cy="433906"/>
            </a:xfrm>
            <a:prstGeom prst="rect">
              <a:avLst/>
            </a:prstGeom>
          </p:spPr>
        </p:pic>
        <p:pic>
          <p:nvPicPr>
            <p:cNvPr id="46" name="Picture 45"/>
            <p:cNvPicPr>
              <a:picLocks/>
            </p:cNvPicPr>
            <p:nvPr/>
          </p:nvPicPr>
          <p:blipFill>
            <a:blip r:embed="rId3"/>
            <a:stretch>
              <a:fillRect/>
            </a:stretch>
          </p:blipFill>
          <p:spPr>
            <a:xfrm>
              <a:off x="5803420" y="3196750"/>
              <a:ext cx="475371" cy="433906"/>
            </a:xfrm>
            <a:prstGeom prst="rect">
              <a:avLst/>
            </a:prstGeom>
          </p:spPr>
        </p:pic>
        <p:pic>
          <p:nvPicPr>
            <p:cNvPr id="47" name="Picture 46"/>
            <p:cNvPicPr>
              <a:picLocks/>
            </p:cNvPicPr>
            <p:nvPr/>
          </p:nvPicPr>
          <p:blipFill>
            <a:blip r:embed="rId3"/>
            <a:stretch>
              <a:fillRect/>
            </a:stretch>
          </p:blipFill>
          <p:spPr>
            <a:xfrm>
              <a:off x="6143449" y="3196750"/>
              <a:ext cx="475371" cy="433906"/>
            </a:xfrm>
            <a:prstGeom prst="rect">
              <a:avLst/>
            </a:prstGeom>
          </p:spPr>
        </p:pic>
        <p:pic>
          <p:nvPicPr>
            <p:cNvPr id="48" name="Picture 47"/>
            <p:cNvPicPr>
              <a:picLocks/>
            </p:cNvPicPr>
            <p:nvPr/>
          </p:nvPicPr>
          <p:blipFill>
            <a:blip r:embed="rId3"/>
            <a:stretch>
              <a:fillRect/>
            </a:stretch>
          </p:blipFill>
          <p:spPr>
            <a:xfrm>
              <a:off x="6483471" y="3196750"/>
              <a:ext cx="475371" cy="433906"/>
            </a:xfrm>
            <a:prstGeom prst="rect">
              <a:avLst/>
            </a:prstGeom>
          </p:spPr>
        </p:pic>
        <p:sp>
          <p:nvSpPr>
            <p:cNvPr id="68" name="Oval 67"/>
            <p:cNvSpPr/>
            <p:nvPr/>
          </p:nvSpPr>
          <p:spPr>
            <a:xfrm>
              <a:off x="4100328" y="1978032"/>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p:cNvSpPr/>
            <p:nvPr/>
          </p:nvSpPr>
          <p:spPr>
            <a:xfrm>
              <a:off x="4100328" y="2344858"/>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p:cNvSpPr/>
            <p:nvPr/>
          </p:nvSpPr>
          <p:spPr>
            <a:xfrm>
              <a:off x="4100328" y="2711684"/>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p:cNvSpPr/>
            <p:nvPr/>
          </p:nvSpPr>
          <p:spPr>
            <a:xfrm>
              <a:off x="4882285" y="2164489"/>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p:cNvSpPr/>
            <p:nvPr/>
          </p:nvSpPr>
          <p:spPr>
            <a:xfrm>
              <a:off x="4882282" y="2527537"/>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3" name="Straight Arrow Connector 72"/>
            <p:cNvCxnSpPr>
              <a:stCxn id="68" idx="6"/>
              <a:endCxn id="71" idx="2"/>
            </p:cNvCxnSpPr>
            <p:nvPr/>
          </p:nvCxnSpPr>
          <p:spPr>
            <a:xfrm>
              <a:off x="4341387" y="2098562"/>
              <a:ext cx="540898" cy="186457"/>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9" idx="6"/>
              <a:endCxn id="71" idx="2"/>
            </p:cNvCxnSpPr>
            <p:nvPr/>
          </p:nvCxnSpPr>
          <p:spPr>
            <a:xfrm flipV="1">
              <a:off x="4341387" y="2285019"/>
              <a:ext cx="540898" cy="180369"/>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6"/>
              <a:endCxn id="72" idx="2"/>
            </p:cNvCxnSpPr>
            <p:nvPr/>
          </p:nvCxnSpPr>
          <p:spPr>
            <a:xfrm>
              <a:off x="4341387" y="2098562"/>
              <a:ext cx="540894" cy="549504"/>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9" idx="6"/>
              <a:endCxn id="72" idx="2"/>
            </p:cNvCxnSpPr>
            <p:nvPr/>
          </p:nvCxnSpPr>
          <p:spPr>
            <a:xfrm>
              <a:off x="4341387" y="2465388"/>
              <a:ext cx="540894" cy="182678"/>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70" idx="6"/>
              <a:endCxn id="72" idx="2"/>
            </p:cNvCxnSpPr>
            <p:nvPr/>
          </p:nvCxnSpPr>
          <p:spPr>
            <a:xfrm flipV="1">
              <a:off x="4341387" y="2648066"/>
              <a:ext cx="540894" cy="184148"/>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70" idx="6"/>
              <a:endCxn id="71" idx="2"/>
            </p:cNvCxnSpPr>
            <p:nvPr/>
          </p:nvCxnSpPr>
          <p:spPr>
            <a:xfrm flipV="1">
              <a:off x="4341387" y="2285019"/>
              <a:ext cx="540898" cy="547195"/>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grpSp>
      <p:sp>
        <p:nvSpPr>
          <p:cNvPr id="84" name="Rounded Rectangular Callout 83"/>
          <p:cNvSpPr/>
          <p:nvPr/>
        </p:nvSpPr>
        <p:spPr>
          <a:xfrm>
            <a:off x="87042" y="2605733"/>
            <a:ext cx="1982652" cy="1024923"/>
          </a:xfrm>
          <a:prstGeom prst="wedgeRoundRectCallout">
            <a:avLst>
              <a:gd name="adj1" fmla="val 60128"/>
              <a:gd name="adj2" fmla="val -20855"/>
              <a:gd name="adj3" fmla="val 16667"/>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b="1" dirty="0" smtClean="0">
                <a:solidFill>
                  <a:srgbClr val="000000"/>
                </a:solidFill>
                <a:latin typeface="Calibri"/>
                <a:cs typeface="Calibri"/>
              </a:rPr>
              <a:t>Input:</a:t>
            </a:r>
            <a:r>
              <a:rPr lang="en-US" dirty="0" smtClean="0">
                <a:solidFill>
                  <a:srgbClr val="000000"/>
                </a:solidFill>
                <a:latin typeface="Calibri"/>
                <a:cs typeface="Calibri"/>
              </a:rPr>
              <a:t> replicated dataset stored in memory</a:t>
            </a:r>
            <a:endParaRPr lang="en-US" dirty="0">
              <a:solidFill>
                <a:srgbClr val="000000"/>
              </a:solidFill>
              <a:latin typeface="Calibri"/>
              <a:cs typeface="Calibri"/>
            </a:endParaRPr>
          </a:p>
        </p:txBody>
      </p:sp>
      <p:sp>
        <p:nvSpPr>
          <p:cNvPr id="85" name="Rounded Rectangular Callout 84"/>
          <p:cNvSpPr/>
          <p:nvPr/>
        </p:nvSpPr>
        <p:spPr>
          <a:xfrm>
            <a:off x="7067464" y="2608746"/>
            <a:ext cx="1989195" cy="1230216"/>
          </a:xfrm>
          <a:prstGeom prst="wedgeRoundRectCallout">
            <a:avLst>
              <a:gd name="adj1" fmla="val -60776"/>
              <a:gd name="adj2" fmla="val -18192"/>
              <a:gd name="adj3" fmla="val 16667"/>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b="1" dirty="0" smtClean="0">
                <a:solidFill>
                  <a:srgbClr val="000000"/>
                </a:solidFill>
                <a:latin typeface="Calibri"/>
                <a:cs typeface="Calibri"/>
              </a:rPr>
              <a:t>Output or State: </a:t>
            </a:r>
            <a:r>
              <a:rPr lang="en-US" dirty="0" smtClean="0">
                <a:solidFill>
                  <a:srgbClr val="000000"/>
                </a:solidFill>
                <a:latin typeface="Calibri"/>
                <a:cs typeface="Calibri"/>
              </a:rPr>
              <a:t>non-replicated dataset</a:t>
            </a:r>
          </a:p>
          <a:p>
            <a:pPr algn="ctr"/>
            <a:r>
              <a:rPr lang="en-US" dirty="0" smtClean="0">
                <a:solidFill>
                  <a:srgbClr val="000000"/>
                </a:solidFill>
                <a:latin typeface="Calibri"/>
                <a:cs typeface="Calibri"/>
              </a:rPr>
              <a:t>stored in memory</a:t>
            </a:r>
            <a:endParaRPr lang="en-US" dirty="0">
              <a:solidFill>
                <a:srgbClr val="000000"/>
              </a:solidFill>
              <a:latin typeface="Calibri"/>
              <a:cs typeface="Calibri"/>
            </a:endParaRPr>
          </a:p>
        </p:txBody>
      </p:sp>
      <p:grpSp>
        <p:nvGrpSpPr>
          <p:cNvPr id="91" name="Group 90"/>
          <p:cNvGrpSpPr/>
          <p:nvPr/>
        </p:nvGrpSpPr>
        <p:grpSpPr>
          <a:xfrm>
            <a:off x="2157593" y="5706303"/>
            <a:ext cx="5278732" cy="832175"/>
            <a:chOff x="2157593" y="5697722"/>
            <a:chExt cx="5278732" cy="832175"/>
          </a:xfrm>
        </p:grpSpPr>
        <p:sp>
          <p:nvSpPr>
            <p:cNvPr id="14" name="Right Brace 13"/>
            <p:cNvSpPr/>
            <p:nvPr/>
          </p:nvSpPr>
          <p:spPr>
            <a:xfrm rot="5400000">
              <a:off x="2886383" y="5302194"/>
              <a:ext cx="176777" cy="1554480"/>
            </a:xfrm>
            <a:prstGeom prst="rightBrace">
              <a:avLst>
                <a:gd name="adj1" fmla="val 19384"/>
                <a:gd name="adj2" fmla="val 50000"/>
              </a:avLst>
            </a:prstGeom>
            <a:ln w="12700" cmpd="sng">
              <a:solidFill>
                <a:schemeClr val="tx1"/>
              </a:solidFill>
              <a:headEnd type="none"/>
              <a:tailEnd type="none"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2157593" y="6160565"/>
              <a:ext cx="1625969" cy="369332"/>
            </a:xfrm>
            <a:prstGeom prst="rect">
              <a:avLst/>
            </a:prstGeom>
            <a:noFill/>
          </p:spPr>
          <p:txBody>
            <a:bodyPr wrap="square" rtlCol="0">
              <a:spAutoFit/>
            </a:bodyPr>
            <a:lstStyle/>
            <a:p>
              <a:pPr algn="ctr"/>
              <a:r>
                <a:rPr lang="en-US" b="1" dirty="0" smtClean="0"/>
                <a:t>input stream</a:t>
              </a:r>
              <a:endParaRPr lang="en-US" b="1" dirty="0"/>
            </a:p>
          </p:txBody>
        </p:sp>
        <p:sp>
          <p:nvSpPr>
            <p:cNvPr id="16" name="Right Brace 15"/>
            <p:cNvSpPr/>
            <p:nvPr/>
          </p:nvSpPr>
          <p:spPr>
            <a:xfrm rot="5400000">
              <a:off x="6090558" y="5285924"/>
              <a:ext cx="176777" cy="1554480"/>
            </a:xfrm>
            <a:prstGeom prst="rightBrace">
              <a:avLst>
                <a:gd name="adj1" fmla="val 19384"/>
                <a:gd name="adj2" fmla="val 50000"/>
              </a:avLst>
            </a:prstGeom>
            <a:ln w="12700" cmpd="sng">
              <a:solidFill>
                <a:schemeClr val="tx1"/>
              </a:solidFill>
              <a:headEnd type="none"/>
              <a:tailEnd type="none" w="sm"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909659" y="6144296"/>
              <a:ext cx="2526666" cy="369332"/>
            </a:xfrm>
            <a:prstGeom prst="rect">
              <a:avLst/>
            </a:prstGeom>
            <a:noFill/>
          </p:spPr>
          <p:txBody>
            <a:bodyPr wrap="square" rtlCol="0">
              <a:spAutoFit/>
            </a:bodyPr>
            <a:lstStyle/>
            <a:p>
              <a:pPr algn="ctr"/>
              <a:r>
                <a:rPr lang="en-US" b="1" dirty="0" smtClean="0"/>
                <a:t>output / state stream</a:t>
              </a:r>
              <a:endParaRPr lang="en-US" b="1" dirty="0"/>
            </a:p>
          </p:txBody>
        </p:sp>
        <p:sp>
          <p:nvSpPr>
            <p:cNvPr id="80" name="TextBox 79"/>
            <p:cNvSpPr txBox="1"/>
            <p:nvPr/>
          </p:nvSpPr>
          <p:spPr>
            <a:xfrm rot="16200000">
              <a:off x="2679991" y="5733457"/>
              <a:ext cx="440799" cy="369332"/>
            </a:xfrm>
            <a:prstGeom prst="rect">
              <a:avLst/>
            </a:prstGeom>
            <a:noFill/>
          </p:spPr>
          <p:txBody>
            <a:bodyPr wrap="square" rtlCol="0">
              <a:spAutoFit/>
            </a:bodyPr>
            <a:lstStyle/>
            <a:p>
              <a:pPr algn="ctr"/>
              <a:r>
                <a:rPr lang="en-US" dirty="0" smtClean="0"/>
                <a:t>…</a:t>
              </a:r>
              <a:endParaRPr lang="en-US" dirty="0"/>
            </a:p>
          </p:txBody>
        </p:sp>
        <p:sp>
          <p:nvSpPr>
            <p:cNvPr id="81" name="TextBox 80"/>
            <p:cNvSpPr txBox="1"/>
            <p:nvPr/>
          </p:nvSpPr>
          <p:spPr>
            <a:xfrm rot="16200000">
              <a:off x="5882371" y="5733456"/>
              <a:ext cx="440799" cy="369332"/>
            </a:xfrm>
            <a:prstGeom prst="rect">
              <a:avLst/>
            </a:prstGeom>
            <a:noFill/>
          </p:spPr>
          <p:txBody>
            <a:bodyPr wrap="square" rtlCol="0">
              <a:spAutoFit/>
            </a:bodyPr>
            <a:lstStyle/>
            <a:p>
              <a:pPr algn="ctr"/>
              <a:r>
                <a:rPr lang="en-US" dirty="0" smtClean="0"/>
                <a:t>…</a:t>
              </a:r>
              <a:endParaRPr lang="en-US" dirty="0"/>
            </a:p>
          </p:txBody>
        </p:sp>
      </p:grpSp>
      <p:cxnSp>
        <p:nvCxnSpPr>
          <p:cNvPr id="87" name="Straight Arrow Connector 86"/>
          <p:cNvCxnSpPr/>
          <p:nvPr/>
        </p:nvCxnSpPr>
        <p:spPr>
          <a:xfrm flipH="1">
            <a:off x="4417383" y="3175247"/>
            <a:ext cx="1070357" cy="923586"/>
          </a:xfrm>
          <a:prstGeom prst="straightConnector1">
            <a:avLst/>
          </a:prstGeom>
          <a:ln w="19050" cmpd="sng">
            <a:solidFill>
              <a:schemeClr val="tx1"/>
            </a:solidFill>
            <a:prstDash val="soli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4100328" y="4098833"/>
            <a:ext cx="2856284" cy="1586129"/>
            <a:chOff x="4100328" y="4098833"/>
            <a:chExt cx="2856284" cy="1586129"/>
          </a:xfrm>
        </p:grpSpPr>
        <p:sp>
          <p:nvSpPr>
            <p:cNvPr id="10" name="Arc 9"/>
            <p:cNvSpPr/>
            <p:nvPr/>
          </p:nvSpPr>
          <p:spPr>
            <a:xfrm flipH="1">
              <a:off x="4417383" y="4368093"/>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Oval 20"/>
            <p:cNvSpPr/>
            <p:nvPr/>
          </p:nvSpPr>
          <p:spPr>
            <a:xfrm>
              <a:off x="4100328" y="4465659"/>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p:cNvSpPr/>
            <p:nvPr/>
          </p:nvSpPr>
          <p:spPr>
            <a:xfrm>
              <a:off x="4100328" y="4832485"/>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p:cNvSpPr/>
            <p:nvPr/>
          </p:nvSpPr>
          <p:spPr>
            <a:xfrm>
              <a:off x="4882285" y="4285290"/>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4882282" y="4648338"/>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Arrow Connector 25"/>
            <p:cNvCxnSpPr>
              <a:stCxn id="21" idx="6"/>
              <a:endCxn id="23" idx="2"/>
            </p:cNvCxnSpPr>
            <p:nvPr/>
          </p:nvCxnSpPr>
          <p:spPr>
            <a:xfrm flipV="1">
              <a:off x="4341387" y="4405820"/>
              <a:ext cx="540898" cy="180369"/>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24" idx="2"/>
            </p:cNvCxnSpPr>
            <p:nvPr/>
          </p:nvCxnSpPr>
          <p:spPr>
            <a:xfrm>
              <a:off x="4341387" y="4219363"/>
              <a:ext cx="540894" cy="549504"/>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1" idx="6"/>
              <a:endCxn id="24" idx="2"/>
            </p:cNvCxnSpPr>
            <p:nvPr/>
          </p:nvCxnSpPr>
          <p:spPr>
            <a:xfrm>
              <a:off x="4341387" y="4586189"/>
              <a:ext cx="540894" cy="182678"/>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2" idx="6"/>
              <a:endCxn id="24" idx="2"/>
            </p:cNvCxnSpPr>
            <p:nvPr/>
          </p:nvCxnSpPr>
          <p:spPr>
            <a:xfrm flipV="1">
              <a:off x="4341387" y="4768867"/>
              <a:ext cx="540894" cy="184148"/>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2" idx="6"/>
              <a:endCxn id="23" idx="2"/>
            </p:cNvCxnSpPr>
            <p:nvPr/>
          </p:nvCxnSpPr>
          <p:spPr>
            <a:xfrm flipV="1">
              <a:off x="4341387" y="4405820"/>
              <a:ext cx="540898" cy="547195"/>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sp>
          <p:nvSpPr>
            <p:cNvPr id="57" name="Alternate Process 56"/>
            <p:cNvSpPr/>
            <p:nvPr/>
          </p:nvSpPr>
          <p:spPr>
            <a:xfrm>
              <a:off x="5545751" y="4857449"/>
              <a:ext cx="1268912" cy="324539"/>
            </a:xfrm>
            <a:prstGeom prst="flowChartAlternateProcess">
              <a:avLst/>
            </a:prstGeom>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8" name="Straight Connector 57"/>
            <p:cNvCxnSpPr>
              <a:stCxn id="57" idx="0"/>
              <a:endCxn id="57" idx="2"/>
            </p:cNvCxnSpPr>
            <p:nvPr/>
          </p:nvCxnSpPr>
          <p:spPr>
            <a:xfrm>
              <a:off x="6180207" y="4857449"/>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509152" y="4849837"/>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870611" y="4862781"/>
              <a:ext cx="0" cy="324539"/>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pic>
          <p:nvPicPr>
            <p:cNvPr id="61" name="Picture 60"/>
            <p:cNvPicPr>
              <a:picLocks/>
            </p:cNvPicPr>
            <p:nvPr/>
          </p:nvPicPr>
          <p:blipFill>
            <a:blip r:embed="rId3"/>
            <a:stretch>
              <a:fillRect/>
            </a:stretch>
          </p:blipFill>
          <p:spPr>
            <a:xfrm>
              <a:off x="5465046" y="5251056"/>
              <a:ext cx="475371" cy="433906"/>
            </a:xfrm>
            <a:prstGeom prst="rect">
              <a:avLst/>
            </a:prstGeom>
          </p:spPr>
        </p:pic>
        <p:pic>
          <p:nvPicPr>
            <p:cNvPr id="62" name="Picture 61"/>
            <p:cNvPicPr>
              <a:picLocks/>
            </p:cNvPicPr>
            <p:nvPr/>
          </p:nvPicPr>
          <p:blipFill>
            <a:blip r:embed="rId3"/>
            <a:stretch>
              <a:fillRect/>
            </a:stretch>
          </p:blipFill>
          <p:spPr>
            <a:xfrm>
              <a:off x="5801190" y="5251056"/>
              <a:ext cx="475371" cy="433906"/>
            </a:xfrm>
            <a:prstGeom prst="rect">
              <a:avLst/>
            </a:prstGeom>
          </p:spPr>
        </p:pic>
        <p:pic>
          <p:nvPicPr>
            <p:cNvPr id="63" name="Picture 62"/>
            <p:cNvPicPr>
              <a:picLocks/>
            </p:cNvPicPr>
            <p:nvPr/>
          </p:nvPicPr>
          <p:blipFill>
            <a:blip r:embed="rId3"/>
            <a:stretch>
              <a:fillRect/>
            </a:stretch>
          </p:blipFill>
          <p:spPr>
            <a:xfrm>
              <a:off x="6141219" y="5251056"/>
              <a:ext cx="475371" cy="433906"/>
            </a:xfrm>
            <a:prstGeom prst="rect">
              <a:avLst/>
            </a:prstGeom>
          </p:spPr>
        </p:pic>
        <p:pic>
          <p:nvPicPr>
            <p:cNvPr id="64" name="Picture 63"/>
            <p:cNvPicPr>
              <a:picLocks/>
            </p:cNvPicPr>
            <p:nvPr/>
          </p:nvPicPr>
          <p:blipFill>
            <a:blip r:embed="rId3"/>
            <a:stretch>
              <a:fillRect/>
            </a:stretch>
          </p:blipFill>
          <p:spPr>
            <a:xfrm>
              <a:off x="6481241" y="5251056"/>
              <a:ext cx="475371" cy="433906"/>
            </a:xfrm>
            <a:prstGeom prst="rect">
              <a:avLst/>
            </a:prstGeom>
          </p:spPr>
        </p:pic>
        <p:sp>
          <p:nvSpPr>
            <p:cNvPr id="86" name="Oval 85"/>
            <p:cNvSpPr/>
            <p:nvPr/>
          </p:nvSpPr>
          <p:spPr>
            <a:xfrm>
              <a:off x="4100328" y="4098833"/>
              <a:ext cx="241059" cy="241059"/>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9" name="Straight Arrow Connector 88"/>
            <p:cNvCxnSpPr/>
            <p:nvPr/>
          </p:nvCxnSpPr>
          <p:spPr>
            <a:xfrm>
              <a:off x="4341387" y="4219363"/>
              <a:ext cx="540898" cy="186457"/>
            </a:xfrm>
            <a:prstGeom prst="straightConnector1">
              <a:avLst/>
            </a:prstGeom>
            <a:solidFill>
              <a:schemeClr val="bg1"/>
            </a:solidFill>
            <a:ln w="12700" cmpd="sng">
              <a:solidFill>
                <a:schemeClr val="tx1"/>
              </a:solidFill>
              <a:headEnd type="none"/>
              <a:tailEnd type="triangle" w="sm" len="med"/>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974279" y="2035537"/>
            <a:ext cx="2791727" cy="1598036"/>
            <a:chOff x="974279" y="2035537"/>
            <a:chExt cx="2791727" cy="1598036"/>
          </a:xfrm>
        </p:grpSpPr>
        <p:sp>
          <p:nvSpPr>
            <p:cNvPr id="67" name="TextBox 66"/>
            <p:cNvSpPr txBox="1"/>
            <p:nvPr/>
          </p:nvSpPr>
          <p:spPr>
            <a:xfrm>
              <a:off x="1265282" y="2035537"/>
              <a:ext cx="770117" cy="336732"/>
            </a:xfrm>
            <a:prstGeom prst="rect">
              <a:avLst/>
            </a:prstGeom>
            <a:noFill/>
          </p:spPr>
          <p:txBody>
            <a:bodyPr wrap="none" tIns="0" bIns="0" rtlCol="0">
              <a:spAutoFit/>
            </a:bodyPr>
            <a:lstStyle/>
            <a:p>
              <a:pPr algn="ctr"/>
              <a:r>
                <a:rPr lang="en-US" dirty="0" smtClean="0"/>
                <a:t>input</a:t>
              </a:r>
              <a:endParaRPr lang="en-US" dirty="0"/>
            </a:p>
          </p:txBody>
        </p:sp>
        <p:sp>
          <p:nvSpPr>
            <p:cNvPr id="6" name="Arc 5"/>
            <p:cNvSpPr/>
            <p:nvPr/>
          </p:nvSpPr>
          <p:spPr>
            <a:xfrm flipH="1">
              <a:off x="974279" y="2362734"/>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Arc 6"/>
            <p:cNvSpPr/>
            <p:nvPr/>
          </p:nvSpPr>
          <p:spPr>
            <a:xfrm flipH="1">
              <a:off x="1114415" y="2300727"/>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 name="Group 2"/>
            <p:cNvGrpSpPr/>
            <p:nvPr/>
          </p:nvGrpSpPr>
          <p:grpSpPr>
            <a:xfrm>
              <a:off x="2344694" y="2798449"/>
              <a:ext cx="1268912" cy="337483"/>
              <a:chOff x="2344694" y="2798449"/>
              <a:chExt cx="1268912" cy="337483"/>
            </a:xfrm>
          </p:grpSpPr>
          <p:sp>
            <p:nvSpPr>
              <p:cNvPr id="31" name="Alternate Process 30"/>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2" name="Straight Connector 31"/>
              <p:cNvCxnSpPr>
                <a:stCxn id="31" idx="0"/>
                <a:endCxn id="31" idx="2"/>
              </p:cNvCxnSpPr>
              <p:nvPr/>
            </p:nvCxnSpPr>
            <p:spPr>
              <a:xfrm>
                <a:off x="2979150" y="2806060"/>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308095" y="279844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669554" y="2811393"/>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pic>
          <p:nvPicPr>
            <p:cNvPr id="37" name="Picture 36"/>
            <p:cNvPicPr>
              <a:picLocks/>
            </p:cNvPicPr>
            <p:nvPr/>
          </p:nvPicPr>
          <p:blipFill>
            <a:blip r:embed="rId3"/>
            <a:stretch>
              <a:fillRect/>
            </a:stretch>
          </p:blipFill>
          <p:spPr>
            <a:xfrm>
              <a:off x="2263989" y="3199667"/>
              <a:ext cx="475371" cy="433906"/>
            </a:xfrm>
            <a:prstGeom prst="rect">
              <a:avLst/>
            </a:prstGeom>
          </p:spPr>
        </p:pic>
        <p:pic>
          <p:nvPicPr>
            <p:cNvPr id="38" name="Picture 37"/>
            <p:cNvPicPr>
              <a:picLocks/>
            </p:cNvPicPr>
            <p:nvPr/>
          </p:nvPicPr>
          <p:blipFill>
            <a:blip r:embed="rId3"/>
            <a:stretch>
              <a:fillRect/>
            </a:stretch>
          </p:blipFill>
          <p:spPr>
            <a:xfrm>
              <a:off x="2600132" y="3199667"/>
              <a:ext cx="475371" cy="433906"/>
            </a:xfrm>
            <a:prstGeom prst="rect">
              <a:avLst/>
            </a:prstGeom>
          </p:spPr>
        </p:pic>
        <p:pic>
          <p:nvPicPr>
            <p:cNvPr id="39" name="Picture 38"/>
            <p:cNvPicPr>
              <a:picLocks/>
            </p:cNvPicPr>
            <p:nvPr/>
          </p:nvPicPr>
          <p:blipFill>
            <a:blip r:embed="rId3"/>
            <a:stretch>
              <a:fillRect/>
            </a:stretch>
          </p:blipFill>
          <p:spPr>
            <a:xfrm>
              <a:off x="2940162" y="3199667"/>
              <a:ext cx="475371" cy="433906"/>
            </a:xfrm>
            <a:prstGeom prst="rect">
              <a:avLst/>
            </a:prstGeom>
          </p:spPr>
        </p:pic>
        <p:pic>
          <p:nvPicPr>
            <p:cNvPr id="40" name="Picture 39"/>
            <p:cNvPicPr>
              <a:picLocks/>
            </p:cNvPicPr>
            <p:nvPr/>
          </p:nvPicPr>
          <p:blipFill>
            <a:blip r:embed="rId3"/>
            <a:stretch>
              <a:fillRect/>
            </a:stretch>
          </p:blipFill>
          <p:spPr>
            <a:xfrm>
              <a:off x="3280184" y="3199667"/>
              <a:ext cx="475371" cy="433906"/>
            </a:xfrm>
            <a:prstGeom prst="rect">
              <a:avLst/>
            </a:prstGeom>
          </p:spPr>
        </p:pic>
        <p:grpSp>
          <p:nvGrpSpPr>
            <p:cNvPr id="92" name="Group 91"/>
            <p:cNvGrpSpPr/>
            <p:nvPr/>
          </p:nvGrpSpPr>
          <p:grpSpPr>
            <a:xfrm>
              <a:off x="2497094" y="2950849"/>
              <a:ext cx="1268912" cy="337483"/>
              <a:chOff x="2344694" y="2798449"/>
              <a:chExt cx="1268912" cy="337483"/>
            </a:xfrm>
          </p:grpSpPr>
          <p:sp>
            <p:nvSpPr>
              <p:cNvPr id="93" name="Alternate Process 9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4" name="Straight Connector 93"/>
              <p:cNvCxnSpPr>
                <a:stCxn id="93" idx="0"/>
                <a:endCxn id="93" idx="2"/>
              </p:cNvCxnSpPr>
              <p:nvPr/>
            </p:nvCxnSpPr>
            <p:spPr>
              <a:xfrm>
                <a:off x="2979150" y="2806060"/>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308095" y="279844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2669554" y="2811393"/>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grpSp>
        <p:nvGrpSpPr>
          <p:cNvPr id="35" name="Group 34"/>
          <p:cNvGrpSpPr/>
          <p:nvPr/>
        </p:nvGrpSpPr>
        <p:grpSpPr>
          <a:xfrm>
            <a:off x="589270" y="3748515"/>
            <a:ext cx="4247189" cy="1939364"/>
            <a:chOff x="589270" y="3748515"/>
            <a:chExt cx="4247189" cy="1939364"/>
          </a:xfrm>
        </p:grpSpPr>
        <p:sp>
          <p:nvSpPr>
            <p:cNvPr id="9" name="Arc 8"/>
            <p:cNvSpPr/>
            <p:nvPr/>
          </p:nvSpPr>
          <p:spPr>
            <a:xfrm>
              <a:off x="3052622" y="4388698"/>
              <a:ext cx="1783837" cy="1028519"/>
            </a:xfrm>
            <a:prstGeom prst="arc">
              <a:avLst>
                <a:gd name="adj1" fmla="val 11266483"/>
                <a:gd name="adj2" fmla="val 16343890"/>
              </a:avLst>
            </a:prstGeom>
            <a:ln w="1905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Arc 10"/>
            <p:cNvSpPr/>
            <p:nvPr/>
          </p:nvSpPr>
          <p:spPr>
            <a:xfrm flipH="1">
              <a:off x="974279" y="4428474"/>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flipH="1">
              <a:off x="1114415" y="4366466"/>
              <a:ext cx="1783837" cy="1028519"/>
            </a:xfrm>
            <a:prstGeom prst="arc">
              <a:avLst>
                <a:gd name="adj1" fmla="val 11266483"/>
                <a:gd name="adj2" fmla="val 16343890"/>
              </a:avLst>
            </a:prstGeom>
            <a:ln w="19050" cmpd="sng">
              <a:solidFill>
                <a:schemeClr val="tx1"/>
              </a:solidFill>
              <a:headEnd type="triangle"/>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589270" y="3748515"/>
              <a:ext cx="1272885" cy="400110"/>
            </a:xfrm>
            <a:prstGeom prst="rect">
              <a:avLst/>
            </a:prstGeom>
            <a:noFill/>
          </p:spPr>
          <p:txBody>
            <a:bodyPr wrap="none" lIns="0" rIns="0" rtlCol="0">
              <a:spAutoFit/>
            </a:bodyPr>
            <a:lstStyle/>
            <a:p>
              <a:r>
                <a:rPr lang="en-US" sz="2000" b="1" dirty="0" smtClean="0"/>
                <a:t>time = 1 - 2:</a:t>
              </a:r>
              <a:endParaRPr lang="en-US" sz="2000" b="1" dirty="0"/>
            </a:p>
          </p:txBody>
        </p:sp>
        <p:sp>
          <p:nvSpPr>
            <p:cNvPr id="49" name="Alternate Process 48"/>
            <p:cNvSpPr/>
            <p:nvPr/>
          </p:nvSpPr>
          <p:spPr>
            <a:xfrm>
              <a:off x="2342463" y="4860366"/>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Straight Connector 49"/>
            <p:cNvCxnSpPr>
              <a:stCxn id="49" idx="0"/>
              <a:endCxn id="49" idx="2"/>
            </p:cNvCxnSpPr>
            <p:nvPr/>
          </p:nvCxnSpPr>
          <p:spPr>
            <a:xfrm>
              <a:off x="2976920" y="4860366"/>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05865" y="4852755"/>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667324" y="486569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pic>
          <p:nvPicPr>
            <p:cNvPr id="53" name="Picture 52"/>
            <p:cNvPicPr>
              <a:picLocks/>
            </p:cNvPicPr>
            <p:nvPr/>
          </p:nvPicPr>
          <p:blipFill>
            <a:blip r:embed="rId3"/>
            <a:stretch>
              <a:fillRect/>
            </a:stretch>
          </p:blipFill>
          <p:spPr>
            <a:xfrm>
              <a:off x="2261759" y="5253973"/>
              <a:ext cx="475371" cy="433906"/>
            </a:xfrm>
            <a:prstGeom prst="rect">
              <a:avLst/>
            </a:prstGeom>
          </p:spPr>
        </p:pic>
        <p:pic>
          <p:nvPicPr>
            <p:cNvPr id="54" name="Picture 53"/>
            <p:cNvPicPr>
              <a:picLocks/>
            </p:cNvPicPr>
            <p:nvPr/>
          </p:nvPicPr>
          <p:blipFill>
            <a:blip r:embed="rId3"/>
            <a:stretch>
              <a:fillRect/>
            </a:stretch>
          </p:blipFill>
          <p:spPr>
            <a:xfrm>
              <a:off x="2597902" y="5253973"/>
              <a:ext cx="475371" cy="433906"/>
            </a:xfrm>
            <a:prstGeom prst="rect">
              <a:avLst/>
            </a:prstGeom>
          </p:spPr>
        </p:pic>
        <p:pic>
          <p:nvPicPr>
            <p:cNvPr id="55" name="Picture 54"/>
            <p:cNvPicPr>
              <a:picLocks/>
            </p:cNvPicPr>
            <p:nvPr/>
          </p:nvPicPr>
          <p:blipFill>
            <a:blip r:embed="rId3"/>
            <a:stretch>
              <a:fillRect/>
            </a:stretch>
          </p:blipFill>
          <p:spPr>
            <a:xfrm>
              <a:off x="2937932" y="5253973"/>
              <a:ext cx="475371" cy="433906"/>
            </a:xfrm>
            <a:prstGeom prst="rect">
              <a:avLst/>
            </a:prstGeom>
          </p:spPr>
        </p:pic>
        <p:pic>
          <p:nvPicPr>
            <p:cNvPr id="56" name="Picture 55"/>
            <p:cNvPicPr>
              <a:picLocks/>
            </p:cNvPicPr>
            <p:nvPr/>
          </p:nvPicPr>
          <p:blipFill>
            <a:blip r:embed="rId3"/>
            <a:stretch>
              <a:fillRect/>
            </a:stretch>
          </p:blipFill>
          <p:spPr>
            <a:xfrm>
              <a:off x="3277954" y="5253973"/>
              <a:ext cx="475371" cy="433906"/>
            </a:xfrm>
            <a:prstGeom prst="rect">
              <a:avLst/>
            </a:prstGeom>
          </p:spPr>
        </p:pic>
        <p:sp>
          <p:nvSpPr>
            <p:cNvPr id="82" name="TextBox 81"/>
            <p:cNvSpPr txBox="1"/>
            <p:nvPr/>
          </p:nvSpPr>
          <p:spPr>
            <a:xfrm>
              <a:off x="1265282" y="4107677"/>
              <a:ext cx="770117" cy="336732"/>
            </a:xfrm>
            <a:prstGeom prst="rect">
              <a:avLst/>
            </a:prstGeom>
            <a:noFill/>
          </p:spPr>
          <p:txBody>
            <a:bodyPr wrap="none" tIns="0" bIns="0" rtlCol="0">
              <a:spAutoFit/>
            </a:bodyPr>
            <a:lstStyle/>
            <a:p>
              <a:pPr algn="ctr"/>
              <a:r>
                <a:rPr lang="en-US" dirty="0" smtClean="0"/>
                <a:t>input</a:t>
              </a:r>
              <a:endParaRPr lang="en-US" dirty="0"/>
            </a:p>
          </p:txBody>
        </p:sp>
        <p:grpSp>
          <p:nvGrpSpPr>
            <p:cNvPr id="97" name="Group 96"/>
            <p:cNvGrpSpPr/>
            <p:nvPr/>
          </p:nvGrpSpPr>
          <p:grpSpPr>
            <a:xfrm>
              <a:off x="2497094" y="5001451"/>
              <a:ext cx="1268912" cy="337483"/>
              <a:chOff x="2344694" y="2798449"/>
              <a:chExt cx="1268912" cy="337483"/>
            </a:xfrm>
          </p:grpSpPr>
          <p:sp>
            <p:nvSpPr>
              <p:cNvPr id="98" name="Alternate Process 97"/>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9" name="Straight Connector 98"/>
              <p:cNvCxnSpPr>
                <a:stCxn id="98" idx="0"/>
                <a:endCxn id="98" idx="2"/>
              </p:cNvCxnSpPr>
              <p:nvPr/>
            </p:nvCxnSpPr>
            <p:spPr>
              <a:xfrm>
                <a:off x="2979150" y="2806060"/>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308095" y="279844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669554" y="2811393"/>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4055805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childTnLst>
                                    <p:set>
                                      <p:cBhvr>
                                        <p:cTn id="9" dur="1" fill="hold">
                                          <p:stCondLst>
                                            <p:cond delay="0"/>
                                          </p:stCondLst>
                                        </p:cTn>
                                        <p:tgtEl>
                                          <p:spTgt spid="8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84"/>
                                        </p:tgtEl>
                                        <p:attrNameLst>
                                          <p:attrName>style.visibility</p:attrName>
                                        </p:attrNameLst>
                                      </p:cBhvr>
                                      <p:to>
                                        <p:strVal val="hidden"/>
                                      </p:to>
                                    </p:se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5"/>
                                        </p:tgtEl>
                                        <p:attrNameLst>
                                          <p:attrName>style.visibility</p:attrName>
                                        </p:attrNameLst>
                                      </p:cBhvr>
                                      <p:to>
                                        <p:strVal val="hidden"/>
                                      </p:to>
                                    </p:set>
                                  </p:childTnLst>
                                </p:cTn>
                              </p:par>
                            </p:childTnLst>
                          </p:cTn>
                        </p:par>
                        <p:par>
                          <p:cTn id="25" fill="hold">
                            <p:stCondLst>
                              <p:cond delay="0"/>
                            </p:stCondLst>
                            <p:childTnLst>
                              <p:par>
                                <p:cTn id="26" presetID="22" presetClass="entr" presetSubtype="2" fill="hold"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right)">
                                      <p:cBhvr>
                                        <p:cTn id="28" dur="500"/>
                                        <p:tgtEl>
                                          <p:spTgt spid="87"/>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left)">
                                      <p:cBhvr>
                                        <p:cTn id="36" dur="5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1" animBg="1"/>
      <p:bldP spid="84" grpId="2" animBg="1"/>
      <p:bldP spid="85" grpId="0" animBg="1"/>
      <p:bldP spid="8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0" indent="0" algn="ctr">
              <a:buNone/>
            </a:pPr>
            <a:r>
              <a:rPr lang="en-US" dirty="0" smtClean="0"/>
              <a:t>Many big-data applications need to process large data streams in near-real time</a:t>
            </a:r>
          </a:p>
          <a:p>
            <a:pPr marL="0" indent="0">
              <a:buNone/>
            </a:pPr>
            <a:endParaRPr lang="en-US" dirty="0"/>
          </a:p>
        </p:txBody>
      </p:sp>
      <p:pic>
        <p:nvPicPr>
          <p:cNvPr id="5" name="Picture 4"/>
          <p:cNvPicPr>
            <a:picLocks noChangeAspect="1"/>
          </p:cNvPicPr>
          <p:nvPr/>
        </p:nvPicPr>
        <p:blipFill rotWithShape="1">
          <a:blip r:embed="rId3"/>
          <a:srcRect r="17203" b="5375"/>
          <a:stretch/>
        </p:blipFill>
        <p:spPr>
          <a:xfrm>
            <a:off x="457200" y="3273249"/>
            <a:ext cx="2874108" cy="2226828"/>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7" name="TextBox 6"/>
          <p:cNvSpPr txBox="1"/>
          <p:nvPr/>
        </p:nvSpPr>
        <p:spPr>
          <a:xfrm>
            <a:off x="603476" y="2788863"/>
            <a:ext cx="2502909" cy="400110"/>
          </a:xfrm>
          <a:prstGeom prst="rect">
            <a:avLst/>
          </a:prstGeom>
          <a:noFill/>
        </p:spPr>
        <p:txBody>
          <a:bodyPr wrap="square" lIns="0" rIns="91440" rtlCol="0" anchor="ctr">
            <a:spAutoFit/>
          </a:bodyPr>
          <a:lstStyle/>
          <a:p>
            <a:pPr algn="ctr"/>
            <a:r>
              <a:rPr lang="en-US" sz="2000" dirty="0" smtClean="0"/>
              <a:t>Website monitoring</a:t>
            </a:r>
            <a:endParaRPr lang="en-US" sz="2000" dirty="0"/>
          </a:p>
        </p:txBody>
      </p:sp>
      <p:grpSp>
        <p:nvGrpSpPr>
          <p:cNvPr id="15" name="Group 14"/>
          <p:cNvGrpSpPr/>
          <p:nvPr/>
        </p:nvGrpSpPr>
        <p:grpSpPr>
          <a:xfrm>
            <a:off x="2935194" y="3188973"/>
            <a:ext cx="2959178" cy="2692051"/>
            <a:chOff x="5699008" y="3521698"/>
            <a:chExt cx="2959178" cy="2692051"/>
          </a:xfrm>
        </p:grpSpPr>
        <p:sp>
          <p:nvSpPr>
            <p:cNvPr id="9" name="TextBox 8"/>
            <p:cNvSpPr txBox="1"/>
            <p:nvPr/>
          </p:nvSpPr>
          <p:spPr>
            <a:xfrm>
              <a:off x="6219677" y="3521698"/>
              <a:ext cx="2074057" cy="400110"/>
            </a:xfrm>
            <a:prstGeom prst="rect">
              <a:avLst/>
            </a:prstGeom>
            <a:noFill/>
          </p:spPr>
          <p:txBody>
            <a:bodyPr wrap="square" lIns="0" rIns="91440" rtlCol="0" anchor="ctr">
              <a:spAutoFit/>
            </a:bodyPr>
            <a:lstStyle/>
            <a:p>
              <a:pPr algn="ctr"/>
              <a:r>
                <a:rPr lang="en-US" sz="2000" dirty="0" smtClean="0"/>
                <a:t>Fraud detection</a:t>
              </a:r>
              <a:endParaRPr lang="en-US" sz="2000" dirty="0"/>
            </a:p>
          </p:txBody>
        </p:sp>
        <p:pic>
          <p:nvPicPr>
            <p:cNvPr id="13" name="Picture 12"/>
            <p:cNvPicPr>
              <a:picLocks noChangeAspect="1"/>
            </p:cNvPicPr>
            <p:nvPr/>
          </p:nvPicPr>
          <p:blipFill>
            <a:blip r:embed="rId4"/>
            <a:stretch>
              <a:fillRect/>
            </a:stretch>
          </p:blipFill>
          <p:spPr>
            <a:xfrm>
              <a:off x="5699008" y="3935182"/>
              <a:ext cx="2959178" cy="2278567"/>
            </a:xfrm>
            <a:prstGeom prst="rect">
              <a:avLst/>
            </a:prstGeom>
          </p:spPr>
        </p:pic>
      </p:grpSp>
      <p:grpSp>
        <p:nvGrpSpPr>
          <p:cNvPr id="14" name="Group 13"/>
          <p:cNvGrpSpPr/>
          <p:nvPr/>
        </p:nvGrpSpPr>
        <p:grpSpPr>
          <a:xfrm>
            <a:off x="5497551" y="3589083"/>
            <a:ext cx="3133913" cy="2703335"/>
            <a:chOff x="2813509" y="3129941"/>
            <a:chExt cx="3133913" cy="2703335"/>
          </a:xfrm>
        </p:grpSpPr>
        <p:pic>
          <p:nvPicPr>
            <p:cNvPr id="10" name="Picture 9"/>
            <p:cNvPicPr>
              <a:picLocks noChangeAspect="1"/>
            </p:cNvPicPr>
            <p:nvPr/>
          </p:nvPicPr>
          <p:blipFill>
            <a:blip r:embed="rId5"/>
            <a:stretch>
              <a:fillRect/>
            </a:stretch>
          </p:blipFill>
          <p:spPr>
            <a:xfrm>
              <a:off x="2813509" y="3569127"/>
              <a:ext cx="3133913" cy="2264149"/>
            </a:xfrm>
            <a:prstGeom prst="rect">
              <a:avLst/>
            </a:prstGeom>
            <a:ln>
              <a:solidFill>
                <a:schemeClr val="bg1"/>
              </a:solidFill>
            </a:ln>
            <a:effectLst>
              <a:outerShdw blurRad="50800" dist="38100" dir="2700000" algn="tl" rotWithShape="0">
                <a:prstClr val="black">
                  <a:alpha val="40000"/>
                </a:prstClr>
              </a:outerShdw>
            </a:effectLst>
          </p:spPr>
        </p:pic>
        <p:sp>
          <p:nvSpPr>
            <p:cNvPr id="8" name="TextBox 7"/>
            <p:cNvSpPr txBox="1"/>
            <p:nvPr/>
          </p:nvSpPr>
          <p:spPr>
            <a:xfrm>
              <a:off x="3423494" y="3129941"/>
              <a:ext cx="2074057" cy="400110"/>
            </a:xfrm>
            <a:prstGeom prst="rect">
              <a:avLst/>
            </a:prstGeom>
            <a:noFill/>
          </p:spPr>
          <p:txBody>
            <a:bodyPr wrap="square" lIns="0" rIns="91440" rtlCol="0" anchor="ctr">
              <a:spAutoFit/>
            </a:bodyPr>
            <a:lstStyle/>
            <a:p>
              <a:pPr algn="ctr"/>
              <a:r>
                <a:rPr lang="en-US" sz="2000" dirty="0" smtClean="0"/>
                <a:t>Ad monetization</a:t>
              </a:r>
              <a:endParaRPr lang="en-US" sz="2000" dirty="0"/>
            </a:p>
          </p:txBody>
        </p:sp>
      </p:grpSp>
      <p:sp>
        <p:nvSpPr>
          <p:cNvPr id="12" name="Rectangle 11"/>
          <p:cNvSpPr/>
          <p:nvPr/>
        </p:nvSpPr>
        <p:spPr>
          <a:xfrm>
            <a:off x="341586" y="2695058"/>
            <a:ext cx="8456154" cy="3658829"/>
          </a:xfrm>
          <a:prstGeom prst="rect">
            <a:avLst/>
          </a:prstGeom>
          <a:solidFill>
            <a:srgbClr val="FFFFFF">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200000"/>
              </a:lnSpc>
            </a:pPr>
            <a:r>
              <a:rPr lang="en-US" sz="2800" b="1" dirty="0" smtClean="0">
                <a:solidFill>
                  <a:srgbClr val="0000FF"/>
                </a:solidFill>
              </a:rPr>
              <a:t>Require tens to hundreds of nodes</a:t>
            </a:r>
          </a:p>
          <a:p>
            <a:pPr algn="ctr">
              <a:lnSpc>
                <a:spcPct val="200000"/>
              </a:lnSpc>
            </a:pPr>
            <a:r>
              <a:rPr lang="en-US" sz="2800" b="1" dirty="0" smtClean="0">
                <a:solidFill>
                  <a:srgbClr val="DB0202"/>
                </a:solidFill>
              </a:rPr>
              <a:t>Require second-scale latencies</a:t>
            </a:r>
          </a:p>
          <a:p>
            <a:pPr algn="ctr">
              <a:lnSpc>
                <a:spcPct val="200000"/>
              </a:lnSpc>
            </a:pPr>
            <a:endParaRPr lang="en-US" sz="2800" dirty="0">
              <a:solidFill>
                <a:srgbClr val="DB0202"/>
              </a:solidFill>
            </a:endParaRPr>
          </a:p>
        </p:txBody>
      </p:sp>
    </p:spTree>
    <p:extLst>
      <p:ext uri="{BB962C8B-B14F-4D97-AF65-F5344CB8AC3E}">
        <p14:creationId xmlns:p14="http://schemas.microsoft.com/office/powerpoint/2010/main" val="352974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Counting page views</a:t>
            </a:r>
            <a:endParaRPr lang="en-US" dirty="0"/>
          </a:p>
        </p:txBody>
      </p:sp>
      <p:sp>
        <p:nvSpPr>
          <p:cNvPr id="101" name="Content Placeholder 100"/>
          <p:cNvSpPr>
            <a:spLocks noGrp="1"/>
          </p:cNvSpPr>
          <p:nvPr>
            <p:ph idx="1"/>
          </p:nvPr>
        </p:nvSpPr>
        <p:spPr>
          <a:xfrm>
            <a:off x="457200" y="1600201"/>
            <a:ext cx="8229600" cy="1866340"/>
          </a:xfrm>
        </p:spPr>
        <p:txBody>
          <a:bodyPr/>
          <a:lstStyle/>
          <a:p>
            <a:pPr marL="0" indent="0">
              <a:buNone/>
            </a:pPr>
            <a:r>
              <a:rPr lang="en-US" dirty="0">
                <a:solidFill>
                  <a:srgbClr val="0000FF"/>
                </a:solidFill>
              </a:rPr>
              <a:t>Discretized Stream (DStream)</a:t>
            </a:r>
            <a:r>
              <a:rPr lang="en-US" dirty="0"/>
              <a:t> is a sequence of immutable, partitioned datasets</a:t>
            </a:r>
          </a:p>
          <a:p>
            <a:pPr marL="450850" lvl="1"/>
            <a:r>
              <a:rPr lang="en-US" dirty="0" smtClean="0"/>
              <a:t>Can </a:t>
            </a:r>
            <a:r>
              <a:rPr lang="en-US" dirty="0"/>
              <a:t>be created from live data streams or by applying bulk, parallel </a:t>
            </a:r>
            <a:r>
              <a:rPr lang="en-US" dirty="0" smtClean="0">
                <a:solidFill>
                  <a:srgbClr val="0000FF"/>
                </a:solidFill>
              </a:rPr>
              <a:t>transformations</a:t>
            </a:r>
            <a:r>
              <a:rPr lang="en-US" dirty="0" smtClean="0"/>
              <a:t> </a:t>
            </a:r>
            <a:r>
              <a:rPr lang="en-US" dirty="0"/>
              <a:t>on other DStreams</a:t>
            </a:r>
          </a:p>
          <a:p>
            <a:endParaRPr lang="en-US" dirty="0"/>
          </a:p>
        </p:txBody>
      </p:sp>
      <p:sp>
        <p:nvSpPr>
          <p:cNvPr id="17" name="Rectangle 16"/>
          <p:cNvSpPr/>
          <p:nvPr/>
        </p:nvSpPr>
        <p:spPr>
          <a:xfrm>
            <a:off x="660786" y="4352032"/>
            <a:ext cx="5815593" cy="1268039"/>
          </a:xfrm>
          <a:prstGeom prst="rect">
            <a:avLst/>
          </a:prstGeom>
        </p:spPr>
        <p:txBody>
          <a:bodyPr wrap="square">
            <a:spAutoFit/>
          </a:bodyPr>
          <a:lstStyle/>
          <a:p>
            <a:r>
              <a:rPr lang="en-US" sz="1600" dirty="0">
                <a:latin typeface="Consolas"/>
                <a:cs typeface="Consolas"/>
              </a:rPr>
              <a:t>views = </a:t>
            </a:r>
            <a:r>
              <a:rPr lang="en-US" sz="1600" dirty="0" err="1">
                <a:latin typeface="Consolas"/>
                <a:cs typeface="Consolas"/>
              </a:rPr>
              <a:t>readStream</a:t>
            </a:r>
            <a:r>
              <a:rPr lang="en-US" sz="1600" dirty="0">
                <a:latin typeface="Consolas"/>
                <a:cs typeface="Consolas"/>
              </a:rPr>
              <a:t>(</a:t>
            </a:r>
            <a:r>
              <a:rPr lang="en-US" sz="1600" dirty="0">
                <a:solidFill>
                  <a:srgbClr val="FF0000"/>
                </a:solidFill>
                <a:latin typeface="Consolas"/>
                <a:cs typeface="Consolas"/>
              </a:rPr>
              <a:t>"http:..."</a:t>
            </a:r>
            <a:r>
              <a:rPr lang="en-US" sz="1600" dirty="0">
                <a:latin typeface="Consolas"/>
                <a:cs typeface="Consolas"/>
              </a:rPr>
              <a:t>, </a:t>
            </a:r>
            <a:r>
              <a:rPr lang="en-US" sz="1600" dirty="0">
                <a:solidFill>
                  <a:srgbClr val="FF0000"/>
                </a:solidFill>
                <a:latin typeface="Consolas"/>
                <a:cs typeface="Consolas"/>
              </a:rPr>
              <a:t>"</a:t>
            </a:r>
            <a:r>
              <a:rPr lang="en-US" sz="1600" dirty="0" smtClean="0">
                <a:solidFill>
                  <a:srgbClr val="FF0000"/>
                </a:solidFill>
                <a:latin typeface="Consolas"/>
                <a:cs typeface="Consolas"/>
              </a:rPr>
              <a:t>1 sec"</a:t>
            </a:r>
            <a:r>
              <a:rPr lang="en-US" sz="1600" dirty="0">
                <a:latin typeface="Consolas"/>
                <a:cs typeface="Consolas"/>
              </a:rPr>
              <a:t>) </a:t>
            </a:r>
          </a:p>
          <a:p>
            <a:pPr>
              <a:spcBef>
                <a:spcPts val="1584"/>
              </a:spcBef>
            </a:pPr>
            <a:r>
              <a:rPr lang="en-US" sz="1600" dirty="0">
                <a:latin typeface="Consolas"/>
                <a:cs typeface="Consolas"/>
              </a:rPr>
              <a:t>ones = </a:t>
            </a:r>
            <a:r>
              <a:rPr lang="en-US" sz="1600" dirty="0" err="1">
                <a:latin typeface="Consolas"/>
                <a:cs typeface="Consolas"/>
              </a:rPr>
              <a:t>views.</a:t>
            </a:r>
            <a:r>
              <a:rPr lang="en-US" sz="1600" dirty="0" err="1">
                <a:solidFill>
                  <a:srgbClr val="3366FF"/>
                </a:solidFill>
                <a:latin typeface="Consolas"/>
                <a:cs typeface="Consolas"/>
              </a:rPr>
              <a:t>map</a:t>
            </a:r>
            <a:r>
              <a:rPr lang="en-US" sz="1600" dirty="0">
                <a:latin typeface="Consolas"/>
                <a:cs typeface="Consolas"/>
              </a:rPr>
              <a:t>(</a:t>
            </a:r>
            <a:r>
              <a:rPr lang="en-US" sz="1600" dirty="0" err="1">
                <a:solidFill>
                  <a:srgbClr val="008000"/>
                </a:solidFill>
                <a:latin typeface="Consolas"/>
                <a:cs typeface="Consolas"/>
              </a:rPr>
              <a:t>ev</a:t>
            </a:r>
            <a:r>
              <a:rPr lang="en-US" sz="1600" dirty="0">
                <a:solidFill>
                  <a:srgbClr val="008000"/>
                </a:solidFill>
                <a:latin typeface="Consolas"/>
                <a:cs typeface="Consolas"/>
              </a:rPr>
              <a:t> =&gt; (</a:t>
            </a:r>
            <a:r>
              <a:rPr lang="en-US" sz="1600" dirty="0" err="1">
                <a:solidFill>
                  <a:srgbClr val="008000"/>
                </a:solidFill>
                <a:latin typeface="Consolas"/>
                <a:cs typeface="Consolas"/>
              </a:rPr>
              <a:t>ev.url</a:t>
            </a:r>
            <a:r>
              <a:rPr lang="en-US" sz="1600" dirty="0">
                <a:solidFill>
                  <a:srgbClr val="008000"/>
                </a:solidFill>
                <a:latin typeface="Consolas"/>
                <a:cs typeface="Consolas"/>
              </a:rPr>
              <a:t>, 1)</a:t>
            </a:r>
            <a:r>
              <a:rPr lang="en-US" sz="1600" dirty="0">
                <a:latin typeface="Consolas"/>
                <a:cs typeface="Consolas"/>
              </a:rPr>
              <a:t>)</a:t>
            </a:r>
          </a:p>
          <a:p>
            <a:pPr>
              <a:spcBef>
                <a:spcPts val="1584"/>
              </a:spcBef>
            </a:pPr>
            <a:r>
              <a:rPr lang="en-US" sz="1600" dirty="0">
                <a:latin typeface="Consolas"/>
                <a:cs typeface="Consolas"/>
              </a:rPr>
              <a:t>counts = </a:t>
            </a:r>
            <a:r>
              <a:rPr lang="en-US" sz="1600" dirty="0" err="1" smtClean="0">
                <a:latin typeface="Consolas"/>
                <a:cs typeface="Consolas"/>
              </a:rPr>
              <a:t>ones.</a:t>
            </a:r>
            <a:r>
              <a:rPr lang="en-US" sz="1600" dirty="0" err="1" smtClean="0">
                <a:solidFill>
                  <a:srgbClr val="3366FF"/>
                </a:solidFill>
                <a:latin typeface="Consolas"/>
                <a:cs typeface="Consolas"/>
              </a:rPr>
              <a:t>runningReduce</a:t>
            </a:r>
            <a:r>
              <a:rPr lang="en-US" sz="1600" dirty="0" smtClean="0">
                <a:latin typeface="Consolas"/>
                <a:cs typeface="Consolas"/>
              </a:rPr>
              <a:t>(</a:t>
            </a:r>
            <a:r>
              <a:rPr lang="en-US" sz="1600" dirty="0" smtClean="0">
                <a:solidFill>
                  <a:srgbClr val="008000"/>
                </a:solidFill>
                <a:latin typeface="Consolas"/>
                <a:cs typeface="Consolas"/>
              </a:rPr>
              <a:t>(</a:t>
            </a:r>
            <a:r>
              <a:rPr lang="en-US" sz="1600" dirty="0" err="1" smtClean="0">
                <a:solidFill>
                  <a:srgbClr val="008000"/>
                </a:solidFill>
                <a:latin typeface="Consolas"/>
                <a:cs typeface="Consolas"/>
              </a:rPr>
              <a:t>x,y</a:t>
            </a:r>
            <a:r>
              <a:rPr lang="en-US" sz="1600" dirty="0" smtClean="0">
                <a:solidFill>
                  <a:srgbClr val="008000"/>
                </a:solidFill>
                <a:latin typeface="Consolas"/>
                <a:cs typeface="Consolas"/>
              </a:rPr>
              <a:t>) =&gt; </a:t>
            </a:r>
            <a:r>
              <a:rPr lang="en-US" sz="1600" dirty="0" err="1" smtClean="0">
                <a:solidFill>
                  <a:srgbClr val="008000"/>
                </a:solidFill>
                <a:latin typeface="Consolas"/>
                <a:cs typeface="Consolas"/>
              </a:rPr>
              <a:t>x+y</a:t>
            </a:r>
            <a:r>
              <a:rPr lang="en-US" sz="1600" dirty="0" smtClean="0">
                <a:latin typeface="Consolas"/>
                <a:cs typeface="Consolas"/>
              </a:rPr>
              <a:t>)</a:t>
            </a:r>
            <a:endParaRPr lang="en-US" sz="1600" dirty="0">
              <a:latin typeface="Consolas"/>
              <a:cs typeface="Consolas"/>
            </a:endParaRPr>
          </a:p>
        </p:txBody>
      </p:sp>
      <p:sp>
        <p:nvSpPr>
          <p:cNvPr id="68" name="Rounded Rectangular Callout 67"/>
          <p:cNvSpPr/>
          <p:nvPr/>
        </p:nvSpPr>
        <p:spPr>
          <a:xfrm>
            <a:off x="1163584" y="3863975"/>
            <a:ext cx="2173451" cy="396592"/>
          </a:xfrm>
          <a:prstGeom prst="wedgeRoundRectCallout">
            <a:avLst>
              <a:gd name="adj1" fmla="val -21299"/>
              <a:gd name="adj2" fmla="val 86499"/>
              <a:gd name="adj3" fmla="val 16667"/>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smtClean="0">
                <a:solidFill>
                  <a:srgbClr val="000000"/>
                </a:solidFill>
                <a:latin typeface="Calibri"/>
                <a:cs typeface="Calibri"/>
              </a:rPr>
              <a:t>creating a DStream</a:t>
            </a:r>
            <a:endParaRPr lang="en-US" dirty="0">
              <a:solidFill>
                <a:srgbClr val="000000"/>
              </a:solidFill>
              <a:latin typeface="Calibri"/>
              <a:cs typeface="Calibri"/>
            </a:endParaRPr>
          </a:p>
        </p:txBody>
      </p:sp>
      <p:sp>
        <p:nvSpPr>
          <p:cNvPr id="69" name="Rounded Rectangular Callout 68"/>
          <p:cNvSpPr/>
          <p:nvPr/>
        </p:nvSpPr>
        <p:spPr>
          <a:xfrm>
            <a:off x="1525022" y="5781103"/>
            <a:ext cx="1677242" cy="396592"/>
          </a:xfrm>
          <a:prstGeom prst="wedgeRoundRectCallout">
            <a:avLst>
              <a:gd name="adj1" fmla="val 25970"/>
              <a:gd name="adj2" fmla="val -100445"/>
              <a:gd name="adj3" fmla="val 16667"/>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smtClean="0">
                <a:solidFill>
                  <a:srgbClr val="000000"/>
                </a:solidFill>
                <a:latin typeface="Calibri"/>
                <a:cs typeface="Calibri"/>
              </a:rPr>
              <a:t>transformation</a:t>
            </a:r>
            <a:endParaRPr lang="en-US" dirty="0">
              <a:solidFill>
                <a:srgbClr val="000000"/>
              </a:solidFill>
              <a:latin typeface="Calibri"/>
              <a:cs typeface="Calibri"/>
            </a:endParaRPr>
          </a:p>
        </p:txBody>
      </p:sp>
      <p:grpSp>
        <p:nvGrpSpPr>
          <p:cNvPr id="11" name="Group 10"/>
          <p:cNvGrpSpPr/>
          <p:nvPr/>
        </p:nvGrpSpPr>
        <p:grpSpPr>
          <a:xfrm>
            <a:off x="5387099" y="3755965"/>
            <a:ext cx="3425022" cy="2750560"/>
            <a:chOff x="5387099" y="3804810"/>
            <a:chExt cx="3425022" cy="2750560"/>
          </a:xfrm>
        </p:grpSpPr>
        <p:grpSp>
          <p:nvGrpSpPr>
            <p:cNvPr id="229" name="Group 228"/>
            <p:cNvGrpSpPr/>
            <p:nvPr/>
          </p:nvGrpSpPr>
          <p:grpSpPr>
            <a:xfrm>
              <a:off x="8078542" y="5719047"/>
              <a:ext cx="334060" cy="836323"/>
              <a:chOff x="8064767" y="4555268"/>
              <a:chExt cx="334060" cy="836323"/>
            </a:xfrm>
          </p:grpSpPr>
          <p:cxnSp>
            <p:nvCxnSpPr>
              <p:cNvPr id="230" name="Straight Arrow Connector 229"/>
              <p:cNvCxnSpPr/>
              <p:nvPr/>
            </p:nvCxnSpPr>
            <p:spPr>
              <a:xfrm>
                <a:off x="8229370" y="4904003"/>
                <a:ext cx="0" cy="48758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1" name="Straight Arrow Connector 230"/>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p:cNvCxnSpPr/>
              <p:nvPr/>
            </p:nvCxnSpPr>
            <p:spPr>
              <a:xfrm>
                <a:off x="8064767" y="5044484"/>
                <a:ext cx="0" cy="3471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5387099" y="3804810"/>
              <a:ext cx="3425022" cy="2437504"/>
              <a:chOff x="5387099" y="3785272"/>
              <a:chExt cx="3425022" cy="2437504"/>
            </a:xfrm>
          </p:grpSpPr>
          <p:sp>
            <p:nvSpPr>
              <p:cNvPr id="59" name="TextBox 58"/>
              <p:cNvSpPr txBox="1"/>
              <p:nvPr/>
            </p:nvSpPr>
            <p:spPr>
              <a:xfrm>
                <a:off x="6001408" y="3785272"/>
                <a:ext cx="717339" cy="276999"/>
              </a:xfrm>
              <a:prstGeom prst="rect">
                <a:avLst/>
              </a:prstGeom>
              <a:noFill/>
            </p:spPr>
            <p:txBody>
              <a:bodyPr wrap="none" tIns="0" bIns="0" rtlCol="0">
                <a:spAutoFit/>
              </a:bodyPr>
              <a:lstStyle/>
              <a:p>
                <a:pPr algn="ctr"/>
                <a:r>
                  <a:rPr lang="en-US" dirty="0" smtClean="0"/>
                  <a:t>views</a:t>
                </a:r>
                <a:endParaRPr lang="en-US" dirty="0"/>
              </a:p>
            </p:txBody>
          </p:sp>
          <p:sp>
            <p:nvSpPr>
              <p:cNvPr id="60" name="TextBox 59"/>
              <p:cNvSpPr txBox="1"/>
              <p:nvPr/>
            </p:nvSpPr>
            <p:spPr>
              <a:xfrm>
                <a:off x="7074000" y="3785272"/>
                <a:ext cx="637652" cy="276999"/>
              </a:xfrm>
              <a:prstGeom prst="rect">
                <a:avLst/>
              </a:prstGeom>
              <a:noFill/>
            </p:spPr>
            <p:txBody>
              <a:bodyPr wrap="none" tIns="0" bIns="0" rtlCol="0">
                <a:spAutoFit/>
              </a:bodyPr>
              <a:lstStyle/>
              <a:p>
                <a:pPr algn="ctr"/>
                <a:r>
                  <a:rPr lang="en-US" dirty="0" smtClean="0"/>
                  <a:t>ones</a:t>
                </a:r>
                <a:endParaRPr lang="en-US" dirty="0"/>
              </a:p>
            </p:txBody>
          </p:sp>
          <p:sp>
            <p:nvSpPr>
              <p:cNvPr id="62" name="TextBox 61"/>
              <p:cNvSpPr txBox="1"/>
              <p:nvPr/>
            </p:nvSpPr>
            <p:spPr>
              <a:xfrm>
                <a:off x="7986254" y="3785272"/>
                <a:ext cx="825867" cy="276999"/>
              </a:xfrm>
              <a:prstGeom prst="rect">
                <a:avLst/>
              </a:prstGeom>
              <a:noFill/>
            </p:spPr>
            <p:txBody>
              <a:bodyPr wrap="none" tIns="0" bIns="0" rtlCol="0">
                <a:spAutoFit/>
              </a:bodyPr>
              <a:lstStyle/>
              <a:p>
                <a:pPr algn="ctr"/>
                <a:r>
                  <a:rPr lang="en-US" dirty="0" smtClean="0"/>
                  <a:t>counts</a:t>
                </a:r>
                <a:endParaRPr lang="en-US" dirty="0"/>
              </a:p>
            </p:txBody>
          </p:sp>
          <p:grpSp>
            <p:nvGrpSpPr>
              <p:cNvPr id="63" name="Group 62"/>
              <p:cNvGrpSpPr/>
              <p:nvPr/>
            </p:nvGrpSpPr>
            <p:grpSpPr>
              <a:xfrm rot="18051999">
                <a:off x="5870360" y="4518385"/>
                <a:ext cx="850154" cy="210641"/>
                <a:chOff x="2344694" y="2801763"/>
                <a:chExt cx="1268912" cy="329165"/>
              </a:xfrm>
            </p:grpSpPr>
            <p:sp>
              <p:nvSpPr>
                <p:cNvPr id="64" name="Alternate Process 63"/>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5" name="Straight Connector 64"/>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256683" y="4357599"/>
                <a:ext cx="1033177" cy="556803"/>
                <a:chOff x="6017039" y="2695128"/>
                <a:chExt cx="1265992" cy="556803"/>
              </a:xfrm>
            </p:grpSpPr>
            <p:cxnSp>
              <p:nvCxnSpPr>
                <p:cNvPr id="79" name="Straight Arrow Connector 78"/>
                <p:cNvCxnSpPr/>
                <p:nvPr/>
              </p:nvCxnSpPr>
              <p:spPr>
                <a:xfrm>
                  <a:off x="6399052" y="2695128"/>
                  <a:ext cx="88397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6205952"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82" name="Group 81"/>
              <p:cNvGrpSpPr/>
              <p:nvPr/>
            </p:nvGrpSpPr>
            <p:grpSpPr>
              <a:xfrm rot="18051999">
                <a:off x="7829843" y="4517391"/>
                <a:ext cx="845708" cy="215026"/>
                <a:chOff x="5547981" y="2803143"/>
                <a:chExt cx="1268912" cy="334512"/>
              </a:xfrm>
            </p:grpSpPr>
            <p:sp>
              <p:nvSpPr>
                <p:cNvPr id="83" name="Alternate Process 82"/>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4" name="Straight Connector 83"/>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rot="18051999">
                <a:off x="6836458" y="4517523"/>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87" name="Alternate Process 86"/>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8" name="Straight Connector 87"/>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7223801" y="4354082"/>
                <a:ext cx="1070311" cy="556804"/>
                <a:chOff x="6968523" y="2691611"/>
                <a:chExt cx="1070311" cy="556804"/>
              </a:xfrm>
            </p:grpSpPr>
            <p:cxnSp>
              <p:nvCxnSpPr>
                <p:cNvPr id="91" name="Straight Arrow Connector 90"/>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00" name="Group 99"/>
              <p:cNvGrpSpPr/>
              <p:nvPr/>
            </p:nvGrpSpPr>
            <p:grpSpPr>
              <a:xfrm>
                <a:off x="6217210" y="5372622"/>
                <a:ext cx="2170094" cy="850154"/>
                <a:chOff x="5934838" y="2536158"/>
                <a:chExt cx="2170094" cy="850154"/>
              </a:xfrm>
            </p:grpSpPr>
            <p:grpSp>
              <p:nvGrpSpPr>
                <p:cNvPr id="102" name="Group 101"/>
                <p:cNvGrpSpPr/>
                <p:nvPr/>
              </p:nvGrpSpPr>
              <p:grpSpPr>
                <a:xfrm rot="18051999">
                  <a:off x="5615082" y="2855914"/>
                  <a:ext cx="850154" cy="210641"/>
                  <a:chOff x="2344694" y="2801763"/>
                  <a:chExt cx="1268912" cy="329165"/>
                </a:xfrm>
              </p:grpSpPr>
              <p:sp>
                <p:nvSpPr>
                  <p:cNvPr id="125" name="Alternate Process 124"/>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6" name="Straight Connector 125"/>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6001408" y="2695128"/>
                  <a:ext cx="1033176" cy="556803"/>
                  <a:chOff x="6017039" y="2695128"/>
                  <a:chExt cx="1265990" cy="556803"/>
                </a:xfrm>
              </p:grpSpPr>
              <p:cxnSp>
                <p:nvCxnSpPr>
                  <p:cNvPr id="122" name="Straight Arrow Connector 121"/>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04" name="Group 103"/>
                <p:cNvGrpSpPr/>
                <p:nvPr/>
              </p:nvGrpSpPr>
              <p:grpSpPr>
                <a:xfrm rot="18051999">
                  <a:off x="7574565" y="2854920"/>
                  <a:ext cx="845708" cy="215026"/>
                  <a:chOff x="5547981" y="2803143"/>
                  <a:chExt cx="1268912" cy="334512"/>
                </a:xfrm>
              </p:grpSpPr>
              <p:sp>
                <p:nvSpPr>
                  <p:cNvPr id="119" name="Alternate Process 118"/>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0" name="Straight Connector 119"/>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rot="18051999">
                  <a:off x="6581180" y="2855052"/>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116" name="Alternate Process 115"/>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7" name="Straight Connector 116"/>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06" name="Group 105"/>
                <p:cNvGrpSpPr/>
                <p:nvPr/>
              </p:nvGrpSpPr>
              <p:grpSpPr>
                <a:xfrm>
                  <a:off x="6968523" y="2691611"/>
                  <a:ext cx="1070311" cy="556804"/>
                  <a:chOff x="6968523" y="2691611"/>
                  <a:chExt cx="1070311" cy="556804"/>
                </a:xfrm>
              </p:grpSpPr>
              <p:cxnSp>
                <p:nvCxnSpPr>
                  <p:cNvPr id="107" name="Straight Arrow Connector 106"/>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128" name="TextBox 127"/>
              <p:cNvSpPr txBox="1"/>
              <p:nvPr/>
            </p:nvSpPr>
            <p:spPr>
              <a:xfrm>
                <a:off x="5387099" y="4420121"/>
                <a:ext cx="763212" cy="276999"/>
              </a:xfrm>
              <a:prstGeom prst="rect">
                <a:avLst/>
              </a:prstGeom>
              <a:noFill/>
            </p:spPr>
            <p:txBody>
              <a:bodyPr wrap="none" tIns="0" bIns="0" rtlCol="0">
                <a:spAutoFit/>
              </a:bodyPr>
              <a:lstStyle/>
              <a:p>
                <a:pPr algn="ctr"/>
                <a:r>
                  <a:rPr lang="en-US" dirty="0" smtClean="0"/>
                  <a:t>t: 0 - 1</a:t>
                </a:r>
                <a:endParaRPr lang="en-US" dirty="0"/>
              </a:p>
            </p:txBody>
          </p:sp>
          <p:sp>
            <p:nvSpPr>
              <p:cNvPr id="129" name="TextBox 128"/>
              <p:cNvSpPr txBox="1"/>
              <p:nvPr/>
            </p:nvSpPr>
            <p:spPr>
              <a:xfrm>
                <a:off x="5387099" y="5655122"/>
                <a:ext cx="762536" cy="276999"/>
              </a:xfrm>
              <a:prstGeom prst="rect">
                <a:avLst/>
              </a:prstGeom>
              <a:noFill/>
            </p:spPr>
            <p:txBody>
              <a:bodyPr wrap="none" tIns="0" bIns="0" rtlCol="0">
                <a:spAutoFit/>
              </a:bodyPr>
              <a:lstStyle/>
              <a:p>
                <a:pPr algn="ctr"/>
                <a:r>
                  <a:rPr lang="en-US" dirty="0" smtClean="0"/>
                  <a:t>t: 1 - 2</a:t>
                </a:r>
                <a:endParaRPr lang="en-US" dirty="0"/>
              </a:p>
            </p:txBody>
          </p:sp>
          <p:sp>
            <p:nvSpPr>
              <p:cNvPr id="130" name="TextBox 129"/>
              <p:cNvSpPr txBox="1"/>
              <p:nvPr/>
            </p:nvSpPr>
            <p:spPr>
              <a:xfrm>
                <a:off x="6288773" y="4915532"/>
                <a:ext cx="611503" cy="276999"/>
              </a:xfrm>
              <a:prstGeom prst="rect">
                <a:avLst/>
              </a:prstGeom>
              <a:noFill/>
            </p:spPr>
            <p:txBody>
              <a:bodyPr wrap="none" tIns="0" bIns="0" rtlCol="0">
                <a:spAutoFit/>
              </a:bodyPr>
              <a:lstStyle/>
              <a:p>
                <a:pPr algn="ctr"/>
                <a:r>
                  <a:rPr lang="en-US" dirty="0" smtClean="0"/>
                  <a:t>map</a:t>
                </a:r>
                <a:endParaRPr lang="en-US" dirty="0"/>
              </a:p>
            </p:txBody>
          </p:sp>
          <p:sp>
            <p:nvSpPr>
              <p:cNvPr id="131" name="TextBox 130"/>
              <p:cNvSpPr txBox="1"/>
              <p:nvPr/>
            </p:nvSpPr>
            <p:spPr>
              <a:xfrm>
                <a:off x="7156895" y="4904003"/>
                <a:ext cx="836024" cy="276999"/>
              </a:xfrm>
              <a:prstGeom prst="rect">
                <a:avLst/>
              </a:prstGeom>
              <a:noFill/>
            </p:spPr>
            <p:txBody>
              <a:bodyPr wrap="none" tIns="0" bIns="0" rtlCol="0">
                <a:spAutoFit/>
              </a:bodyPr>
              <a:lstStyle/>
              <a:p>
                <a:pPr algn="ctr"/>
                <a:r>
                  <a:rPr lang="en-US" dirty="0" smtClean="0"/>
                  <a:t>reduce</a:t>
                </a:r>
                <a:endParaRPr lang="en-US" dirty="0"/>
              </a:p>
            </p:txBody>
          </p:sp>
          <p:grpSp>
            <p:nvGrpSpPr>
              <p:cNvPr id="132" name="Group 131"/>
              <p:cNvGrpSpPr/>
              <p:nvPr/>
            </p:nvGrpSpPr>
            <p:grpSpPr>
              <a:xfrm>
                <a:off x="8064767" y="4555268"/>
                <a:ext cx="334060" cy="1351735"/>
                <a:chOff x="8064767" y="4555268"/>
                <a:chExt cx="334060" cy="1351735"/>
              </a:xfrm>
            </p:grpSpPr>
            <p:cxnSp>
              <p:nvCxnSpPr>
                <p:cNvPr id="133" name="Straight Arrow Connector 132"/>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34" name="Group 233"/>
              <p:cNvGrpSpPr/>
              <p:nvPr/>
            </p:nvGrpSpPr>
            <p:grpSpPr>
              <a:xfrm rot="18051999">
                <a:off x="6048511" y="5679224"/>
                <a:ext cx="850154" cy="210641"/>
                <a:chOff x="2344694" y="2801763"/>
                <a:chExt cx="1268912" cy="329165"/>
              </a:xfrm>
            </p:grpSpPr>
            <p:sp>
              <p:nvSpPr>
                <p:cNvPr id="243" name="Alternate Process 24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4" name="Straight Connector 243"/>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rot="18051999">
                <a:off x="6016534" y="4515089"/>
                <a:ext cx="850154" cy="210641"/>
                <a:chOff x="2344694" y="2801763"/>
                <a:chExt cx="1268912" cy="329165"/>
              </a:xfrm>
            </p:grpSpPr>
            <p:sp>
              <p:nvSpPr>
                <p:cNvPr id="237" name="Alternate Process 236"/>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38" name="Straight Connector 237"/>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4278855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Lineage</a:t>
            </a:r>
            <a:endParaRPr lang="en-US" dirty="0"/>
          </a:p>
        </p:txBody>
      </p:sp>
      <p:sp>
        <p:nvSpPr>
          <p:cNvPr id="101" name="Content Placeholder 100"/>
          <p:cNvSpPr>
            <a:spLocks noGrp="1"/>
          </p:cNvSpPr>
          <p:nvPr>
            <p:ph idx="1"/>
          </p:nvPr>
        </p:nvSpPr>
        <p:spPr>
          <a:xfrm>
            <a:off x="457200" y="1600200"/>
            <a:ext cx="4962699" cy="4963916"/>
          </a:xfrm>
        </p:spPr>
        <p:txBody>
          <a:bodyPr>
            <a:normAutofit/>
          </a:bodyPr>
          <a:lstStyle/>
          <a:p>
            <a:pPr>
              <a:spcAft>
                <a:spcPts val="2400"/>
              </a:spcAft>
            </a:pPr>
            <a:endParaRPr lang="en-US" sz="200" dirty="0" smtClean="0"/>
          </a:p>
          <a:p>
            <a:pPr>
              <a:spcAft>
                <a:spcPts val="2400"/>
              </a:spcAft>
            </a:pPr>
            <a:r>
              <a:rPr lang="en-US" dirty="0"/>
              <a:t>Datasets track </a:t>
            </a:r>
            <a:r>
              <a:rPr lang="en-US" dirty="0">
                <a:sym typeface="Wingdings"/>
              </a:rPr>
              <a:t>fine-grained operation lineage</a:t>
            </a:r>
          </a:p>
          <a:p>
            <a:pPr>
              <a:spcAft>
                <a:spcPts val="2400"/>
              </a:spcAft>
            </a:pPr>
            <a:r>
              <a:rPr lang="en-US" dirty="0" smtClean="0">
                <a:sym typeface="Wingdings"/>
              </a:rPr>
              <a:t>Datasets are periodically </a:t>
            </a:r>
            <a:r>
              <a:rPr lang="en-US" dirty="0" err="1" smtClean="0">
                <a:sym typeface="Wingdings"/>
              </a:rPr>
              <a:t>checkpointed</a:t>
            </a:r>
            <a:r>
              <a:rPr lang="en-US" dirty="0" smtClean="0">
                <a:sym typeface="Wingdings"/>
              </a:rPr>
              <a:t> asynchronously to prevent long lineages</a:t>
            </a:r>
          </a:p>
        </p:txBody>
      </p:sp>
      <p:sp>
        <p:nvSpPr>
          <p:cNvPr id="76" name="TextBox 75"/>
          <p:cNvSpPr txBox="1"/>
          <p:nvPr/>
        </p:nvSpPr>
        <p:spPr>
          <a:xfrm>
            <a:off x="6001408" y="1770689"/>
            <a:ext cx="717339" cy="276999"/>
          </a:xfrm>
          <a:prstGeom prst="rect">
            <a:avLst/>
          </a:prstGeom>
          <a:noFill/>
        </p:spPr>
        <p:txBody>
          <a:bodyPr wrap="none" tIns="0" bIns="0" rtlCol="0">
            <a:spAutoFit/>
          </a:bodyPr>
          <a:lstStyle/>
          <a:p>
            <a:pPr algn="ctr"/>
            <a:r>
              <a:rPr lang="en-US" dirty="0" smtClean="0"/>
              <a:t>views</a:t>
            </a:r>
            <a:endParaRPr lang="en-US" dirty="0"/>
          </a:p>
        </p:txBody>
      </p:sp>
      <p:sp>
        <p:nvSpPr>
          <p:cNvPr id="77" name="TextBox 76"/>
          <p:cNvSpPr txBox="1"/>
          <p:nvPr/>
        </p:nvSpPr>
        <p:spPr>
          <a:xfrm>
            <a:off x="7074000" y="1770689"/>
            <a:ext cx="637652" cy="276999"/>
          </a:xfrm>
          <a:prstGeom prst="rect">
            <a:avLst/>
          </a:prstGeom>
          <a:noFill/>
        </p:spPr>
        <p:txBody>
          <a:bodyPr wrap="none" tIns="0" bIns="0" rtlCol="0">
            <a:spAutoFit/>
          </a:bodyPr>
          <a:lstStyle/>
          <a:p>
            <a:pPr algn="ctr"/>
            <a:r>
              <a:rPr lang="en-US" dirty="0" smtClean="0"/>
              <a:t>ones</a:t>
            </a:r>
            <a:endParaRPr lang="en-US" dirty="0"/>
          </a:p>
        </p:txBody>
      </p:sp>
      <p:sp>
        <p:nvSpPr>
          <p:cNvPr id="78" name="TextBox 77"/>
          <p:cNvSpPr txBox="1"/>
          <p:nvPr/>
        </p:nvSpPr>
        <p:spPr>
          <a:xfrm>
            <a:off x="7986254" y="1770689"/>
            <a:ext cx="825867" cy="276999"/>
          </a:xfrm>
          <a:prstGeom prst="rect">
            <a:avLst/>
          </a:prstGeom>
          <a:noFill/>
        </p:spPr>
        <p:txBody>
          <a:bodyPr wrap="none" tIns="0" bIns="0" rtlCol="0">
            <a:spAutoFit/>
          </a:bodyPr>
          <a:lstStyle/>
          <a:p>
            <a:pPr algn="ctr"/>
            <a:r>
              <a:rPr lang="en-US" dirty="0" smtClean="0"/>
              <a:t>counts</a:t>
            </a:r>
            <a:endParaRPr lang="en-US" dirty="0"/>
          </a:p>
        </p:txBody>
      </p:sp>
      <p:grpSp>
        <p:nvGrpSpPr>
          <p:cNvPr id="8" name="Group 7"/>
          <p:cNvGrpSpPr/>
          <p:nvPr/>
        </p:nvGrpSpPr>
        <p:grpSpPr>
          <a:xfrm rot="18051999">
            <a:off x="5870360" y="2503802"/>
            <a:ext cx="850154" cy="210641"/>
            <a:chOff x="2344694" y="2801763"/>
            <a:chExt cx="1268912" cy="329165"/>
          </a:xfrm>
        </p:grpSpPr>
        <p:sp>
          <p:nvSpPr>
            <p:cNvPr id="4" name="Alternate Process 3"/>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5"/>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6256683" y="2343016"/>
            <a:ext cx="1033177" cy="556803"/>
            <a:chOff x="6017039" y="2695128"/>
            <a:chExt cx="1265992" cy="556803"/>
          </a:xfrm>
        </p:grpSpPr>
        <p:cxnSp>
          <p:nvCxnSpPr>
            <p:cNvPr id="31" name="Straight Arrow Connector 30"/>
            <p:cNvCxnSpPr/>
            <p:nvPr/>
          </p:nvCxnSpPr>
          <p:spPr>
            <a:xfrm>
              <a:off x="6399052" y="2695128"/>
              <a:ext cx="88397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205952"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55" name="Group 54"/>
          <p:cNvGrpSpPr/>
          <p:nvPr/>
        </p:nvGrpSpPr>
        <p:grpSpPr>
          <a:xfrm rot="18051999">
            <a:off x="7829843" y="2502808"/>
            <a:ext cx="845708" cy="215026"/>
            <a:chOff x="5547981" y="2803143"/>
            <a:chExt cx="1268912" cy="334512"/>
          </a:xfrm>
        </p:grpSpPr>
        <p:sp>
          <p:nvSpPr>
            <p:cNvPr id="56" name="Alternate Process 55"/>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7" name="Straight Connector 56"/>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rot="18051999">
            <a:off x="6836458" y="2502940"/>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72" name="Alternate Process 71"/>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3" name="Straight Connector 72"/>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7223801" y="2339499"/>
            <a:ext cx="1070311" cy="556804"/>
            <a:chOff x="6968523" y="2691611"/>
            <a:chExt cx="1070311" cy="556804"/>
          </a:xfrm>
        </p:grpSpPr>
        <p:cxnSp>
          <p:nvCxnSpPr>
            <p:cNvPr id="60" name="Straight Arrow Connector 59"/>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35" name="Group 134"/>
          <p:cNvGrpSpPr/>
          <p:nvPr/>
        </p:nvGrpSpPr>
        <p:grpSpPr>
          <a:xfrm>
            <a:off x="6217210" y="3358039"/>
            <a:ext cx="2170094" cy="850154"/>
            <a:chOff x="5934838" y="2536158"/>
            <a:chExt cx="2170094" cy="850154"/>
          </a:xfrm>
        </p:grpSpPr>
        <p:grpSp>
          <p:nvGrpSpPr>
            <p:cNvPr id="136" name="Group 135"/>
            <p:cNvGrpSpPr/>
            <p:nvPr/>
          </p:nvGrpSpPr>
          <p:grpSpPr>
            <a:xfrm rot="18051999">
              <a:off x="5615082" y="2855914"/>
              <a:ext cx="850154" cy="210641"/>
              <a:chOff x="2344694" y="2801763"/>
              <a:chExt cx="1268912" cy="329165"/>
            </a:xfrm>
          </p:grpSpPr>
          <p:sp>
            <p:nvSpPr>
              <p:cNvPr id="159" name="Alternate Process 158"/>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0" name="Straight Connector 159"/>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6001408" y="2695128"/>
              <a:ext cx="1033176" cy="556803"/>
              <a:chOff x="6017039" y="2695128"/>
              <a:chExt cx="1265990" cy="556803"/>
            </a:xfrm>
          </p:grpSpPr>
          <p:cxnSp>
            <p:nvCxnSpPr>
              <p:cNvPr id="156" name="Straight Arrow Connector 155"/>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38" name="Group 137"/>
            <p:cNvGrpSpPr/>
            <p:nvPr/>
          </p:nvGrpSpPr>
          <p:grpSpPr>
            <a:xfrm rot="18051999">
              <a:off x="7574565" y="2854920"/>
              <a:ext cx="845708" cy="215026"/>
              <a:chOff x="5547981" y="2803143"/>
              <a:chExt cx="1268912" cy="334512"/>
            </a:xfrm>
          </p:grpSpPr>
          <p:sp>
            <p:nvSpPr>
              <p:cNvPr id="153" name="Alternate Process 152"/>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4" name="Straight Connector 153"/>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39" name="Group 138"/>
            <p:cNvGrpSpPr/>
            <p:nvPr/>
          </p:nvGrpSpPr>
          <p:grpSpPr>
            <a:xfrm rot="18051999">
              <a:off x="6581180" y="2855052"/>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150" name="Alternate Process 149"/>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1" name="Straight Connector 150"/>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40" name="Group 139"/>
            <p:cNvGrpSpPr/>
            <p:nvPr/>
          </p:nvGrpSpPr>
          <p:grpSpPr>
            <a:xfrm>
              <a:off x="6968523" y="2691611"/>
              <a:ext cx="1070311" cy="556804"/>
              <a:chOff x="6968523" y="2691611"/>
              <a:chExt cx="1070311" cy="556804"/>
            </a:xfrm>
          </p:grpSpPr>
          <p:cxnSp>
            <p:nvCxnSpPr>
              <p:cNvPr id="141" name="Straight Arrow Connector 140"/>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163" name="TextBox 162"/>
          <p:cNvSpPr txBox="1"/>
          <p:nvPr/>
        </p:nvSpPr>
        <p:spPr>
          <a:xfrm>
            <a:off x="5387099" y="2405538"/>
            <a:ext cx="763212" cy="276999"/>
          </a:xfrm>
          <a:prstGeom prst="rect">
            <a:avLst/>
          </a:prstGeom>
          <a:noFill/>
        </p:spPr>
        <p:txBody>
          <a:bodyPr wrap="none" tIns="0" bIns="0" rtlCol="0">
            <a:spAutoFit/>
          </a:bodyPr>
          <a:lstStyle/>
          <a:p>
            <a:pPr algn="ctr"/>
            <a:r>
              <a:rPr lang="en-US" dirty="0" smtClean="0"/>
              <a:t>t: 0 - 1</a:t>
            </a:r>
            <a:endParaRPr lang="en-US" dirty="0"/>
          </a:p>
        </p:txBody>
      </p:sp>
      <p:sp>
        <p:nvSpPr>
          <p:cNvPr id="164" name="TextBox 163"/>
          <p:cNvSpPr txBox="1"/>
          <p:nvPr/>
        </p:nvSpPr>
        <p:spPr>
          <a:xfrm>
            <a:off x="5387099" y="3640539"/>
            <a:ext cx="762536" cy="276999"/>
          </a:xfrm>
          <a:prstGeom prst="rect">
            <a:avLst/>
          </a:prstGeom>
          <a:noFill/>
        </p:spPr>
        <p:txBody>
          <a:bodyPr wrap="none" tIns="0" bIns="0" rtlCol="0">
            <a:spAutoFit/>
          </a:bodyPr>
          <a:lstStyle/>
          <a:p>
            <a:pPr algn="ctr"/>
            <a:r>
              <a:rPr lang="en-US" dirty="0" smtClean="0"/>
              <a:t>t: 1 - 2</a:t>
            </a:r>
            <a:endParaRPr lang="en-US" dirty="0"/>
          </a:p>
        </p:txBody>
      </p:sp>
      <p:sp>
        <p:nvSpPr>
          <p:cNvPr id="166" name="TextBox 165"/>
          <p:cNvSpPr txBox="1"/>
          <p:nvPr/>
        </p:nvSpPr>
        <p:spPr>
          <a:xfrm>
            <a:off x="6288773" y="2900949"/>
            <a:ext cx="611503" cy="276999"/>
          </a:xfrm>
          <a:prstGeom prst="rect">
            <a:avLst/>
          </a:prstGeom>
          <a:noFill/>
        </p:spPr>
        <p:txBody>
          <a:bodyPr wrap="none" tIns="0" bIns="0" rtlCol="0">
            <a:spAutoFit/>
          </a:bodyPr>
          <a:lstStyle/>
          <a:p>
            <a:pPr algn="ctr"/>
            <a:r>
              <a:rPr lang="en-US" dirty="0" smtClean="0"/>
              <a:t>map</a:t>
            </a:r>
            <a:endParaRPr lang="en-US" dirty="0"/>
          </a:p>
        </p:txBody>
      </p:sp>
      <p:sp>
        <p:nvSpPr>
          <p:cNvPr id="167" name="TextBox 166"/>
          <p:cNvSpPr txBox="1"/>
          <p:nvPr/>
        </p:nvSpPr>
        <p:spPr>
          <a:xfrm>
            <a:off x="7156895" y="2889420"/>
            <a:ext cx="836024" cy="276999"/>
          </a:xfrm>
          <a:prstGeom prst="rect">
            <a:avLst/>
          </a:prstGeom>
          <a:noFill/>
        </p:spPr>
        <p:txBody>
          <a:bodyPr wrap="none" tIns="0" bIns="0" rtlCol="0">
            <a:spAutoFit/>
          </a:bodyPr>
          <a:lstStyle/>
          <a:p>
            <a:pPr algn="ctr"/>
            <a:r>
              <a:rPr lang="en-US" dirty="0" smtClean="0"/>
              <a:t>reduce</a:t>
            </a:r>
            <a:endParaRPr lang="en-US" dirty="0"/>
          </a:p>
        </p:txBody>
      </p:sp>
      <p:grpSp>
        <p:nvGrpSpPr>
          <p:cNvPr id="14" name="Group 13"/>
          <p:cNvGrpSpPr/>
          <p:nvPr/>
        </p:nvGrpSpPr>
        <p:grpSpPr>
          <a:xfrm>
            <a:off x="8064767" y="2540685"/>
            <a:ext cx="334060" cy="1351735"/>
            <a:chOff x="8064767" y="4555268"/>
            <a:chExt cx="334060" cy="1351735"/>
          </a:xfrm>
        </p:grpSpPr>
        <p:cxnSp>
          <p:nvCxnSpPr>
            <p:cNvPr id="94" name="Straight Arrow Connector 93"/>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02" name="Group 201"/>
          <p:cNvGrpSpPr/>
          <p:nvPr/>
        </p:nvGrpSpPr>
        <p:grpSpPr>
          <a:xfrm>
            <a:off x="6250574" y="4518117"/>
            <a:ext cx="2170094" cy="850154"/>
            <a:chOff x="5934838" y="2536158"/>
            <a:chExt cx="2170094" cy="850154"/>
          </a:xfrm>
        </p:grpSpPr>
        <p:grpSp>
          <p:nvGrpSpPr>
            <p:cNvPr id="203" name="Group 202"/>
            <p:cNvGrpSpPr/>
            <p:nvPr/>
          </p:nvGrpSpPr>
          <p:grpSpPr>
            <a:xfrm rot="18051999">
              <a:off x="5615082" y="2855914"/>
              <a:ext cx="850154" cy="210641"/>
              <a:chOff x="2344694" y="2801763"/>
              <a:chExt cx="1268912" cy="329165"/>
            </a:xfrm>
          </p:grpSpPr>
          <p:sp>
            <p:nvSpPr>
              <p:cNvPr id="226" name="Alternate Process 225"/>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27" name="Straight Connector 226"/>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6001408" y="2695128"/>
              <a:ext cx="1033176" cy="556803"/>
              <a:chOff x="6017039" y="2695128"/>
              <a:chExt cx="1265990" cy="556803"/>
            </a:xfrm>
          </p:grpSpPr>
          <p:cxnSp>
            <p:nvCxnSpPr>
              <p:cNvPr id="223" name="Straight Arrow Connector 222"/>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5" name="Straight Arrow Connector 224"/>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05" name="Group 204"/>
            <p:cNvGrpSpPr/>
            <p:nvPr/>
          </p:nvGrpSpPr>
          <p:grpSpPr>
            <a:xfrm rot="18051999">
              <a:off x="7574565" y="2854920"/>
              <a:ext cx="845708" cy="215026"/>
              <a:chOff x="5547981" y="2803143"/>
              <a:chExt cx="1268912" cy="334512"/>
            </a:xfrm>
          </p:grpSpPr>
          <p:sp>
            <p:nvSpPr>
              <p:cNvPr id="220" name="Alternate Process 219"/>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21" name="Straight Connector 220"/>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rot="18051999">
              <a:off x="6581180" y="2855052"/>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217" name="Alternate Process 216"/>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8" name="Straight Connector 217"/>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6968523" y="2691611"/>
              <a:ext cx="1070311" cy="556804"/>
              <a:chOff x="6968523" y="2691611"/>
              <a:chExt cx="1070311" cy="556804"/>
            </a:xfrm>
          </p:grpSpPr>
          <p:cxnSp>
            <p:nvCxnSpPr>
              <p:cNvPr id="208" name="Straight Arrow Connector 207"/>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1" name="Straight Arrow Connector 210"/>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229" name="TextBox 228"/>
          <p:cNvSpPr txBox="1"/>
          <p:nvPr/>
        </p:nvSpPr>
        <p:spPr>
          <a:xfrm>
            <a:off x="5419899" y="4800617"/>
            <a:ext cx="763663" cy="276999"/>
          </a:xfrm>
          <a:prstGeom prst="rect">
            <a:avLst/>
          </a:prstGeom>
          <a:noFill/>
        </p:spPr>
        <p:txBody>
          <a:bodyPr wrap="none" tIns="0" bIns="0" rtlCol="0">
            <a:spAutoFit/>
          </a:bodyPr>
          <a:lstStyle/>
          <a:p>
            <a:pPr algn="ctr"/>
            <a:r>
              <a:rPr lang="en-US" dirty="0" smtClean="0"/>
              <a:t>t: 2 - 3</a:t>
            </a:r>
            <a:endParaRPr lang="en-US" dirty="0"/>
          </a:p>
        </p:txBody>
      </p:sp>
      <p:grpSp>
        <p:nvGrpSpPr>
          <p:cNvPr id="230" name="Group 229"/>
          <p:cNvGrpSpPr/>
          <p:nvPr/>
        </p:nvGrpSpPr>
        <p:grpSpPr>
          <a:xfrm>
            <a:off x="8098131" y="3700763"/>
            <a:ext cx="334060" cy="1351735"/>
            <a:chOff x="8064767" y="4555268"/>
            <a:chExt cx="334060" cy="1351735"/>
          </a:xfrm>
        </p:grpSpPr>
        <p:cxnSp>
          <p:nvCxnSpPr>
            <p:cNvPr id="231" name="Straight Arrow Connector 230"/>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34" name="Group 233"/>
          <p:cNvGrpSpPr/>
          <p:nvPr/>
        </p:nvGrpSpPr>
        <p:grpSpPr>
          <a:xfrm>
            <a:off x="8130028" y="4852366"/>
            <a:ext cx="334060" cy="1351735"/>
            <a:chOff x="8064767" y="4555268"/>
            <a:chExt cx="334060" cy="1351735"/>
          </a:xfrm>
        </p:grpSpPr>
        <p:cxnSp>
          <p:nvCxnSpPr>
            <p:cNvPr id="235" name="Straight Arrow Connector 234"/>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pic>
        <p:nvPicPr>
          <p:cNvPr id="242" name="Picture 2"/>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backgroundMark x1="60459" y1="9043" x2="60459" y2="9043"/>
                      </a14:backgroundRemoval>
                    </a14:imgEffect>
                  </a14:imgLayer>
                </a14:imgProps>
              </a:ext>
              <a:ext uri="{28A0092B-C50C-407E-A947-70E740481C1C}">
                <a14:useLocalDpi xmlns:a14="http://schemas.microsoft.com/office/drawing/2010/main" val="0"/>
              </a:ext>
            </a:extLst>
          </a:blip>
          <a:srcRect/>
          <a:stretch>
            <a:fillRect/>
          </a:stretch>
        </p:blipFill>
        <p:spPr bwMode="auto">
          <a:xfrm>
            <a:off x="8063625" y="3207155"/>
            <a:ext cx="598778" cy="430643"/>
          </a:xfrm>
          <a:prstGeom prst="rect">
            <a:avLst/>
          </a:prstGeom>
          <a:noFill/>
          <a:ln>
            <a:noFill/>
          </a:ln>
        </p:spPr>
      </p:pic>
      <p:grpSp>
        <p:nvGrpSpPr>
          <p:cNvPr id="9" name="Group 8"/>
          <p:cNvGrpSpPr/>
          <p:nvPr/>
        </p:nvGrpSpPr>
        <p:grpSpPr>
          <a:xfrm>
            <a:off x="6319307" y="2177446"/>
            <a:ext cx="259602" cy="3191586"/>
            <a:chOff x="6319307" y="2177446"/>
            <a:chExt cx="259602" cy="3191586"/>
          </a:xfrm>
        </p:grpSpPr>
        <p:grpSp>
          <p:nvGrpSpPr>
            <p:cNvPr id="238" name="Group 237"/>
            <p:cNvGrpSpPr/>
            <p:nvPr/>
          </p:nvGrpSpPr>
          <p:grpSpPr>
            <a:xfrm rot="18051999">
              <a:off x="6048512" y="4838634"/>
              <a:ext cx="850154" cy="210641"/>
              <a:chOff x="2344694" y="2801763"/>
              <a:chExt cx="1268912" cy="329165"/>
            </a:xfrm>
          </p:grpSpPr>
          <p:sp>
            <p:nvSpPr>
              <p:cNvPr id="239" name="Alternate Process 238"/>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0" name="Straight Connector 239"/>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rot="18051999">
              <a:off x="5999551" y="2497202"/>
              <a:ext cx="850154" cy="210641"/>
              <a:chOff x="2344694" y="2801763"/>
              <a:chExt cx="1268912" cy="329165"/>
            </a:xfrm>
          </p:grpSpPr>
          <p:sp>
            <p:nvSpPr>
              <p:cNvPr id="81" name="Alternate Process 80"/>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2" name="Straight Connector 81"/>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rot="18051999">
              <a:off x="6016535" y="3674499"/>
              <a:ext cx="850154" cy="210641"/>
              <a:chOff x="2344694" y="2801763"/>
              <a:chExt cx="1268912" cy="329165"/>
            </a:xfrm>
          </p:grpSpPr>
          <p:sp>
            <p:nvSpPr>
              <p:cNvPr id="85" name="Alternate Process 84"/>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6" name="Straight Connector 85"/>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23673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animEffect transition="in" filter="dissolve">
                                      <p:cBhvr>
                                        <p:cTn id="11" dur="500"/>
                                        <p:tgtEl>
                                          <p:spTgt spid="242"/>
                                        </p:tgtEl>
                                      </p:cBhvr>
                                    </p:animEffect>
                                  </p:childTnLst>
                                </p:cTn>
                              </p:par>
                            </p:childTnLst>
                          </p:cTn>
                        </p:par>
                        <p:par>
                          <p:cTn id="12" fill="hold">
                            <p:stCondLst>
                              <p:cond delay="500"/>
                            </p:stCondLst>
                            <p:childTnLst>
                              <p:par>
                                <p:cTn id="13" presetID="9" presetClass="exit" presetSubtype="0" fill="hold"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ontent Placeholder 100"/>
          <p:cNvSpPr>
            <a:spLocks noGrp="1"/>
          </p:cNvSpPr>
          <p:nvPr>
            <p:ph idx="1"/>
          </p:nvPr>
        </p:nvSpPr>
        <p:spPr>
          <a:xfrm>
            <a:off x="457201" y="1770689"/>
            <a:ext cx="4870116" cy="4433412"/>
          </a:xfrm>
        </p:spPr>
        <p:txBody>
          <a:bodyPr>
            <a:noAutofit/>
          </a:bodyPr>
          <a:lstStyle/>
          <a:p>
            <a:pPr>
              <a:spcAft>
                <a:spcPts val="2400"/>
              </a:spcAft>
            </a:pPr>
            <a:r>
              <a:rPr lang="en-US" dirty="0" smtClean="0"/>
              <a:t>Lineage is used to </a:t>
            </a:r>
            <a:r>
              <a:rPr lang="en-US" dirty="0" err="1" smtClean="0"/>
              <a:t>recompute</a:t>
            </a:r>
            <a:r>
              <a:rPr lang="en-US" dirty="0" smtClean="0"/>
              <a:t> partitions lost due to failures</a:t>
            </a:r>
          </a:p>
          <a:p>
            <a:pPr>
              <a:spcAft>
                <a:spcPts val="2400"/>
              </a:spcAft>
            </a:pPr>
            <a:r>
              <a:rPr lang="en-US" dirty="0" smtClean="0"/>
              <a:t>Datasets on different time steps recomputed in parallel</a:t>
            </a:r>
          </a:p>
          <a:p>
            <a:pPr>
              <a:spcAft>
                <a:spcPts val="2400"/>
              </a:spcAft>
            </a:pPr>
            <a:r>
              <a:rPr lang="en-US" dirty="0" smtClean="0"/>
              <a:t>Partitions within a dataset also recomputed in parallel</a:t>
            </a:r>
          </a:p>
        </p:txBody>
      </p:sp>
      <p:sp>
        <p:nvSpPr>
          <p:cNvPr id="110" name="TextBox 109"/>
          <p:cNvSpPr txBox="1"/>
          <p:nvPr/>
        </p:nvSpPr>
        <p:spPr>
          <a:xfrm>
            <a:off x="6001408" y="1770689"/>
            <a:ext cx="717339" cy="276999"/>
          </a:xfrm>
          <a:prstGeom prst="rect">
            <a:avLst/>
          </a:prstGeom>
          <a:noFill/>
        </p:spPr>
        <p:txBody>
          <a:bodyPr wrap="none" tIns="0" bIns="0" rtlCol="0">
            <a:spAutoFit/>
          </a:bodyPr>
          <a:lstStyle/>
          <a:p>
            <a:pPr algn="ctr"/>
            <a:r>
              <a:rPr lang="en-US" dirty="0" smtClean="0"/>
              <a:t>views</a:t>
            </a:r>
            <a:endParaRPr lang="en-US" dirty="0"/>
          </a:p>
        </p:txBody>
      </p:sp>
      <p:sp>
        <p:nvSpPr>
          <p:cNvPr id="112" name="TextBox 111"/>
          <p:cNvSpPr txBox="1"/>
          <p:nvPr/>
        </p:nvSpPr>
        <p:spPr>
          <a:xfrm>
            <a:off x="7074000" y="1770689"/>
            <a:ext cx="637652" cy="276999"/>
          </a:xfrm>
          <a:prstGeom prst="rect">
            <a:avLst/>
          </a:prstGeom>
          <a:noFill/>
        </p:spPr>
        <p:txBody>
          <a:bodyPr wrap="none" tIns="0" bIns="0" rtlCol="0">
            <a:spAutoFit/>
          </a:bodyPr>
          <a:lstStyle/>
          <a:p>
            <a:pPr algn="ctr"/>
            <a:r>
              <a:rPr lang="en-US" dirty="0" smtClean="0"/>
              <a:t>ones</a:t>
            </a:r>
            <a:endParaRPr lang="en-US" dirty="0"/>
          </a:p>
        </p:txBody>
      </p:sp>
      <p:sp>
        <p:nvSpPr>
          <p:cNvPr id="113" name="TextBox 112"/>
          <p:cNvSpPr txBox="1"/>
          <p:nvPr/>
        </p:nvSpPr>
        <p:spPr>
          <a:xfrm>
            <a:off x="7986254" y="1770689"/>
            <a:ext cx="825867" cy="276999"/>
          </a:xfrm>
          <a:prstGeom prst="rect">
            <a:avLst/>
          </a:prstGeom>
          <a:noFill/>
        </p:spPr>
        <p:txBody>
          <a:bodyPr wrap="none" tIns="0" bIns="0" rtlCol="0">
            <a:spAutoFit/>
          </a:bodyPr>
          <a:lstStyle/>
          <a:p>
            <a:pPr algn="ctr"/>
            <a:r>
              <a:rPr lang="en-US" dirty="0" smtClean="0"/>
              <a:t>counts</a:t>
            </a:r>
            <a:endParaRPr lang="en-US" dirty="0"/>
          </a:p>
        </p:txBody>
      </p:sp>
      <p:grpSp>
        <p:nvGrpSpPr>
          <p:cNvPr id="114" name="Group 113"/>
          <p:cNvGrpSpPr/>
          <p:nvPr/>
        </p:nvGrpSpPr>
        <p:grpSpPr>
          <a:xfrm rot="18051999">
            <a:off x="5870360" y="2503802"/>
            <a:ext cx="850154" cy="210641"/>
            <a:chOff x="2344694" y="2801763"/>
            <a:chExt cx="1268912" cy="329165"/>
          </a:xfrm>
        </p:grpSpPr>
        <p:sp>
          <p:nvSpPr>
            <p:cNvPr id="115" name="Alternate Process 114"/>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7" name="Straight Connector 116"/>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6256683" y="2343016"/>
            <a:ext cx="1033177" cy="556803"/>
            <a:chOff x="6017039" y="2695128"/>
            <a:chExt cx="1265992" cy="556803"/>
          </a:xfrm>
        </p:grpSpPr>
        <p:cxnSp>
          <p:nvCxnSpPr>
            <p:cNvPr id="121" name="Straight Arrow Connector 120"/>
            <p:cNvCxnSpPr/>
            <p:nvPr/>
          </p:nvCxnSpPr>
          <p:spPr>
            <a:xfrm>
              <a:off x="6399052" y="2695128"/>
              <a:ext cx="88397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p:nvPr/>
          </p:nvCxnSpPr>
          <p:spPr>
            <a:xfrm>
              <a:off x="6205952"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24" name="Group 123"/>
          <p:cNvGrpSpPr/>
          <p:nvPr/>
        </p:nvGrpSpPr>
        <p:grpSpPr>
          <a:xfrm rot="18051999">
            <a:off x="7829843" y="2502808"/>
            <a:ext cx="845708" cy="215026"/>
            <a:chOff x="5547981" y="2803143"/>
            <a:chExt cx="1268912" cy="334512"/>
          </a:xfrm>
        </p:grpSpPr>
        <p:sp>
          <p:nvSpPr>
            <p:cNvPr id="125" name="Alternate Process 124"/>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6" name="Straight Connector 125"/>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rot="18051999">
            <a:off x="6836458" y="2502940"/>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130" name="Alternate Process 129"/>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1" name="Straight Connector 130"/>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7223801" y="2339499"/>
            <a:ext cx="1070311" cy="556804"/>
            <a:chOff x="6968523" y="2691611"/>
            <a:chExt cx="1070311" cy="556804"/>
          </a:xfrm>
        </p:grpSpPr>
        <p:cxnSp>
          <p:nvCxnSpPr>
            <p:cNvPr id="162" name="Straight Arrow Connector 161"/>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76" name="Group 175"/>
          <p:cNvGrpSpPr/>
          <p:nvPr/>
        </p:nvGrpSpPr>
        <p:grpSpPr>
          <a:xfrm rot="18051999">
            <a:off x="5897454" y="3677795"/>
            <a:ext cx="850154" cy="210641"/>
            <a:chOff x="2344694" y="2801763"/>
            <a:chExt cx="1268912" cy="329165"/>
          </a:xfrm>
        </p:grpSpPr>
        <p:sp>
          <p:nvSpPr>
            <p:cNvPr id="199" name="Alternate Process 198"/>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0" name="Straight Connector 199"/>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6283780" y="3517009"/>
            <a:ext cx="1033176" cy="556803"/>
            <a:chOff x="6017039" y="2695128"/>
            <a:chExt cx="1265990" cy="556803"/>
          </a:xfrm>
        </p:grpSpPr>
        <p:cxnSp>
          <p:nvCxnSpPr>
            <p:cNvPr id="196" name="Straight Arrow Connector 195"/>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78" name="Group 177"/>
          <p:cNvGrpSpPr/>
          <p:nvPr/>
        </p:nvGrpSpPr>
        <p:grpSpPr>
          <a:xfrm rot="18051999">
            <a:off x="7856937" y="3676801"/>
            <a:ext cx="845708" cy="215026"/>
            <a:chOff x="5547981" y="2803143"/>
            <a:chExt cx="1268912" cy="334512"/>
          </a:xfrm>
        </p:grpSpPr>
        <p:sp>
          <p:nvSpPr>
            <p:cNvPr id="193" name="Alternate Process 192"/>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4" name="Straight Connector 193"/>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79" name="Group 178"/>
          <p:cNvGrpSpPr/>
          <p:nvPr/>
        </p:nvGrpSpPr>
        <p:grpSpPr>
          <a:xfrm rot="18051999">
            <a:off x="6863552" y="3676933"/>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190" name="Alternate Process 189"/>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1" name="Straight Connector 190"/>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7250895" y="3513492"/>
            <a:ext cx="1070311" cy="556804"/>
            <a:chOff x="6968523" y="2691611"/>
            <a:chExt cx="1070311" cy="556804"/>
          </a:xfrm>
        </p:grpSpPr>
        <p:cxnSp>
          <p:nvCxnSpPr>
            <p:cNvPr id="181" name="Straight Arrow Connector 180"/>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sp>
        <p:nvSpPr>
          <p:cNvPr id="202" name="TextBox 201"/>
          <p:cNvSpPr txBox="1"/>
          <p:nvPr/>
        </p:nvSpPr>
        <p:spPr>
          <a:xfrm>
            <a:off x="5387099" y="2405538"/>
            <a:ext cx="763212" cy="276999"/>
          </a:xfrm>
          <a:prstGeom prst="rect">
            <a:avLst/>
          </a:prstGeom>
          <a:noFill/>
        </p:spPr>
        <p:txBody>
          <a:bodyPr wrap="none" tIns="0" bIns="0" rtlCol="0">
            <a:spAutoFit/>
          </a:bodyPr>
          <a:lstStyle/>
          <a:p>
            <a:pPr algn="ctr"/>
            <a:r>
              <a:rPr lang="en-US" dirty="0" smtClean="0"/>
              <a:t>t: 0 - 1</a:t>
            </a:r>
            <a:endParaRPr lang="en-US" dirty="0"/>
          </a:p>
        </p:txBody>
      </p:sp>
      <p:sp>
        <p:nvSpPr>
          <p:cNvPr id="203" name="TextBox 202"/>
          <p:cNvSpPr txBox="1"/>
          <p:nvPr/>
        </p:nvSpPr>
        <p:spPr>
          <a:xfrm>
            <a:off x="5387099" y="3640539"/>
            <a:ext cx="762536" cy="276999"/>
          </a:xfrm>
          <a:prstGeom prst="rect">
            <a:avLst/>
          </a:prstGeom>
          <a:noFill/>
        </p:spPr>
        <p:txBody>
          <a:bodyPr wrap="none" tIns="0" bIns="0" rtlCol="0">
            <a:spAutoFit/>
          </a:bodyPr>
          <a:lstStyle/>
          <a:p>
            <a:pPr algn="ctr"/>
            <a:r>
              <a:rPr lang="en-US" dirty="0" smtClean="0"/>
              <a:t>t: 1 - 2</a:t>
            </a:r>
            <a:endParaRPr lang="en-US" dirty="0"/>
          </a:p>
        </p:txBody>
      </p:sp>
      <p:sp>
        <p:nvSpPr>
          <p:cNvPr id="204" name="TextBox 203"/>
          <p:cNvSpPr txBox="1"/>
          <p:nvPr/>
        </p:nvSpPr>
        <p:spPr>
          <a:xfrm>
            <a:off x="6288773" y="2900949"/>
            <a:ext cx="611503" cy="276999"/>
          </a:xfrm>
          <a:prstGeom prst="rect">
            <a:avLst/>
          </a:prstGeom>
          <a:noFill/>
        </p:spPr>
        <p:txBody>
          <a:bodyPr wrap="none" tIns="0" bIns="0" rtlCol="0">
            <a:spAutoFit/>
          </a:bodyPr>
          <a:lstStyle/>
          <a:p>
            <a:pPr algn="ctr"/>
            <a:r>
              <a:rPr lang="en-US" dirty="0" smtClean="0"/>
              <a:t>map</a:t>
            </a:r>
            <a:endParaRPr lang="en-US" dirty="0"/>
          </a:p>
        </p:txBody>
      </p:sp>
      <p:sp>
        <p:nvSpPr>
          <p:cNvPr id="205" name="TextBox 204"/>
          <p:cNvSpPr txBox="1"/>
          <p:nvPr/>
        </p:nvSpPr>
        <p:spPr>
          <a:xfrm>
            <a:off x="7156895" y="2889420"/>
            <a:ext cx="836024" cy="276999"/>
          </a:xfrm>
          <a:prstGeom prst="rect">
            <a:avLst/>
          </a:prstGeom>
          <a:noFill/>
        </p:spPr>
        <p:txBody>
          <a:bodyPr wrap="none" tIns="0" bIns="0" rtlCol="0">
            <a:spAutoFit/>
          </a:bodyPr>
          <a:lstStyle/>
          <a:p>
            <a:pPr algn="ctr"/>
            <a:r>
              <a:rPr lang="en-US" dirty="0" smtClean="0"/>
              <a:t>reduce</a:t>
            </a:r>
            <a:endParaRPr lang="en-US" dirty="0"/>
          </a:p>
        </p:txBody>
      </p:sp>
      <p:grpSp>
        <p:nvGrpSpPr>
          <p:cNvPr id="206" name="Group 205"/>
          <p:cNvGrpSpPr/>
          <p:nvPr/>
        </p:nvGrpSpPr>
        <p:grpSpPr>
          <a:xfrm>
            <a:off x="8064767" y="2540685"/>
            <a:ext cx="334060" cy="1351735"/>
            <a:chOff x="8064767" y="4555268"/>
            <a:chExt cx="334060" cy="1351735"/>
          </a:xfrm>
        </p:grpSpPr>
        <p:cxnSp>
          <p:nvCxnSpPr>
            <p:cNvPr id="207" name="Straight Arrow Connector 206"/>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9" name="Straight Arrow Connector 208"/>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11" name="Group 210"/>
          <p:cNvGrpSpPr/>
          <p:nvPr/>
        </p:nvGrpSpPr>
        <p:grpSpPr>
          <a:xfrm rot="18051999">
            <a:off x="5930818" y="4837873"/>
            <a:ext cx="850154" cy="210641"/>
            <a:chOff x="2344694" y="2801763"/>
            <a:chExt cx="1268912" cy="329165"/>
          </a:xfrm>
        </p:grpSpPr>
        <p:sp>
          <p:nvSpPr>
            <p:cNvPr id="234" name="Alternate Process 233"/>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35" name="Straight Connector 234"/>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6317144" y="4677087"/>
            <a:ext cx="1033176" cy="556803"/>
            <a:chOff x="6017039" y="2695128"/>
            <a:chExt cx="1265990" cy="556803"/>
          </a:xfrm>
        </p:grpSpPr>
        <p:cxnSp>
          <p:nvCxnSpPr>
            <p:cNvPr id="231" name="Straight Arrow Connector 230"/>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13" name="Group 212"/>
          <p:cNvGrpSpPr/>
          <p:nvPr/>
        </p:nvGrpSpPr>
        <p:grpSpPr>
          <a:xfrm rot="18051999">
            <a:off x="7890301" y="4836879"/>
            <a:ext cx="845708" cy="215026"/>
            <a:chOff x="5547981" y="2803143"/>
            <a:chExt cx="1268912" cy="334512"/>
          </a:xfrm>
        </p:grpSpPr>
        <p:sp>
          <p:nvSpPr>
            <p:cNvPr id="228" name="Alternate Process 227"/>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29" name="Straight Connector 228"/>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14" name="Group 213"/>
          <p:cNvGrpSpPr/>
          <p:nvPr/>
        </p:nvGrpSpPr>
        <p:grpSpPr>
          <a:xfrm rot="18051999">
            <a:off x="6896916" y="4837011"/>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225" name="Alternate Process 224"/>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26" name="Straight Connector 225"/>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7284259" y="4673570"/>
            <a:ext cx="1070311" cy="556804"/>
            <a:chOff x="6968523" y="2691611"/>
            <a:chExt cx="1070311" cy="556804"/>
          </a:xfrm>
        </p:grpSpPr>
        <p:cxnSp>
          <p:nvCxnSpPr>
            <p:cNvPr id="216" name="Straight Arrow Connector 215"/>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7" name="Straight Arrow Connector 216"/>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8" name="Straight Arrow Connector 217"/>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9" name="Straight Arrow Connector 218"/>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1" name="Straight Arrow Connector 220"/>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2" name="Straight Arrow Connector 221"/>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sp>
        <p:nvSpPr>
          <p:cNvPr id="237" name="TextBox 236"/>
          <p:cNvSpPr txBox="1"/>
          <p:nvPr/>
        </p:nvSpPr>
        <p:spPr>
          <a:xfrm>
            <a:off x="5419899" y="4800617"/>
            <a:ext cx="763663" cy="276999"/>
          </a:xfrm>
          <a:prstGeom prst="rect">
            <a:avLst/>
          </a:prstGeom>
          <a:noFill/>
        </p:spPr>
        <p:txBody>
          <a:bodyPr wrap="none" tIns="0" bIns="0" rtlCol="0">
            <a:spAutoFit/>
          </a:bodyPr>
          <a:lstStyle/>
          <a:p>
            <a:pPr algn="ctr"/>
            <a:r>
              <a:rPr lang="en-US" dirty="0" smtClean="0"/>
              <a:t>t: 2 - 3</a:t>
            </a:r>
            <a:endParaRPr lang="en-US" dirty="0"/>
          </a:p>
        </p:txBody>
      </p:sp>
      <p:grpSp>
        <p:nvGrpSpPr>
          <p:cNvPr id="238" name="Group 237"/>
          <p:cNvGrpSpPr/>
          <p:nvPr/>
        </p:nvGrpSpPr>
        <p:grpSpPr>
          <a:xfrm>
            <a:off x="8098131" y="3700763"/>
            <a:ext cx="334060" cy="1351735"/>
            <a:chOff x="8064767" y="4555268"/>
            <a:chExt cx="334060" cy="1351735"/>
          </a:xfrm>
        </p:grpSpPr>
        <p:cxnSp>
          <p:nvCxnSpPr>
            <p:cNvPr id="239" name="Straight Arrow Connector 238"/>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1" name="Straight Arrow Connector 240"/>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42" name="Group 241"/>
          <p:cNvGrpSpPr/>
          <p:nvPr/>
        </p:nvGrpSpPr>
        <p:grpSpPr>
          <a:xfrm>
            <a:off x="8130028" y="4852366"/>
            <a:ext cx="334060" cy="1351735"/>
            <a:chOff x="8064767" y="4555268"/>
            <a:chExt cx="334060" cy="1351735"/>
          </a:xfrm>
        </p:grpSpPr>
        <p:cxnSp>
          <p:nvCxnSpPr>
            <p:cNvPr id="243" name="Straight Arrow Connector 242"/>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4" name="Straight Arrow Connector 243"/>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5" name="Straight Arrow Connector 244"/>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93" name="Group 92"/>
          <p:cNvGrpSpPr/>
          <p:nvPr/>
        </p:nvGrpSpPr>
        <p:grpSpPr>
          <a:xfrm>
            <a:off x="6319307" y="2177446"/>
            <a:ext cx="259602" cy="3191586"/>
            <a:chOff x="6319307" y="2177446"/>
            <a:chExt cx="259602" cy="3191586"/>
          </a:xfrm>
        </p:grpSpPr>
        <p:grpSp>
          <p:nvGrpSpPr>
            <p:cNvPr id="95" name="Group 94"/>
            <p:cNvGrpSpPr/>
            <p:nvPr/>
          </p:nvGrpSpPr>
          <p:grpSpPr>
            <a:xfrm rot="18051999">
              <a:off x="6048512" y="4838634"/>
              <a:ext cx="850154" cy="210641"/>
              <a:chOff x="2344694" y="2801763"/>
              <a:chExt cx="1268912" cy="329165"/>
            </a:xfrm>
          </p:grpSpPr>
          <p:sp>
            <p:nvSpPr>
              <p:cNvPr id="107" name="Alternate Process 106"/>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8" name="Straight Connector 107"/>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rot="18051999">
              <a:off x="5999551" y="2497202"/>
              <a:ext cx="850154" cy="210641"/>
              <a:chOff x="2344694" y="2801763"/>
              <a:chExt cx="1268912" cy="329165"/>
            </a:xfrm>
          </p:grpSpPr>
          <p:sp>
            <p:nvSpPr>
              <p:cNvPr id="103" name="Alternate Process 10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4" name="Straight Connector 103"/>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rot="18051999">
              <a:off x="6016535" y="3674499"/>
              <a:ext cx="850154" cy="210641"/>
              <a:chOff x="2344694" y="2801763"/>
              <a:chExt cx="1268912" cy="329165"/>
            </a:xfrm>
          </p:grpSpPr>
          <p:sp>
            <p:nvSpPr>
              <p:cNvPr id="98" name="Alternate Process 97"/>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9" name="Straight Connector 98"/>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sp>
        <p:nvSpPr>
          <p:cNvPr id="13" name="Rectangle 12"/>
          <p:cNvSpPr/>
          <p:nvPr/>
        </p:nvSpPr>
        <p:spPr>
          <a:xfrm>
            <a:off x="5314829" y="1744580"/>
            <a:ext cx="3756901" cy="4570701"/>
          </a:xfrm>
          <a:prstGeom prst="rect">
            <a:avLst/>
          </a:prstGeom>
          <a:solidFill>
            <a:srgbClr val="FFFF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Cross 246"/>
          <p:cNvSpPr/>
          <p:nvPr/>
        </p:nvSpPr>
        <p:spPr>
          <a:xfrm rot="18900000">
            <a:off x="7005875" y="5038425"/>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8" name="Cross 247"/>
          <p:cNvSpPr/>
          <p:nvPr/>
        </p:nvSpPr>
        <p:spPr>
          <a:xfrm rot="18900000">
            <a:off x="8248163" y="3390045"/>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9" name="Cross 248"/>
          <p:cNvSpPr/>
          <p:nvPr/>
        </p:nvSpPr>
        <p:spPr>
          <a:xfrm rot="18900000">
            <a:off x="8091622" y="3645844"/>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0" name="Cross 249"/>
          <p:cNvSpPr/>
          <p:nvPr/>
        </p:nvSpPr>
        <p:spPr>
          <a:xfrm rot="18900000">
            <a:off x="7957709" y="3881322"/>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1" name="Cross 250"/>
          <p:cNvSpPr/>
          <p:nvPr/>
        </p:nvSpPr>
        <p:spPr>
          <a:xfrm rot="18900000">
            <a:off x="6975186" y="3855699"/>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54" name="Straight Arrow Connector 253"/>
          <p:cNvCxnSpPr/>
          <p:nvPr/>
        </p:nvCxnSpPr>
        <p:spPr>
          <a:xfrm flipV="1">
            <a:off x="4894385" y="4137528"/>
            <a:ext cx="2992686" cy="628038"/>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Parallel Fault Recovery</a:t>
            </a:r>
            <a:endParaRPr lang="en-US" dirty="0"/>
          </a:p>
        </p:txBody>
      </p:sp>
      <p:sp>
        <p:nvSpPr>
          <p:cNvPr id="257" name="Cross 256"/>
          <p:cNvSpPr/>
          <p:nvPr/>
        </p:nvSpPr>
        <p:spPr>
          <a:xfrm rot="18900000">
            <a:off x="6952339" y="2721243"/>
            <a:ext cx="329682" cy="336352"/>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5" name="Group 34"/>
          <p:cNvGrpSpPr/>
          <p:nvPr/>
        </p:nvGrpSpPr>
        <p:grpSpPr>
          <a:xfrm>
            <a:off x="5280526" y="2900949"/>
            <a:ext cx="1699761" cy="2300152"/>
            <a:chOff x="5280526" y="2900949"/>
            <a:chExt cx="1699761" cy="2300152"/>
          </a:xfrm>
        </p:grpSpPr>
        <p:cxnSp>
          <p:nvCxnSpPr>
            <p:cNvPr id="5" name="Straight Arrow Connector 4"/>
            <p:cNvCxnSpPr/>
            <p:nvPr/>
          </p:nvCxnSpPr>
          <p:spPr>
            <a:xfrm>
              <a:off x="5280526" y="3578541"/>
              <a:ext cx="1672667" cy="470957"/>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52" name="Straight Arrow Connector 251"/>
            <p:cNvCxnSpPr/>
            <p:nvPr/>
          </p:nvCxnSpPr>
          <p:spPr>
            <a:xfrm>
              <a:off x="5280526" y="3578541"/>
              <a:ext cx="1699761" cy="1622560"/>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58" name="Straight Arrow Connector 257"/>
            <p:cNvCxnSpPr/>
            <p:nvPr/>
          </p:nvCxnSpPr>
          <p:spPr>
            <a:xfrm flipV="1">
              <a:off x="5280526" y="2900949"/>
              <a:ext cx="1683728" cy="677592"/>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98880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4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5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5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5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1">
                                            <p:txEl>
                                              <p:pRg st="1" end="1"/>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1" nodeType="clickEffect">
                                  <p:stCondLst>
                                    <p:cond delay="0"/>
                                  </p:stCondLst>
                                  <p:childTnLst>
                                    <p:animEffect transition="out" filter="dissolve">
                                      <p:cBhvr>
                                        <p:cTn id="36" dur="500"/>
                                        <p:tgtEl>
                                          <p:spTgt spid="251"/>
                                        </p:tgtEl>
                                      </p:cBhvr>
                                    </p:animEffect>
                                    <p:set>
                                      <p:cBhvr>
                                        <p:cTn id="37" dur="1" fill="hold">
                                          <p:stCondLst>
                                            <p:cond delay="499"/>
                                          </p:stCondLst>
                                        </p:cTn>
                                        <p:tgtEl>
                                          <p:spTgt spid="251"/>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257"/>
                                        </p:tgtEl>
                                      </p:cBhvr>
                                    </p:animEffect>
                                    <p:set>
                                      <p:cBhvr>
                                        <p:cTn id="40" dur="1" fill="hold">
                                          <p:stCondLst>
                                            <p:cond delay="499"/>
                                          </p:stCondLst>
                                        </p:cTn>
                                        <p:tgtEl>
                                          <p:spTgt spid="257"/>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247"/>
                                        </p:tgtEl>
                                      </p:cBhvr>
                                    </p:animEffect>
                                    <p:set>
                                      <p:cBhvr>
                                        <p:cTn id="43" dur="1" fill="hold">
                                          <p:stCondLst>
                                            <p:cond delay="499"/>
                                          </p:stCondLst>
                                        </p:cTn>
                                        <p:tgtEl>
                                          <p:spTgt spid="247"/>
                                        </p:tgtEl>
                                        <p:attrNameLst>
                                          <p:attrName>style.visibility</p:attrName>
                                        </p:attrNameLst>
                                      </p:cBhvr>
                                      <p:to>
                                        <p:strVal val="hidden"/>
                                      </p:to>
                                    </p:set>
                                  </p:childTnLst>
                                </p:cTn>
                              </p:par>
                            </p:childTnLst>
                          </p:cTn>
                        </p:par>
                        <p:par>
                          <p:cTn id="44" fill="hold">
                            <p:stCondLst>
                              <p:cond delay="500"/>
                            </p:stCondLst>
                            <p:childTnLst>
                              <p:par>
                                <p:cTn id="45" presetID="1" presetClass="exit" presetSubtype="0" fill="hold" nodeType="afterEffect">
                                  <p:stCondLst>
                                    <p:cond delay="0"/>
                                  </p:stCondLst>
                                  <p:childTnLst>
                                    <p:set>
                                      <p:cBhvr>
                                        <p:cTn id="46" dur="1" fill="hold">
                                          <p:stCondLst>
                                            <p:cond delay="0"/>
                                          </p:stCondLst>
                                        </p:cTn>
                                        <p:tgtEl>
                                          <p:spTgt spid="35"/>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101">
                                            <p:txEl>
                                              <p:pRg st="2" end="2"/>
                                            </p:txEl>
                                          </p:spTgt>
                                        </p:tgtEl>
                                        <p:attrNameLst>
                                          <p:attrName>style.visibility</p:attrName>
                                        </p:attrNameLst>
                                      </p:cBhvr>
                                      <p:to>
                                        <p:strVal val="visible"/>
                                      </p:to>
                                    </p:se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54"/>
                                        </p:tgtEl>
                                        <p:attrNameLst>
                                          <p:attrName>style.visibility</p:attrName>
                                        </p:attrNameLst>
                                      </p:cBhvr>
                                      <p:to>
                                        <p:strVal val="visible"/>
                                      </p:to>
                                    </p:set>
                                    <p:animEffect transition="in" filter="wipe(down)">
                                      <p:cBhvr>
                                        <p:cTn id="53" dur="500"/>
                                        <p:tgtEl>
                                          <p:spTgt spid="25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250"/>
                                        </p:tgtEl>
                                      </p:cBhvr>
                                    </p:animEffect>
                                    <p:set>
                                      <p:cBhvr>
                                        <p:cTn id="58" dur="1" fill="hold">
                                          <p:stCondLst>
                                            <p:cond delay="499"/>
                                          </p:stCondLst>
                                        </p:cTn>
                                        <p:tgtEl>
                                          <p:spTgt spid="250"/>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249"/>
                                        </p:tgtEl>
                                      </p:cBhvr>
                                    </p:animEffect>
                                    <p:set>
                                      <p:cBhvr>
                                        <p:cTn id="61" dur="1" fill="hold">
                                          <p:stCondLst>
                                            <p:cond delay="499"/>
                                          </p:stCondLst>
                                        </p:cTn>
                                        <p:tgtEl>
                                          <p:spTgt spid="249"/>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248"/>
                                        </p:tgtEl>
                                      </p:cBhvr>
                                    </p:animEffect>
                                    <p:set>
                                      <p:cBhvr>
                                        <p:cTn id="64" dur="1" fill="hold">
                                          <p:stCondLst>
                                            <p:cond delay="499"/>
                                          </p:stCondLst>
                                        </p:cTn>
                                        <p:tgtEl>
                                          <p:spTgt spid="24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7" grpId="0" animBg="1"/>
      <p:bldP spid="247" grpId="1" animBg="1"/>
      <p:bldP spid="248" grpId="0" animBg="1"/>
      <p:bldP spid="248" grpId="1" animBg="1"/>
      <p:bldP spid="249" grpId="0" animBg="1"/>
      <p:bldP spid="249" grpId="1" animBg="1"/>
      <p:bldP spid="250" grpId="0" animBg="1"/>
      <p:bldP spid="250" grpId="1" animBg="1"/>
      <p:bldP spid="251" grpId="0" animBg="1"/>
      <p:bldP spid="251" grpId="1" animBg="1"/>
      <p:bldP spid="257" grpId="0" animBg="1"/>
      <p:bldP spid="25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rot="5400000">
            <a:off x="1033672" y="3316532"/>
            <a:ext cx="1711765" cy="267202"/>
            <a:chOff x="11277600" y="8763000"/>
            <a:chExt cx="6857999" cy="609600"/>
          </a:xfrm>
        </p:grpSpPr>
        <p:sp>
          <p:nvSpPr>
            <p:cNvPr id="111" name="Rectangle 110"/>
            <p:cNvSpPr/>
            <p:nvPr/>
          </p:nvSpPr>
          <p:spPr bwMode="auto">
            <a:xfrm>
              <a:off x="11277600"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2" name="Rectangle 111"/>
            <p:cNvSpPr/>
            <p:nvPr/>
          </p:nvSpPr>
          <p:spPr bwMode="auto">
            <a:xfrm>
              <a:off x="12039599"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3" name="Rectangle 112"/>
            <p:cNvSpPr/>
            <p:nvPr/>
          </p:nvSpPr>
          <p:spPr bwMode="auto">
            <a:xfrm>
              <a:off x="12801599"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4" name="Rectangle 113"/>
            <p:cNvSpPr/>
            <p:nvPr/>
          </p:nvSpPr>
          <p:spPr bwMode="auto">
            <a:xfrm>
              <a:off x="13563598"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5" name="Rectangle 114"/>
            <p:cNvSpPr/>
            <p:nvPr/>
          </p:nvSpPr>
          <p:spPr bwMode="auto">
            <a:xfrm>
              <a:off x="14325602"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6" name="Rectangle 115"/>
            <p:cNvSpPr/>
            <p:nvPr/>
          </p:nvSpPr>
          <p:spPr bwMode="auto">
            <a:xfrm>
              <a:off x="15087601"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7" name="Rectangle 116"/>
            <p:cNvSpPr/>
            <p:nvPr/>
          </p:nvSpPr>
          <p:spPr bwMode="auto">
            <a:xfrm>
              <a:off x="15849601"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8" name="Rectangle 117"/>
            <p:cNvSpPr/>
            <p:nvPr/>
          </p:nvSpPr>
          <p:spPr bwMode="auto">
            <a:xfrm>
              <a:off x="16611600"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119" name="Rectangle 118"/>
            <p:cNvSpPr/>
            <p:nvPr/>
          </p:nvSpPr>
          <p:spPr bwMode="auto">
            <a:xfrm>
              <a:off x="17373600" y="8763000"/>
              <a:ext cx="761999" cy="609600"/>
            </a:xfrm>
            <a:prstGeom prst="rect">
              <a:avLst/>
            </a:prstGeom>
            <a:ln>
              <a:solidFill>
                <a:schemeClr val="accent6">
                  <a:lumMod val="50000"/>
                </a:schemeClr>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grpSp>
      <p:pic>
        <p:nvPicPr>
          <p:cNvPr id="26" name="Picture 25"/>
          <p:cNvPicPr>
            <a:picLocks/>
          </p:cNvPicPr>
          <p:nvPr/>
        </p:nvPicPr>
        <p:blipFill>
          <a:blip r:embed="rId3"/>
          <a:stretch>
            <a:fillRect/>
          </a:stretch>
        </p:blipFill>
        <p:spPr>
          <a:xfrm>
            <a:off x="1583892" y="4834243"/>
            <a:ext cx="801492" cy="751998"/>
          </a:xfrm>
          <a:prstGeom prst="rect">
            <a:avLst/>
          </a:prstGeom>
        </p:spPr>
      </p:pic>
      <p:sp>
        <p:nvSpPr>
          <p:cNvPr id="74" name="TextBox 73"/>
          <p:cNvSpPr txBox="1"/>
          <p:nvPr/>
        </p:nvSpPr>
        <p:spPr>
          <a:xfrm>
            <a:off x="595922" y="1721013"/>
            <a:ext cx="2916285" cy="523220"/>
          </a:xfrm>
          <a:prstGeom prst="rect">
            <a:avLst/>
          </a:prstGeom>
          <a:noFill/>
        </p:spPr>
        <p:txBody>
          <a:bodyPr wrap="square" rtlCol="0">
            <a:spAutoFit/>
          </a:bodyPr>
          <a:lstStyle/>
          <a:p>
            <a:r>
              <a:rPr lang="en-US" sz="2800" b="1" dirty="0" smtClean="0">
                <a:solidFill>
                  <a:srgbClr val="0000FF"/>
                </a:solidFill>
              </a:rPr>
              <a:t>Upstream Backup</a:t>
            </a:r>
            <a:endParaRPr lang="en-US" sz="2800" b="1" dirty="0">
              <a:solidFill>
                <a:srgbClr val="0000FF"/>
              </a:solidFill>
            </a:endParaRPr>
          </a:p>
        </p:txBody>
      </p:sp>
      <p:sp>
        <p:nvSpPr>
          <p:cNvPr id="155" name="TextBox 154"/>
          <p:cNvSpPr txBox="1"/>
          <p:nvPr/>
        </p:nvSpPr>
        <p:spPr>
          <a:xfrm>
            <a:off x="595922" y="5895779"/>
            <a:ext cx="2698751" cy="307777"/>
          </a:xfrm>
          <a:prstGeom prst="rect">
            <a:avLst/>
          </a:prstGeom>
          <a:noFill/>
        </p:spPr>
        <p:txBody>
          <a:bodyPr wrap="none" tIns="0" bIns="0" rtlCol="0">
            <a:spAutoFit/>
          </a:bodyPr>
          <a:lstStyle/>
          <a:p>
            <a:r>
              <a:rPr lang="en-US" sz="2000" dirty="0" smtClean="0">
                <a:solidFill>
                  <a:srgbClr val="000000"/>
                </a:solidFill>
              </a:rPr>
              <a:t>stream replayed serially</a:t>
            </a:r>
            <a:endParaRPr lang="en-US" sz="2000" dirty="0">
              <a:solidFill>
                <a:srgbClr val="000000"/>
              </a:solidFill>
            </a:endParaRPr>
          </a:p>
        </p:txBody>
      </p:sp>
      <p:sp>
        <p:nvSpPr>
          <p:cNvPr id="14" name="Right Arrow 13"/>
          <p:cNvSpPr/>
          <p:nvPr/>
        </p:nvSpPr>
        <p:spPr bwMode="auto">
          <a:xfrm rot="5400000">
            <a:off x="1627443" y="4304929"/>
            <a:ext cx="524224" cy="534403"/>
          </a:xfrm>
          <a:prstGeom prst="rightArrow">
            <a:avLst>
              <a:gd name="adj1" fmla="val 50000"/>
              <a:gd name="adj2" fmla="val 64805"/>
            </a:avLst>
          </a:prstGeom>
          <a:ln>
            <a:solidFill>
              <a:srgbClr val="984807"/>
            </a:solid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a:lstStyle/>
          <a:p>
            <a:pPr defTabSz="2177095">
              <a:defRPr/>
            </a:pPr>
            <a:endParaRPr lang="en-US" sz="4000">
              <a:solidFill>
                <a:srgbClr val="000000"/>
              </a:solidFill>
              <a:latin typeface="Gill Sans" charset="0"/>
              <a:ea typeface="ヒラギノ角ゴ ProN W3" charset="0"/>
              <a:cs typeface="ヒラギノ角ゴ ProN W3" charset="0"/>
            </a:endParaRPr>
          </a:p>
        </p:txBody>
      </p:sp>
      <p:sp>
        <p:nvSpPr>
          <p:cNvPr id="279" name="Rounded Rectangle 278"/>
          <p:cNvSpPr/>
          <p:nvPr/>
        </p:nvSpPr>
        <p:spPr>
          <a:xfrm>
            <a:off x="1471363" y="5249353"/>
            <a:ext cx="823396" cy="5577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state</a:t>
            </a:r>
            <a:endParaRPr lang="en-US" dirty="0">
              <a:solidFill>
                <a:schemeClr val="tx1"/>
              </a:solidFill>
            </a:endParaRPr>
          </a:p>
        </p:txBody>
      </p:sp>
      <p:grpSp>
        <p:nvGrpSpPr>
          <p:cNvPr id="284" name="Group 283"/>
          <p:cNvGrpSpPr/>
          <p:nvPr/>
        </p:nvGrpSpPr>
        <p:grpSpPr>
          <a:xfrm>
            <a:off x="5211380" y="1498802"/>
            <a:ext cx="3738364" cy="4824736"/>
            <a:chOff x="5211380" y="1498802"/>
            <a:chExt cx="3738364" cy="4824736"/>
          </a:xfrm>
        </p:grpSpPr>
        <p:grpSp>
          <p:nvGrpSpPr>
            <p:cNvPr id="280" name="Group 279"/>
            <p:cNvGrpSpPr/>
            <p:nvPr/>
          </p:nvGrpSpPr>
          <p:grpSpPr>
            <a:xfrm>
              <a:off x="5377575" y="2405538"/>
              <a:ext cx="3425022" cy="3918000"/>
              <a:chOff x="5387099" y="1770689"/>
              <a:chExt cx="3425022" cy="3918000"/>
            </a:xfrm>
          </p:grpSpPr>
          <p:sp>
            <p:nvSpPr>
              <p:cNvPr id="165" name="TextBox 164"/>
              <p:cNvSpPr txBox="1"/>
              <p:nvPr/>
            </p:nvSpPr>
            <p:spPr>
              <a:xfrm>
                <a:off x="6001408" y="1770689"/>
                <a:ext cx="717339" cy="276999"/>
              </a:xfrm>
              <a:prstGeom prst="rect">
                <a:avLst/>
              </a:prstGeom>
              <a:noFill/>
            </p:spPr>
            <p:txBody>
              <a:bodyPr wrap="none" tIns="0" bIns="0" rtlCol="0">
                <a:spAutoFit/>
              </a:bodyPr>
              <a:lstStyle/>
              <a:p>
                <a:pPr algn="ctr"/>
                <a:r>
                  <a:rPr lang="en-US" dirty="0" smtClean="0"/>
                  <a:t>views</a:t>
                </a:r>
                <a:endParaRPr lang="en-US" dirty="0"/>
              </a:p>
            </p:txBody>
          </p:sp>
          <p:sp>
            <p:nvSpPr>
              <p:cNvPr id="166" name="TextBox 165"/>
              <p:cNvSpPr txBox="1"/>
              <p:nvPr/>
            </p:nvSpPr>
            <p:spPr>
              <a:xfrm>
                <a:off x="7074000" y="1770689"/>
                <a:ext cx="637652" cy="276999"/>
              </a:xfrm>
              <a:prstGeom prst="rect">
                <a:avLst/>
              </a:prstGeom>
              <a:noFill/>
            </p:spPr>
            <p:txBody>
              <a:bodyPr wrap="none" tIns="0" bIns="0" rtlCol="0">
                <a:spAutoFit/>
              </a:bodyPr>
              <a:lstStyle/>
              <a:p>
                <a:pPr algn="ctr"/>
                <a:r>
                  <a:rPr lang="en-US" dirty="0" smtClean="0"/>
                  <a:t>ones</a:t>
                </a:r>
                <a:endParaRPr lang="en-US" dirty="0"/>
              </a:p>
            </p:txBody>
          </p:sp>
          <p:sp>
            <p:nvSpPr>
              <p:cNvPr id="167" name="TextBox 166"/>
              <p:cNvSpPr txBox="1"/>
              <p:nvPr/>
            </p:nvSpPr>
            <p:spPr>
              <a:xfrm>
                <a:off x="7986254" y="1770689"/>
                <a:ext cx="825867" cy="276999"/>
              </a:xfrm>
              <a:prstGeom prst="rect">
                <a:avLst/>
              </a:prstGeom>
              <a:noFill/>
            </p:spPr>
            <p:txBody>
              <a:bodyPr wrap="none" tIns="0" bIns="0" rtlCol="0">
                <a:spAutoFit/>
              </a:bodyPr>
              <a:lstStyle/>
              <a:p>
                <a:pPr algn="ctr"/>
                <a:r>
                  <a:rPr lang="en-US" dirty="0" smtClean="0"/>
                  <a:t>counts</a:t>
                </a:r>
                <a:endParaRPr lang="en-US" dirty="0"/>
              </a:p>
            </p:txBody>
          </p:sp>
          <p:grpSp>
            <p:nvGrpSpPr>
              <p:cNvPr id="168" name="Group 167"/>
              <p:cNvGrpSpPr/>
              <p:nvPr/>
            </p:nvGrpSpPr>
            <p:grpSpPr>
              <a:xfrm rot="18051999">
                <a:off x="5870360" y="2503802"/>
                <a:ext cx="850154" cy="210641"/>
                <a:chOff x="2344694" y="2801763"/>
                <a:chExt cx="1268912" cy="329165"/>
              </a:xfrm>
            </p:grpSpPr>
            <p:sp>
              <p:nvSpPr>
                <p:cNvPr id="169" name="Alternate Process 168"/>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0" name="Straight Connector 169"/>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256683" y="2343016"/>
                <a:ext cx="1033177" cy="556803"/>
                <a:chOff x="6017039" y="2695128"/>
                <a:chExt cx="1265992" cy="556803"/>
              </a:xfrm>
            </p:grpSpPr>
            <p:cxnSp>
              <p:nvCxnSpPr>
                <p:cNvPr id="173" name="Straight Arrow Connector 172"/>
                <p:cNvCxnSpPr/>
                <p:nvPr/>
              </p:nvCxnSpPr>
              <p:spPr>
                <a:xfrm>
                  <a:off x="6399052" y="2695128"/>
                  <a:ext cx="88397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a:off x="6205952"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76" name="Group 175"/>
              <p:cNvGrpSpPr/>
              <p:nvPr/>
            </p:nvGrpSpPr>
            <p:grpSpPr>
              <a:xfrm rot="18051999">
                <a:off x="7829843" y="2502808"/>
                <a:ext cx="845708" cy="215026"/>
                <a:chOff x="5547981" y="2803143"/>
                <a:chExt cx="1268912" cy="334512"/>
              </a:xfrm>
            </p:grpSpPr>
            <p:sp>
              <p:nvSpPr>
                <p:cNvPr id="177" name="Alternate Process 176"/>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8" name="Straight Connector 177"/>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rot="18051999">
                <a:off x="6836458" y="2502940"/>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181" name="Alternate Process 180"/>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2" name="Straight Connector 181"/>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7223801" y="2339499"/>
                <a:ext cx="1070311" cy="556804"/>
                <a:chOff x="6968523" y="2691611"/>
                <a:chExt cx="1070311" cy="556804"/>
              </a:xfrm>
            </p:grpSpPr>
            <p:cxnSp>
              <p:nvCxnSpPr>
                <p:cNvPr id="185" name="Straight Arrow Connector 184"/>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94" name="Group 193"/>
              <p:cNvGrpSpPr/>
              <p:nvPr/>
            </p:nvGrpSpPr>
            <p:grpSpPr>
              <a:xfrm>
                <a:off x="6217210" y="3358039"/>
                <a:ext cx="2170094" cy="850154"/>
                <a:chOff x="5934838" y="2536158"/>
                <a:chExt cx="2170094" cy="850154"/>
              </a:xfrm>
            </p:grpSpPr>
            <p:grpSp>
              <p:nvGrpSpPr>
                <p:cNvPr id="195" name="Group 194"/>
                <p:cNvGrpSpPr/>
                <p:nvPr/>
              </p:nvGrpSpPr>
              <p:grpSpPr>
                <a:xfrm rot="18051999">
                  <a:off x="5615082" y="2855914"/>
                  <a:ext cx="850154" cy="210641"/>
                  <a:chOff x="2344694" y="2801763"/>
                  <a:chExt cx="1268912" cy="329165"/>
                </a:xfrm>
              </p:grpSpPr>
              <p:sp>
                <p:nvSpPr>
                  <p:cNvPr id="218" name="Alternate Process 217"/>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9" name="Straight Connector 218"/>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96" name="Group 195"/>
                <p:cNvGrpSpPr/>
                <p:nvPr/>
              </p:nvGrpSpPr>
              <p:grpSpPr>
                <a:xfrm>
                  <a:off x="6001408" y="2695128"/>
                  <a:ext cx="1033176" cy="556803"/>
                  <a:chOff x="6017039" y="2695128"/>
                  <a:chExt cx="1265990" cy="556803"/>
                </a:xfrm>
              </p:grpSpPr>
              <p:cxnSp>
                <p:nvCxnSpPr>
                  <p:cNvPr id="215" name="Straight Arrow Connector 214"/>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17" name="Straight Arrow Connector 216"/>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197" name="Group 196"/>
                <p:cNvGrpSpPr/>
                <p:nvPr/>
              </p:nvGrpSpPr>
              <p:grpSpPr>
                <a:xfrm rot="18051999">
                  <a:off x="7574565" y="2854920"/>
                  <a:ext cx="845708" cy="215026"/>
                  <a:chOff x="5547981" y="2803143"/>
                  <a:chExt cx="1268912" cy="334512"/>
                </a:xfrm>
              </p:grpSpPr>
              <p:sp>
                <p:nvSpPr>
                  <p:cNvPr id="212" name="Alternate Process 211"/>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3" name="Straight Connector 212"/>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rot="18051999">
                  <a:off x="6581180" y="2855052"/>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209" name="Alternate Process 208"/>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0" name="Straight Connector 209"/>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199" name="Group 198"/>
                <p:cNvGrpSpPr/>
                <p:nvPr/>
              </p:nvGrpSpPr>
              <p:grpSpPr>
                <a:xfrm>
                  <a:off x="6968523" y="2691611"/>
                  <a:ext cx="1070311" cy="556804"/>
                  <a:chOff x="6968523" y="2691611"/>
                  <a:chExt cx="1070311" cy="556804"/>
                </a:xfrm>
              </p:grpSpPr>
              <p:cxnSp>
                <p:nvCxnSpPr>
                  <p:cNvPr id="200" name="Straight Arrow Connector 199"/>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1" name="Straight Arrow Connector 200"/>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2" name="Straight Arrow Connector 201"/>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5" name="Straight Arrow Connector 204"/>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221" name="TextBox 220"/>
              <p:cNvSpPr txBox="1"/>
              <p:nvPr/>
            </p:nvSpPr>
            <p:spPr>
              <a:xfrm>
                <a:off x="5387099" y="2405538"/>
                <a:ext cx="763212" cy="276999"/>
              </a:xfrm>
              <a:prstGeom prst="rect">
                <a:avLst/>
              </a:prstGeom>
              <a:noFill/>
            </p:spPr>
            <p:txBody>
              <a:bodyPr wrap="none" tIns="0" bIns="0" rtlCol="0">
                <a:spAutoFit/>
              </a:bodyPr>
              <a:lstStyle/>
              <a:p>
                <a:pPr algn="ctr"/>
                <a:r>
                  <a:rPr lang="en-US" dirty="0" smtClean="0"/>
                  <a:t>t: 0 - 1</a:t>
                </a:r>
                <a:endParaRPr lang="en-US" dirty="0"/>
              </a:p>
            </p:txBody>
          </p:sp>
          <p:sp>
            <p:nvSpPr>
              <p:cNvPr id="222" name="TextBox 221"/>
              <p:cNvSpPr txBox="1"/>
              <p:nvPr/>
            </p:nvSpPr>
            <p:spPr>
              <a:xfrm>
                <a:off x="5387099" y="3640539"/>
                <a:ext cx="762536" cy="276999"/>
              </a:xfrm>
              <a:prstGeom prst="rect">
                <a:avLst/>
              </a:prstGeom>
              <a:noFill/>
            </p:spPr>
            <p:txBody>
              <a:bodyPr wrap="none" tIns="0" bIns="0" rtlCol="0">
                <a:spAutoFit/>
              </a:bodyPr>
              <a:lstStyle/>
              <a:p>
                <a:pPr algn="ctr"/>
                <a:r>
                  <a:rPr lang="en-US" dirty="0" smtClean="0"/>
                  <a:t>t: 1 - 2</a:t>
                </a:r>
                <a:endParaRPr lang="en-US" dirty="0"/>
              </a:p>
            </p:txBody>
          </p:sp>
          <p:grpSp>
            <p:nvGrpSpPr>
              <p:cNvPr id="225" name="Group 224"/>
              <p:cNvGrpSpPr/>
              <p:nvPr/>
            </p:nvGrpSpPr>
            <p:grpSpPr>
              <a:xfrm>
                <a:off x="8064767" y="2540685"/>
                <a:ext cx="334060" cy="1351735"/>
                <a:chOff x="8064767" y="4555268"/>
                <a:chExt cx="334060" cy="1351735"/>
              </a:xfrm>
            </p:grpSpPr>
            <p:cxnSp>
              <p:nvCxnSpPr>
                <p:cNvPr id="226" name="Straight Arrow Connector 225"/>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28" name="Straight Arrow Connector 227"/>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29" name="Group 228"/>
              <p:cNvGrpSpPr/>
              <p:nvPr/>
            </p:nvGrpSpPr>
            <p:grpSpPr>
              <a:xfrm>
                <a:off x="6250574" y="4518117"/>
                <a:ext cx="2170094" cy="850154"/>
                <a:chOff x="5934838" y="2536158"/>
                <a:chExt cx="2170094" cy="850154"/>
              </a:xfrm>
            </p:grpSpPr>
            <p:grpSp>
              <p:nvGrpSpPr>
                <p:cNvPr id="230" name="Group 229"/>
                <p:cNvGrpSpPr/>
                <p:nvPr/>
              </p:nvGrpSpPr>
              <p:grpSpPr>
                <a:xfrm rot="18051999">
                  <a:off x="5615082" y="2855914"/>
                  <a:ext cx="850154" cy="210641"/>
                  <a:chOff x="2344694" y="2801763"/>
                  <a:chExt cx="1268912" cy="329165"/>
                </a:xfrm>
              </p:grpSpPr>
              <p:sp>
                <p:nvSpPr>
                  <p:cNvPr id="253" name="Alternate Process 252"/>
                  <p:cNvSpPr/>
                  <p:nvPr/>
                </p:nvSpPr>
                <p:spPr>
                  <a:xfrm>
                    <a:off x="2344694" y="2806060"/>
                    <a:ext cx="1268912" cy="324539"/>
                  </a:xfrm>
                  <a:prstGeom prst="flowChartAlternateProcess">
                    <a:avLst/>
                  </a:prstGeom>
                  <a:ln w="28575" cmpd="sng">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54" name="Straight Connector 253"/>
                  <p:cNvCxnSpPr/>
                  <p:nvPr/>
                </p:nvCxnSpPr>
                <p:spPr>
                  <a:xfrm>
                    <a:off x="3184503" y="2806389"/>
                    <a:ext cx="0" cy="324539"/>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a:xfrm>
                    <a:off x="2753221" y="2801763"/>
                    <a:ext cx="0" cy="324542"/>
                  </a:xfrm>
                  <a:prstGeom prst="line">
                    <a:avLst/>
                  </a:prstGeom>
                  <a:ln w="28575" cmpd="sng">
                    <a:solidFill>
                      <a:schemeClr val="accent6">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6001408" y="2695128"/>
                  <a:ext cx="1033176" cy="556803"/>
                  <a:chOff x="6017039" y="2695128"/>
                  <a:chExt cx="1265990" cy="556803"/>
                </a:xfrm>
              </p:grpSpPr>
              <p:cxnSp>
                <p:nvCxnSpPr>
                  <p:cNvPr id="250" name="Straight Arrow Connector 249"/>
                  <p:cNvCxnSpPr/>
                  <p:nvPr/>
                </p:nvCxnSpPr>
                <p:spPr>
                  <a:xfrm>
                    <a:off x="6399051" y="2695128"/>
                    <a:ext cx="883978"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51" name="Straight Arrow Connector 250"/>
                  <p:cNvCxnSpPr/>
                  <p:nvPr/>
                </p:nvCxnSpPr>
                <p:spPr>
                  <a:xfrm>
                    <a:off x="6205950" y="2979159"/>
                    <a:ext cx="90552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52" name="Straight Arrow Connector 251"/>
                  <p:cNvCxnSpPr/>
                  <p:nvPr/>
                </p:nvCxnSpPr>
                <p:spPr>
                  <a:xfrm>
                    <a:off x="6017039" y="3251931"/>
                    <a:ext cx="867014"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32" name="Group 231"/>
                <p:cNvGrpSpPr/>
                <p:nvPr/>
              </p:nvGrpSpPr>
              <p:grpSpPr>
                <a:xfrm rot="18051999">
                  <a:off x="7574565" y="2854920"/>
                  <a:ext cx="845708" cy="215026"/>
                  <a:chOff x="5547981" y="2803143"/>
                  <a:chExt cx="1268912" cy="334512"/>
                </a:xfrm>
              </p:grpSpPr>
              <p:sp>
                <p:nvSpPr>
                  <p:cNvPr id="247" name="Alternate Process 246"/>
                  <p:cNvSpPr/>
                  <p:nvPr/>
                </p:nvSpPr>
                <p:spPr>
                  <a:xfrm>
                    <a:off x="5547981" y="2803143"/>
                    <a:ext cx="1268912" cy="324539"/>
                  </a:xfrm>
                  <a:prstGeom prst="flowChartAlternateProcess">
                    <a:avLst/>
                  </a:prstGeom>
                  <a:gradFill>
                    <a:gsLst>
                      <a:gs pos="0">
                        <a:schemeClr val="tx2">
                          <a:lumMod val="60000"/>
                          <a:lumOff val="40000"/>
                        </a:schemeClr>
                      </a:gs>
                      <a:gs pos="100000">
                        <a:schemeClr val="accent1">
                          <a:tint val="50000"/>
                          <a:shade val="100000"/>
                          <a:satMod val="350000"/>
                        </a:schemeClr>
                      </a:gs>
                    </a:gsLst>
                  </a:gradFill>
                  <a:ln w="28575" cmpd="sng">
                    <a:solidFill>
                      <a:schemeClr val="accent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8" name="Straight Connector 247"/>
                  <p:cNvCxnSpPr/>
                  <p:nvPr/>
                </p:nvCxnSpPr>
                <p:spPr>
                  <a:xfrm>
                    <a:off x="6368014" y="2813117"/>
                    <a:ext cx="0" cy="324538"/>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5947384" y="2803729"/>
                    <a:ext cx="0" cy="324540"/>
                  </a:xfrm>
                  <a:prstGeom prst="line">
                    <a:avLst/>
                  </a:prstGeom>
                  <a:ln w="28575" cmpd="sng">
                    <a:solidFill>
                      <a:schemeClr val="accent1"/>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rot="18051999">
                  <a:off x="6581180" y="2855052"/>
                  <a:ext cx="845708" cy="210201"/>
                  <a:chOff x="5547981" y="2801262"/>
                  <a:chExt cx="1268912" cy="327007"/>
                </a:xfrm>
                <a:gradFill flip="none" rotWithShape="1">
                  <a:gsLst>
                    <a:gs pos="0">
                      <a:schemeClr val="accent3"/>
                    </a:gs>
                    <a:gs pos="100000">
                      <a:schemeClr val="accent3">
                        <a:lumMod val="60000"/>
                        <a:lumOff val="40000"/>
                      </a:schemeClr>
                    </a:gs>
                  </a:gsLst>
                  <a:lin ang="16200000" scaled="0"/>
                  <a:tileRect/>
                </a:gradFill>
              </p:grpSpPr>
              <p:sp>
                <p:nvSpPr>
                  <p:cNvPr id="244" name="Alternate Process 243"/>
                  <p:cNvSpPr/>
                  <p:nvPr/>
                </p:nvSpPr>
                <p:spPr>
                  <a:xfrm>
                    <a:off x="5547981" y="2803143"/>
                    <a:ext cx="1268912" cy="324539"/>
                  </a:xfrm>
                  <a:prstGeom prst="flowChartAlternateProcess">
                    <a:avLst/>
                  </a:prstGeom>
                  <a:grp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5" name="Straight Connector 244"/>
                  <p:cNvCxnSpPr/>
                  <p:nvPr/>
                </p:nvCxnSpPr>
                <p:spPr>
                  <a:xfrm>
                    <a:off x="6387144" y="2801262"/>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a:off x="5947384" y="2803729"/>
                    <a:ext cx="0" cy="324540"/>
                  </a:xfrm>
                  <a:prstGeom prst="line">
                    <a:avLst/>
                  </a:prstGeom>
                  <a:grpFill/>
                  <a:ln w="28575" cmpd="sng">
                    <a:solidFill>
                      <a:schemeClr val="accent3">
                        <a:lumMod val="75000"/>
                      </a:schemeClr>
                    </a:solidFill>
                    <a:headEnd type="none"/>
                    <a:tailEnd type="none" w="sm" len="med"/>
                  </a:ln>
                  <a:effectLst/>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6968523" y="2691611"/>
                  <a:ext cx="1070311" cy="556804"/>
                  <a:chOff x="6968523" y="2691611"/>
                  <a:chExt cx="1070311" cy="556804"/>
                </a:xfrm>
              </p:grpSpPr>
              <p:cxnSp>
                <p:nvCxnSpPr>
                  <p:cNvPr id="235" name="Straight Arrow Connector 234"/>
                  <p:cNvCxnSpPr/>
                  <p:nvPr/>
                </p:nvCxnSpPr>
                <p:spPr>
                  <a:xfrm>
                    <a:off x="7317419" y="2691611"/>
                    <a:ext cx="721415"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a:off x="7137548" y="2975642"/>
                    <a:ext cx="738999"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p:cNvCxnSpPr/>
                  <p:nvPr/>
                </p:nvCxnSpPr>
                <p:spPr>
                  <a:xfrm>
                    <a:off x="6968523" y="3248414"/>
                    <a:ext cx="707571" cy="0"/>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8" name="Straight Arrow Connector 237"/>
                  <p:cNvCxnSpPr/>
                  <p:nvPr/>
                </p:nvCxnSpPr>
                <p:spPr>
                  <a:xfrm>
                    <a:off x="7317419" y="2691611"/>
                    <a:ext cx="54437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39" name="Straight Arrow Connector 238"/>
                  <p:cNvCxnSpPr/>
                  <p:nvPr/>
                </p:nvCxnSpPr>
                <p:spPr>
                  <a:xfrm>
                    <a:off x="7162884" y="2971818"/>
                    <a:ext cx="525308" cy="276596"/>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flipV="1">
                    <a:off x="7162884" y="2691611"/>
                    <a:ext cx="875950" cy="2802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1" name="Straight Arrow Connector 240"/>
                  <p:cNvCxnSpPr/>
                  <p:nvPr/>
                </p:nvCxnSpPr>
                <p:spPr>
                  <a:xfrm flipV="1">
                    <a:off x="6968523" y="2695128"/>
                    <a:ext cx="1070311" cy="55328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2" name="Straight Arrow Connector 241"/>
                  <p:cNvCxnSpPr/>
                  <p:nvPr/>
                </p:nvCxnSpPr>
                <p:spPr>
                  <a:xfrm>
                    <a:off x="7317419" y="2691611"/>
                    <a:ext cx="370773" cy="55680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43" name="Straight Arrow Connector 242"/>
                  <p:cNvCxnSpPr/>
                  <p:nvPr/>
                </p:nvCxnSpPr>
                <p:spPr>
                  <a:xfrm flipV="1">
                    <a:off x="6983816" y="2979159"/>
                    <a:ext cx="841268" cy="269255"/>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256" name="TextBox 255"/>
              <p:cNvSpPr txBox="1"/>
              <p:nvPr/>
            </p:nvSpPr>
            <p:spPr>
              <a:xfrm>
                <a:off x="5419899" y="4800617"/>
                <a:ext cx="763663" cy="276999"/>
              </a:xfrm>
              <a:prstGeom prst="rect">
                <a:avLst/>
              </a:prstGeom>
              <a:noFill/>
            </p:spPr>
            <p:txBody>
              <a:bodyPr wrap="none" tIns="0" bIns="0" rtlCol="0">
                <a:spAutoFit/>
              </a:bodyPr>
              <a:lstStyle/>
              <a:p>
                <a:pPr algn="ctr"/>
                <a:r>
                  <a:rPr lang="en-US" dirty="0" smtClean="0"/>
                  <a:t>t: 2 - 3</a:t>
                </a:r>
                <a:endParaRPr lang="en-US" dirty="0"/>
              </a:p>
            </p:txBody>
          </p:sp>
          <p:grpSp>
            <p:nvGrpSpPr>
              <p:cNvPr id="257" name="Group 256"/>
              <p:cNvGrpSpPr/>
              <p:nvPr/>
            </p:nvGrpSpPr>
            <p:grpSpPr>
              <a:xfrm>
                <a:off x="8098131" y="3700763"/>
                <a:ext cx="334060" cy="1351735"/>
                <a:chOff x="8064767" y="4555268"/>
                <a:chExt cx="334060" cy="1351735"/>
              </a:xfrm>
            </p:grpSpPr>
            <p:cxnSp>
              <p:nvCxnSpPr>
                <p:cNvPr id="258" name="Straight Arrow Connector 257"/>
                <p:cNvCxnSpPr/>
                <p:nvPr/>
              </p:nvCxnSpPr>
              <p:spPr>
                <a:xfrm>
                  <a:off x="8229370" y="4904003"/>
                  <a:ext cx="0" cy="71606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59" name="Straight Arrow Connector 258"/>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60" name="Straight Arrow Connector 259"/>
                <p:cNvCxnSpPr/>
                <p:nvPr/>
              </p:nvCxnSpPr>
              <p:spPr>
                <a:xfrm>
                  <a:off x="8064767" y="5044484"/>
                  <a:ext cx="0" cy="862519"/>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261" name="Group 260"/>
              <p:cNvGrpSpPr/>
              <p:nvPr/>
            </p:nvGrpSpPr>
            <p:grpSpPr>
              <a:xfrm>
                <a:off x="8130028" y="4852366"/>
                <a:ext cx="334060" cy="836323"/>
                <a:chOff x="8064767" y="4555268"/>
                <a:chExt cx="334060" cy="836323"/>
              </a:xfrm>
            </p:grpSpPr>
            <p:cxnSp>
              <p:nvCxnSpPr>
                <p:cNvPr id="262" name="Straight Arrow Connector 261"/>
                <p:cNvCxnSpPr/>
                <p:nvPr/>
              </p:nvCxnSpPr>
              <p:spPr>
                <a:xfrm>
                  <a:off x="8229370" y="4904003"/>
                  <a:ext cx="0" cy="487588"/>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63" name="Straight Arrow Connector 262"/>
                <p:cNvCxnSpPr/>
                <p:nvPr/>
              </p:nvCxnSpPr>
              <p:spPr>
                <a:xfrm>
                  <a:off x="8398827" y="4555268"/>
                  <a:ext cx="0" cy="836323"/>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cxnSp>
              <p:nvCxnSpPr>
                <p:cNvPr id="264" name="Straight Arrow Connector 263"/>
                <p:cNvCxnSpPr/>
                <p:nvPr/>
              </p:nvCxnSpPr>
              <p:spPr>
                <a:xfrm>
                  <a:off x="8064767" y="5044484"/>
                  <a:ext cx="0" cy="347107"/>
                </a:xfrm>
                <a:prstGeom prst="straightConnector1">
                  <a:avLst/>
                </a:prstGeom>
                <a:ln w="19050" cmpd="sng">
                  <a:headEnd type="none"/>
                  <a:tailEnd type="triangle"/>
                </a:ln>
              </p:spPr>
              <p:style>
                <a:lnRef idx="1">
                  <a:schemeClr val="dk1"/>
                </a:lnRef>
                <a:fillRef idx="0">
                  <a:schemeClr val="dk1"/>
                </a:fillRef>
                <a:effectRef idx="0">
                  <a:schemeClr val="dk1"/>
                </a:effectRef>
                <a:fontRef idx="minor">
                  <a:schemeClr val="tx1"/>
                </a:fontRef>
              </p:style>
            </p:cxnSp>
          </p:grpSp>
        </p:grpSp>
        <p:sp>
          <p:nvSpPr>
            <p:cNvPr id="283" name="TextBox 282"/>
            <p:cNvSpPr txBox="1"/>
            <p:nvPr/>
          </p:nvSpPr>
          <p:spPr>
            <a:xfrm>
              <a:off x="5211380" y="1498802"/>
              <a:ext cx="3738364" cy="954107"/>
            </a:xfrm>
            <a:prstGeom prst="rect">
              <a:avLst/>
            </a:prstGeom>
            <a:noFill/>
          </p:spPr>
          <p:txBody>
            <a:bodyPr wrap="square" rtlCol="0">
              <a:spAutoFit/>
            </a:bodyPr>
            <a:lstStyle/>
            <a:p>
              <a:pPr algn="ctr"/>
              <a:r>
                <a:rPr lang="en-US" sz="2800" b="1" dirty="0" smtClean="0">
                  <a:solidFill>
                    <a:srgbClr val="0000FF"/>
                  </a:solidFill>
                </a:rPr>
                <a:t>Discretized Stream Processing</a:t>
              </a:r>
              <a:endParaRPr lang="en-US" sz="2800" b="1" dirty="0">
                <a:solidFill>
                  <a:srgbClr val="0000FF"/>
                </a:solidFill>
              </a:endParaRPr>
            </a:p>
          </p:txBody>
        </p:sp>
      </p:grpSp>
      <p:grpSp>
        <p:nvGrpSpPr>
          <p:cNvPr id="306" name="Group 305"/>
          <p:cNvGrpSpPr/>
          <p:nvPr/>
        </p:nvGrpSpPr>
        <p:grpSpPr>
          <a:xfrm>
            <a:off x="3294673" y="3400599"/>
            <a:ext cx="3767351" cy="2300152"/>
            <a:chOff x="3294673" y="3400599"/>
            <a:chExt cx="3767351" cy="2300152"/>
          </a:xfrm>
        </p:grpSpPr>
        <p:grpSp>
          <p:nvGrpSpPr>
            <p:cNvPr id="285" name="Group 284"/>
            <p:cNvGrpSpPr/>
            <p:nvPr/>
          </p:nvGrpSpPr>
          <p:grpSpPr>
            <a:xfrm>
              <a:off x="4642069" y="3400599"/>
              <a:ext cx="2419955" cy="2300152"/>
              <a:chOff x="5280526" y="2900949"/>
              <a:chExt cx="1699761" cy="2300152"/>
            </a:xfrm>
          </p:grpSpPr>
          <p:cxnSp>
            <p:nvCxnSpPr>
              <p:cNvPr id="286" name="Straight Arrow Connector 285"/>
              <p:cNvCxnSpPr/>
              <p:nvPr/>
            </p:nvCxnSpPr>
            <p:spPr>
              <a:xfrm>
                <a:off x="5280526" y="3578541"/>
                <a:ext cx="1672667" cy="470957"/>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a:off x="5280526" y="3578541"/>
                <a:ext cx="1699761" cy="1622560"/>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V="1">
                <a:off x="5280526" y="2900949"/>
                <a:ext cx="1683728" cy="677592"/>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grpSp>
        <p:sp>
          <p:nvSpPr>
            <p:cNvPr id="289" name="Rectangle 288"/>
            <p:cNvSpPr/>
            <p:nvPr/>
          </p:nvSpPr>
          <p:spPr>
            <a:xfrm>
              <a:off x="3294673" y="3782537"/>
              <a:ext cx="1998714" cy="1015663"/>
            </a:xfrm>
            <a:prstGeom prst="rect">
              <a:avLst/>
            </a:prstGeom>
          </p:spPr>
          <p:txBody>
            <a:bodyPr wrap="square">
              <a:spAutoFit/>
            </a:bodyPr>
            <a:lstStyle/>
            <a:p>
              <a:r>
                <a:rPr lang="en-US" sz="2000" dirty="0"/>
                <a:t>parallelism </a:t>
              </a:r>
              <a:r>
                <a:rPr lang="en-US" sz="2000" dirty="0">
                  <a:solidFill>
                    <a:srgbClr val="DB0202"/>
                  </a:solidFill>
                </a:rPr>
                <a:t>across </a:t>
              </a:r>
              <a:r>
                <a:rPr lang="en-US" sz="2000" dirty="0" smtClean="0">
                  <a:solidFill>
                    <a:srgbClr val="DB0202"/>
                  </a:solidFill>
                </a:rPr>
                <a:t>time intervals</a:t>
              </a:r>
              <a:endParaRPr lang="en-US" sz="2000" dirty="0"/>
            </a:p>
          </p:txBody>
        </p:sp>
      </p:grpSp>
      <p:grpSp>
        <p:nvGrpSpPr>
          <p:cNvPr id="305" name="Group 304"/>
          <p:cNvGrpSpPr/>
          <p:nvPr/>
        </p:nvGrpSpPr>
        <p:grpSpPr>
          <a:xfrm>
            <a:off x="3291493" y="2715031"/>
            <a:ext cx="2977145" cy="716673"/>
            <a:chOff x="3291493" y="2715031"/>
            <a:chExt cx="2977145" cy="716673"/>
          </a:xfrm>
        </p:grpSpPr>
        <p:sp>
          <p:nvSpPr>
            <p:cNvPr id="290" name="Rectangle 289"/>
            <p:cNvSpPr/>
            <p:nvPr/>
          </p:nvSpPr>
          <p:spPr>
            <a:xfrm>
              <a:off x="3291493" y="2715031"/>
              <a:ext cx="1683404" cy="707886"/>
            </a:xfrm>
            <a:prstGeom prst="rect">
              <a:avLst/>
            </a:prstGeom>
          </p:spPr>
          <p:txBody>
            <a:bodyPr wrap="square">
              <a:spAutoFit/>
            </a:bodyPr>
            <a:lstStyle/>
            <a:p>
              <a:r>
                <a:rPr lang="en-US" sz="2000" dirty="0"/>
                <a:t>parallelism </a:t>
              </a:r>
              <a:r>
                <a:rPr lang="en-US" sz="2000" dirty="0">
                  <a:solidFill>
                    <a:srgbClr val="0000FF"/>
                  </a:solidFill>
                </a:rPr>
                <a:t>within a batch</a:t>
              </a:r>
              <a:endParaRPr lang="en-US" sz="2000" dirty="0"/>
            </a:p>
          </p:txBody>
        </p:sp>
        <p:grpSp>
          <p:nvGrpSpPr>
            <p:cNvPr id="303" name="Group 302"/>
            <p:cNvGrpSpPr/>
            <p:nvPr/>
          </p:nvGrpSpPr>
          <p:grpSpPr>
            <a:xfrm>
              <a:off x="4974898" y="2974348"/>
              <a:ext cx="1293740" cy="457356"/>
              <a:chOff x="5098650" y="2974348"/>
              <a:chExt cx="1169987" cy="457356"/>
            </a:xfrm>
          </p:grpSpPr>
          <p:cxnSp>
            <p:nvCxnSpPr>
              <p:cNvPr id="292" name="Straight Arrow Connector 291"/>
              <p:cNvCxnSpPr>
                <a:endCxn id="221" idx="3"/>
              </p:cNvCxnSpPr>
              <p:nvPr/>
            </p:nvCxnSpPr>
            <p:spPr>
              <a:xfrm flipV="1">
                <a:off x="5098650" y="3178887"/>
                <a:ext cx="1042137" cy="8632"/>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93" name="Straight Arrow Connector 292"/>
              <p:cNvCxnSpPr/>
              <p:nvPr/>
            </p:nvCxnSpPr>
            <p:spPr>
              <a:xfrm>
                <a:off x="5098650" y="3187519"/>
                <a:ext cx="881137" cy="244185"/>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5098650" y="2974348"/>
                <a:ext cx="1169987" cy="213171"/>
              </a:xfrm>
              <a:prstGeom prst="straightConnector1">
                <a:avLst/>
              </a:prstGeom>
              <a:ln w="28575" cmpd="sng">
                <a:solidFill>
                  <a:srgbClr val="0000FF"/>
                </a:solidFill>
                <a:tailEnd type="arrow"/>
              </a:ln>
            </p:spPr>
            <p:style>
              <a:lnRef idx="1">
                <a:schemeClr val="dk1"/>
              </a:lnRef>
              <a:fillRef idx="0">
                <a:schemeClr val="dk1"/>
              </a:fillRef>
              <a:effectRef idx="0">
                <a:schemeClr val="dk1"/>
              </a:effectRef>
              <a:fontRef idx="minor">
                <a:schemeClr val="tx1"/>
              </a:fontRef>
            </p:style>
          </p:cxnSp>
        </p:grpSp>
      </p:grpSp>
      <p:sp>
        <p:nvSpPr>
          <p:cNvPr id="304" name="Arc 303"/>
          <p:cNvSpPr/>
          <p:nvPr/>
        </p:nvSpPr>
        <p:spPr>
          <a:xfrm>
            <a:off x="925377" y="5241487"/>
            <a:ext cx="598540" cy="573496"/>
          </a:xfrm>
          <a:prstGeom prst="arc">
            <a:avLst>
              <a:gd name="adj1" fmla="val 2504094"/>
              <a:gd name="adj2" fmla="val 19406337"/>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nvGrpSpPr>
          <p:cNvPr id="309" name="Group 308"/>
          <p:cNvGrpSpPr/>
          <p:nvPr/>
        </p:nvGrpSpPr>
        <p:grpSpPr>
          <a:xfrm>
            <a:off x="439856" y="1501446"/>
            <a:ext cx="8229600" cy="4824736"/>
            <a:chOff x="457200" y="1498802"/>
            <a:chExt cx="8229600" cy="4824736"/>
          </a:xfrm>
        </p:grpSpPr>
        <p:sp>
          <p:nvSpPr>
            <p:cNvPr id="308" name="Rectangle 307"/>
            <p:cNvSpPr/>
            <p:nvPr/>
          </p:nvSpPr>
          <p:spPr>
            <a:xfrm>
              <a:off x="457200" y="1498802"/>
              <a:ext cx="8229600" cy="4824736"/>
            </a:xfrm>
            <a:prstGeom prst="rect">
              <a:avLst/>
            </a:prstGeom>
            <a:solidFill>
              <a:schemeClr val="bg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ounded Rectangle 306"/>
            <p:cNvSpPr/>
            <p:nvPr/>
          </p:nvSpPr>
          <p:spPr>
            <a:xfrm>
              <a:off x="1220905" y="2917160"/>
              <a:ext cx="6721800" cy="1161032"/>
            </a:xfrm>
            <a:prstGeom prst="roundRect">
              <a:avLst/>
            </a:prstGeom>
          </p:spPr>
          <p:style>
            <a:lnRef idx="1">
              <a:schemeClr val="accent3"/>
            </a:lnRef>
            <a:fillRef idx="3">
              <a:schemeClr val="accent3"/>
            </a:fillRef>
            <a:effectRef idx="2">
              <a:schemeClr val="accent3"/>
            </a:effectRef>
            <a:fontRef idx="minor">
              <a:schemeClr val="lt1"/>
            </a:fontRef>
          </p:style>
          <p:txBody>
            <a:bodyPr tIns="0" rtlCol="0" anchor="ctr"/>
            <a:lstStyle/>
            <a:p>
              <a:pPr algn="ctr"/>
              <a:r>
                <a:rPr lang="en-US" sz="2800" dirty="0">
                  <a:solidFill>
                    <a:srgbClr val="000000"/>
                  </a:solidFill>
                </a:rPr>
                <a:t>Faster recovery than </a:t>
              </a:r>
              <a:r>
                <a:rPr lang="en-US" sz="2800" i="1" dirty="0">
                  <a:solidFill>
                    <a:srgbClr val="000000"/>
                  </a:solidFill>
                </a:rPr>
                <a:t>upstream backup</a:t>
              </a:r>
              <a:r>
                <a:rPr lang="en-US" sz="2800" dirty="0">
                  <a:solidFill>
                    <a:srgbClr val="000000"/>
                  </a:solidFill>
                </a:rPr>
                <a:t>,</a:t>
              </a:r>
              <a:br>
                <a:rPr lang="en-US" sz="2800" dirty="0">
                  <a:solidFill>
                    <a:srgbClr val="000000"/>
                  </a:solidFill>
                </a:rPr>
              </a:br>
              <a:r>
                <a:rPr lang="en-US" sz="2800" dirty="0">
                  <a:solidFill>
                    <a:srgbClr val="000000"/>
                  </a:solidFill>
                </a:rPr>
                <a:t>without the 2x cost of </a:t>
              </a:r>
              <a:r>
                <a:rPr lang="en-US" sz="2800" i="1" dirty="0">
                  <a:solidFill>
                    <a:srgbClr val="000000"/>
                  </a:solidFill>
                </a:rPr>
                <a:t>node</a:t>
              </a:r>
              <a:r>
                <a:rPr lang="en-US" sz="2800" dirty="0">
                  <a:solidFill>
                    <a:srgbClr val="000000"/>
                  </a:solidFill>
                </a:rPr>
                <a:t> </a:t>
              </a:r>
              <a:r>
                <a:rPr lang="en-US" sz="2800" i="1" dirty="0">
                  <a:solidFill>
                    <a:srgbClr val="000000"/>
                  </a:solidFill>
                </a:rPr>
                <a:t>replication</a:t>
              </a:r>
            </a:p>
          </p:txBody>
        </p:sp>
      </p:grpSp>
      <p:sp>
        <p:nvSpPr>
          <p:cNvPr id="2" name="Title 1"/>
          <p:cNvSpPr>
            <a:spLocks noGrp="1"/>
          </p:cNvSpPr>
          <p:nvPr>
            <p:ph type="title"/>
          </p:nvPr>
        </p:nvSpPr>
        <p:spPr/>
        <p:txBody>
          <a:bodyPr/>
          <a:lstStyle/>
          <a:p>
            <a:r>
              <a:rPr lang="en-US" dirty="0" smtClean="0"/>
              <a:t>Comparison to Upstream Backup</a:t>
            </a:r>
            <a:endParaRPr lang="en-US" dirty="0"/>
          </a:p>
        </p:txBody>
      </p:sp>
    </p:spTree>
    <p:extLst>
      <p:ext uri="{BB962C8B-B14F-4D97-AF65-F5344CB8AC3E}">
        <p14:creationId xmlns:p14="http://schemas.microsoft.com/office/powerpoint/2010/main" val="416734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0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0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t>How much faster than Upstream Backup?</a:t>
            </a:r>
            <a:endParaRPr lang="en-US" sz="3500" dirty="0"/>
          </a:p>
        </p:txBody>
      </p:sp>
      <p:sp>
        <p:nvSpPr>
          <p:cNvPr id="6" name="Content Placeholder 5"/>
          <p:cNvSpPr>
            <a:spLocks noGrp="1"/>
          </p:cNvSpPr>
          <p:nvPr>
            <p:ph idx="1"/>
          </p:nvPr>
        </p:nvSpPr>
        <p:spPr>
          <a:xfrm>
            <a:off x="457199" y="1600200"/>
            <a:ext cx="8449753" cy="4525963"/>
          </a:xfrm>
        </p:spPr>
        <p:txBody>
          <a:bodyPr/>
          <a:lstStyle/>
          <a:p>
            <a:pPr marL="0" indent="0">
              <a:buNone/>
            </a:pPr>
            <a:r>
              <a:rPr lang="en-US" dirty="0" smtClean="0"/>
              <a:t>Recover time </a:t>
            </a:r>
            <a:r>
              <a:rPr lang="en-US" dirty="0"/>
              <a:t>= </a:t>
            </a:r>
            <a:r>
              <a:rPr lang="en-US" dirty="0" smtClean="0"/>
              <a:t>time taken to </a:t>
            </a:r>
            <a:r>
              <a:rPr lang="en-US" dirty="0" err="1" smtClean="0"/>
              <a:t>recompute</a:t>
            </a:r>
            <a:r>
              <a:rPr lang="en-US" dirty="0" smtClean="0"/>
              <a:t> and catch up</a:t>
            </a:r>
          </a:p>
          <a:p>
            <a:pPr lvl="1"/>
            <a:r>
              <a:rPr lang="en-US" dirty="0" smtClean="0"/>
              <a:t>Depends on available resources in the cluster</a:t>
            </a:r>
          </a:p>
          <a:p>
            <a:pPr lvl="1"/>
            <a:r>
              <a:rPr lang="en-US" dirty="0" smtClean="0"/>
              <a:t>Lower system load before failure allows faster recovery </a:t>
            </a:r>
          </a:p>
        </p:txBody>
      </p:sp>
      <p:pic>
        <p:nvPicPr>
          <p:cNvPr id="5" name="Picture 4"/>
          <p:cNvPicPr>
            <a:picLocks noChangeAspect="1"/>
          </p:cNvPicPr>
          <p:nvPr/>
        </p:nvPicPr>
        <p:blipFill rotWithShape="1">
          <a:blip r:embed="rId3"/>
          <a:srcRect t="2208" r="2416"/>
          <a:stretch/>
        </p:blipFill>
        <p:spPr>
          <a:xfrm>
            <a:off x="2025088" y="3346411"/>
            <a:ext cx="5065670" cy="2815455"/>
          </a:xfrm>
          <a:prstGeom prst="rect">
            <a:avLst/>
          </a:prstGeom>
          <a:solidFill>
            <a:schemeClr val="bg1"/>
          </a:solidFill>
          <a:ln>
            <a:solidFill>
              <a:srgbClr val="7F7F7F"/>
            </a:solidFill>
          </a:ln>
          <a:effectLst>
            <a:outerShdw blurRad="50800" dist="38100" dir="2700000" algn="tl" rotWithShape="0">
              <a:prstClr val="black">
                <a:alpha val="40000"/>
              </a:prstClr>
            </a:outerShdw>
          </a:effectLst>
        </p:spPr>
      </p:pic>
      <p:grpSp>
        <p:nvGrpSpPr>
          <p:cNvPr id="16" name="Group 15"/>
          <p:cNvGrpSpPr/>
          <p:nvPr/>
        </p:nvGrpSpPr>
        <p:grpSpPr>
          <a:xfrm>
            <a:off x="337068" y="4060932"/>
            <a:ext cx="4433901" cy="1553079"/>
            <a:chOff x="337068" y="4060932"/>
            <a:chExt cx="4433901" cy="1553079"/>
          </a:xfrm>
        </p:grpSpPr>
        <p:sp>
          <p:nvSpPr>
            <p:cNvPr id="10" name="Line Callout 1 9"/>
            <p:cNvSpPr/>
            <p:nvPr/>
          </p:nvSpPr>
          <p:spPr>
            <a:xfrm>
              <a:off x="337068" y="4060932"/>
              <a:ext cx="1567888" cy="1553079"/>
            </a:xfrm>
            <a:prstGeom prst="borderCallout1">
              <a:avLst>
                <a:gd name="adj1" fmla="val 26442"/>
                <a:gd name="adj2" fmla="val 101911"/>
                <a:gd name="adj3" fmla="val 66253"/>
                <a:gd name="adj4" fmla="val 284046"/>
              </a:avLst>
            </a:prstGeom>
            <a:ln w="381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Parallel recovery with 5 nodes faster than upstream backup</a:t>
              </a:r>
              <a:endParaRPr lang="en-US" dirty="0"/>
            </a:p>
          </p:txBody>
        </p:sp>
        <p:cxnSp>
          <p:nvCxnSpPr>
            <p:cNvPr id="12" name="Straight Arrow Connector 11"/>
            <p:cNvCxnSpPr/>
            <p:nvPr/>
          </p:nvCxnSpPr>
          <p:spPr>
            <a:xfrm>
              <a:off x="4770969" y="4828891"/>
              <a:ext cx="0" cy="499978"/>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506867" y="3584617"/>
            <a:ext cx="3179933" cy="1761414"/>
            <a:chOff x="5506867" y="3584617"/>
            <a:chExt cx="3179933" cy="1761414"/>
          </a:xfrm>
        </p:grpSpPr>
        <p:sp>
          <p:nvSpPr>
            <p:cNvPr id="14" name="Line Callout 1 13"/>
            <p:cNvSpPr/>
            <p:nvPr/>
          </p:nvSpPr>
          <p:spPr>
            <a:xfrm>
              <a:off x="7173615" y="3584617"/>
              <a:ext cx="1513185" cy="1553079"/>
            </a:xfrm>
            <a:prstGeom prst="borderCallout1">
              <a:avLst>
                <a:gd name="adj1" fmla="val 27006"/>
                <a:gd name="adj2" fmla="val -658"/>
                <a:gd name="adj3" fmla="val 98413"/>
                <a:gd name="adj4" fmla="val -110807"/>
              </a:avLst>
            </a:prstGeom>
            <a:ln w="38100" cmpd="sng">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Parallel recovery with 10 nodes faster than 5 nodes</a:t>
              </a:r>
              <a:endParaRPr lang="en-US" dirty="0"/>
            </a:p>
          </p:txBody>
        </p:sp>
        <p:cxnSp>
          <p:nvCxnSpPr>
            <p:cNvPr id="15" name="Straight Arrow Connector 14"/>
            <p:cNvCxnSpPr/>
            <p:nvPr/>
          </p:nvCxnSpPr>
          <p:spPr>
            <a:xfrm>
              <a:off x="5506867" y="4846053"/>
              <a:ext cx="0" cy="499978"/>
            </a:xfrm>
            <a:prstGeom prst="straightConnector1">
              <a:avLst/>
            </a:prstGeom>
            <a:ln w="38100" cmpd="sng">
              <a:solidFill>
                <a:srgbClr val="C0504D"/>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88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Straggler Recovery</a:t>
            </a:r>
            <a:endParaRPr lang="en-US" dirty="0"/>
          </a:p>
        </p:txBody>
      </p:sp>
      <p:sp>
        <p:nvSpPr>
          <p:cNvPr id="3" name="Content Placeholder 2"/>
          <p:cNvSpPr>
            <a:spLocks noGrp="1"/>
          </p:cNvSpPr>
          <p:nvPr>
            <p:ph idx="1"/>
          </p:nvPr>
        </p:nvSpPr>
        <p:spPr>
          <a:xfrm>
            <a:off x="457199" y="1600200"/>
            <a:ext cx="8229601" cy="4525963"/>
          </a:xfrm>
        </p:spPr>
        <p:txBody>
          <a:bodyPr/>
          <a:lstStyle/>
          <a:p>
            <a:r>
              <a:rPr lang="en-US" dirty="0" smtClean="0"/>
              <a:t>Straggler mitigation techniques</a:t>
            </a:r>
          </a:p>
          <a:p>
            <a:pPr lvl="1"/>
            <a:r>
              <a:rPr lang="en-US" dirty="0" smtClean="0"/>
              <a:t>Detect slow tasks (e.g. 2X slower than other tasks)</a:t>
            </a:r>
          </a:p>
          <a:p>
            <a:pPr lvl="1"/>
            <a:r>
              <a:rPr lang="en-US" dirty="0" smtClean="0"/>
              <a:t>Speculatively launch more copies of the tasks in parallel on other machines</a:t>
            </a:r>
          </a:p>
          <a:p>
            <a:pPr marL="0" indent="0">
              <a:buNone/>
            </a:pPr>
            <a:endParaRPr lang="en-US" dirty="0" smtClean="0"/>
          </a:p>
          <a:p>
            <a:r>
              <a:rPr lang="en-US" dirty="0" smtClean="0"/>
              <a:t>Masks the impact of slow nodes on the progress of the  system</a:t>
            </a:r>
            <a:endParaRPr lang="en-US" dirty="0"/>
          </a:p>
        </p:txBody>
      </p:sp>
    </p:spTree>
    <p:extLst>
      <p:ext uri="{BB962C8B-B14F-4D97-AF65-F5344CB8AC3E}">
        <p14:creationId xmlns:p14="http://schemas.microsoft.com/office/powerpoint/2010/main" val="8103351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08865"/>
            <a:ext cx="8229600" cy="1143000"/>
          </a:xfrm>
        </p:spPr>
        <p:txBody>
          <a:bodyPr>
            <a:normAutofit/>
          </a:bodyPr>
          <a:lstStyle/>
          <a:p>
            <a:r>
              <a:rPr lang="en-US" sz="6600" dirty="0" smtClean="0">
                <a:solidFill>
                  <a:srgbClr val="0000FF"/>
                </a:solidFill>
              </a:rPr>
              <a:t>Evaluation</a:t>
            </a:r>
            <a:endParaRPr lang="en-US" sz="6600" dirty="0">
              <a:solidFill>
                <a:srgbClr val="0000FF"/>
              </a:solidFill>
            </a:endParaRPr>
          </a:p>
        </p:txBody>
      </p:sp>
    </p:spTree>
    <p:extLst>
      <p:ext uri="{BB962C8B-B14F-4D97-AF65-F5344CB8AC3E}">
        <p14:creationId xmlns:p14="http://schemas.microsoft.com/office/powerpoint/2010/main" val="37545986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DB0202"/>
                </a:solidFill>
              </a:rPr>
              <a:t>Spark Streaming</a:t>
            </a:r>
            <a:endParaRPr lang="en-US" sz="5400" dirty="0">
              <a:solidFill>
                <a:srgbClr val="DB0202"/>
              </a:solidFill>
            </a:endParaRPr>
          </a:p>
        </p:txBody>
      </p:sp>
      <p:sp>
        <p:nvSpPr>
          <p:cNvPr id="3" name="Content Placeholder 2"/>
          <p:cNvSpPr>
            <a:spLocks noGrp="1"/>
          </p:cNvSpPr>
          <p:nvPr>
            <p:ph idx="1"/>
          </p:nvPr>
        </p:nvSpPr>
        <p:spPr/>
        <p:txBody>
          <a:bodyPr>
            <a:noAutofit/>
          </a:bodyPr>
          <a:lstStyle/>
          <a:p>
            <a:endParaRPr lang="en-US" dirty="0" smtClean="0"/>
          </a:p>
          <a:p>
            <a:r>
              <a:rPr lang="en-US" dirty="0" smtClean="0"/>
              <a:t>Implemented using Spark processing </a:t>
            </a:r>
            <a:r>
              <a:rPr lang="en-US" dirty="0"/>
              <a:t>engine</a:t>
            </a:r>
            <a:r>
              <a:rPr lang="en-US" dirty="0" smtClean="0"/>
              <a:t>*</a:t>
            </a:r>
          </a:p>
          <a:p>
            <a:pPr lvl="1"/>
            <a:r>
              <a:rPr lang="en-US" dirty="0" smtClean="0"/>
              <a:t>Spark allows datasets to be stored in memory, and automatically recovers them using lineage</a:t>
            </a:r>
          </a:p>
          <a:p>
            <a:pPr marL="457200" lvl="1" indent="0">
              <a:buNone/>
            </a:pPr>
            <a:endParaRPr lang="en-US" dirty="0"/>
          </a:p>
          <a:p>
            <a:r>
              <a:rPr lang="en-US" dirty="0" smtClean="0"/>
              <a:t>Modifications required to reduce jobs launching overheads from seconds to milliseconds</a:t>
            </a:r>
          </a:p>
          <a:p>
            <a:pPr lvl="1"/>
            <a:endParaRPr lang="en-US" dirty="0" smtClean="0"/>
          </a:p>
        </p:txBody>
      </p:sp>
      <p:sp>
        <p:nvSpPr>
          <p:cNvPr id="4" name="Rectangle 3"/>
          <p:cNvSpPr/>
          <p:nvPr/>
        </p:nvSpPr>
        <p:spPr>
          <a:xfrm>
            <a:off x="457200" y="6208103"/>
            <a:ext cx="8229600" cy="338554"/>
          </a:xfrm>
          <a:prstGeom prst="rect">
            <a:avLst/>
          </a:prstGeom>
        </p:spPr>
        <p:txBody>
          <a:bodyPr wrap="square">
            <a:spAutoFit/>
          </a:bodyPr>
          <a:lstStyle/>
          <a:p>
            <a:r>
              <a:rPr lang="en-US" sz="1600" dirty="0" smtClean="0"/>
              <a:t>[ *</a:t>
            </a:r>
            <a:r>
              <a:rPr lang="en-US" sz="1600" dirty="0"/>
              <a:t>Resilient Distributed </a:t>
            </a:r>
            <a:r>
              <a:rPr lang="en-US" sz="1600" dirty="0" smtClean="0"/>
              <a:t>Datasets - NSDI</a:t>
            </a:r>
            <a:r>
              <a:rPr lang="en-US" sz="1600" dirty="0"/>
              <a:t>, </a:t>
            </a:r>
            <a:r>
              <a:rPr lang="en-US" sz="1600" dirty="0" smtClean="0"/>
              <a:t>2012 ]</a:t>
            </a:r>
            <a:endParaRPr lang="en-US" sz="1600" dirty="0"/>
          </a:p>
        </p:txBody>
      </p:sp>
      <p:pic>
        <p:nvPicPr>
          <p:cNvPr id="5" name="Picture 4"/>
          <p:cNvPicPr>
            <a:picLocks noChangeAspect="1"/>
          </p:cNvPicPr>
          <p:nvPr/>
        </p:nvPicPr>
        <p:blipFill rotWithShape="1">
          <a:blip r:embed="rId3">
            <a:clrChange>
              <a:clrFrom>
                <a:srgbClr val="FFFFFF"/>
              </a:clrFrom>
              <a:clrTo>
                <a:srgbClr val="FFFFFF">
                  <a:alpha val="0"/>
                </a:srgbClr>
              </a:clrTo>
            </a:clrChange>
          </a:blip>
          <a:srcRect l="5293" t="7734" r="35067" b="27466"/>
          <a:stretch/>
        </p:blipFill>
        <p:spPr>
          <a:xfrm>
            <a:off x="3741424" y="2051365"/>
            <a:ext cx="992968" cy="541905"/>
          </a:xfrm>
          <a:prstGeom prst="rect">
            <a:avLst/>
          </a:prstGeom>
          <a:solidFill>
            <a:srgbClr val="FFFFFF"/>
          </a:solidFill>
          <a:ln>
            <a:solidFill>
              <a:srgbClr val="FFFFFF"/>
            </a:solidFill>
          </a:ln>
        </p:spPr>
      </p:pic>
    </p:spTree>
    <p:extLst>
      <p:ext uri="{BB962C8B-B14F-4D97-AF65-F5344CB8AC3E}">
        <p14:creationId xmlns:p14="http://schemas.microsoft.com/office/powerpoint/2010/main" val="40429386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fast is Spark Streaming?</a:t>
            </a:r>
            <a:endParaRPr lang="en-US" dirty="0"/>
          </a:p>
        </p:txBody>
      </p:sp>
      <p:sp>
        <p:nvSpPr>
          <p:cNvPr id="3" name="Content Placeholder 2"/>
          <p:cNvSpPr>
            <a:spLocks noGrp="1"/>
          </p:cNvSpPr>
          <p:nvPr>
            <p:ph idx="1"/>
          </p:nvPr>
        </p:nvSpPr>
        <p:spPr>
          <a:xfrm>
            <a:off x="457200" y="1600201"/>
            <a:ext cx="8229600" cy="1612914"/>
          </a:xfrm>
        </p:spPr>
        <p:txBody>
          <a:bodyPr>
            <a:normAutofit/>
          </a:bodyPr>
          <a:lstStyle/>
          <a:p>
            <a:pPr marL="0" indent="0" algn="ctr">
              <a:buNone/>
              <a:defRPr/>
            </a:pPr>
            <a:r>
              <a:rPr lang="en-US" sz="2800" dirty="0"/>
              <a:t>Can process </a:t>
            </a:r>
            <a:r>
              <a:rPr lang="en-US" sz="2800" dirty="0" smtClean="0">
                <a:solidFill>
                  <a:srgbClr val="DB0202"/>
                </a:solidFill>
              </a:rPr>
              <a:t>60M </a:t>
            </a:r>
            <a:r>
              <a:rPr lang="en-US" sz="2800" dirty="0">
                <a:solidFill>
                  <a:srgbClr val="DB0202"/>
                </a:solidFill>
              </a:rPr>
              <a:t>records/</a:t>
            </a:r>
            <a:r>
              <a:rPr lang="en-US" sz="2800" dirty="0" smtClean="0">
                <a:solidFill>
                  <a:srgbClr val="DB0202"/>
                </a:solidFill>
              </a:rPr>
              <a:t>second </a:t>
            </a:r>
            <a:r>
              <a:rPr lang="en-US" sz="2800" dirty="0" smtClean="0"/>
              <a:t>on </a:t>
            </a:r>
          </a:p>
          <a:p>
            <a:pPr marL="0" indent="0" algn="ctr">
              <a:spcBef>
                <a:spcPts val="0"/>
              </a:spcBef>
              <a:buNone/>
              <a:defRPr/>
            </a:pPr>
            <a:r>
              <a:rPr lang="en-US" sz="2800" dirty="0" smtClean="0">
                <a:solidFill>
                  <a:srgbClr val="0000FF"/>
                </a:solidFill>
              </a:rPr>
              <a:t>100 </a:t>
            </a:r>
            <a:r>
              <a:rPr lang="en-US" sz="2800" dirty="0">
                <a:solidFill>
                  <a:srgbClr val="0000FF"/>
                </a:solidFill>
              </a:rPr>
              <a:t>nodes </a:t>
            </a:r>
            <a:r>
              <a:rPr lang="en-US" sz="2800" dirty="0"/>
              <a:t>at </a:t>
            </a:r>
            <a:r>
              <a:rPr lang="en-US" sz="2800" dirty="0" smtClean="0">
                <a:solidFill>
                  <a:srgbClr val="0000FF"/>
                </a:solidFill>
              </a:rPr>
              <a:t>1 second</a:t>
            </a:r>
            <a:r>
              <a:rPr lang="en-US" sz="2800" dirty="0" smtClean="0"/>
              <a:t> </a:t>
            </a:r>
            <a:r>
              <a:rPr lang="en-US" sz="2800" dirty="0"/>
              <a:t>latency</a:t>
            </a:r>
          </a:p>
          <a:p>
            <a:pPr marL="0" lvl="1" indent="0" algn="ctr">
              <a:spcBef>
                <a:spcPts val="1200"/>
              </a:spcBef>
              <a:buNone/>
              <a:defRPr/>
            </a:pPr>
            <a:r>
              <a:rPr lang="en-US" sz="2400" dirty="0"/>
              <a:t>Tested </a:t>
            </a:r>
            <a:r>
              <a:rPr lang="en-US" sz="2400" dirty="0" smtClean="0"/>
              <a:t>with </a:t>
            </a:r>
            <a:r>
              <a:rPr lang="en-US" dirty="0" smtClean="0"/>
              <a:t>100 </a:t>
            </a:r>
            <a:r>
              <a:rPr lang="en-US" dirty="0"/>
              <a:t>4-core EC2 </a:t>
            </a:r>
            <a:r>
              <a:rPr lang="en-US" dirty="0" smtClean="0"/>
              <a:t>instances and </a:t>
            </a:r>
            <a:r>
              <a:rPr lang="en-US" sz="2400" dirty="0"/>
              <a:t>100 </a:t>
            </a:r>
            <a:r>
              <a:rPr lang="en-US" sz="2400" dirty="0" smtClean="0"/>
              <a:t>streams of text</a:t>
            </a:r>
            <a:endParaRPr lang="en-US" sz="2400" dirty="0"/>
          </a:p>
        </p:txBody>
      </p:sp>
      <p:sp>
        <p:nvSpPr>
          <p:cNvPr id="32773"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5E22354B-F006-5640-85E6-F9243FB580A4}" type="slidenum">
              <a:rPr lang="en-US"/>
              <a:pPr eaLnBrk="1" hangingPunct="1"/>
              <a:t>28</a:t>
            </a:fld>
            <a:endParaRPr lang="en-US"/>
          </a:p>
        </p:txBody>
      </p:sp>
      <p:graphicFrame>
        <p:nvGraphicFramePr>
          <p:cNvPr id="8" name="Chart 7"/>
          <p:cNvGraphicFramePr>
            <a:graphicFrameLocks/>
          </p:cNvGraphicFramePr>
          <p:nvPr>
            <p:extLst>
              <p:ext uri="{D42A27DB-BD31-4B8C-83A1-F6EECF244321}">
                <p14:modId xmlns:p14="http://schemas.microsoft.com/office/powerpoint/2010/main" val="2642932707"/>
              </p:ext>
            </p:extLst>
          </p:nvPr>
        </p:nvGraphicFramePr>
        <p:xfrm>
          <a:off x="5056236" y="3213114"/>
          <a:ext cx="2913766" cy="27247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830930303"/>
              </p:ext>
            </p:extLst>
          </p:nvPr>
        </p:nvGraphicFramePr>
        <p:xfrm>
          <a:off x="1054472" y="3213114"/>
          <a:ext cx="2902806" cy="2724766"/>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p:cNvSpPr/>
          <p:nvPr/>
        </p:nvSpPr>
        <p:spPr>
          <a:xfrm>
            <a:off x="1219067" y="5868320"/>
            <a:ext cx="2606832" cy="707886"/>
          </a:xfrm>
          <a:prstGeom prst="rect">
            <a:avLst/>
          </a:prstGeom>
        </p:spPr>
        <p:txBody>
          <a:bodyPr wrap="square">
            <a:spAutoFit/>
          </a:bodyPr>
          <a:lstStyle/>
          <a:p>
            <a:pPr marL="0" lvl="1" algn="ctr">
              <a:spcBef>
                <a:spcPts val="2400"/>
              </a:spcBef>
              <a:defRPr/>
            </a:pPr>
            <a:r>
              <a:rPr lang="en-US" sz="2000" dirty="0">
                <a:solidFill>
                  <a:prstClr val="black"/>
                </a:solidFill>
              </a:rPr>
              <a:t>Count the sentences having a keyword</a:t>
            </a:r>
          </a:p>
        </p:txBody>
      </p:sp>
      <p:sp>
        <p:nvSpPr>
          <p:cNvPr id="10" name="Rectangle 9"/>
          <p:cNvSpPr/>
          <p:nvPr/>
        </p:nvSpPr>
        <p:spPr>
          <a:xfrm>
            <a:off x="5249784" y="5868320"/>
            <a:ext cx="2606832" cy="707886"/>
          </a:xfrm>
          <a:prstGeom prst="rect">
            <a:avLst/>
          </a:prstGeom>
        </p:spPr>
        <p:txBody>
          <a:bodyPr wrap="square">
            <a:spAutoFit/>
          </a:bodyPr>
          <a:lstStyle/>
          <a:p>
            <a:pPr marL="0" lvl="1" algn="ctr">
              <a:spcBef>
                <a:spcPts val="2400"/>
              </a:spcBef>
              <a:defRPr/>
            </a:pPr>
            <a:r>
              <a:rPr lang="en-US" sz="2000" dirty="0" err="1" smtClean="0">
                <a:solidFill>
                  <a:prstClr val="black"/>
                </a:solidFill>
              </a:rPr>
              <a:t>WordCount</a:t>
            </a:r>
            <a:r>
              <a:rPr lang="en-US" sz="2000" dirty="0" smtClean="0">
                <a:solidFill>
                  <a:prstClr val="black"/>
                </a:solidFill>
              </a:rPr>
              <a:t> over 30 sec sliding window</a:t>
            </a:r>
            <a:endParaRPr lang="en-US" sz="2000" dirty="0">
              <a:solidFill>
                <a:prstClr val="black"/>
              </a:solidFill>
            </a:endParaRPr>
          </a:p>
        </p:txBody>
      </p:sp>
    </p:spTree>
    <p:extLst>
      <p:ext uri="{BB962C8B-B14F-4D97-AF65-F5344CB8AC3E}">
        <p14:creationId xmlns:p14="http://schemas.microsoft.com/office/powerpoint/2010/main" val="53616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How does it compare to others?</a:t>
            </a:r>
            <a:endParaRPr lang="en-US" dirty="0"/>
          </a:p>
        </p:txBody>
      </p:sp>
      <p:sp>
        <p:nvSpPr>
          <p:cNvPr id="3" name="Content Placeholder 2"/>
          <p:cNvSpPr>
            <a:spLocks noGrp="1"/>
          </p:cNvSpPr>
          <p:nvPr>
            <p:ph idx="1"/>
          </p:nvPr>
        </p:nvSpPr>
        <p:spPr/>
        <p:txBody>
          <a:bodyPr>
            <a:noAutofit/>
          </a:bodyPr>
          <a:lstStyle/>
          <a:p>
            <a:pPr marL="0" indent="0" algn="ctr">
              <a:buNone/>
            </a:pPr>
            <a:r>
              <a:rPr lang="en-US" dirty="0" smtClean="0">
                <a:solidFill>
                  <a:srgbClr val="000000"/>
                </a:solidFill>
              </a:rPr>
              <a:t>Throughput comparable to other commercial </a:t>
            </a:r>
          </a:p>
          <a:p>
            <a:pPr marL="0" indent="0" algn="ctr">
              <a:buNone/>
            </a:pPr>
            <a:r>
              <a:rPr lang="en-US" dirty="0" smtClean="0">
                <a:solidFill>
                  <a:srgbClr val="000000"/>
                </a:solidFill>
              </a:rPr>
              <a:t>stream processing systems</a:t>
            </a:r>
            <a:endParaRPr lang="en-US" i="1" dirty="0">
              <a:solidFill>
                <a:srgbClr val="000000"/>
              </a:solidFill>
            </a:endParaRPr>
          </a:p>
          <a:p>
            <a:pPr marL="133350" indent="0">
              <a:lnSpc>
                <a:spcPct val="80000"/>
              </a:lnSpc>
              <a:spcBef>
                <a:spcPts val="1200"/>
              </a:spcBef>
              <a:buNone/>
              <a:defRPr/>
            </a:pPr>
            <a:endParaRPr lang="en-US" dirty="0" smtClean="0"/>
          </a:p>
          <a:p>
            <a:pPr marL="133350" indent="0">
              <a:lnSpc>
                <a:spcPct val="80000"/>
              </a:lnSpc>
              <a:spcBef>
                <a:spcPts val="1200"/>
              </a:spcBef>
              <a:buNone/>
              <a:defRPr/>
            </a:pPr>
            <a:r>
              <a:rPr lang="en-US" sz="3200" dirty="0"/>
              <a:t>	</a:t>
            </a:r>
          </a:p>
        </p:txBody>
      </p:sp>
      <p:sp>
        <p:nvSpPr>
          <p:cNvPr id="33797" name="Slide Number Placeholder 10"/>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441110C4-B35B-1048-A559-5AAD63385E9B}" type="slidenum">
              <a:rPr lang="en-US"/>
              <a:pPr eaLnBrk="1" hangingPunct="1"/>
              <a:t>29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21001676"/>
              </p:ext>
            </p:extLst>
          </p:nvPr>
        </p:nvGraphicFramePr>
        <p:xfrm>
          <a:off x="1869021" y="3001794"/>
          <a:ext cx="5388904" cy="2682240"/>
        </p:xfrm>
        <a:graphic>
          <a:graphicData uri="http://schemas.openxmlformats.org/drawingml/2006/table">
            <a:tbl>
              <a:tblPr firstRow="1" bandRow="1">
                <a:effectLst>
                  <a:outerShdw blurRad="50800" dist="38100" dir="2700000" algn="tl" rotWithShape="0">
                    <a:prstClr val="black">
                      <a:alpha val="40000"/>
                    </a:prstClr>
                  </a:outerShdw>
                </a:effectLst>
                <a:tableStyleId>{72833802-FEF1-4C79-8D5D-14CF1EAF98D9}</a:tableStyleId>
              </a:tblPr>
              <a:tblGrid>
                <a:gridCol w="2704355"/>
                <a:gridCol w="2684549"/>
              </a:tblGrid>
              <a:tr h="370840">
                <a:tc>
                  <a:txBody>
                    <a:bodyPr/>
                    <a:lstStyle/>
                    <a:p>
                      <a:pPr algn="l"/>
                      <a:r>
                        <a:rPr lang="en-US" sz="2000" dirty="0" smtClean="0"/>
                        <a:t>System</a:t>
                      </a:r>
                      <a:endParaRPr lang="en-US" sz="2000" dirty="0"/>
                    </a:p>
                  </a:txBody>
                  <a:tcPr anchor="ct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lnT w="28575" cap="flat" cmpd="sng" algn="ctr">
                      <a:solidFill>
                        <a:srgbClr val="C0504D"/>
                      </a:solidFill>
                      <a:prstDash val="solid"/>
                      <a:round/>
                      <a:headEnd type="none" w="med" len="med"/>
                      <a:tailEnd type="none" w="med" len="med"/>
                    </a:lnT>
                  </a:tcPr>
                </a:tc>
                <a:tc>
                  <a:txBody>
                    <a:bodyPr/>
                    <a:lstStyle/>
                    <a:p>
                      <a:r>
                        <a:rPr lang="en-US" sz="2000" dirty="0" smtClean="0"/>
                        <a:t>Throughput</a:t>
                      </a:r>
                      <a:r>
                        <a:rPr lang="en-US" sz="2000" baseline="0" dirty="0" smtClean="0"/>
                        <a:t> per core </a:t>
                      </a:r>
                    </a:p>
                    <a:p>
                      <a:r>
                        <a:rPr lang="en-US" sz="2000" baseline="0" dirty="0" smtClean="0"/>
                        <a:t>[ records / sec ]</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tcPr>
                </a:tc>
              </a:tr>
              <a:tr h="370840">
                <a:tc>
                  <a:txBody>
                    <a:bodyPr/>
                    <a:lstStyle/>
                    <a:p>
                      <a:r>
                        <a:rPr lang="en-US" sz="2000" dirty="0" smtClean="0"/>
                        <a:t>Spark Streaming</a:t>
                      </a:r>
                      <a:endParaRPr lang="en-US" sz="2000" dirty="0"/>
                    </a:p>
                  </a:txBody>
                  <a:tcP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solidFill>
                      <a:schemeClr val="bg1"/>
                    </a:solidFill>
                  </a:tcPr>
                </a:tc>
                <a:tc>
                  <a:txBody>
                    <a:bodyPr/>
                    <a:lstStyle/>
                    <a:p>
                      <a:r>
                        <a:rPr lang="en-US" sz="2000" dirty="0" smtClean="0"/>
                        <a:t>160k</a:t>
                      </a:r>
                      <a:r>
                        <a:rPr lang="en-US" sz="2000" baseline="0" dirty="0" smtClean="0"/>
                        <a:t> </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solidFill>
                      <a:schemeClr val="bg1"/>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Oracle</a:t>
                      </a:r>
                      <a:r>
                        <a:rPr lang="en-US" sz="2000" baseline="0" dirty="0" smtClean="0"/>
                        <a:t> CEP</a:t>
                      </a:r>
                      <a:endParaRPr lang="en-US" sz="2000" dirty="0" smtClean="0"/>
                    </a:p>
                  </a:txBody>
                  <a:tcP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solidFill>
                      <a:schemeClr val="bg1"/>
                    </a:solidFill>
                  </a:tcPr>
                </a:tc>
                <a:tc>
                  <a:txBody>
                    <a:bodyPr/>
                    <a:lstStyle/>
                    <a:p>
                      <a:r>
                        <a:rPr lang="en-US" sz="2000" dirty="0" smtClean="0"/>
                        <a:t>125k</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solidFill>
                      <a:schemeClr val="bg1"/>
                    </a:solidFill>
                  </a:tcPr>
                </a:tc>
              </a:tr>
              <a:tr h="370840">
                <a:tc>
                  <a:txBody>
                    <a:bodyPr/>
                    <a:lstStyle/>
                    <a:p>
                      <a:r>
                        <a:rPr lang="en-US" sz="2000" dirty="0" err="1" smtClean="0"/>
                        <a:t>Esper</a:t>
                      </a:r>
                      <a:endParaRPr lang="en-US" sz="2000" dirty="0"/>
                    </a:p>
                  </a:txBody>
                  <a:tcP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solidFill>
                      <a:schemeClr val="bg1"/>
                    </a:solidFill>
                  </a:tcPr>
                </a:tc>
                <a:tc>
                  <a:txBody>
                    <a:bodyPr/>
                    <a:lstStyle/>
                    <a:p>
                      <a:r>
                        <a:rPr lang="en-US" sz="2000" dirty="0" smtClean="0"/>
                        <a:t>100k</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solidFill>
                      <a:schemeClr val="bg1"/>
                    </a:solidFill>
                  </a:tcPr>
                </a:tc>
              </a:tr>
              <a:tr h="370840">
                <a:tc>
                  <a:txBody>
                    <a:bodyPr/>
                    <a:lstStyle/>
                    <a:p>
                      <a:r>
                        <a:rPr lang="en-US" sz="2000" dirty="0" err="1" smtClean="0"/>
                        <a:t>StreamBase</a:t>
                      </a:r>
                      <a:endParaRPr lang="en-US" sz="2000" dirty="0"/>
                    </a:p>
                  </a:txBody>
                  <a:tcP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solidFill>
                      <a:schemeClr val="bg1"/>
                    </a:solidFill>
                  </a:tcPr>
                </a:tc>
                <a:tc>
                  <a:txBody>
                    <a:bodyPr/>
                    <a:lstStyle/>
                    <a:p>
                      <a:r>
                        <a:rPr lang="en-US" sz="2000" dirty="0" smtClean="0"/>
                        <a:t>30k</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solidFill>
                      <a:schemeClr val="bg1"/>
                    </a:solidFill>
                  </a:tcPr>
                </a:tc>
              </a:tr>
              <a:tr h="370840">
                <a:tc>
                  <a:txBody>
                    <a:bodyPr/>
                    <a:lstStyle/>
                    <a:p>
                      <a:r>
                        <a:rPr lang="en-US" sz="2000" dirty="0" smtClean="0"/>
                        <a:t>Storm</a:t>
                      </a:r>
                      <a:endParaRPr lang="en-US" sz="2000" dirty="0"/>
                    </a:p>
                  </a:txBody>
                  <a:tcPr>
                    <a:lnL w="28575" cap="flat" cmpd="sng" algn="ctr">
                      <a:solidFill>
                        <a:srgbClr val="C0504D"/>
                      </a:solidFill>
                      <a:prstDash val="solid"/>
                      <a:round/>
                      <a:headEnd type="none" w="med" len="med"/>
                      <a:tailEnd type="none" w="med" len="med"/>
                    </a:lnL>
                    <a:lnR w="12700" cap="flat" cmpd="sng" algn="ctr">
                      <a:solidFill>
                        <a:srgbClr val="C0504D">
                          <a:lumMod val="60000"/>
                          <a:lumOff val="40000"/>
                        </a:srgbClr>
                      </a:solidFill>
                      <a:prstDash val="solid"/>
                      <a:round/>
                      <a:headEnd type="none" w="med" len="med"/>
                      <a:tailEnd type="none" w="med" len="med"/>
                    </a:lnR>
                    <a:lnB w="28575" cap="flat" cmpd="sng" algn="ctr">
                      <a:solidFill>
                        <a:srgbClr val="C0504D"/>
                      </a:solidFill>
                      <a:prstDash val="solid"/>
                      <a:round/>
                      <a:headEnd type="none" w="med" len="med"/>
                      <a:tailEnd type="none" w="med" len="med"/>
                    </a:lnB>
                    <a:solidFill>
                      <a:schemeClr val="bg1"/>
                    </a:solidFill>
                  </a:tcPr>
                </a:tc>
                <a:tc>
                  <a:txBody>
                    <a:bodyPr/>
                    <a:lstStyle/>
                    <a:p>
                      <a:r>
                        <a:rPr lang="en-US" sz="2000" dirty="0" smtClean="0"/>
                        <a:t>30k</a:t>
                      </a:r>
                      <a:endParaRPr lang="en-US" sz="2000" dirty="0"/>
                    </a:p>
                  </a:txBody>
                  <a:tcPr>
                    <a:lnL w="12700" cap="flat" cmpd="sng" algn="ctr">
                      <a:solidFill>
                        <a:srgbClr val="C0504D">
                          <a:lumMod val="60000"/>
                          <a:lumOff val="40000"/>
                        </a:srgbClr>
                      </a:solidFill>
                      <a:prstDash val="solid"/>
                      <a:round/>
                      <a:headEnd type="none" w="med" len="med"/>
                      <a:tailEnd type="none" w="med" len="med"/>
                    </a:lnL>
                    <a:lnR w="28575" cap="flat" cmpd="sng" algn="ctr">
                      <a:solidFill>
                        <a:srgbClr val="C0504D"/>
                      </a:solidFill>
                      <a:prstDash val="solid"/>
                      <a:round/>
                      <a:headEnd type="none" w="med" len="med"/>
                      <a:tailEnd type="none" w="med" len="med"/>
                    </a:lnR>
                    <a:lnB w="28575" cap="flat" cmpd="sng" algn="ctr">
                      <a:solidFill>
                        <a:srgbClr val="C0504D"/>
                      </a:solidFill>
                      <a:prstDash val="solid"/>
                      <a:round/>
                      <a:headEnd type="none" w="med" len="med"/>
                      <a:tailEnd type="none" w="med" len="med"/>
                    </a:lnB>
                    <a:solidFill>
                      <a:schemeClr val="bg1"/>
                    </a:solidFill>
                  </a:tcPr>
                </a:tc>
              </a:tr>
            </a:tbl>
          </a:graphicData>
        </a:graphic>
      </p:graphicFrame>
      <p:sp>
        <p:nvSpPr>
          <p:cNvPr id="5" name="Rectangle 4"/>
          <p:cNvSpPr/>
          <p:nvPr/>
        </p:nvSpPr>
        <p:spPr>
          <a:xfrm>
            <a:off x="2290017" y="6041585"/>
            <a:ext cx="4572000" cy="323165"/>
          </a:xfrm>
          <a:prstGeom prst="rect">
            <a:avLst/>
          </a:prstGeom>
        </p:spPr>
        <p:txBody>
          <a:bodyPr>
            <a:spAutoFit/>
          </a:bodyPr>
          <a:lstStyle/>
          <a:p>
            <a:pPr marL="133350" indent="0" algn="ctr">
              <a:lnSpc>
                <a:spcPct val="80000"/>
              </a:lnSpc>
              <a:spcBef>
                <a:spcPts val="1200"/>
              </a:spcBef>
              <a:buNone/>
              <a:defRPr/>
            </a:pPr>
            <a:r>
              <a:rPr lang="en-US" dirty="0" smtClean="0"/>
              <a:t>[ Refer to the paper for citations ]</a:t>
            </a:r>
            <a:endParaRPr lang="en-US" sz="2000" dirty="0"/>
          </a:p>
        </p:txBody>
      </p:sp>
    </p:spTree>
    <p:extLst>
      <p:ext uri="{BB962C8B-B14F-4D97-AF65-F5344CB8AC3E}">
        <p14:creationId xmlns:p14="http://schemas.microsoft.com/office/powerpoint/2010/main" val="7703497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244801" y="1460989"/>
            <a:ext cx="6665170" cy="3929673"/>
          </a:xfrm>
          <a:prstGeom prst="rect">
            <a:avLst/>
          </a:prstGeom>
        </p:spPr>
      </p:pic>
      <p:pic>
        <p:nvPicPr>
          <p:cNvPr id="8" name="Picture 7"/>
          <p:cNvPicPr>
            <a:picLocks noChangeAspect="1"/>
          </p:cNvPicPr>
          <p:nvPr/>
        </p:nvPicPr>
        <p:blipFill>
          <a:blip r:embed="rId4"/>
          <a:stretch>
            <a:fillRect/>
          </a:stretch>
        </p:blipFill>
        <p:spPr>
          <a:xfrm>
            <a:off x="1244801" y="1460989"/>
            <a:ext cx="6654398" cy="3923322"/>
          </a:xfrm>
          <a:prstGeom prst="rect">
            <a:avLst/>
          </a:prstGeom>
        </p:spPr>
      </p:pic>
    </p:spTree>
    <p:extLst>
      <p:ext uri="{BB962C8B-B14F-4D97-AF65-F5344CB8AC3E}">
        <p14:creationId xmlns:p14="http://schemas.microsoft.com/office/powerpoint/2010/main" val="32188913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054691887"/>
              </p:ext>
            </p:extLst>
          </p:nvPr>
        </p:nvGraphicFramePr>
        <p:xfrm>
          <a:off x="1275256" y="2853090"/>
          <a:ext cx="6593488" cy="336664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dirty="0" smtClean="0"/>
              <a:t>How fast can it recover from faults?</a:t>
            </a:r>
            <a:endParaRPr lang="en-US" dirty="0"/>
          </a:p>
        </p:txBody>
      </p:sp>
      <p:sp>
        <p:nvSpPr>
          <p:cNvPr id="3" name="Content Placeholder 2"/>
          <p:cNvSpPr>
            <a:spLocks noGrp="1"/>
          </p:cNvSpPr>
          <p:nvPr>
            <p:ph idx="1"/>
          </p:nvPr>
        </p:nvSpPr>
        <p:spPr>
          <a:xfrm>
            <a:off x="966421" y="1600200"/>
            <a:ext cx="7211158" cy="957317"/>
          </a:xfrm>
        </p:spPr>
        <p:txBody>
          <a:bodyPr/>
          <a:lstStyle/>
          <a:p>
            <a:pPr marL="0" indent="0" algn="ctr">
              <a:buNone/>
            </a:pPr>
            <a:r>
              <a:rPr lang="en-US" dirty="0" smtClean="0"/>
              <a:t>Recovery time improves with more frequent checkpointing and more nodes</a:t>
            </a:r>
            <a:endParaRPr lang="en-US" dirty="0"/>
          </a:p>
        </p:txBody>
      </p:sp>
      <p:grpSp>
        <p:nvGrpSpPr>
          <p:cNvPr id="18" name="Group 17"/>
          <p:cNvGrpSpPr/>
          <p:nvPr/>
        </p:nvGrpSpPr>
        <p:grpSpPr>
          <a:xfrm>
            <a:off x="2572357" y="2853091"/>
            <a:ext cx="1722559" cy="2547914"/>
            <a:chOff x="4268639" y="2864440"/>
            <a:chExt cx="1722559" cy="2986319"/>
          </a:xfrm>
        </p:grpSpPr>
        <p:cxnSp>
          <p:nvCxnSpPr>
            <p:cNvPr id="5" name="Straight Connector 4"/>
            <p:cNvCxnSpPr/>
            <p:nvPr/>
          </p:nvCxnSpPr>
          <p:spPr>
            <a:xfrm>
              <a:off x="4268639" y="2864440"/>
              <a:ext cx="0" cy="2986319"/>
            </a:xfrm>
            <a:prstGeom prst="line">
              <a:avLst/>
            </a:prstGeom>
            <a:ln w="38100" cmpd="sng">
              <a:solidFill>
                <a:srgbClr val="DB0202"/>
              </a:solidFill>
              <a:prstDash val="dash"/>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4900485" y="2864440"/>
              <a:ext cx="1090713" cy="461665"/>
            </a:xfrm>
            <a:prstGeom prst="rect">
              <a:avLst/>
            </a:prstGeom>
            <a:solidFill>
              <a:schemeClr val="bg1"/>
            </a:solidFill>
          </p:spPr>
          <p:txBody>
            <a:bodyPr wrap="none" rtlCol="0">
              <a:spAutoFit/>
            </a:bodyPr>
            <a:lstStyle/>
            <a:p>
              <a:r>
                <a:rPr lang="en-US" sz="2400" b="1" dirty="0" smtClean="0">
                  <a:solidFill>
                    <a:srgbClr val="FF0000"/>
                  </a:solidFill>
                </a:rPr>
                <a:t>Failure</a:t>
              </a:r>
              <a:endParaRPr lang="en-US" sz="2400" b="1" dirty="0">
                <a:solidFill>
                  <a:srgbClr val="FF0000"/>
                </a:solidFill>
              </a:endParaRPr>
            </a:p>
          </p:txBody>
        </p:sp>
        <p:cxnSp>
          <p:nvCxnSpPr>
            <p:cNvPr id="9" name="Straight Connector 8"/>
            <p:cNvCxnSpPr>
              <a:endCxn id="7" idx="1"/>
            </p:cNvCxnSpPr>
            <p:nvPr/>
          </p:nvCxnSpPr>
          <p:spPr>
            <a:xfrm flipV="1">
              <a:off x="4268639" y="3095273"/>
              <a:ext cx="631846" cy="110382"/>
            </a:xfrm>
            <a:prstGeom prst="line">
              <a:avLst/>
            </a:prstGeom>
            <a:ln w="38100" cmpd="sng">
              <a:solidFill>
                <a:srgbClr val="DB0202"/>
              </a:solidFill>
              <a:prstDash val="solid"/>
              <a:headEnd type="arrow"/>
              <a:tailEnd type="none"/>
            </a:ln>
          </p:spPr>
          <p:style>
            <a:lnRef idx="1">
              <a:schemeClr val="accent2"/>
            </a:lnRef>
            <a:fillRef idx="0">
              <a:schemeClr val="accent2"/>
            </a:fillRef>
            <a:effectRef idx="0">
              <a:schemeClr val="accent2"/>
            </a:effectRef>
            <a:fontRef idx="minor">
              <a:schemeClr val="tx1"/>
            </a:fontRef>
          </p:style>
        </p:cxnSp>
      </p:grpSp>
      <p:sp>
        <p:nvSpPr>
          <p:cNvPr id="19" name="TextBox 18"/>
          <p:cNvSpPr txBox="1"/>
          <p:nvPr/>
        </p:nvSpPr>
        <p:spPr>
          <a:xfrm>
            <a:off x="5927132" y="5401004"/>
            <a:ext cx="1941612" cy="646331"/>
          </a:xfrm>
          <a:prstGeom prst="rect">
            <a:avLst/>
          </a:prstGeom>
          <a:noFill/>
        </p:spPr>
        <p:txBody>
          <a:bodyPr wrap="square" rtlCol="0">
            <a:spAutoFit/>
          </a:bodyPr>
          <a:lstStyle/>
          <a:p>
            <a:pPr algn="ctr"/>
            <a:r>
              <a:rPr lang="en-US" b="1" dirty="0" smtClean="0"/>
              <a:t>Word Count over 30 sec window</a:t>
            </a:r>
            <a:endParaRPr lang="en-US" b="1" dirty="0"/>
          </a:p>
        </p:txBody>
      </p:sp>
    </p:spTree>
    <p:extLst>
      <p:ext uri="{BB962C8B-B14F-4D97-AF65-F5344CB8AC3E}">
        <p14:creationId xmlns:p14="http://schemas.microsoft.com/office/powerpoint/2010/main" val="149541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How fast can it recover from </a:t>
            </a:r>
            <a:r>
              <a:rPr lang="en-US" sz="3700" dirty="0" smtClean="0"/>
              <a:t>stragglers?</a:t>
            </a:r>
            <a:endParaRPr lang="en-US" sz="3700" dirty="0"/>
          </a:p>
        </p:txBody>
      </p:sp>
      <p:graphicFrame>
        <p:nvGraphicFramePr>
          <p:cNvPr id="5" name="Chart 4"/>
          <p:cNvGraphicFramePr>
            <a:graphicFrameLocks/>
          </p:cNvGraphicFramePr>
          <p:nvPr>
            <p:extLst>
              <p:ext uri="{D42A27DB-BD31-4B8C-83A1-F6EECF244321}">
                <p14:modId xmlns:p14="http://schemas.microsoft.com/office/powerpoint/2010/main" val="682800120"/>
              </p:ext>
            </p:extLst>
          </p:nvPr>
        </p:nvGraphicFramePr>
        <p:xfrm>
          <a:off x="1602154" y="2667000"/>
          <a:ext cx="6027615" cy="3521641"/>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a:spLocks noGrp="1"/>
          </p:cNvSpPr>
          <p:nvPr>
            <p:ph idx="1"/>
          </p:nvPr>
        </p:nvSpPr>
        <p:spPr>
          <a:xfrm>
            <a:off x="966421" y="1600200"/>
            <a:ext cx="7211158" cy="4525963"/>
          </a:xfrm>
        </p:spPr>
        <p:txBody>
          <a:bodyPr/>
          <a:lstStyle/>
          <a:p>
            <a:pPr marL="0" indent="0" algn="ctr">
              <a:buNone/>
            </a:pPr>
            <a:r>
              <a:rPr lang="en-US" dirty="0" smtClean="0"/>
              <a:t>Speculative execution of slow tasks mask the effect of stragglers </a:t>
            </a:r>
            <a:endParaRPr lang="en-US" dirty="0"/>
          </a:p>
        </p:txBody>
      </p:sp>
    </p:spTree>
    <p:extLst>
      <p:ext uri="{BB962C8B-B14F-4D97-AF65-F5344CB8AC3E}">
        <p14:creationId xmlns:p14="http://schemas.microsoft.com/office/powerpoint/2010/main" val="391922915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08865"/>
            <a:ext cx="8229600" cy="1143000"/>
          </a:xfrm>
        </p:spPr>
        <p:txBody>
          <a:bodyPr>
            <a:normAutofit fontScale="90000"/>
          </a:bodyPr>
          <a:lstStyle/>
          <a:p>
            <a:r>
              <a:rPr lang="en-US" sz="6000" dirty="0" smtClean="0">
                <a:solidFill>
                  <a:srgbClr val="0000FF"/>
                </a:solidFill>
              </a:rPr>
              <a:t>Unification with Batch and Interactive Processing</a:t>
            </a:r>
            <a:endParaRPr lang="en-US" sz="6000" dirty="0">
              <a:solidFill>
                <a:srgbClr val="0000FF"/>
              </a:solidFill>
            </a:endParaRPr>
          </a:p>
        </p:txBody>
      </p:sp>
    </p:spTree>
    <p:extLst>
      <p:ext uri="{BB962C8B-B14F-4D97-AF65-F5344CB8AC3E}">
        <p14:creationId xmlns:p14="http://schemas.microsoft.com/office/powerpoint/2010/main" val="335357975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Unification with Batch and Interactive Processing</a:t>
            </a:r>
            <a:endParaRPr lang="en-US" dirty="0"/>
          </a:p>
        </p:txBody>
      </p:sp>
      <p:sp>
        <p:nvSpPr>
          <p:cNvPr id="3" name="Content Placeholder 2"/>
          <p:cNvSpPr>
            <a:spLocks noGrp="1"/>
          </p:cNvSpPr>
          <p:nvPr>
            <p:ph idx="1"/>
          </p:nvPr>
        </p:nvSpPr>
        <p:spPr/>
        <p:txBody>
          <a:bodyPr>
            <a:normAutofit/>
          </a:bodyPr>
          <a:lstStyle/>
          <a:p>
            <a:r>
              <a:rPr lang="en-US" dirty="0" smtClean="0"/>
              <a:t>Discretized Streams creates a single programming and execution model for running streaming, batch and interactive jobs</a:t>
            </a:r>
          </a:p>
          <a:p>
            <a:endParaRPr lang="en-US" dirty="0"/>
          </a:p>
          <a:p>
            <a:r>
              <a:rPr lang="en-US" dirty="0" smtClean="0"/>
              <a:t>Combine live data streams with historic data</a:t>
            </a:r>
          </a:p>
          <a:p>
            <a:pPr marL="0" indent="0">
              <a:buNone/>
            </a:pPr>
            <a:r>
              <a:rPr lang="en-US" dirty="0"/>
              <a:t>	</a:t>
            </a:r>
            <a:r>
              <a:rPr lang="en-US" sz="2000" dirty="0" err="1" smtClean="0">
                <a:latin typeface="Consolas"/>
                <a:cs typeface="Consolas"/>
              </a:rPr>
              <a:t>liveCounts.</a:t>
            </a:r>
            <a:r>
              <a:rPr lang="en-US" sz="2000" dirty="0" err="1" smtClean="0">
                <a:solidFill>
                  <a:srgbClr val="3366FF"/>
                </a:solidFill>
                <a:latin typeface="Consolas"/>
                <a:cs typeface="Consolas"/>
              </a:rPr>
              <a:t>join</a:t>
            </a:r>
            <a:r>
              <a:rPr lang="en-US" sz="2000" dirty="0" smtClean="0">
                <a:latin typeface="Consolas"/>
                <a:cs typeface="Consolas"/>
              </a:rPr>
              <a:t>(</a:t>
            </a:r>
            <a:r>
              <a:rPr lang="en-US" sz="2000" dirty="0" err="1" smtClean="0">
                <a:latin typeface="Consolas"/>
                <a:cs typeface="Consolas"/>
              </a:rPr>
              <a:t>historicCounts</a:t>
            </a:r>
            <a:r>
              <a:rPr lang="en-US" sz="2000" dirty="0" smtClean="0">
                <a:latin typeface="Consolas"/>
                <a:cs typeface="Consolas"/>
              </a:rPr>
              <a:t>).</a:t>
            </a:r>
            <a:r>
              <a:rPr lang="en-US" sz="2000" dirty="0" smtClean="0">
                <a:solidFill>
                  <a:srgbClr val="3366FF"/>
                </a:solidFill>
                <a:latin typeface="Consolas"/>
                <a:cs typeface="Consolas"/>
              </a:rPr>
              <a:t>map</a:t>
            </a:r>
            <a:r>
              <a:rPr lang="en-US" sz="2000" dirty="0" smtClean="0">
                <a:latin typeface="Consolas"/>
                <a:cs typeface="Consolas"/>
              </a:rPr>
              <a:t>(...)</a:t>
            </a:r>
          </a:p>
          <a:p>
            <a:pPr marL="0" indent="0">
              <a:buNone/>
            </a:pPr>
            <a:endParaRPr lang="en-US" sz="2000" dirty="0">
              <a:latin typeface="Consolas"/>
              <a:cs typeface="Consolas"/>
            </a:endParaRPr>
          </a:p>
          <a:p>
            <a:r>
              <a:rPr lang="en-US" dirty="0" smtClean="0"/>
              <a:t>Interactively query live streams</a:t>
            </a:r>
            <a:endParaRPr lang="en-US" dirty="0"/>
          </a:p>
          <a:p>
            <a:pPr marL="0" indent="0">
              <a:buNone/>
            </a:pPr>
            <a:r>
              <a:rPr lang="en-US" dirty="0"/>
              <a:t>	</a:t>
            </a:r>
            <a:r>
              <a:rPr lang="en-US" sz="2000" dirty="0" err="1" smtClean="0">
                <a:solidFill>
                  <a:prstClr val="black"/>
                </a:solidFill>
                <a:latin typeface="Consolas"/>
                <a:cs typeface="Consolas"/>
              </a:rPr>
              <a:t>liveCounts.</a:t>
            </a:r>
            <a:r>
              <a:rPr lang="en-US" sz="2000" dirty="0" err="1" smtClean="0">
                <a:solidFill>
                  <a:srgbClr val="3366FF"/>
                </a:solidFill>
                <a:latin typeface="Consolas"/>
                <a:cs typeface="Consolas"/>
              </a:rPr>
              <a:t>slice</a:t>
            </a:r>
            <a:r>
              <a:rPr lang="en-US" sz="2000" dirty="0" smtClean="0">
                <a:solidFill>
                  <a:prstClr val="black"/>
                </a:solidFill>
                <a:latin typeface="Consolas"/>
                <a:cs typeface="Consolas"/>
              </a:rPr>
              <a:t>(</a:t>
            </a:r>
            <a:r>
              <a:rPr lang="en-US" sz="2000" dirty="0">
                <a:solidFill>
                  <a:srgbClr val="BE0204"/>
                </a:solidFill>
                <a:latin typeface="Consolas"/>
                <a:cs typeface="Consolas"/>
              </a:rPr>
              <a:t>“21:00”</a:t>
            </a:r>
            <a:r>
              <a:rPr lang="en-US" sz="2000" dirty="0">
                <a:solidFill>
                  <a:prstClr val="black"/>
                </a:solidFill>
                <a:latin typeface="Consolas"/>
                <a:cs typeface="Consolas"/>
              </a:rPr>
              <a:t>, </a:t>
            </a:r>
            <a:r>
              <a:rPr lang="en-US" sz="2000" dirty="0">
                <a:solidFill>
                  <a:srgbClr val="BE0204"/>
                </a:solidFill>
                <a:latin typeface="Consolas"/>
                <a:cs typeface="Consolas"/>
              </a:rPr>
              <a:t>“21:05”</a:t>
            </a:r>
            <a:r>
              <a:rPr lang="en-US" sz="2000" dirty="0">
                <a:solidFill>
                  <a:prstClr val="black"/>
                </a:solidFill>
                <a:latin typeface="Consolas"/>
                <a:cs typeface="Consolas"/>
              </a:rPr>
              <a:t>).</a:t>
            </a:r>
            <a:r>
              <a:rPr lang="en-US" sz="2000" dirty="0">
                <a:solidFill>
                  <a:srgbClr val="76B6F2">
                    <a:lumMod val="75000"/>
                  </a:srgbClr>
                </a:solidFill>
                <a:latin typeface="Consolas"/>
                <a:cs typeface="Consolas"/>
              </a:rPr>
              <a:t>count</a:t>
            </a:r>
            <a:r>
              <a:rPr lang="en-US" sz="2000" dirty="0">
                <a:solidFill>
                  <a:prstClr val="black"/>
                </a:solidFill>
                <a:latin typeface="Consolas"/>
                <a:cs typeface="Consolas"/>
              </a:rPr>
              <a:t>()</a:t>
            </a:r>
            <a:endParaRPr lang="en-US" dirty="0"/>
          </a:p>
        </p:txBody>
      </p:sp>
    </p:spTree>
    <p:extLst>
      <p:ext uri="{BB962C8B-B14F-4D97-AF65-F5344CB8AC3E}">
        <p14:creationId xmlns:p14="http://schemas.microsoft.com/office/powerpoint/2010/main" val="274779503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App combining live + historic data</a:t>
            </a:r>
            <a:endParaRPr lang="en-US" dirty="0"/>
          </a:p>
        </p:txBody>
      </p:sp>
      <p:sp>
        <p:nvSpPr>
          <p:cNvPr id="3" name="Content Placeholder 2"/>
          <p:cNvSpPr>
            <a:spLocks noGrp="1"/>
          </p:cNvSpPr>
          <p:nvPr>
            <p:ph idx="1"/>
          </p:nvPr>
        </p:nvSpPr>
        <p:spPr>
          <a:xfrm>
            <a:off x="457199" y="1600200"/>
            <a:ext cx="8450317" cy="4525963"/>
          </a:xfrm>
        </p:spPr>
        <p:txBody>
          <a:bodyPr>
            <a:normAutofit/>
          </a:bodyPr>
          <a:lstStyle/>
          <a:p>
            <a:pPr marL="0" indent="0">
              <a:buNone/>
              <a:defRPr/>
            </a:pPr>
            <a:r>
              <a:rPr lang="en-US" b="1" dirty="0"/>
              <a:t>Mobile Millennium </a:t>
            </a:r>
            <a:r>
              <a:rPr lang="en-US" b="1" dirty="0" smtClean="0"/>
              <a:t>Project:</a:t>
            </a:r>
            <a:r>
              <a:rPr lang="en-US" dirty="0" smtClean="0"/>
              <a:t> Real-time estimation of </a:t>
            </a:r>
            <a:r>
              <a:rPr lang="en-US" dirty="0"/>
              <a:t>t</a:t>
            </a:r>
            <a:r>
              <a:rPr lang="en-US" sz="2800" dirty="0" smtClean="0"/>
              <a:t>raffic </a:t>
            </a:r>
            <a:r>
              <a:rPr lang="en-US" sz="2800" dirty="0"/>
              <a:t>transit </a:t>
            </a:r>
            <a:r>
              <a:rPr lang="en-US" sz="2800" dirty="0" smtClean="0"/>
              <a:t>times using live and past GPS observations</a:t>
            </a:r>
            <a:endParaRPr lang="en-US" sz="2800" dirty="0"/>
          </a:p>
        </p:txBody>
      </p:sp>
      <p:sp>
        <p:nvSpPr>
          <p:cNvPr id="37891"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876FC6FA-ADA9-8D4E-B49C-5839CB4F26E6}" type="slidenum">
              <a:rPr lang="en-US"/>
              <a:pPr eaLnBrk="1" hangingPunct="1"/>
              <a:t>34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302313748"/>
              </p:ext>
            </p:extLst>
          </p:nvPr>
        </p:nvGraphicFramePr>
        <p:xfrm>
          <a:off x="5106276" y="2760656"/>
          <a:ext cx="3525323" cy="3029002"/>
        </p:xfrm>
        <a:graphic>
          <a:graphicData uri="http://schemas.openxmlformats.org/drawingml/2006/chart">
            <c:chart xmlns:c="http://schemas.openxmlformats.org/drawingml/2006/chart" xmlns:r="http://schemas.openxmlformats.org/officeDocument/2006/relationships" r:id="rId2"/>
          </a:graphicData>
        </a:graphic>
      </p:graphicFrame>
      <p:sp>
        <p:nvSpPr>
          <p:cNvPr id="37893" name="Content Placeholder 2"/>
          <p:cNvSpPr txBox="1">
            <a:spLocks/>
          </p:cNvSpPr>
          <p:nvPr/>
        </p:nvSpPr>
        <p:spPr bwMode="auto">
          <a:xfrm>
            <a:off x="385938" y="2994597"/>
            <a:ext cx="4597714" cy="2592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42900" indent="-342900" defTabSz="457200"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eaLnBrk="1" hangingPunct="1">
              <a:spcBef>
                <a:spcPct val="20000"/>
              </a:spcBef>
              <a:spcAft>
                <a:spcPts val="1200"/>
              </a:spcAft>
              <a:buFont typeface="Arial"/>
              <a:buChar char="•"/>
            </a:pPr>
            <a:r>
              <a:rPr lang="en-US" sz="2400" dirty="0">
                <a:solidFill>
                  <a:schemeClr val="tx1"/>
                </a:solidFill>
                <a:latin typeface="Calibri" charset="0"/>
                <a:cs typeface="Calibri" charset="0"/>
              </a:rPr>
              <a:t>Markov chain Monte Carlo simulations on </a:t>
            </a:r>
            <a:r>
              <a:rPr lang="en-US" sz="2400" dirty="0" smtClean="0">
                <a:solidFill>
                  <a:schemeClr val="tx1"/>
                </a:solidFill>
                <a:latin typeface="Calibri" charset="0"/>
                <a:cs typeface="Calibri" charset="0"/>
              </a:rPr>
              <a:t>GPS observations</a:t>
            </a:r>
            <a:endParaRPr lang="en-US" sz="2400" dirty="0">
              <a:solidFill>
                <a:schemeClr val="tx1"/>
              </a:solidFill>
              <a:latin typeface="Calibri" charset="0"/>
              <a:cs typeface="Calibri" charset="0"/>
            </a:endParaRPr>
          </a:p>
          <a:p>
            <a:pPr eaLnBrk="1" hangingPunct="1">
              <a:spcBef>
                <a:spcPct val="20000"/>
              </a:spcBef>
              <a:spcAft>
                <a:spcPts val="1200"/>
              </a:spcAft>
              <a:buFont typeface="Arial"/>
              <a:buChar char="•"/>
            </a:pPr>
            <a:r>
              <a:rPr lang="en-US" sz="2400" dirty="0">
                <a:solidFill>
                  <a:schemeClr val="tx1"/>
                </a:solidFill>
                <a:latin typeface="Calibri" charset="0"/>
                <a:cs typeface="Calibri" charset="0"/>
              </a:rPr>
              <a:t>Very CPU </a:t>
            </a:r>
            <a:r>
              <a:rPr lang="en-US" sz="2400" dirty="0" smtClean="0">
                <a:solidFill>
                  <a:schemeClr val="tx1"/>
                </a:solidFill>
                <a:latin typeface="Calibri" charset="0"/>
                <a:cs typeface="Calibri" charset="0"/>
              </a:rPr>
              <a:t>intensive</a:t>
            </a:r>
            <a:endParaRPr lang="en-US" sz="2400" dirty="0">
              <a:solidFill>
                <a:schemeClr val="tx1"/>
              </a:solidFill>
              <a:latin typeface="Calibri" charset="0"/>
              <a:cs typeface="Calibri" charset="0"/>
            </a:endParaRPr>
          </a:p>
          <a:p>
            <a:pPr eaLnBrk="1" hangingPunct="1">
              <a:spcBef>
                <a:spcPct val="20000"/>
              </a:spcBef>
              <a:spcAft>
                <a:spcPts val="1200"/>
              </a:spcAft>
              <a:buFont typeface="Arial"/>
              <a:buChar char="•"/>
            </a:pPr>
            <a:r>
              <a:rPr lang="en-US" sz="2400" dirty="0">
                <a:solidFill>
                  <a:schemeClr val="tx1"/>
                </a:solidFill>
                <a:latin typeface="Calibri" charset="0"/>
                <a:cs typeface="Calibri" charset="0"/>
              </a:rPr>
              <a:t>Scales linearly with cluster size</a:t>
            </a:r>
          </a:p>
          <a:p>
            <a:pPr eaLnBrk="1" hangingPunct="1">
              <a:spcBef>
                <a:spcPct val="20000"/>
              </a:spcBef>
              <a:spcAft>
                <a:spcPts val="1200"/>
              </a:spcAft>
              <a:buFont typeface="Arial"/>
              <a:buChar char="•"/>
            </a:pPr>
            <a:endParaRPr lang="en-US" sz="2400" dirty="0">
              <a:solidFill>
                <a:schemeClr val="tx1"/>
              </a:solidFill>
              <a:latin typeface="Calibri" charset="0"/>
              <a:cs typeface="Calibri" charset="0"/>
            </a:endParaRPr>
          </a:p>
        </p:txBody>
      </p:sp>
    </p:spTree>
    <p:extLst>
      <p:ext uri="{BB962C8B-B14F-4D97-AF65-F5344CB8AC3E}">
        <p14:creationId xmlns:p14="http://schemas.microsoft.com/office/powerpoint/2010/main" val="236873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Related Work</a:t>
            </a:r>
            <a:endParaRPr lang="en-US" dirty="0"/>
          </a:p>
        </p:txBody>
      </p:sp>
      <p:sp>
        <p:nvSpPr>
          <p:cNvPr id="3" name="Content Placeholder 2"/>
          <p:cNvSpPr>
            <a:spLocks noGrp="1"/>
          </p:cNvSpPr>
          <p:nvPr>
            <p:ph idx="1"/>
          </p:nvPr>
        </p:nvSpPr>
        <p:spPr/>
        <p:txBody>
          <a:bodyPr/>
          <a:lstStyle/>
          <a:p>
            <a:pPr>
              <a:spcAft>
                <a:spcPts val="2400"/>
              </a:spcAft>
            </a:pPr>
            <a:r>
              <a:rPr lang="en-US" i="1" dirty="0" smtClean="0"/>
              <a:t>Naiad</a:t>
            </a:r>
            <a:r>
              <a:rPr lang="en-US" dirty="0" smtClean="0"/>
              <a:t> – Full cluster rollback on recovery</a:t>
            </a:r>
          </a:p>
          <a:p>
            <a:pPr>
              <a:spcAft>
                <a:spcPts val="2400"/>
              </a:spcAft>
            </a:pPr>
            <a:r>
              <a:rPr lang="en-US" i="1" dirty="0"/>
              <a:t>SEEP </a:t>
            </a:r>
            <a:r>
              <a:rPr lang="en-US" i="1" dirty="0" smtClean="0"/>
              <a:t>– </a:t>
            </a:r>
            <a:r>
              <a:rPr lang="en-US" dirty="0" smtClean="0"/>
              <a:t>Extends continuous operators to enable parallel recovery, but does not handle stragglers</a:t>
            </a:r>
            <a:endParaRPr lang="en-US" dirty="0"/>
          </a:p>
          <a:p>
            <a:pPr>
              <a:spcAft>
                <a:spcPts val="2400"/>
              </a:spcAft>
            </a:pPr>
            <a:r>
              <a:rPr lang="en-US" i="1" dirty="0" err="1" smtClean="0"/>
              <a:t>TimeStream</a:t>
            </a:r>
            <a:r>
              <a:rPr lang="en-US" dirty="0" smtClean="0"/>
              <a:t> </a:t>
            </a:r>
            <a:r>
              <a:rPr lang="en-US" dirty="0"/>
              <a:t>– </a:t>
            </a:r>
            <a:r>
              <a:rPr lang="en-US" dirty="0" smtClean="0"/>
              <a:t>Recovery similar to upstream backup</a:t>
            </a:r>
            <a:endParaRPr lang="en-US" dirty="0"/>
          </a:p>
          <a:p>
            <a:pPr>
              <a:spcAft>
                <a:spcPts val="2400"/>
              </a:spcAft>
            </a:pPr>
            <a:r>
              <a:rPr lang="en-US" i="1" dirty="0" err="1" smtClean="0"/>
              <a:t>MillWheel</a:t>
            </a:r>
            <a:r>
              <a:rPr lang="en-US" dirty="0" smtClean="0"/>
              <a:t> – State stored in </a:t>
            </a:r>
            <a:r>
              <a:rPr lang="en-US" dirty="0" err="1" smtClean="0"/>
              <a:t>BigTable</a:t>
            </a:r>
            <a:r>
              <a:rPr lang="en-US" dirty="0" smtClean="0"/>
              <a:t>, transactions per state update can be expensive</a:t>
            </a:r>
          </a:p>
        </p:txBody>
      </p:sp>
    </p:spTree>
    <p:extLst>
      <p:ext uri="{BB962C8B-B14F-4D97-AF65-F5344CB8AC3E}">
        <p14:creationId xmlns:p14="http://schemas.microsoft.com/office/powerpoint/2010/main" val="297414155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a:xfrm>
            <a:off x="457196" y="1600200"/>
            <a:ext cx="8329626" cy="4525963"/>
          </a:xfrm>
        </p:spPr>
        <p:txBody>
          <a:bodyPr>
            <a:noAutofit/>
          </a:bodyPr>
          <a:lstStyle/>
          <a:p>
            <a:pPr>
              <a:spcAft>
                <a:spcPts val="1200"/>
              </a:spcAft>
            </a:pPr>
            <a:endParaRPr lang="en-US" dirty="0" smtClean="0"/>
          </a:p>
          <a:p>
            <a:pPr lvl="1">
              <a:spcAft>
                <a:spcPts val="1200"/>
              </a:spcAft>
            </a:pPr>
            <a:endParaRPr lang="en-US" sz="1400" dirty="0" smtClean="0"/>
          </a:p>
          <a:p>
            <a:pPr>
              <a:spcAft>
                <a:spcPts val="300"/>
              </a:spcAft>
            </a:pPr>
            <a:r>
              <a:rPr lang="en-US" dirty="0" smtClean="0">
                <a:solidFill>
                  <a:srgbClr val="DB0202"/>
                </a:solidFill>
              </a:rPr>
              <a:t>Discretized Streams</a:t>
            </a:r>
            <a:r>
              <a:rPr lang="en-US" dirty="0" smtClean="0">
                <a:solidFill>
                  <a:prstClr val="black"/>
                </a:solidFill>
              </a:rPr>
              <a:t> </a:t>
            </a:r>
            <a:r>
              <a:rPr lang="en-US" dirty="0">
                <a:solidFill>
                  <a:prstClr val="black"/>
                </a:solidFill>
              </a:rPr>
              <a:t>model streaming computation as series of batch </a:t>
            </a:r>
            <a:r>
              <a:rPr lang="en-US" dirty="0" smtClean="0">
                <a:solidFill>
                  <a:prstClr val="black"/>
                </a:solidFill>
              </a:rPr>
              <a:t>jobs</a:t>
            </a:r>
            <a:endParaRPr lang="en-US" dirty="0" smtClean="0"/>
          </a:p>
          <a:p>
            <a:pPr lvl="1">
              <a:spcAft>
                <a:spcPts val="300"/>
              </a:spcAft>
            </a:pPr>
            <a:r>
              <a:rPr lang="en-US" dirty="0" smtClean="0"/>
              <a:t>Uses simple techniques to exploit parallelism in streams</a:t>
            </a:r>
          </a:p>
          <a:p>
            <a:pPr lvl="1">
              <a:spcAft>
                <a:spcPts val="300"/>
              </a:spcAft>
            </a:pPr>
            <a:r>
              <a:rPr lang="en-US" dirty="0" smtClean="0"/>
              <a:t>Scales to 100 nodes with 1 second latency</a:t>
            </a:r>
          </a:p>
          <a:p>
            <a:pPr lvl="1">
              <a:spcAft>
                <a:spcPts val="300"/>
              </a:spcAft>
            </a:pPr>
            <a:r>
              <a:rPr lang="en-US" dirty="0" smtClean="0"/>
              <a:t>Recovers from failures and stragglers very fast</a:t>
            </a:r>
          </a:p>
          <a:p>
            <a:pPr lvl="1">
              <a:spcAft>
                <a:spcPts val="300"/>
              </a:spcAft>
            </a:pPr>
            <a:endParaRPr lang="en-US" sz="1600" dirty="0" smtClean="0"/>
          </a:p>
          <a:p>
            <a:pPr>
              <a:spcAft>
                <a:spcPts val="300"/>
              </a:spcAft>
            </a:pPr>
            <a:r>
              <a:rPr lang="en-US" dirty="0" smtClean="0">
                <a:solidFill>
                  <a:srgbClr val="0000FF"/>
                </a:solidFill>
              </a:rPr>
              <a:t>Spark Streaming</a:t>
            </a:r>
            <a:r>
              <a:rPr lang="en-US" dirty="0" smtClean="0"/>
              <a:t> is open source - </a:t>
            </a:r>
            <a:r>
              <a:rPr lang="en-US" dirty="0" smtClean="0">
                <a:hlinkClick r:id="rId3"/>
              </a:rPr>
              <a:t>spark-project.org</a:t>
            </a:r>
            <a:endParaRPr lang="en-US" dirty="0" smtClean="0"/>
          </a:p>
          <a:p>
            <a:pPr lvl="1">
              <a:spcAft>
                <a:spcPts val="300"/>
              </a:spcAft>
            </a:pPr>
            <a:r>
              <a:rPr lang="en-US" dirty="0" smtClean="0"/>
              <a:t>Used in production by ~ 10 organizations!</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6840483" y="382100"/>
            <a:ext cx="1846317" cy="1919944"/>
          </a:xfrm>
          <a:prstGeom prst="rect">
            <a:avLst/>
          </a:prstGeom>
        </p:spPr>
      </p:pic>
      <p:sp>
        <p:nvSpPr>
          <p:cNvPr id="5" name="Rectangle 4"/>
          <p:cNvSpPr/>
          <p:nvPr/>
        </p:nvSpPr>
        <p:spPr>
          <a:xfrm>
            <a:off x="457196" y="1593501"/>
            <a:ext cx="6124339" cy="954107"/>
          </a:xfrm>
          <a:prstGeom prst="rect">
            <a:avLst/>
          </a:prstGeom>
        </p:spPr>
        <p:txBody>
          <a:bodyPr wrap="square">
            <a:spAutoFit/>
          </a:bodyPr>
          <a:lstStyle/>
          <a:p>
            <a:pPr marL="342900" lvl="0" indent="-342900">
              <a:spcBef>
                <a:spcPct val="20000"/>
              </a:spcBef>
              <a:spcAft>
                <a:spcPts val="1200"/>
              </a:spcAft>
              <a:buFont typeface="Arial"/>
              <a:buChar char="•"/>
            </a:pPr>
            <a:r>
              <a:rPr lang="en-US" sz="2800" dirty="0" smtClean="0">
                <a:solidFill>
                  <a:prstClr val="black"/>
                </a:solidFill>
              </a:rPr>
              <a:t>Large scale streaming systems must handle faults and stragglers</a:t>
            </a:r>
          </a:p>
        </p:txBody>
      </p:sp>
    </p:spTree>
    <p:extLst>
      <p:ext uri="{BB962C8B-B14F-4D97-AF65-F5344CB8AC3E}">
        <p14:creationId xmlns:p14="http://schemas.microsoft.com/office/powerpoint/2010/main" val="19052592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a:xfrm>
            <a:off x="457199" y="1600200"/>
            <a:ext cx="8686801" cy="4525963"/>
          </a:xfrm>
        </p:spPr>
        <p:txBody>
          <a:bodyPr>
            <a:normAutofit/>
          </a:bodyPr>
          <a:lstStyle/>
          <a:p>
            <a:endParaRPr lang="en-US" dirty="0" smtClean="0"/>
          </a:p>
          <a:p>
            <a:r>
              <a:rPr lang="en-US" dirty="0" smtClean="0"/>
              <a:t>Stream processing systems must </a:t>
            </a:r>
            <a:r>
              <a:rPr lang="en-US" dirty="0" smtClean="0">
                <a:solidFill>
                  <a:srgbClr val="000000"/>
                </a:solidFill>
              </a:rPr>
              <a:t>recover</a:t>
            </a:r>
            <a:r>
              <a:rPr lang="en-US" dirty="0" smtClean="0">
                <a:solidFill>
                  <a:srgbClr val="0000FF"/>
                </a:solidFill>
              </a:rPr>
              <a:t> </a:t>
            </a:r>
            <a:r>
              <a:rPr lang="en-US" dirty="0" smtClean="0"/>
              <a:t>from </a:t>
            </a:r>
            <a:r>
              <a:rPr lang="en-US" dirty="0" smtClean="0">
                <a:solidFill>
                  <a:srgbClr val="DB0202"/>
                </a:solidFill>
              </a:rPr>
              <a:t>failures</a:t>
            </a:r>
            <a:r>
              <a:rPr lang="en-US" dirty="0" smtClean="0"/>
              <a:t> and </a:t>
            </a:r>
            <a:r>
              <a:rPr lang="en-US" dirty="0" smtClean="0">
                <a:solidFill>
                  <a:srgbClr val="DB0202"/>
                </a:solidFill>
              </a:rPr>
              <a:t>stragglers</a:t>
            </a:r>
            <a:r>
              <a:rPr lang="en-US" dirty="0" smtClean="0"/>
              <a:t> </a:t>
            </a:r>
            <a:r>
              <a:rPr lang="en-US" dirty="0" smtClean="0">
                <a:solidFill>
                  <a:srgbClr val="0000FF"/>
                </a:solidFill>
              </a:rPr>
              <a:t>quickly</a:t>
            </a:r>
            <a:r>
              <a:rPr lang="en-US" b="1" dirty="0" smtClean="0">
                <a:solidFill>
                  <a:srgbClr val="0000FF"/>
                </a:solidFill>
              </a:rPr>
              <a:t> </a:t>
            </a:r>
            <a:r>
              <a:rPr lang="en-US" dirty="0" smtClean="0"/>
              <a:t>and </a:t>
            </a:r>
            <a:r>
              <a:rPr lang="en-US" dirty="0" smtClean="0">
                <a:solidFill>
                  <a:srgbClr val="0000FF"/>
                </a:solidFill>
              </a:rPr>
              <a:t>efficiently</a:t>
            </a:r>
          </a:p>
          <a:p>
            <a:pPr lvl="1"/>
            <a:r>
              <a:rPr lang="en-US" dirty="0" smtClean="0">
                <a:solidFill>
                  <a:srgbClr val="000000"/>
                </a:solidFill>
              </a:rPr>
              <a:t>More important for streaming systems than batch systems</a:t>
            </a:r>
          </a:p>
          <a:p>
            <a:pPr lvl="1"/>
            <a:endParaRPr lang="en-US" sz="2800" dirty="0" smtClean="0"/>
          </a:p>
          <a:p>
            <a:r>
              <a:rPr lang="en-US" sz="2800" dirty="0" smtClean="0"/>
              <a:t>Traditional streaming systems don’t achieve these properties simultaneously</a:t>
            </a:r>
            <a:endParaRPr lang="en-US" sz="2800" dirty="0"/>
          </a:p>
        </p:txBody>
      </p:sp>
    </p:spTree>
    <p:extLst>
      <p:ext uri="{BB962C8B-B14F-4D97-AF65-F5344CB8AC3E}">
        <p14:creationId xmlns:p14="http://schemas.microsoft.com/office/powerpoint/2010/main" val="14837368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smtClean="0">
                <a:solidFill>
                  <a:srgbClr val="DB0202"/>
                </a:solidFill>
              </a:rPr>
              <a:t>Limitations of Traditional Streaming Systems</a:t>
            </a:r>
          </a:p>
          <a:p>
            <a:pPr>
              <a:lnSpc>
                <a:spcPct val="200000"/>
              </a:lnSpc>
            </a:pPr>
            <a:r>
              <a:rPr lang="en-US" dirty="0" smtClean="0">
                <a:solidFill>
                  <a:srgbClr val="008000"/>
                </a:solidFill>
              </a:rPr>
              <a:t>Discretized Stream </a:t>
            </a:r>
            <a:r>
              <a:rPr lang="en-US" dirty="0">
                <a:solidFill>
                  <a:srgbClr val="008000"/>
                </a:solidFill>
              </a:rPr>
              <a:t>P</a:t>
            </a:r>
            <a:r>
              <a:rPr lang="en-US" dirty="0" smtClean="0">
                <a:solidFill>
                  <a:srgbClr val="008000"/>
                </a:solidFill>
              </a:rPr>
              <a:t>rocessing</a:t>
            </a:r>
          </a:p>
          <a:p>
            <a:pPr>
              <a:lnSpc>
                <a:spcPct val="200000"/>
              </a:lnSpc>
            </a:pPr>
            <a:r>
              <a:rPr lang="en-US" dirty="0" smtClean="0">
                <a:solidFill>
                  <a:srgbClr val="0000FF"/>
                </a:solidFill>
              </a:rPr>
              <a:t>Unification with Batch and Interactive Processing</a:t>
            </a:r>
          </a:p>
          <a:p>
            <a:endParaRPr lang="en-US" dirty="0"/>
          </a:p>
        </p:txBody>
      </p:sp>
    </p:spTree>
    <p:extLst>
      <p:ext uri="{BB962C8B-B14F-4D97-AF65-F5344CB8AC3E}">
        <p14:creationId xmlns:p14="http://schemas.microsoft.com/office/powerpoint/2010/main" val="38533708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Streaming Systems</a:t>
            </a:r>
            <a:endParaRPr lang="en-US" dirty="0"/>
          </a:p>
        </p:txBody>
      </p:sp>
      <p:sp>
        <p:nvSpPr>
          <p:cNvPr id="3" name="Content Placeholder 2"/>
          <p:cNvSpPr>
            <a:spLocks noGrp="1"/>
          </p:cNvSpPr>
          <p:nvPr>
            <p:ph idx="1"/>
          </p:nvPr>
        </p:nvSpPr>
        <p:spPr>
          <a:xfrm>
            <a:off x="457199" y="1533361"/>
            <a:ext cx="6163947" cy="3163688"/>
          </a:xfrm>
        </p:spPr>
        <p:txBody>
          <a:bodyPr>
            <a:normAutofit/>
          </a:bodyPr>
          <a:lstStyle/>
          <a:p>
            <a:r>
              <a:rPr lang="en-US" i="1" dirty="0" smtClean="0"/>
              <a:t>Continuous operator </a:t>
            </a:r>
            <a:r>
              <a:rPr lang="en-US" dirty="0" smtClean="0"/>
              <a:t>model</a:t>
            </a:r>
          </a:p>
        </p:txBody>
      </p:sp>
      <p:grpSp>
        <p:nvGrpSpPr>
          <p:cNvPr id="58" name="Group 57"/>
          <p:cNvGrpSpPr/>
          <p:nvPr/>
        </p:nvGrpSpPr>
        <p:grpSpPr>
          <a:xfrm>
            <a:off x="5135859" y="1782391"/>
            <a:ext cx="3569841" cy="2662060"/>
            <a:chOff x="4864845" y="3451681"/>
            <a:chExt cx="3569841" cy="2662060"/>
          </a:xfrm>
        </p:grpSpPr>
        <p:cxnSp>
          <p:nvCxnSpPr>
            <p:cNvPr id="38" name="Straight Arrow Connector 37"/>
            <p:cNvCxnSpPr>
              <a:endCxn id="4" idx="1"/>
            </p:cNvCxnSpPr>
            <p:nvPr/>
          </p:nvCxnSpPr>
          <p:spPr>
            <a:xfrm flipV="1">
              <a:off x="6454445" y="4827119"/>
              <a:ext cx="871451" cy="737092"/>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p:cNvPicPr>
            <p:nvPr/>
          </p:nvPicPr>
          <p:blipFill>
            <a:blip r:embed="rId3"/>
            <a:stretch>
              <a:fillRect/>
            </a:stretch>
          </p:blipFill>
          <p:spPr>
            <a:xfrm>
              <a:off x="7325896" y="4451120"/>
              <a:ext cx="801492" cy="751998"/>
            </a:xfrm>
            <a:prstGeom prst="rect">
              <a:avLst/>
            </a:prstGeom>
          </p:spPr>
        </p:pic>
        <p:pic>
          <p:nvPicPr>
            <p:cNvPr id="5" name="Picture 4"/>
            <p:cNvPicPr>
              <a:picLocks/>
            </p:cNvPicPr>
            <p:nvPr/>
          </p:nvPicPr>
          <p:blipFill>
            <a:blip r:embed="rId3"/>
            <a:stretch>
              <a:fillRect/>
            </a:stretch>
          </p:blipFill>
          <p:spPr>
            <a:xfrm>
              <a:off x="5831007" y="3864364"/>
              <a:ext cx="801492" cy="751998"/>
            </a:xfrm>
            <a:prstGeom prst="rect">
              <a:avLst/>
            </a:prstGeom>
          </p:spPr>
        </p:pic>
        <p:sp>
          <p:nvSpPr>
            <p:cNvPr id="7" name="Rectangle 6"/>
            <p:cNvSpPr/>
            <p:nvPr/>
          </p:nvSpPr>
          <p:spPr>
            <a:xfrm>
              <a:off x="6152655" y="3818589"/>
              <a:ext cx="372336" cy="363750"/>
            </a:xfrm>
            <a:prstGeom prst="rect">
              <a:avLst/>
            </a:prstGeom>
            <a:ln w="12700" cmpd="sng">
              <a:solidFill>
                <a:srgbClr val="77933C"/>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a:p>
          </p:txBody>
        </p:sp>
        <p:cxnSp>
          <p:nvCxnSpPr>
            <p:cNvPr id="8" name="Straight Connector 7"/>
            <p:cNvCxnSpPr/>
            <p:nvPr/>
          </p:nvCxnSpPr>
          <p:spPr>
            <a:xfrm>
              <a:off x="6152655" y="4039066"/>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p:nvCxnSpPr>
          <p:spPr>
            <a:xfrm>
              <a:off x="6152655" y="3964865"/>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p:nvCxnSpPr>
          <p:spPr>
            <a:xfrm>
              <a:off x="6152655" y="4113266"/>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1" name="Straight Connector 10"/>
            <p:cNvCxnSpPr/>
            <p:nvPr/>
          </p:nvCxnSpPr>
          <p:spPr>
            <a:xfrm>
              <a:off x="6152655" y="3890665"/>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7648329" y="4388829"/>
              <a:ext cx="372336" cy="363750"/>
            </a:xfrm>
            <a:prstGeom prst="rect">
              <a:avLst/>
            </a:prstGeom>
            <a:ln w="12700" cmpd="sng">
              <a:solidFill>
                <a:srgbClr val="77933C"/>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a:p>
          </p:txBody>
        </p:sp>
        <p:cxnSp>
          <p:nvCxnSpPr>
            <p:cNvPr id="14" name="Straight Connector 13"/>
            <p:cNvCxnSpPr/>
            <p:nvPr/>
          </p:nvCxnSpPr>
          <p:spPr>
            <a:xfrm>
              <a:off x="7648329" y="4609306"/>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5" name="Straight Connector 14"/>
            <p:cNvCxnSpPr/>
            <p:nvPr/>
          </p:nvCxnSpPr>
          <p:spPr>
            <a:xfrm>
              <a:off x="7648329" y="4535105"/>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6" name="Straight Connector 15"/>
            <p:cNvCxnSpPr/>
            <p:nvPr/>
          </p:nvCxnSpPr>
          <p:spPr>
            <a:xfrm>
              <a:off x="7648329" y="4683507"/>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7" name="Straight Connector 16"/>
            <p:cNvCxnSpPr/>
            <p:nvPr/>
          </p:nvCxnSpPr>
          <p:spPr>
            <a:xfrm>
              <a:off x="7648329" y="4460906"/>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p:nvPr/>
          </p:nvCxnSpPr>
          <p:spPr>
            <a:xfrm>
              <a:off x="5447542" y="4243269"/>
              <a:ext cx="484499"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 name="Arc 18"/>
            <p:cNvSpPr/>
            <p:nvPr/>
          </p:nvSpPr>
          <p:spPr>
            <a:xfrm>
              <a:off x="5840131" y="3837156"/>
              <a:ext cx="300442" cy="287871"/>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cxnSp>
          <p:nvCxnSpPr>
            <p:cNvPr id="20" name="Straight Arrow Connector 19"/>
            <p:cNvCxnSpPr>
              <a:endCxn id="4" idx="1"/>
            </p:cNvCxnSpPr>
            <p:nvPr/>
          </p:nvCxnSpPr>
          <p:spPr>
            <a:xfrm>
              <a:off x="6454445" y="4316301"/>
              <a:ext cx="871451" cy="510818"/>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1" name="Arc 20"/>
            <p:cNvSpPr/>
            <p:nvPr/>
          </p:nvSpPr>
          <p:spPr>
            <a:xfrm>
              <a:off x="7337248" y="4409178"/>
              <a:ext cx="300442" cy="287871"/>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22" name="TextBox 21"/>
            <p:cNvSpPr txBox="1"/>
            <p:nvPr/>
          </p:nvSpPr>
          <p:spPr>
            <a:xfrm>
              <a:off x="5570712" y="3451681"/>
              <a:ext cx="1508346" cy="369332"/>
            </a:xfrm>
            <a:prstGeom prst="rect">
              <a:avLst/>
            </a:prstGeom>
            <a:noFill/>
          </p:spPr>
          <p:txBody>
            <a:bodyPr wrap="none" rtlCol="0">
              <a:spAutoFit/>
            </a:bodyPr>
            <a:lstStyle/>
            <a:p>
              <a:pPr algn="ctr"/>
              <a:r>
                <a:rPr lang="en-US" dirty="0" smtClean="0"/>
                <a:t>mutable state</a:t>
              </a:r>
              <a:endParaRPr lang="en-US" dirty="0"/>
            </a:p>
          </p:txBody>
        </p:sp>
        <p:sp>
          <p:nvSpPr>
            <p:cNvPr id="24" name="TextBox 23"/>
            <p:cNvSpPr txBox="1"/>
            <p:nvPr/>
          </p:nvSpPr>
          <p:spPr>
            <a:xfrm>
              <a:off x="5704338" y="4537845"/>
              <a:ext cx="916808" cy="332399"/>
            </a:xfrm>
            <a:prstGeom prst="rect">
              <a:avLst/>
            </a:prstGeom>
            <a:noFill/>
            <a:ln w="6350" cmpd="sng">
              <a:noFill/>
            </a:ln>
            <a:effectLst/>
          </p:spPr>
          <p:txBody>
            <a:bodyPr wrap="square" lIns="0" tIns="27432" rIns="0" bIns="27432" rtlCol="0">
              <a:spAutoFit/>
            </a:bodyPr>
            <a:lstStyle/>
            <a:p>
              <a:pPr algn="ctr"/>
              <a:r>
                <a:rPr lang="en-US" dirty="0" smtClean="0"/>
                <a:t>node 1</a:t>
              </a:r>
              <a:endParaRPr lang="en-US" dirty="0"/>
            </a:p>
          </p:txBody>
        </p:sp>
        <p:sp>
          <p:nvSpPr>
            <p:cNvPr id="25" name="TextBox 24"/>
            <p:cNvSpPr txBox="1"/>
            <p:nvPr/>
          </p:nvSpPr>
          <p:spPr>
            <a:xfrm>
              <a:off x="7199788" y="5204923"/>
              <a:ext cx="927600" cy="332399"/>
            </a:xfrm>
            <a:prstGeom prst="rect">
              <a:avLst/>
            </a:prstGeom>
            <a:solidFill>
              <a:srgbClr val="FFFFFF"/>
            </a:solidFill>
            <a:ln w="6350" cmpd="sng">
              <a:solidFill>
                <a:srgbClr val="FFFFFF"/>
              </a:solidFill>
            </a:ln>
            <a:effectLst/>
          </p:spPr>
          <p:txBody>
            <a:bodyPr wrap="square" lIns="0" tIns="27432" rIns="0" bIns="27432" rtlCol="0">
              <a:spAutoFit/>
            </a:bodyPr>
            <a:lstStyle/>
            <a:p>
              <a:pPr algn="ctr"/>
              <a:r>
                <a:rPr lang="en-US" dirty="0" smtClean="0"/>
                <a:t>node 3</a:t>
              </a:r>
              <a:endParaRPr lang="en-US" dirty="0"/>
            </a:p>
          </p:txBody>
        </p:sp>
        <p:sp>
          <p:nvSpPr>
            <p:cNvPr id="26" name="TextBox 25"/>
            <p:cNvSpPr txBox="1"/>
            <p:nvPr/>
          </p:nvSpPr>
          <p:spPr>
            <a:xfrm>
              <a:off x="4864845" y="3920104"/>
              <a:ext cx="803089" cy="646331"/>
            </a:xfrm>
            <a:prstGeom prst="rect">
              <a:avLst/>
            </a:prstGeom>
            <a:noFill/>
          </p:spPr>
          <p:txBody>
            <a:bodyPr wrap="none" lIns="0" rIns="91440" rtlCol="0" anchor="ctr">
              <a:spAutoFit/>
            </a:bodyPr>
            <a:lstStyle/>
            <a:p>
              <a:r>
                <a:rPr lang="en-US" dirty="0" smtClean="0"/>
                <a:t>input </a:t>
              </a:r>
            </a:p>
            <a:p>
              <a:r>
                <a:rPr lang="en-US" dirty="0" smtClean="0"/>
                <a:t>records</a:t>
              </a:r>
              <a:endParaRPr lang="en-US" dirty="0"/>
            </a:p>
          </p:txBody>
        </p:sp>
        <p:cxnSp>
          <p:nvCxnSpPr>
            <p:cNvPr id="28" name="Straight Arrow Connector 27"/>
            <p:cNvCxnSpPr/>
            <p:nvPr/>
          </p:nvCxnSpPr>
          <p:spPr>
            <a:xfrm>
              <a:off x="7955291" y="4827119"/>
              <a:ext cx="479395"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p:cNvPicPr>
            <p:nvPr/>
          </p:nvPicPr>
          <p:blipFill>
            <a:blip r:embed="rId3"/>
            <a:stretch>
              <a:fillRect/>
            </a:stretch>
          </p:blipFill>
          <p:spPr>
            <a:xfrm>
              <a:off x="5819654" y="5113433"/>
              <a:ext cx="801492" cy="751998"/>
            </a:xfrm>
            <a:prstGeom prst="rect">
              <a:avLst/>
            </a:prstGeom>
          </p:spPr>
        </p:pic>
        <p:sp>
          <p:nvSpPr>
            <p:cNvPr id="31" name="Rectangle 30"/>
            <p:cNvSpPr/>
            <p:nvPr/>
          </p:nvSpPr>
          <p:spPr>
            <a:xfrm>
              <a:off x="6142087" y="5051142"/>
              <a:ext cx="372336" cy="363750"/>
            </a:xfrm>
            <a:prstGeom prst="rect">
              <a:avLst/>
            </a:prstGeom>
            <a:ln w="12700" cmpd="sng">
              <a:solidFill>
                <a:srgbClr val="77933C"/>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a:p>
          </p:txBody>
        </p:sp>
        <p:cxnSp>
          <p:nvCxnSpPr>
            <p:cNvPr id="32" name="Straight Connector 31"/>
            <p:cNvCxnSpPr/>
            <p:nvPr/>
          </p:nvCxnSpPr>
          <p:spPr>
            <a:xfrm>
              <a:off x="6142087" y="5271618"/>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p:nvCxnSpPr>
          <p:spPr>
            <a:xfrm>
              <a:off x="6142087" y="5197418"/>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p:nvCxnSpPr>
          <p:spPr>
            <a:xfrm>
              <a:off x="6142087" y="5345819"/>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p:nvCxnSpPr>
          <p:spPr>
            <a:xfrm>
              <a:off x="6142087" y="5123218"/>
              <a:ext cx="372336" cy="0"/>
            </a:xfrm>
            <a:prstGeom prst="line">
              <a:avLst/>
            </a:prstGeom>
            <a:ln w="12700" cmpd="sng">
              <a:solidFill>
                <a:srgbClr val="77933C"/>
              </a:solidFill>
            </a:ln>
          </p:spPr>
          <p:style>
            <a:lnRef idx="1">
              <a:schemeClr val="accent3"/>
            </a:lnRef>
            <a:fillRef idx="0">
              <a:schemeClr val="accent3"/>
            </a:fillRef>
            <a:effectRef idx="0">
              <a:schemeClr val="accent3"/>
            </a:effectRef>
            <a:fontRef idx="minor">
              <a:schemeClr val="tx1"/>
            </a:fontRef>
          </p:style>
        </p:cxnSp>
        <p:sp>
          <p:nvSpPr>
            <p:cNvPr id="36" name="Arc 35"/>
            <p:cNvSpPr/>
            <p:nvPr/>
          </p:nvSpPr>
          <p:spPr>
            <a:xfrm>
              <a:off x="5831006" y="5071491"/>
              <a:ext cx="300442" cy="287871"/>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7" name="TextBox 36"/>
            <p:cNvSpPr txBox="1"/>
            <p:nvPr/>
          </p:nvSpPr>
          <p:spPr>
            <a:xfrm>
              <a:off x="5682195" y="5781342"/>
              <a:ext cx="950304" cy="332399"/>
            </a:xfrm>
            <a:prstGeom prst="rect">
              <a:avLst/>
            </a:prstGeom>
            <a:noFill/>
            <a:ln w="6350" cmpd="sng">
              <a:noFill/>
            </a:ln>
            <a:effectLst/>
          </p:spPr>
          <p:txBody>
            <a:bodyPr wrap="square" lIns="0" tIns="27432" rIns="0" bIns="27432" rtlCol="0">
              <a:spAutoFit/>
            </a:bodyPr>
            <a:lstStyle/>
            <a:p>
              <a:pPr algn="ctr"/>
              <a:r>
                <a:rPr lang="en-US" dirty="0" smtClean="0"/>
                <a:t>node 2</a:t>
              </a:r>
              <a:endParaRPr lang="en-US" dirty="0"/>
            </a:p>
          </p:txBody>
        </p:sp>
        <p:cxnSp>
          <p:nvCxnSpPr>
            <p:cNvPr id="42" name="Straight Arrow Connector 41"/>
            <p:cNvCxnSpPr/>
            <p:nvPr/>
          </p:nvCxnSpPr>
          <p:spPr>
            <a:xfrm>
              <a:off x="5447542" y="5492616"/>
              <a:ext cx="484499"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864845" y="5169451"/>
              <a:ext cx="803089" cy="646331"/>
            </a:xfrm>
            <a:prstGeom prst="rect">
              <a:avLst/>
            </a:prstGeom>
            <a:noFill/>
          </p:spPr>
          <p:txBody>
            <a:bodyPr wrap="none" lIns="0" rIns="91440" rtlCol="0" anchor="ctr">
              <a:spAutoFit/>
            </a:bodyPr>
            <a:lstStyle/>
            <a:p>
              <a:r>
                <a:rPr lang="en-US" dirty="0" smtClean="0"/>
                <a:t>input </a:t>
              </a:r>
            </a:p>
            <a:p>
              <a:r>
                <a:rPr lang="en-US" dirty="0" smtClean="0"/>
                <a:t>records</a:t>
              </a:r>
              <a:endParaRPr lang="en-US" dirty="0"/>
            </a:p>
          </p:txBody>
        </p:sp>
      </p:grpSp>
      <p:sp>
        <p:nvSpPr>
          <p:cNvPr id="54" name="Content Placeholder 2"/>
          <p:cNvSpPr txBox="1">
            <a:spLocks/>
          </p:cNvSpPr>
          <p:nvPr/>
        </p:nvSpPr>
        <p:spPr>
          <a:xfrm>
            <a:off x="457200" y="3470632"/>
            <a:ext cx="3837222" cy="16524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67" name="Content Placeholder 2"/>
          <p:cNvSpPr txBox="1">
            <a:spLocks/>
          </p:cNvSpPr>
          <p:nvPr/>
        </p:nvSpPr>
        <p:spPr>
          <a:xfrm>
            <a:off x="328441" y="2030787"/>
            <a:ext cx="4829716" cy="26662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t>Each node runs an operator with in-memory mutable state</a:t>
            </a:r>
          </a:p>
          <a:p>
            <a:pPr lvl="1"/>
            <a:r>
              <a:rPr lang="en-US" dirty="0" smtClean="0"/>
              <a:t>For each input record, state is updated and new records are sent out </a:t>
            </a:r>
          </a:p>
          <a:p>
            <a:endParaRPr lang="en-US" dirty="0" smtClean="0"/>
          </a:p>
          <a:p>
            <a:endParaRPr lang="en-US" dirty="0"/>
          </a:p>
        </p:txBody>
      </p:sp>
      <p:sp>
        <p:nvSpPr>
          <p:cNvPr id="69" name="Content Placeholder 2"/>
          <p:cNvSpPr txBox="1">
            <a:spLocks/>
          </p:cNvSpPr>
          <p:nvPr/>
        </p:nvSpPr>
        <p:spPr>
          <a:xfrm>
            <a:off x="453677" y="4702097"/>
            <a:ext cx="8333372" cy="15404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Mutable state is lost if node fails</a:t>
            </a:r>
          </a:p>
          <a:p>
            <a:pPr lvl="1"/>
            <a:endParaRPr lang="en-US" dirty="0"/>
          </a:p>
          <a:p>
            <a:r>
              <a:rPr lang="en-US" dirty="0" smtClean="0"/>
              <a:t>Various techniques exist to make state fault-tolerant</a:t>
            </a:r>
          </a:p>
          <a:p>
            <a:endParaRPr lang="en-US" dirty="0"/>
          </a:p>
        </p:txBody>
      </p:sp>
    </p:spTree>
    <p:extLst>
      <p:ext uri="{BB962C8B-B14F-4D97-AF65-F5344CB8AC3E}">
        <p14:creationId xmlns:p14="http://schemas.microsoft.com/office/powerpoint/2010/main" val="1201183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Fault-tolerance in Traditional Systems</a:t>
            </a:r>
            <a:endParaRPr lang="en-US" sz="3800" dirty="0"/>
          </a:p>
        </p:txBody>
      </p:sp>
      <p:sp>
        <p:nvSpPr>
          <p:cNvPr id="3" name="Content Placeholder 2"/>
          <p:cNvSpPr>
            <a:spLocks noGrp="1"/>
          </p:cNvSpPr>
          <p:nvPr>
            <p:ph idx="1"/>
          </p:nvPr>
        </p:nvSpPr>
        <p:spPr>
          <a:xfrm>
            <a:off x="4019972" y="2329733"/>
            <a:ext cx="4927008" cy="3796430"/>
          </a:xfrm>
        </p:spPr>
        <p:txBody>
          <a:bodyPr>
            <a:normAutofit/>
          </a:bodyPr>
          <a:lstStyle/>
          <a:p>
            <a:pPr>
              <a:spcAft>
                <a:spcPts val="1200"/>
              </a:spcAft>
            </a:pPr>
            <a:r>
              <a:rPr lang="en-US" sz="2200" dirty="0" smtClean="0"/>
              <a:t>Separate set of “hot failover” nodes process the same data streams</a:t>
            </a:r>
          </a:p>
          <a:p>
            <a:pPr>
              <a:spcAft>
                <a:spcPts val="1200"/>
              </a:spcAft>
            </a:pPr>
            <a:r>
              <a:rPr lang="en-US" sz="2200" dirty="0" smtClean="0"/>
              <a:t>Synchronization protocols ensures exact ordering of records in both sets</a:t>
            </a:r>
          </a:p>
          <a:p>
            <a:pPr>
              <a:spcAft>
                <a:spcPts val="1200"/>
              </a:spcAft>
            </a:pPr>
            <a:r>
              <a:rPr lang="en-US" sz="2200" dirty="0" smtClean="0"/>
              <a:t>On failure, the system switches over to the failover nodes</a:t>
            </a:r>
          </a:p>
        </p:txBody>
      </p:sp>
      <p:grpSp>
        <p:nvGrpSpPr>
          <p:cNvPr id="53" name="Group 52"/>
          <p:cNvGrpSpPr/>
          <p:nvPr/>
        </p:nvGrpSpPr>
        <p:grpSpPr>
          <a:xfrm>
            <a:off x="2274812" y="3476165"/>
            <a:ext cx="1950945" cy="632108"/>
            <a:chOff x="2274812" y="3476165"/>
            <a:chExt cx="1950945" cy="632108"/>
          </a:xfrm>
        </p:grpSpPr>
        <p:grpSp>
          <p:nvGrpSpPr>
            <p:cNvPr id="191" name="Group 190"/>
            <p:cNvGrpSpPr>
              <a:grpSpLocks noChangeAspect="1"/>
            </p:cNvGrpSpPr>
            <p:nvPr/>
          </p:nvGrpSpPr>
          <p:grpSpPr>
            <a:xfrm>
              <a:off x="2274812" y="3533099"/>
              <a:ext cx="610431" cy="575174"/>
              <a:chOff x="3811867" y="4016020"/>
              <a:chExt cx="1438780" cy="698829"/>
            </a:xfrm>
          </p:grpSpPr>
          <p:cxnSp>
            <p:nvCxnSpPr>
              <p:cNvPr id="192" name="Straight Arrow Connector 191"/>
              <p:cNvCxnSpPr/>
              <p:nvPr/>
            </p:nvCxnSpPr>
            <p:spPr>
              <a:xfrm flipV="1">
                <a:off x="3811867" y="4016020"/>
                <a:ext cx="1438780" cy="698829"/>
              </a:xfrm>
              <a:prstGeom prst="straightConnector1">
                <a:avLst/>
              </a:prstGeom>
              <a:ln w="28575" cmpd="sng">
                <a:solidFill>
                  <a:srgbClr val="0000FF"/>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p:nvPr/>
            </p:nvCxnSpPr>
            <p:spPr>
              <a:xfrm>
                <a:off x="3814121" y="4016020"/>
                <a:ext cx="1426197" cy="698829"/>
              </a:xfrm>
              <a:prstGeom prst="straightConnector1">
                <a:avLst/>
              </a:prstGeom>
              <a:ln w="28575" cmpd="sng">
                <a:solidFill>
                  <a:srgbClr val="0000FF"/>
                </a:solidFill>
                <a:prstDash val="dash"/>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194" name="TextBox 193"/>
            <p:cNvSpPr txBox="1"/>
            <p:nvPr/>
          </p:nvSpPr>
          <p:spPr>
            <a:xfrm>
              <a:off x="2824920" y="3476165"/>
              <a:ext cx="1400837" cy="615553"/>
            </a:xfrm>
            <a:prstGeom prst="rect">
              <a:avLst/>
            </a:prstGeom>
            <a:noFill/>
          </p:spPr>
          <p:txBody>
            <a:bodyPr wrap="square" rtlCol="0" anchor="ctr">
              <a:spAutoFit/>
            </a:bodyPr>
            <a:lstStyle/>
            <a:p>
              <a:r>
                <a:rPr lang="en-US" sz="1700" b="1" dirty="0" smtClean="0">
                  <a:solidFill>
                    <a:srgbClr val="0000FF"/>
                  </a:solidFill>
                </a:rPr>
                <a:t>sync protocol</a:t>
              </a:r>
            </a:p>
          </p:txBody>
        </p:sp>
      </p:grpSp>
      <p:grpSp>
        <p:nvGrpSpPr>
          <p:cNvPr id="241" name="Group 240"/>
          <p:cNvGrpSpPr/>
          <p:nvPr/>
        </p:nvGrpSpPr>
        <p:grpSpPr>
          <a:xfrm>
            <a:off x="1546805" y="2329733"/>
            <a:ext cx="2070934" cy="987798"/>
            <a:chOff x="1546805" y="2329733"/>
            <a:chExt cx="2070934" cy="987798"/>
          </a:xfrm>
        </p:grpSpPr>
        <p:grpSp>
          <p:nvGrpSpPr>
            <p:cNvPr id="22" name="Group 21"/>
            <p:cNvGrpSpPr/>
            <p:nvPr/>
          </p:nvGrpSpPr>
          <p:grpSpPr>
            <a:xfrm>
              <a:off x="1546805" y="2329733"/>
              <a:ext cx="734684" cy="711098"/>
              <a:chOff x="1546805" y="2329733"/>
              <a:chExt cx="734684" cy="711098"/>
            </a:xfrm>
          </p:grpSpPr>
          <p:pic>
            <p:nvPicPr>
              <p:cNvPr id="5" name="Picture 4"/>
              <p:cNvPicPr>
                <a:picLocks/>
              </p:cNvPicPr>
              <p:nvPr/>
            </p:nvPicPr>
            <p:blipFill>
              <a:blip r:embed="rId3"/>
              <a:stretch>
                <a:fillRect/>
              </a:stretch>
            </p:blipFill>
            <p:spPr>
              <a:xfrm>
                <a:off x="1546805" y="2370535"/>
                <a:ext cx="734684" cy="670296"/>
              </a:xfrm>
              <a:prstGeom prst="rect">
                <a:avLst/>
              </a:prstGeom>
            </p:spPr>
          </p:pic>
          <p:grpSp>
            <p:nvGrpSpPr>
              <p:cNvPr id="26" name="Group 25"/>
              <p:cNvGrpSpPr/>
              <p:nvPr/>
            </p:nvGrpSpPr>
            <p:grpSpPr>
              <a:xfrm>
                <a:off x="1840182" y="2329733"/>
                <a:ext cx="348173" cy="324229"/>
                <a:chOff x="1840182" y="2851922"/>
                <a:chExt cx="348173" cy="324229"/>
              </a:xfrm>
              <a:solidFill>
                <a:srgbClr val="008000"/>
              </a:solidFill>
            </p:grpSpPr>
            <p:sp>
              <p:nvSpPr>
                <p:cNvPr id="7" name="Rectangle 6"/>
                <p:cNvSpPr/>
                <p:nvPr/>
              </p:nvSpPr>
              <p:spPr>
                <a:xfrm>
                  <a:off x="1840182" y="2851922"/>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8" name="Straight Connector 7"/>
                <p:cNvCxnSpPr/>
                <p:nvPr/>
              </p:nvCxnSpPr>
              <p:spPr>
                <a:xfrm>
                  <a:off x="1840182" y="304844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9" name="Straight Connector 8"/>
                <p:cNvCxnSpPr/>
                <p:nvPr/>
              </p:nvCxnSpPr>
              <p:spPr>
                <a:xfrm>
                  <a:off x="1840182" y="298230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0" name="Straight Connector 9"/>
                <p:cNvCxnSpPr/>
                <p:nvPr/>
              </p:nvCxnSpPr>
              <p:spPr>
                <a:xfrm>
                  <a:off x="1840182" y="311458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1" name="Straight Connector 10"/>
                <p:cNvCxnSpPr/>
                <p:nvPr/>
              </p:nvCxnSpPr>
              <p:spPr>
                <a:xfrm>
                  <a:off x="1840182" y="291616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9" name="Arc 18"/>
              <p:cNvSpPr/>
              <p:nvPr/>
            </p:nvSpPr>
            <p:spPr>
              <a:xfrm>
                <a:off x="1547939" y="2346283"/>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nvGrpSpPr>
            <p:cNvPr id="24" name="Group 23"/>
            <p:cNvGrpSpPr/>
            <p:nvPr/>
          </p:nvGrpSpPr>
          <p:grpSpPr>
            <a:xfrm>
              <a:off x="2883055" y="2591712"/>
              <a:ext cx="734684" cy="725819"/>
              <a:chOff x="2883055" y="2591712"/>
              <a:chExt cx="734684" cy="725819"/>
            </a:xfrm>
          </p:grpSpPr>
          <p:pic>
            <p:nvPicPr>
              <p:cNvPr id="4" name="Picture 3"/>
              <p:cNvPicPr>
                <a:picLocks/>
              </p:cNvPicPr>
              <p:nvPr/>
            </p:nvPicPr>
            <p:blipFill>
              <a:blip r:embed="rId3"/>
              <a:stretch>
                <a:fillRect/>
              </a:stretch>
            </p:blipFill>
            <p:spPr>
              <a:xfrm>
                <a:off x="2883055" y="2647235"/>
                <a:ext cx="734684" cy="670296"/>
              </a:xfrm>
              <a:prstGeom prst="rect">
                <a:avLst/>
              </a:prstGeom>
            </p:spPr>
          </p:pic>
          <p:grpSp>
            <p:nvGrpSpPr>
              <p:cNvPr id="23" name="Group 22"/>
              <p:cNvGrpSpPr/>
              <p:nvPr/>
            </p:nvGrpSpPr>
            <p:grpSpPr>
              <a:xfrm>
                <a:off x="3177166" y="2591712"/>
                <a:ext cx="348173" cy="324229"/>
                <a:chOff x="3177166" y="3113901"/>
                <a:chExt cx="348173" cy="324229"/>
              </a:xfrm>
              <a:solidFill>
                <a:srgbClr val="008000"/>
              </a:solidFill>
            </p:grpSpPr>
            <p:sp>
              <p:nvSpPr>
                <p:cNvPr id="13" name="Rectangle 12"/>
                <p:cNvSpPr/>
                <p:nvPr/>
              </p:nvSpPr>
              <p:spPr>
                <a:xfrm>
                  <a:off x="3177166" y="3113901"/>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4" name="Straight Connector 13"/>
                <p:cNvCxnSpPr/>
                <p:nvPr/>
              </p:nvCxnSpPr>
              <p:spPr>
                <a:xfrm>
                  <a:off x="3177166" y="331042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5" name="Straight Connector 14"/>
                <p:cNvCxnSpPr/>
                <p:nvPr/>
              </p:nvCxnSpPr>
              <p:spPr>
                <a:xfrm>
                  <a:off x="3177166" y="324428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6" name="Straight Connector 15"/>
                <p:cNvCxnSpPr/>
                <p:nvPr/>
              </p:nvCxnSpPr>
              <p:spPr>
                <a:xfrm>
                  <a:off x="3177166" y="337656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 name="Straight Connector 16"/>
                <p:cNvCxnSpPr/>
                <p:nvPr/>
              </p:nvCxnSpPr>
              <p:spPr>
                <a:xfrm>
                  <a:off x="3177166" y="317814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1" name="Arc 20"/>
              <p:cNvSpPr/>
              <p:nvPr/>
            </p:nvSpPr>
            <p:spPr>
              <a:xfrm>
                <a:off x="2886273" y="2609850"/>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grpSp>
        <p:nvGrpSpPr>
          <p:cNvPr id="18" name="Group 17"/>
          <p:cNvGrpSpPr/>
          <p:nvPr/>
        </p:nvGrpSpPr>
        <p:grpSpPr>
          <a:xfrm>
            <a:off x="1536189" y="3062148"/>
            <a:ext cx="734684" cy="725819"/>
            <a:chOff x="1536189" y="3062148"/>
            <a:chExt cx="734684" cy="725819"/>
          </a:xfrm>
        </p:grpSpPr>
        <p:pic>
          <p:nvPicPr>
            <p:cNvPr id="30" name="Picture 29"/>
            <p:cNvPicPr>
              <a:picLocks/>
            </p:cNvPicPr>
            <p:nvPr/>
          </p:nvPicPr>
          <p:blipFill>
            <a:blip r:embed="rId3"/>
            <a:stretch>
              <a:fillRect/>
            </a:stretch>
          </p:blipFill>
          <p:spPr>
            <a:xfrm>
              <a:off x="1536189" y="3117671"/>
              <a:ext cx="734684" cy="670296"/>
            </a:xfrm>
            <a:prstGeom prst="rect">
              <a:avLst/>
            </a:prstGeom>
          </p:spPr>
        </p:pic>
        <p:grpSp>
          <p:nvGrpSpPr>
            <p:cNvPr id="29" name="Group 28"/>
            <p:cNvGrpSpPr/>
            <p:nvPr/>
          </p:nvGrpSpPr>
          <p:grpSpPr>
            <a:xfrm>
              <a:off x="1830299" y="3062148"/>
              <a:ext cx="348173" cy="324229"/>
              <a:chOff x="1830299" y="3584337"/>
              <a:chExt cx="348173" cy="324229"/>
            </a:xfrm>
            <a:solidFill>
              <a:srgbClr val="008000"/>
            </a:solidFill>
          </p:grpSpPr>
          <p:sp>
            <p:nvSpPr>
              <p:cNvPr id="31" name="Rectangle 30"/>
              <p:cNvSpPr/>
              <p:nvPr/>
            </p:nvSpPr>
            <p:spPr>
              <a:xfrm>
                <a:off x="1830299" y="3584337"/>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32" name="Straight Connector 31"/>
              <p:cNvCxnSpPr/>
              <p:nvPr/>
            </p:nvCxnSpPr>
            <p:spPr>
              <a:xfrm>
                <a:off x="1830299" y="378085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3" name="Straight Connector 32"/>
              <p:cNvCxnSpPr/>
              <p:nvPr/>
            </p:nvCxnSpPr>
            <p:spPr>
              <a:xfrm>
                <a:off x="1830299" y="371472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4" name="Straight Connector 33"/>
              <p:cNvCxnSpPr/>
              <p:nvPr/>
            </p:nvCxnSpPr>
            <p:spPr>
              <a:xfrm>
                <a:off x="1830299" y="384699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5" name="Straight Connector 34"/>
              <p:cNvCxnSpPr/>
              <p:nvPr/>
            </p:nvCxnSpPr>
            <p:spPr>
              <a:xfrm>
                <a:off x="1830299" y="364858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36" name="Arc 35"/>
            <p:cNvSpPr/>
            <p:nvPr/>
          </p:nvSpPr>
          <p:spPr>
            <a:xfrm>
              <a:off x="1539406" y="3080286"/>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nvGrpSpPr>
          <p:cNvPr id="253" name="Group 252"/>
          <p:cNvGrpSpPr/>
          <p:nvPr/>
        </p:nvGrpSpPr>
        <p:grpSpPr>
          <a:xfrm>
            <a:off x="1096208" y="2672263"/>
            <a:ext cx="2791437" cy="762079"/>
            <a:chOff x="1096208" y="2672263"/>
            <a:chExt cx="2791437" cy="762079"/>
          </a:xfrm>
        </p:grpSpPr>
        <p:cxnSp>
          <p:nvCxnSpPr>
            <p:cNvPr id="28" name="Straight Arrow Connector 27"/>
            <p:cNvCxnSpPr/>
            <p:nvPr/>
          </p:nvCxnSpPr>
          <p:spPr>
            <a:xfrm flipV="1">
              <a:off x="3466780" y="2957011"/>
              <a:ext cx="420865"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2071000" y="2957011"/>
              <a:ext cx="894720" cy="47044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071000" y="2684834"/>
              <a:ext cx="894720" cy="272177"/>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a:stCxn id="6" idx="3"/>
            </p:cNvCxnSpPr>
            <p:nvPr/>
          </p:nvCxnSpPr>
          <p:spPr>
            <a:xfrm>
              <a:off x="1100552" y="2672263"/>
              <a:ext cx="488434"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a:stCxn id="116" idx="3"/>
            </p:cNvCxnSpPr>
            <p:nvPr/>
          </p:nvCxnSpPr>
          <p:spPr>
            <a:xfrm>
              <a:off x="1096208" y="3434342"/>
              <a:ext cx="489365"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479223" y="2502986"/>
            <a:ext cx="621329" cy="338554"/>
          </a:xfrm>
          <a:prstGeom prst="rect">
            <a:avLst/>
          </a:prstGeom>
          <a:noFill/>
        </p:spPr>
        <p:txBody>
          <a:bodyPr wrap="square" rtlCol="0">
            <a:spAutoFit/>
          </a:bodyPr>
          <a:lstStyle/>
          <a:p>
            <a:pPr algn="r"/>
            <a:r>
              <a:rPr lang="en-US" sz="1600" dirty="0" smtClean="0"/>
              <a:t>input</a:t>
            </a:r>
            <a:endParaRPr lang="en-US" sz="1600" dirty="0"/>
          </a:p>
        </p:txBody>
      </p:sp>
      <p:sp>
        <p:nvSpPr>
          <p:cNvPr id="116" name="TextBox 115"/>
          <p:cNvSpPr txBox="1"/>
          <p:nvPr/>
        </p:nvSpPr>
        <p:spPr>
          <a:xfrm>
            <a:off x="474879" y="3265065"/>
            <a:ext cx="621329" cy="338554"/>
          </a:xfrm>
          <a:prstGeom prst="rect">
            <a:avLst/>
          </a:prstGeom>
          <a:noFill/>
        </p:spPr>
        <p:txBody>
          <a:bodyPr wrap="square" rtlCol="0">
            <a:spAutoFit/>
          </a:bodyPr>
          <a:lstStyle/>
          <a:p>
            <a:pPr algn="r"/>
            <a:r>
              <a:rPr lang="en-US" sz="1600" dirty="0" smtClean="0"/>
              <a:t>input</a:t>
            </a:r>
            <a:endParaRPr lang="en-US" sz="1600" dirty="0"/>
          </a:p>
        </p:txBody>
      </p:sp>
      <p:sp>
        <p:nvSpPr>
          <p:cNvPr id="134" name="Cross 133"/>
          <p:cNvSpPr/>
          <p:nvPr/>
        </p:nvSpPr>
        <p:spPr>
          <a:xfrm rot="18900000">
            <a:off x="1549508" y="3150195"/>
            <a:ext cx="581348" cy="593109"/>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49" name="Group 248"/>
          <p:cNvGrpSpPr/>
          <p:nvPr/>
        </p:nvGrpSpPr>
        <p:grpSpPr>
          <a:xfrm>
            <a:off x="596679" y="2672263"/>
            <a:ext cx="3291907" cy="2715676"/>
            <a:chOff x="596679" y="2672263"/>
            <a:chExt cx="3291907" cy="2715676"/>
          </a:xfrm>
        </p:grpSpPr>
        <p:cxnSp>
          <p:nvCxnSpPr>
            <p:cNvPr id="164" name="Straight Arrow Connector 163"/>
            <p:cNvCxnSpPr/>
            <p:nvPr/>
          </p:nvCxnSpPr>
          <p:spPr>
            <a:xfrm flipV="1">
              <a:off x="2071653" y="4547474"/>
              <a:ext cx="894067" cy="479949"/>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2071653" y="4284806"/>
              <a:ext cx="894067" cy="262668"/>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6" idx="3"/>
            </p:cNvCxnSpPr>
            <p:nvPr/>
          </p:nvCxnSpPr>
          <p:spPr>
            <a:xfrm>
              <a:off x="1100552" y="2672263"/>
              <a:ext cx="488434" cy="1562485"/>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pic>
          <p:nvPicPr>
            <p:cNvPr id="165" name="Picture 164"/>
            <p:cNvPicPr>
              <a:picLocks/>
            </p:cNvPicPr>
            <p:nvPr/>
          </p:nvPicPr>
          <p:blipFill>
            <a:blip r:embed="rId3"/>
            <a:stretch>
              <a:fillRect/>
            </a:stretch>
          </p:blipFill>
          <p:spPr>
            <a:xfrm>
              <a:off x="2883995" y="4247208"/>
              <a:ext cx="734684" cy="670296"/>
            </a:xfrm>
            <a:prstGeom prst="rect">
              <a:avLst/>
            </a:prstGeom>
          </p:spPr>
        </p:pic>
        <p:pic>
          <p:nvPicPr>
            <p:cNvPr id="166" name="Picture 165"/>
            <p:cNvPicPr>
              <a:picLocks/>
            </p:cNvPicPr>
            <p:nvPr/>
          </p:nvPicPr>
          <p:blipFill>
            <a:blip r:embed="rId3"/>
            <a:stretch>
              <a:fillRect/>
            </a:stretch>
          </p:blipFill>
          <p:spPr>
            <a:xfrm>
              <a:off x="1547746" y="3970507"/>
              <a:ext cx="734684" cy="670296"/>
            </a:xfrm>
            <a:prstGeom prst="rect">
              <a:avLst/>
            </a:prstGeom>
          </p:spPr>
        </p:pic>
        <p:grpSp>
          <p:nvGrpSpPr>
            <p:cNvPr id="226" name="Group 225"/>
            <p:cNvGrpSpPr/>
            <p:nvPr/>
          </p:nvGrpSpPr>
          <p:grpSpPr>
            <a:xfrm>
              <a:off x="1841123" y="3929705"/>
              <a:ext cx="348173" cy="324229"/>
              <a:chOff x="1841123" y="4451894"/>
              <a:chExt cx="348173" cy="324229"/>
            </a:xfrm>
            <a:solidFill>
              <a:srgbClr val="008000"/>
            </a:solidFill>
          </p:grpSpPr>
          <p:sp>
            <p:nvSpPr>
              <p:cNvPr id="167" name="Rectangle 166"/>
              <p:cNvSpPr/>
              <p:nvPr/>
            </p:nvSpPr>
            <p:spPr>
              <a:xfrm>
                <a:off x="1841123" y="4451894"/>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68" name="Straight Connector 167"/>
              <p:cNvCxnSpPr/>
              <p:nvPr/>
            </p:nvCxnSpPr>
            <p:spPr>
              <a:xfrm>
                <a:off x="1841123" y="464841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69" name="Straight Connector 168"/>
              <p:cNvCxnSpPr/>
              <p:nvPr/>
            </p:nvCxnSpPr>
            <p:spPr>
              <a:xfrm>
                <a:off x="1841123" y="458227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0" name="Straight Connector 169"/>
              <p:cNvCxnSpPr/>
              <p:nvPr/>
            </p:nvCxnSpPr>
            <p:spPr>
              <a:xfrm>
                <a:off x="1841123" y="471455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1" name="Straight Connector 170"/>
              <p:cNvCxnSpPr/>
              <p:nvPr/>
            </p:nvCxnSpPr>
            <p:spPr>
              <a:xfrm>
                <a:off x="1841123" y="451614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grpSp>
          <p:nvGrpSpPr>
            <p:cNvPr id="27" name="Group 26"/>
            <p:cNvGrpSpPr/>
            <p:nvPr/>
          </p:nvGrpSpPr>
          <p:grpSpPr>
            <a:xfrm>
              <a:off x="3178107" y="4191684"/>
              <a:ext cx="348173" cy="324229"/>
              <a:chOff x="3178107" y="4713873"/>
              <a:chExt cx="348173" cy="324229"/>
            </a:xfrm>
            <a:solidFill>
              <a:srgbClr val="008000"/>
            </a:solidFill>
          </p:grpSpPr>
          <p:sp>
            <p:nvSpPr>
              <p:cNvPr id="172" name="Rectangle 171"/>
              <p:cNvSpPr/>
              <p:nvPr/>
            </p:nvSpPr>
            <p:spPr>
              <a:xfrm>
                <a:off x="3178107" y="4713873"/>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73" name="Straight Connector 172"/>
              <p:cNvCxnSpPr/>
              <p:nvPr/>
            </p:nvCxnSpPr>
            <p:spPr>
              <a:xfrm>
                <a:off x="3178107" y="491039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4" name="Straight Connector 173"/>
              <p:cNvCxnSpPr/>
              <p:nvPr/>
            </p:nvCxnSpPr>
            <p:spPr>
              <a:xfrm>
                <a:off x="3178107" y="484425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5" name="Straight Connector 174"/>
              <p:cNvCxnSpPr/>
              <p:nvPr/>
            </p:nvCxnSpPr>
            <p:spPr>
              <a:xfrm>
                <a:off x="3178107" y="497653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6" name="Straight Connector 175"/>
              <p:cNvCxnSpPr/>
              <p:nvPr/>
            </p:nvCxnSpPr>
            <p:spPr>
              <a:xfrm>
                <a:off x="3178107" y="477811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79" name="Arc 178"/>
            <p:cNvSpPr/>
            <p:nvPr/>
          </p:nvSpPr>
          <p:spPr>
            <a:xfrm>
              <a:off x="2887213" y="4209822"/>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182" name="Straight Arrow Connector 181"/>
            <p:cNvCxnSpPr/>
            <p:nvPr/>
          </p:nvCxnSpPr>
          <p:spPr>
            <a:xfrm>
              <a:off x="3467721" y="4563008"/>
              <a:ext cx="420865" cy="0"/>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pic>
          <p:nvPicPr>
            <p:cNvPr id="183" name="Picture 182"/>
            <p:cNvPicPr>
              <a:picLocks/>
            </p:cNvPicPr>
            <p:nvPr/>
          </p:nvPicPr>
          <p:blipFill>
            <a:blip r:embed="rId3"/>
            <a:stretch>
              <a:fillRect/>
            </a:stretch>
          </p:blipFill>
          <p:spPr>
            <a:xfrm>
              <a:off x="1537130" y="4717643"/>
              <a:ext cx="734684" cy="670296"/>
            </a:xfrm>
            <a:prstGeom prst="rect">
              <a:avLst/>
            </a:prstGeom>
          </p:spPr>
        </p:pic>
        <p:grpSp>
          <p:nvGrpSpPr>
            <p:cNvPr id="227" name="Group 226"/>
            <p:cNvGrpSpPr/>
            <p:nvPr/>
          </p:nvGrpSpPr>
          <p:grpSpPr>
            <a:xfrm>
              <a:off x="1831241" y="4662120"/>
              <a:ext cx="348173" cy="324229"/>
              <a:chOff x="1831241" y="5184309"/>
              <a:chExt cx="348173" cy="324229"/>
            </a:xfrm>
            <a:solidFill>
              <a:srgbClr val="008000"/>
            </a:solidFill>
          </p:grpSpPr>
          <p:sp>
            <p:nvSpPr>
              <p:cNvPr id="184" name="Rectangle 183"/>
              <p:cNvSpPr/>
              <p:nvPr/>
            </p:nvSpPr>
            <p:spPr>
              <a:xfrm>
                <a:off x="1831241" y="5184309"/>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85" name="Straight Connector 184"/>
              <p:cNvCxnSpPr/>
              <p:nvPr/>
            </p:nvCxnSpPr>
            <p:spPr>
              <a:xfrm>
                <a:off x="1831241" y="538083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6" name="Straight Connector 185"/>
              <p:cNvCxnSpPr/>
              <p:nvPr/>
            </p:nvCxnSpPr>
            <p:spPr>
              <a:xfrm>
                <a:off x="1831241" y="5314692"/>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7" name="Straight Connector 186"/>
              <p:cNvCxnSpPr/>
              <p:nvPr/>
            </p:nvCxnSpPr>
            <p:spPr>
              <a:xfrm>
                <a:off x="1831241" y="544697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8" name="Straight Connector 187"/>
              <p:cNvCxnSpPr/>
              <p:nvPr/>
            </p:nvCxnSpPr>
            <p:spPr>
              <a:xfrm>
                <a:off x="1831241" y="524855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89" name="Arc 188"/>
            <p:cNvSpPr/>
            <p:nvPr/>
          </p:nvSpPr>
          <p:spPr>
            <a:xfrm>
              <a:off x="1540347" y="4680258"/>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24" name="Straight Arrow Connector 223"/>
            <p:cNvCxnSpPr>
              <a:stCxn id="116" idx="3"/>
            </p:cNvCxnSpPr>
            <p:nvPr/>
          </p:nvCxnSpPr>
          <p:spPr>
            <a:xfrm>
              <a:off x="1096208" y="3434342"/>
              <a:ext cx="486829" cy="1555226"/>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596679" y="4463542"/>
              <a:ext cx="1002012" cy="877163"/>
            </a:xfrm>
            <a:prstGeom prst="rect">
              <a:avLst/>
            </a:prstGeom>
            <a:noFill/>
          </p:spPr>
          <p:txBody>
            <a:bodyPr wrap="square" rtlCol="0" anchor="ctr">
              <a:spAutoFit/>
            </a:bodyPr>
            <a:lstStyle/>
            <a:p>
              <a:r>
                <a:rPr lang="en-US" sz="1700" b="1" dirty="0" smtClean="0">
                  <a:solidFill>
                    <a:srgbClr val="0000FF"/>
                  </a:solidFill>
                </a:rPr>
                <a:t>hot failover nodes</a:t>
              </a:r>
            </a:p>
          </p:txBody>
        </p:sp>
        <p:sp>
          <p:nvSpPr>
            <p:cNvPr id="177" name="Arc 176"/>
            <p:cNvSpPr/>
            <p:nvPr/>
          </p:nvSpPr>
          <p:spPr>
            <a:xfrm>
              <a:off x="1548880" y="3946256"/>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sp>
        <p:nvSpPr>
          <p:cNvPr id="140" name="Rounded Rectangle 139"/>
          <p:cNvSpPr/>
          <p:nvPr/>
        </p:nvSpPr>
        <p:spPr>
          <a:xfrm>
            <a:off x="1919185" y="5718364"/>
            <a:ext cx="5260418" cy="63570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dirty="0" smtClean="0">
                <a:solidFill>
                  <a:srgbClr val="000000"/>
                </a:solidFill>
              </a:rPr>
              <a:t>Fast recovery, but 2x hardware cost</a:t>
            </a:r>
            <a:endParaRPr lang="en-US" sz="2500" dirty="0">
              <a:solidFill>
                <a:srgbClr val="000000"/>
              </a:solidFill>
            </a:endParaRPr>
          </a:p>
        </p:txBody>
      </p:sp>
      <p:sp>
        <p:nvSpPr>
          <p:cNvPr id="80" name="TextBox 79"/>
          <p:cNvSpPr txBox="1"/>
          <p:nvPr/>
        </p:nvSpPr>
        <p:spPr>
          <a:xfrm>
            <a:off x="600290" y="1479166"/>
            <a:ext cx="7938017" cy="523220"/>
          </a:xfrm>
          <a:prstGeom prst="rect">
            <a:avLst/>
          </a:prstGeom>
          <a:noFill/>
        </p:spPr>
        <p:txBody>
          <a:bodyPr wrap="square" rtlCol="0">
            <a:spAutoFit/>
          </a:bodyPr>
          <a:lstStyle/>
          <a:p>
            <a:r>
              <a:rPr lang="en-US" sz="2800" b="1" dirty="0" smtClean="0">
                <a:solidFill>
                  <a:srgbClr val="0000FF"/>
                </a:solidFill>
              </a:rPr>
              <a:t>Node </a:t>
            </a:r>
            <a:r>
              <a:rPr lang="en-US" sz="2800" b="1" dirty="0">
                <a:solidFill>
                  <a:srgbClr val="0000FF"/>
                </a:solidFill>
              </a:rPr>
              <a:t>Replication [e.g. </a:t>
            </a:r>
            <a:r>
              <a:rPr lang="en-US" sz="2800" b="1" dirty="0" smtClean="0">
                <a:solidFill>
                  <a:srgbClr val="0000FF"/>
                </a:solidFill>
              </a:rPr>
              <a:t>Borealis, Flux ] </a:t>
            </a:r>
            <a:endParaRPr lang="en-US" sz="2800" b="1" dirty="0">
              <a:solidFill>
                <a:srgbClr val="0000FF"/>
              </a:solidFill>
            </a:endParaRPr>
          </a:p>
        </p:txBody>
      </p:sp>
    </p:spTree>
    <p:extLst>
      <p:ext uri="{BB962C8B-B14F-4D97-AF65-F5344CB8AC3E}">
        <p14:creationId xmlns:p14="http://schemas.microsoft.com/office/powerpoint/2010/main" val="1699764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34"/>
                                        </p:tgtEl>
                                        <p:attrNameLst>
                                          <p:attrName>style.visibility</p:attrName>
                                        </p:attrNameLst>
                                      </p:cBhvr>
                                      <p:to>
                                        <p:strVal val="visible"/>
                                      </p:to>
                                    </p:set>
                                  </p:childTnLst>
                                </p:cTn>
                              </p:par>
                            </p:childTnLst>
                          </p:cTn>
                        </p:par>
                        <p:par>
                          <p:cTn id="24" fill="hold">
                            <p:stCondLst>
                              <p:cond delay="0"/>
                            </p:stCondLst>
                            <p:childTnLst>
                              <p:par>
                                <p:cTn id="25" presetID="9" presetClass="exit" presetSubtype="0" fill="hold" nodeType="afterEffect">
                                  <p:stCondLst>
                                    <p:cond delay="500"/>
                                  </p:stCondLst>
                                  <p:childTnLst>
                                    <p:animEffect transition="out" filter="dissolve">
                                      <p:cBhvr>
                                        <p:cTn id="26" dur="500"/>
                                        <p:tgtEl>
                                          <p:spTgt spid="253"/>
                                        </p:tgtEl>
                                      </p:cBhvr>
                                    </p:animEffect>
                                    <p:set>
                                      <p:cBhvr>
                                        <p:cTn id="27" dur="1" fill="hold">
                                          <p:stCondLst>
                                            <p:cond delay="499"/>
                                          </p:stCondLst>
                                        </p:cTn>
                                        <p:tgtEl>
                                          <p:spTgt spid="253"/>
                                        </p:tgtEl>
                                        <p:attrNameLst>
                                          <p:attrName>style.visibility</p:attrName>
                                        </p:attrNameLst>
                                      </p:cBhvr>
                                      <p:to>
                                        <p:strVal val="hidden"/>
                                      </p:to>
                                    </p:set>
                                  </p:childTnLst>
                                </p:cTn>
                              </p:par>
                            </p:childTnLst>
                          </p:cTn>
                        </p:par>
                        <p:par>
                          <p:cTn id="28" fill="hold">
                            <p:stCondLst>
                              <p:cond delay="1000"/>
                            </p:stCondLst>
                            <p:childTnLst>
                              <p:par>
                                <p:cTn id="29" presetID="9" presetClass="emph" presetSubtype="0" nodeType="afterEffect">
                                  <p:stCondLst>
                                    <p:cond delay="0"/>
                                  </p:stCondLst>
                                  <p:childTnLst>
                                    <p:set>
                                      <p:cBhvr rctx="PPT">
                                        <p:cTn id="30" dur="indefinite"/>
                                        <p:tgtEl>
                                          <p:spTgt spid="18"/>
                                        </p:tgtEl>
                                        <p:attrNameLst>
                                          <p:attrName>style.opacity</p:attrName>
                                        </p:attrNameLst>
                                      </p:cBhvr>
                                      <p:to>
                                        <p:strVal val="0.5"/>
                                      </p:to>
                                    </p:set>
                                    <p:animEffect filter="image" prLst="opacity: 0.5">
                                      <p:cBhvr rctx="IE">
                                        <p:cTn id="31" dur="indefinite"/>
                                        <p:tgtEl>
                                          <p:spTgt spid="18"/>
                                        </p:tgtEl>
                                      </p:cBhvr>
                                    </p:animEffect>
                                  </p:childTnLst>
                                </p:cTn>
                              </p:par>
                              <p:par>
                                <p:cTn id="32" presetID="9" presetClass="emph" presetSubtype="0" nodeType="withEffect">
                                  <p:stCondLst>
                                    <p:cond delay="0"/>
                                  </p:stCondLst>
                                  <p:childTnLst>
                                    <p:set>
                                      <p:cBhvr rctx="PPT">
                                        <p:cTn id="33" dur="indefinite"/>
                                        <p:tgtEl>
                                          <p:spTgt spid="241"/>
                                        </p:tgtEl>
                                        <p:attrNameLst>
                                          <p:attrName>style.opacity</p:attrName>
                                        </p:attrNameLst>
                                      </p:cBhvr>
                                      <p:to>
                                        <p:strVal val="0.5"/>
                                      </p:to>
                                    </p:set>
                                    <p:animEffect filter="image" prLst="opacity: 0.5">
                                      <p:cBhvr rctx="IE">
                                        <p:cTn id="34" dur="indefinite"/>
                                        <p:tgtEl>
                                          <p:spTgt spid="2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6410141" y="2330561"/>
            <a:ext cx="734684" cy="711098"/>
            <a:chOff x="6269997" y="2330561"/>
            <a:chExt cx="734684" cy="711098"/>
          </a:xfrm>
        </p:grpSpPr>
        <p:pic>
          <p:nvPicPr>
            <p:cNvPr id="197" name="Picture 196"/>
            <p:cNvPicPr>
              <a:picLocks/>
            </p:cNvPicPr>
            <p:nvPr/>
          </p:nvPicPr>
          <p:blipFill>
            <a:blip r:embed="rId3"/>
            <a:stretch>
              <a:fillRect/>
            </a:stretch>
          </p:blipFill>
          <p:spPr>
            <a:xfrm>
              <a:off x="6269997" y="2371363"/>
              <a:ext cx="734684" cy="670296"/>
            </a:xfrm>
            <a:prstGeom prst="rect">
              <a:avLst/>
            </a:prstGeom>
          </p:spPr>
        </p:pic>
        <p:grpSp>
          <p:nvGrpSpPr>
            <p:cNvPr id="237" name="Group 236"/>
            <p:cNvGrpSpPr/>
            <p:nvPr/>
          </p:nvGrpSpPr>
          <p:grpSpPr>
            <a:xfrm>
              <a:off x="6563373" y="2330561"/>
              <a:ext cx="348173" cy="324229"/>
              <a:chOff x="6540307" y="3001936"/>
              <a:chExt cx="348173" cy="324229"/>
            </a:xfrm>
            <a:solidFill>
              <a:srgbClr val="008000"/>
            </a:solidFill>
          </p:grpSpPr>
          <p:sp>
            <p:nvSpPr>
              <p:cNvPr id="198" name="Rectangle 197"/>
              <p:cNvSpPr/>
              <p:nvPr/>
            </p:nvSpPr>
            <p:spPr>
              <a:xfrm>
                <a:off x="6540307" y="3001936"/>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99" name="Straight Connector 198"/>
              <p:cNvCxnSpPr/>
              <p:nvPr/>
            </p:nvCxnSpPr>
            <p:spPr>
              <a:xfrm>
                <a:off x="6540307" y="319845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0" name="Straight Connector 199"/>
              <p:cNvCxnSpPr/>
              <p:nvPr/>
            </p:nvCxnSpPr>
            <p:spPr>
              <a:xfrm>
                <a:off x="6540307" y="313232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1" name="Straight Connector 200"/>
              <p:cNvCxnSpPr/>
              <p:nvPr/>
            </p:nvCxnSpPr>
            <p:spPr>
              <a:xfrm>
                <a:off x="6540307" y="326459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2" name="Straight Connector 201"/>
              <p:cNvCxnSpPr/>
              <p:nvPr/>
            </p:nvCxnSpPr>
            <p:spPr>
              <a:xfrm>
                <a:off x="6540307" y="3066182"/>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08" name="Arc 207"/>
            <p:cNvSpPr/>
            <p:nvPr/>
          </p:nvSpPr>
          <p:spPr>
            <a:xfrm>
              <a:off x="6271130" y="2347111"/>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nvGrpSpPr>
          <p:cNvPr id="241" name="Group 240"/>
          <p:cNvGrpSpPr/>
          <p:nvPr/>
        </p:nvGrpSpPr>
        <p:grpSpPr>
          <a:xfrm>
            <a:off x="7746390" y="2592540"/>
            <a:ext cx="734684" cy="725819"/>
            <a:chOff x="7606246" y="2592540"/>
            <a:chExt cx="734684" cy="725819"/>
          </a:xfrm>
        </p:grpSpPr>
        <p:pic>
          <p:nvPicPr>
            <p:cNvPr id="196" name="Picture 195"/>
            <p:cNvPicPr>
              <a:picLocks/>
            </p:cNvPicPr>
            <p:nvPr/>
          </p:nvPicPr>
          <p:blipFill>
            <a:blip r:embed="rId3"/>
            <a:stretch>
              <a:fillRect/>
            </a:stretch>
          </p:blipFill>
          <p:spPr>
            <a:xfrm>
              <a:off x="7606246" y="2648063"/>
              <a:ext cx="734684" cy="670296"/>
            </a:xfrm>
            <a:prstGeom prst="rect">
              <a:avLst/>
            </a:prstGeom>
          </p:spPr>
        </p:pic>
        <p:grpSp>
          <p:nvGrpSpPr>
            <p:cNvPr id="238" name="Group 237"/>
            <p:cNvGrpSpPr/>
            <p:nvPr/>
          </p:nvGrpSpPr>
          <p:grpSpPr>
            <a:xfrm>
              <a:off x="7900358" y="2592540"/>
              <a:ext cx="348173" cy="324229"/>
              <a:chOff x="7877292" y="3263915"/>
              <a:chExt cx="348173" cy="324229"/>
            </a:xfrm>
            <a:solidFill>
              <a:srgbClr val="008000"/>
            </a:solidFill>
          </p:grpSpPr>
          <p:sp>
            <p:nvSpPr>
              <p:cNvPr id="203" name="Rectangle 202"/>
              <p:cNvSpPr/>
              <p:nvPr/>
            </p:nvSpPr>
            <p:spPr>
              <a:xfrm>
                <a:off x="7877292" y="3263915"/>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04" name="Straight Connector 203"/>
              <p:cNvCxnSpPr/>
              <p:nvPr/>
            </p:nvCxnSpPr>
            <p:spPr>
              <a:xfrm>
                <a:off x="7877292" y="346043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5" name="Straight Connector 204"/>
              <p:cNvCxnSpPr/>
              <p:nvPr/>
            </p:nvCxnSpPr>
            <p:spPr>
              <a:xfrm>
                <a:off x="7877292" y="339430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6" name="Straight Connector 205"/>
              <p:cNvCxnSpPr/>
              <p:nvPr/>
            </p:nvCxnSpPr>
            <p:spPr>
              <a:xfrm>
                <a:off x="7877292" y="352657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7" name="Straight Connector 206"/>
              <p:cNvCxnSpPr/>
              <p:nvPr/>
            </p:nvCxnSpPr>
            <p:spPr>
              <a:xfrm>
                <a:off x="7877292" y="332816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09" name="Arc 208"/>
            <p:cNvSpPr/>
            <p:nvPr/>
          </p:nvSpPr>
          <p:spPr>
            <a:xfrm>
              <a:off x="7609464" y="2610678"/>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nvGrpSpPr>
          <p:cNvPr id="244" name="Group 243"/>
          <p:cNvGrpSpPr/>
          <p:nvPr/>
        </p:nvGrpSpPr>
        <p:grpSpPr>
          <a:xfrm>
            <a:off x="6985722" y="2685662"/>
            <a:ext cx="1754113" cy="741789"/>
            <a:chOff x="6845578" y="2685662"/>
            <a:chExt cx="1754113" cy="741789"/>
          </a:xfrm>
        </p:grpSpPr>
        <p:cxnSp>
          <p:nvCxnSpPr>
            <p:cNvPr id="222" name="Straight Arrow Connector 221"/>
            <p:cNvCxnSpPr/>
            <p:nvPr/>
          </p:nvCxnSpPr>
          <p:spPr>
            <a:xfrm flipV="1">
              <a:off x="6846995" y="2948331"/>
              <a:ext cx="795800" cy="479120"/>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6845578" y="2685662"/>
              <a:ext cx="797216" cy="262668"/>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flipV="1">
              <a:off x="8182822" y="2957654"/>
              <a:ext cx="416869" cy="7494"/>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6116237" y="2709866"/>
            <a:ext cx="323939" cy="747382"/>
            <a:chOff x="5256314" y="3106299"/>
            <a:chExt cx="482179" cy="941809"/>
          </a:xfrm>
        </p:grpSpPr>
        <p:cxnSp>
          <p:nvCxnSpPr>
            <p:cNvPr id="221" name="Straight Arrow Connector 220"/>
            <p:cNvCxnSpPr/>
            <p:nvPr/>
          </p:nvCxnSpPr>
          <p:spPr>
            <a:xfrm>
              <a:off x="5261636" y="3106299"/>
              <a:ext cx="476857"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a:off x="5256314" y="4048108"/>
              <a:ext cx="476858"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grpSp>
      <p:sp>
        <p:nvSpPr>
          <p:cNvPr id="117" name="TextBox 116"/>
          <p:cNvSpPr txBox="1"/>
          <p:nvPr/>
        </p:nvSpPr>
        <p:spPr>
          <a:xfrm>
            <a:off x="5519172" y="2527594"/>
            <a:ext cx="687521" cy="338554"/>
          </a:xfrm>
          <a:prstGeom prst="rect">
            <a:avLst/>
          </a:prstGeom>
          <a:noFill/>
        </p:spPr>
        <p:txBody>
          <a:bodyPr wrap="square" rtlCol="0">
            <a:spAutoFit/>
          </a:bodyPr>
          <a:lstStyle/>
          <a:p>
            <a:r>
              <a:rPr lang="en-US" sz="1600" dirty="0" smtClean="0"/>
              <a:t>input</a:t>
            </a:r>
            <a:endParaRPr lang="en-US" sz="1600" dirty="0"/>
          </a:p>
        </p:txBody>
      </p:sp>
      <p:sp>
        <p:nvSpPr>
          <p:cNvPr id="118" name="TextBox 117"/>
          <p:cNvSpPr txBox="1"/>
          <p:nvPr/>
        </p:nvSpPr>
        <p:spPr>
          <a:xfrm>
            <a:off x="5519172" y="3287088"/>
            <a:ext cx="687521" cy="338554"/>
          </a:xfrm>
          <a:prstGeom prst="rect">
            <a:avLst/>
          </a:prstGeom>
          <a:noFill/>
        </p:spPr>
        <p:txBody>
          <a:bodyPr wrap="square" rtlCol="0">
            <a:spAutoFit/>
          </a:bodyPr>
          <a:lstStyle/>
          <a:p>
            <a:r>
              <a:rPr lang="en-US" sz="1600" dirty="0" smtClean="0"/>
              <a:t>input</a:t>
            </a:r>
            <a:endParaRPr lang="en-US" sz="1600" dirty="0"/>
          </a:p>
        </p:txBody>
      </p:sp>
      <p:grpSp>
        <p:nvGrpSpPr>
          <p:cNvPr id="25" name="Group 24"/>
          <p:cNvGrpSpPr/>
          <p:nvPr/>
        </p:nvGrpSpPr>
        <p:grpSpPr>
          <a:xfrm>
            <a:off x="6399524" y="3077309"/>
            <a:ext cx="734684" cy="725819"/>
            <a:chOff x="6259380" y="3077309"/>
            <a:chExt cx="734684" cy="725819"/>
          </a:xfrm>
        </p:grpSpPr>
        <p:pic>
          <p:nvPicPr>
            <p:cNvPr id="213" name="Picture 212"/>
            <p:cNvPicPr>
              <a:picLocks/>
            </p:cNvPicPr>
            <p:nvPr/>
          </p:nvPicPr>
          <p:blipFill>
            <a:blip r:embed="rId3"/>
            <a:stretch>
              <a:fillRect/>
            </a:stretch>
          </p:blipFill>
          <p:spPr>
            <a:xfrm>
              <a:off x="6259380" y="3132832"/>
              <a:ext cx="734684" cy="670296"/>
            </a:xfrm>
            <a:prstGeom prst="rect">
              <a:avLst/>
            </a:prstGeom>
          </p:spPr>
        </p:pic>
        <p:sp>
          <p:nvSpPr>
            <p:cNvPr id="219" name="Arc 218"/>
            <p:cNvSpPr/>
            <p:nvPr/>
          </p:nvSpPr>
          <p:spPr>
            <a:xfrm>
              <a:off x="6262597" y="3095447"/>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nvGrpSpPr>
            <p:cNvPr id="240" name="Group 239"/>
            <p:cNvGrpSpPr/>
            <p:nvPr/>
          </p:nvGrpSpPr>
          <p:grpSpPr>
            <a:xfrm>
              <a:off x="6553491" y="3077309"/>
              <a:ext cx="348173" cy="324229"/>
              <a:chOff x="6530425" y="3829435"/>
              <a:chExt cx="348173" cy="324229"/>
            </a:xfrm>
            <a:solidFill>
              <a:srgbClr val="008000"/>
            </a:solidFill>
          </p:grpSpPr>
          <p:sp>
            <p:nvSpPr>
              <p:cNvPr id="214" name="Rectangle 213"/>
              <p:cNvSpPr/>
              <p:nvPr/>
            </p:nvSpPr>
            <p:spPr>
              <a:xfrm>
                <a:off x="6530425" y="3829435"/>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15" name="Straight Connector 214"/>
              <p:cNvCxnSpPr/>
              <p:nvPr/>
            </p:nvCxnSpPr>
            <p:spPr>
              <a:xfrm>
                <a:off x="6530425" y="402595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6" name="Straight Connector 215"/>
              <p:cNvCxnSpPr/>
              <p:nvPr/>
            </p:nvCxnSpPr>
            <p:spPr>
              <a:xfrm>
                <a:off x="6530425" y="395981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7" name="Straight Connector 216"/>
              <p:cNvCxnSpPr/>
              <p:nvPr/>
            </p:nvCxnSpPr>
            <p:spPr>
              <a:xfrm>
                <a:off x="6530425" y="409209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8" name="Straight Connector 217"/>
              <p:cNvCxnSpPr/>
              <p:nvPr/>
            </p:nvCxnSpPr>
            <p:spPr>
              <a:xfrm>
                <a:off x="6530425" y="389368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grpSp>
      <p:sp>
        <p:nvSpPr>
          <p:cNvPr id="2" name="Title 1"/>
          <p:cNvSpPr>
            <a:spLocks noGrp="1"/>
          </p:cNvSpPr>
          <p:nvPr>
            <p:ph type="title"/>
          </p:nvPr>
        </p:nvSpPr>
        <p:spPr/>
        <p:txBody>
          <a:bodyPr>
            <a:normAutofit/>
          </a:bodyPr>
          <a:lstStyle/>
          <a:p>
            <a:r>
              <a:rPr lang="en-US" sz="3800" dirty="0" smtClean="0"/>
              <a:t>Fault-tolerance in Traditional Systems</a:t>
            </a:r>
            <a:endParaRPr lang="en-US" sz="3800" dirty="0"/>
          </a:p>
        </p:txBody>
      </p:sp>
      <p:sp>
        <p:nvSpPr>
          <p:cNvPr id="135" name="TextBox 134"/>
          <p:cNvSpPr txBox="1"/>
          <p:nvPr/>
        </p:nvSpPr>
        <p:spPr>
          <a:xfrm>
            <a:off x="457200" y="1479166"/>
            <a:ext cx="8142491" cy="523220"/>
          </a:xfrm>
          <a:prstGeom prst="rect">
            <a:avLst/>
          </a:prstGeom>
          <a:noFill/>
        </p:spPr>
        <p:txBody>
          <a:bodyPr wrap="square" rtlCol="0">
            <a:spAutoFit/>
          </a:bodyPr>
          <a:lstStyle/>
          <a:p>
            <a:r>
              <a:rPr lang="en-US" sz="2800" b="1" dirty="0" smtClean="0">
                <a:solidFill>
                  <a:srgbClr val="0000FF"/>
                </a:solidFill>
              </a:rPr>
              <a:t>Upstream Backup [e.g. </a:t>
            </a:r>
            <a:r>
              <a:rPr lang="en-US" sz="2800" b="1" dirty="0" err="1" smtClean="0">
                <a:solidFill>
                  <a:srgbClr val="0000FF"/>
                </a:solidFill>
              </a:rPr>
              <a:t>TimeStream</a:t>
            </a:r>
            <a:r>
              <a:rPr lang="en-US" sz="2800" b="1" dirty="0" smtClean="0">
                <a:solidFill>
                  <a:srgbClr val="0000FF"/>
                </a:solidFill>
              </a:rPr>
              <a:t>, Storm ] </a:t>
            </a:r>
            <a:endParaRPr lang="en-US" sz="2800" b="1" dirty="0">
              <a:solidFill>
                <a:srgbClr val="0000FF"/>
              </a:solidFill>
            </a:endParaRPr>
          </a:p>
        </p:txBody>
      </p:sp>
      <p:grpSp>
        <p:nvGrpSpPr>
          <p:cNvPr id="3" name="Group 2"/>
          <p:cNvGrpSpPr/>
          <p:nvPr/>
        </p:nvGrpSpPr>
        <p:grpSpPr>
          <a:xfrm>
            <a:off x="7374421" y="3890230"/>
            <a:ext cx="1365414" cy="1173898"/>
            <a:chOff x="7374421" y="3890230"/>
            <a:chExt cx="1365414" cy="1173898"/>
          </a:xfrm>
        </p:grpSpPr>
        <p:pic>
          <p:nvPicPr>
            <p:cNvPr id="228" name="Picture 227"/>
            <p:cNvPicPr>
              <a:picLocks/>
            </p:cNvPicPr>
            <p:nvPr/>
          </p:nvPicPr>
          <p:blipFill>
            <a:blip r:embed="rId3"/>
            <a:stretch>
              <a:fillRect/>
            </a:stretch>
          </p:blipFill>
          <p:spPr>
            <a:xfrm>
              <a:off x="7748747" y="3890230"/>
              <a:ext cx="734684" cy="670296"/>
            </a:xfrm>
            <a:prstGeom prst="rect">
              <a:avLst/>
            </a:prstGeom>
          </p:spPr>
        </p:pic>
        <p:sp>
          <p:nvSpPr>
            <p:cNvPr id="235" name="TextBox 234"/>
            <p:cNvSpPr txBox="1"/>
            <p:nvPr/>
          </p:nvSpPr>
          <p:spPr>
            <a:xfrm>
              <a:off x="7374421" y="4516286"/>
              <a:ext cx="1365414" cy="547842"/>
            </a:xfrm>
            <a:prstGeom prst="rect">
              <a:avLst/>
            </a:prstGeom>
            <a:noFill/>
            <a:ln w="6350" cmpd="sng">
              <a:noFill/>
              <a:prstDash val="dash"/>
            </a:ln>
            <a:effectLst/>
          </p:spPr>
          <p:txBody>
            <a:bodyPr wrap="square" lIns="0" tIns="27432" rIns="0" bIns="27432" rtlCol="0">
              <a:spAutoFit/>
            </a:bodyPr>
            <a:lstStyle/>
            <a:p>
              <a:pPr algn="ctr"/>
              <a:r>
                <a:rPr lang="en-US" sz="1600" b="1" dirty="0" smtClean="0">
                  <a:solidFill>
                    <a:srgbClr val="0000FF"/>
                  </a:solidFill>
                </a:rPr>
                <a:t>cold failover</a:t>
              </a:r>
            </a:p>
            <a:p>
              <a:pPr algn="ctr"/>
              <a:r>
                <a:rPr lang="en-US" sz="1600" b="1" dirty="0" smtClean="0">
                  <a:solidFill>
                    <a:srgbClr val="0000FF"/>
                  </a:solidFill>
                </a:rPr>
                <a:t>node</a:t>
              </a:r>
              <a:endParaRPr lang="en-US" sz="1600" b="1" dirty="0">
                <a:solidFill>
                  <a:srgbClr val="0000FF"/>
                </a:solidFill>
              </a:endParaRPr>
            </a:p>
          </p:txBody>
        </p:sp>
      </p:grpSp>
      <p:sp>
        <p:nvSpPr>
          <p:cNvPr id="247" name="Cross 246"/>
          <p:cNvSpPr/>
          <p:nvPr/>
        </p:nvSpPr>
        <p:spPr>
          <a:xfrm rot="18900000">
            <a:off x="7775165" y="2691590"/>
            <a:ext cx="581348" cy="593109"/>
          </a:xfrm>
          <a:prstGeom prst="plus">
            <a:avLst>
              <a:gd name="adj" fmla="val 3971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6" name="Group 45"/>
          <p:cNvGrpSpPr/>
          <p:nvPr/>
        </p:nvGrpSpPr>
        <p:grpSpPr>
          <a:xfrm>
            <a:off x="6820357" y="2896840"/>
            <a:ext cx="220609" cy="908877"/>
            <a:chOff x="6813776" y="2804499"/>
            <a:chExt cx="152046" cy="908877"/>
          </a:xfrm>
        </p:grpSpPr>
        <p:grpSp>
          <p:nvGrpSpPr>
            <p:cNvPr id="266" name="Group 265"/>
            <p:cNvGrpSpPr/>
            <p:nvPr/>
          </p:nvGrpSpPr>
          <p:grpSpPr>
            <a:xfrm>
              <a:off x="6813776" y="3556474"/>
              <a:ext cx="145126" cy="156902"/>
              <a:chOff x="6199636" y="4136690"/>
              <a:chExt cx="200078" cy="246888"/>
            </a:xfrm>
            <a:solidFill>
              <a:srgbClr val="F5B625"/>
            </a:solidFill>
          </p:grpSpPr>
          <p:sp>
            <p:nvSpPr>
              <p:cNvPr id="263" name="Rectangle 262"/>
              <p:cNvSpPr/>
              <p:nvPr/>
            </p:nvSpPr>
            <p:spPr>
              <a:xfrm>
                <a:off x="6199636" y="4136690"/>
                <a:ext cx="200078" cy="246888"/>
              </a:xfrm>
              <a:prstGeom prst="rect">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700">
                  <a:solidFill>
                    <a:schemeClr val="accent6"/>
                  </a:solidFill>
                </a:endParaRPr>
              </a:p>
            </p:txBody>
          </p:sp>
          <p:cxnSp>
            <p:nvCxnSpPr>
              <p:cNvPr id="264" name="Straight Connector 263"/>
              <p:cNvCxnSpPr/>
              <p:nvPr/>
            </p:nvCxnSpPr>
            <p:spPr>
              <a:xfrm>
                <a:off x="6199636" y="4305129"/>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cxnSp>
            <p:nvCxnSpPr>
              <p:cNvPr id="265" name="Straight Connector 264"/>
              <p:cNvCxnSpPr/>
              <p:nvPr/>
            </p:nvCxnSpPr>
            <p:spPr>
              <a:xfrm>
                <a:off x="6199636" y="4221785"/>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grpSp>
        <p:grpSp>
          <p:nvGrpSpPr>
            <p:cNvPr id="267" name="Group 266"/>
            <p:cNvGrpSpPr/>
            <p:nvPr/>
          </p:nvGrpSpPr>
          <p:grpSpPr>
            <a:xfrm>
              <a:off x="6820696" y="2804499"/>
              <a:ext cx="145126" cy="156902"/>
              <a:chOff x="6199636" y="4136690"/>
              <a:chExt cx="200078" cy="246888"/>
            </a:xfrm>
            <a:solidFill>
              <a:srgbClr val="F5B625"/>
            </a:solidFill>
          </p:grpSpPr>
          <p:sp>
            <p:nvSpPr>
              <p:cNvPr id="268" name="Rectangle 267"/>
              <p:cNvSpPr/>
              <p:nvPr/>
            </p:nvSpPr>
            <p:spPr>
              <a:xfrm>
                <a:off x="6199636" y="4136690"/>
                <a:ext cx="200078" cy="246888"/>
              </a:xfrm>
              <a:prstGeom prst="rect">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700">
                  <a:solidFill>
                    <a:schemeClr val="accent6"/>
                  </a:solidFill>
                </a:endParaRPr>
              </a:p>
            </p:txBody>
          </p:sp>
          <p:cxnSp>
            <p:nvCxnSpPr>
              <p:cNvPr id="269" name="Straight Connector 268"/>
              <p:cNvCxnSpPr/>
              <p:nvPr/>
            </p:nvCxnSpPr>
            <p:spPr>
              <a:xfrm>
                <a:off x="6199636" y="4305129"/>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cxnSp>
            <p:nvCxnSpPr>
              <p:cNvPr id="270" name="Straight Connector 269"/>
              <p:cNvCxnSpPr/>
              <p:nvPr/>
            </p:nvCxnSpPr>
            <p:spPr>
              <a:xfrm>
                <a:off x="6199636" y="4221785"/>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grpSp>
      </p:grpSp>
      <p:sp>
        <p:nvSpPr>
          <p:cNvPr id="133" name="Content Placeholder 2"/>
          <p:cNvSpPr>
            <a:spLocks noGrp="1"/>
          </p:cNvSpPr>
          <p:nvPr>
            <p:ph idx="1"/>
          </p:nvPr>
        </p:nvSpPr>
        <p:spPr>
          <a:xfrm>
            <a:off x="457200" y="2347111"/>
            <a:ext cx="5088932" cy="3779052"/>
          </a:xfrm>
        </p:spPr>
        <p:txBody>
          <a:bodyPr>
            <a:normAutofit/>
          </a:bodyPr>
          <a:lstStyle/>
          <a:p>
            <a:pPr>
              <a:spcAft>
                <a:spcPts val="1200"/>
              </a:spcAft>
            </a:pPr>
            <a:r>
              <a:rPr lang="en-US" sz="2200" dirty="0" smtClean="0"/>
              <a:t>Each node </a:t>
            </a:r>
            <a:r>
              <a:rPr lang="en-US" sz="2200" dirty="0"/>
              <a:t>maintains backup of the forwarded records since last </a:t>
            </a:r>
            <a:r>
              <a:rPr lang="en-US" sz="2200" dirty="0" smtClean="0"/>
              <a:t>checkpoint</a:t>
            </a:r>
          </a:p>
          <a:p>
            <a:pPr>
              <a:spcAft>
                <a:spcPts val="1200"/>
              </a:spcAft>
            </a:pPr>
            <a:r>
              <a:rPr lang="en-US" sz="2200" dirty="0" smtClean="0"/>
              <a:t>A “cold failover” node is maintained</a:t>
            </a:r>
          </a:p>
          <a:p>
            <a:pPr>
              <a:spcAft>
                <a:spcPts val="1200"/>
              </a:spcAft>
            </a:pPr>
            <a:r>
              <a:rPr lang="en-US" sz="2200" dirty="0" smtClean="0"/>
              <a:t>On failure, upstream nodes replay the backup records </a:t>
            </a:r>
            <a:r>
              <a:rPr lang="en-US" sz="2200" i="1" dirty="0" smtClean="0"/>
              <a:t>serially</a:t>
            </a:r>
            <a:r>
              <a:rPr lang="en-US" sz="2200" dirty="0" smtClean="0"/>
              <a:t> to the failover node to recreate the state</a:t>
            </a:r>
            <a:endParaRPr lang="en-US" sz="2200" dirty="0"/>
          </a:p>
        </p:txBody>
      </p:sp>
      <p:sp>
        <p:nvSpPr>
          <p:cNvPr id="134" name="Rounded Rectangle 133"/>
          <p:cNvSpPr/>
          <p:nvPr/>
        </p:nvSpPr>
        <p:spPr>
          <a:xfrm>
            <a:off x="1492542" y="5718364"/>
            <a:ext cx="6113704" cy="635704"/>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dirty="0">
                <a:solidFill>
                  <a:srgbClr val="000000"/>
                </a:solidFill>
              </a:rPr>
              <a:t>Only need 1 standby, but slow recovery</a:t>
            </a:r>
          </a:p>
        </p:txBody>
      </p:sp>
      <p:grpSp>
        <p:nvGrpSpPr>
          <p:cNvPr id="22" name="Group 21"/>
          <p:cNvGrpSpPr/>
          <p:nvPr/>
        </p:nvGrpSpPr>
        <p:grpSpPr>
          <a:xfrm>
            <a:off x="5686276" y="3852845"/>
            <a:ext cx="1365414" cy="490477"/>
            <a:chOff x="5546132" y="3852845"/>
            <a:chExt cx="1365414" cy="490477"/>
          </a:xfrm>
        </p:grpSpPr>
        <p:sp>
          <p:nvSpPr>
            <p:cNvPr id="137" name="TextBox 136"/>
            <p:cNvSpPr txBox="1"/>
            <p:nvPr/>
          </p:nvSpPr>
          <p:spPr>
            <a:xfrm>
              <a:off x="5546132" y="4041701"/>
              <a:ext cx="1365414" cy="301621"/>
            </a:xfrm>
            <a:prstGeom prst="rect">
              <a:avLst/>
            </a:prstGeom>
            <a:noFill/>
            <a:ln w="6350" cmpd="sng">
              <a:noFill/>
              <a:prstDash val="dash"/>
            </a:ln>
            <a:effectLst/>
          </p:spPr>
          <p:txBody>
            <a:bodyPr wrap="square" lIns="0" tIns="27432" rIns="0" bIns="27432" rtlCol="0">
              <a:spAutoFit/>
            </a:bodyPr>
            <a:lstStyle/>
            <a:p>
              <a:pPr algn="ctr"/>
              <a:r>
                <a:rPr lang="en-US" sz="1600" b="1" dirty="0" smtClean="0">
                  <a:solidFill>
                    <a:srgbClr val="0000FF"/>
                  </a:solidFill>
                </a:rPr>
                <a:t>backup</a:t>
              </a:r>
              <a:endParaRPr lang="en-US" sz="1600" b="1" dirty="0">
                <a:solidFill>
                  <a:srgbClr val="0000FF"/>
                </a:solidFill>
              </a:endParaRPr>
            </a:p>
          </p:txBody>
        </p:sp>
        <p:cxnSp>
          <p:nvCxnSpPr>
            <p:cNvPr id="18" name="Straight Arrow Connector 17"/>
            <p:cNvCxnSpPr/>
            <p:nvPr/>
          </p:nvCxnSpPr>
          <p:spPr>
            <a:xfrm flipV="1">
              <a:off x="6543543" y="3852845"/>
              <a:ext cx="205233" cy="256595"/>
            </a:xfrm>
            <a:prstGeom prst="straightConnector1">
              <a:avLst/>
            </a:prstGeom>
            <a:ln w="19050" cmpd="sng">
              <a:solidFill>
                <a:srgbClr val="0000FF"/>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6985722" y="2692947"/>
            <a:ext cx="1754113" cy="1514822"/>
            <a:chOff x="6985722" y="2692947"/>
            <a:chExt cx="1754113" cy="1514822"/>
          </a:xfrm>
        </p:grpSpPr>
        <p:grpSp>
          <p:nvGrpSpPr>
            <p:cNvPr id="49" name="Group 48"/>
            <p:cNvGrpSpPr/>
            <p:nvPr/>
          </p:nvGrpSpPr>
          <p:grpSpPr>
            <a:xfrm>
              <a:off x="6985722" y="2692947"/>
              <a:ext cx="1258768" cy="1510731"/>
              <a:chOff x="6845578" y="2692947"/>
              <a:chExt cx="1258768" cy="1510731"/>
            </a:xfrm>
          </p:grpSpPr>
          <p:cxnSp>
            <p:nvCxnSpPr>
              <p:cNvPr id="242" name="Straight Arrow Connector 241"/>
              <p:cNvCxnSpPr/>
              <p:nvPr/>
            </p:nvCxnSpPr>
            <p:spPr>
              <a:xfrm>
                <a:off x="6845578" y="3457248"/>
                <a:ext cx="796276" cy="735264"/>
              </a:xfrm>
              <a:prstGeom prst="straightConnector1">
                <a:avLst/>
              </a:prstGeom>
              <a:ln w="12700" cmpd="sng">
                <a:solidFill>
                  <a:srgbClr val="000000"/>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a:off x="6846995" y="2692947"/>
                <a:ext cx="797216" cy="1510731"/>
              </a:xfrm>
              <a:prstGeom prst="straightConnector1">
                <a:avLst/>
              </a:prstGeom>
              <a:ln w="12700" cmpd="sng">
                <a:solidFill>
                  <a:srgbClr val="000000"/>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7329710" y="3416031"/>
                <a:ext cx="774636" cy="353943"/>
              </a:xfrm>
              <a:prstGeom prst="rect">
                <a:avLst/>
              </a:prstGeom>
              <a:noFill/>
            </p:spPr>
            <p:txBody>
              <a:bodyPr wrap="square" rtlCol="0" anchor="ctr">
                <a:spAutoFit/>
              </a:bodyPr>
              <a:lstStyle/>
              <a:p>
                <a:r>
                  <a:rPr lang="en-US" sz="1700" b="1" dirty="0" smtClean="0">
                    <a:solidFill>
                      <a:srgbClr val="0000FF"/>
                    </a:solidFill>
                  </a:rPr>
                  <a:t>replay</a:t>
                </a:r>
              </a:p>
            </p:txBody>
          </p:sp>
        </p:grpSp>
        <p:cxnSp>
          <p:nvCxnSpPr>
            <p:cNvPr id="136" name="Straight Arrow Connector 135"/>
            <p:cNvCxnSpPr/>
            <p:nvPr/>
          </p:nvCxnSpPr>
          <p:spPr>
            <a:xfrm>
              <a:off x="8320609" y="4204207"/>
              <a:ext cx="419226" cy="3562"/>
            </a:xfrm>
            <a:prstGeom prst="straightConnector1">
              <a:avLst/>
            </a:prstGeom>
            <a:ln w="12700" cmpd="sng">
              <a:solidFill>
                <a:srgbClr val="000000"/>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7751965" y="3834706"/>
              <a:ext cx="639067" cy="324229"/>
              <a:chOff x="7751965" y="3834706"/>
              <a:chExt cx="639067" cy="324229"/>
            </a:xfrm>
          </p:grpSpPr>
          <p:grpSp>
            <p:nvGrpSpPr>
              <p:cNvPr id="239" name="Group 238"/>
              <p:cNvGrpSpPr/>
              <p:nvPr/>
            </p:nvGrpSpPr>
            <p:grpSpPr>
              <a:xfrm>
                <a:off x="8042859" y="3834706"/>
                <a:ext cx="348173" cy="324229"/>
                <a:chOff x="7879649" y="4506081"/>
                <a:chExt cx="348173" cy="324229"/>
              </a:xfrm>
              <a:solidFill>
                <a:srgbClr val="008000"/>
              </a:solidFill>
            </p:grpSpPr>
            <p:sp>
              <p:nvSpPr>
                <p:cNvPr id="229" name="Rectangle 228"/>
                <p:cNvSpPr/>
                <p:nvPr/>
              </p:nvSpPr>
              <p:spPr>
                <a:xfrm>
                  <a:off x="7879649" y="4506081"/>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30" name="Straight Connector 229"/>
                <p:cNvCxnSpPr/>
                <p:nvPr/>
              </p:nvCxnSpPr>
              <p:spPr>
                <a:xfrm>
                  <a:off x="7879649" y="470260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1" name="Straight Connector 230"/>
                <p:cNvCxnSpPr/>
                <p:nvPr/>
              </p:nvCxnSpPr>
              <p:spPr>
                <a:xfrm>
                  <a:off x="7879649" y="463646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2" name="Straight Connector 231"/>
                <p:cNvCxnSpPr/>
                <p:nvPr/>
              </p:nvCxnSpPr>
              <p:spPr>
                <a:xfrm>
                  <a:off x="7879649" y="476874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3" name="Straight Connector 232"/>
                <p:cNvCxnSpPr/>
                <p:nvPr/>
              </p:nvCxnSpPr>
              <p:spPr>
                <a:xfrm>
                  <a:off x="7879649" y="457032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34" name="Arc 233"/>
              <p:cNvSpPr/>
              <p:nvPr/>
            </p:nvSpPr>
            <p:spPr>
              <a:xfrm>
                <a:off x="7751965" y="3852845"/>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grpSp>
      </p:grpSp>
    </p:spTree>
    <p:extLst>
      <p:ext uri="{BB962C8B-B14F-4D97-AF65-F5344CB8AC3E}">
        <p14:creationId xmlns:p14="http://schemas.microsoft.com/office/powerpoint/2010/main" val="22567765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33">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47"/>
                                        </p:tgtEl>
                                        <p:attrNameLst>
                                          <p:attrName>style.visibility</p:attrName>
                                        </p:attrNameLst>
                                      </p:cBhvr>
                                      <p:to>
                                        <p:strVal val="visible"/>
                                      </p:to>
                                    </p:set>
                                  </p:childTnLst>
                                </p:cTn>
                              </p:par>
                            </p:childTnLst>
                          </p:cTn>
                        </p:par>
                        <p:par>
                          <p:cTn id="29" fill="hold">
                            <p:stCondLst>
                              <p:cond delay="0"/>
                            </p:stCondLst>
                            <p:childTnLst>
                              <p:par>
                                <p:cTn id="30" presetID="9" presetClass="exit" presetSubtype="0" fill="hold" nodeType="afterEffect">
                                  <p:stCondLst>
                                    <p:cond delay="500"/>
                                  </p:stCondLst>
                                  <p:childTnLst>
                                    <p:animEffect transition="out" filter="dissolve">
                                      <p:cBhvr>
                                        <p:cTn id="31" dur="500"/>
                                        <p:tgtEl>
                                          <p:spTgt spid="244"/>
                                        </p:tgtEl>
                                      </p:cBhvr>
                                    </p:animEffect>
                                    <p:set>
                                      <p:cBhvr>
                                        <p:cTn id="32" dur="1" fill="hold">
                                          <p:stCondLst>
                                            <p:cond delay="499"/>
                                          </p:stCondLst>
                                        </p:cTn>
                                        <p:tgtEl>
                                          <p:spTgt spid="244"/>
                                        </p:tgtEl>
                                        <p:attrNameLst>
                                          <p:attrName>style.visibility</p:attrName>
                                        </p:attrNameLst>
                                      </p:cBhvr>
                                      <p:to>
                                        <p:strVal val="hidden"/>
                                      </p:to>
                                    </p:set>
                                  </p:childTnLst>
                                </p:cTn>
                              </p:par>
                              <p:par>
                                <p:cTn id="33" presetID="9" presetClass="emph" presetSubtype="0" nodeType="withEffect">
                                  <p:stCondLst>
                                    <p:cond delay="0"/>
                                  </p:stCondLst>
                                  <p:childTnLst>
                                    <p:set>
                                      <p:cBhvr rctx="PPT">
                                        <p:cTn id="34" dur="indefinite"/>
                                        <p:tgtEl>
                                          <p:spTgt spid="241"/>
                                        </p:tgtEl>
                                        <p:attrNameLst>
                                          <p:attrName>style.opacity</p:attrName>
                                        </p:attrNameLst>
                                      </p:cBhvr>
                                      <p:to>
                                        <p:strVal val="0.5"/>
                                      </p:to>
                                    </p:set>
                                    <p:animEffect filter="image" prLst="opacity: 0.5">
                                      <p:cBhvr rctx="IE">
                                        <p:cTn id="35" dur="indefinite"/>
                                        <p:tgtEl>
                                          <p:spTgt spid="241"/>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1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Slow Nodes in Traditional Systems</a:t>
            </a:r>
            <a:endParaRPr lang="en-US" sz="3800" dirty="0"/>
          </a:p>
        </p:txBody>
      </p:sp>
      <p:sp>
        <p:nvSpPr>
          <p:cNvPr id="245" name="TextBox 244"/>
          <p:cNvSpPr txBox="1"/>
          <p:nvPr/>
        </p:nvSpPr>
        <p:spPr>
          <a:xfrm>
            <a:off x="600291" y="1479166"/>
            <a:ext cx="3158246" cy="523220"/>
          </a:xfrm>
          <a:prstGeom prst="rect">
            <a:avLst/>
          </a:prstGeom>
          <a:noFill/>
        </p:spPr>
        <p:txBody>
          <a:bodyPr wrap="square" rtlCol="0">
            <a:spAutoFit/>
          </a:bodyPr>
          <a:lstStyle/>
          <a:p>
            <a:pPr algn="ctr"/>
            <a:r>
              <a:rPr lang="en-US" sz="2800" b="1" dirty="0" smtClean="0">
                <a:solidFill>
                  <a:srgbClr val="0000FF"/>
                </a:solidFill>
              </a:rPr>
              <a:t>Node Replication</a:t>
            </a:r>
            <a:endParaRPr lang="en-US" sz="2800" b="1" dirty="0">
              <a:solidFill>
                <a:srgbClr val="0000FF"/>
              </a:solidFill>
            </a:endParaRPr>
          </a:p>
        </p:txBody>
      </p:sp>
      <p:sp>
        <p:nvSpPr>
          <p:cNvPr id="135" name="TextBox 134"/>
          <p:cNvSpPr txBox="1"/>
          <p:nvPr/>
        </p:nvSpPr>
        <p:spPr>
          <a:xfrm>
            <a:off x="5411606" y="1479166"/>
            <a:ext cx="3275194" cy="523220"/>
          </a:xfrm>
          <a:prstGeom prst="rect">
            <a:avLst/>
          </a:prstGeom>
          <a:noFill/>
        </p:spPr>
        <p:txBody>
          <a:bodyPr wrap="square" rtlCol="0">
            <a:spAutoFit/>
          </a:bodyPr>
          <a:lstStyle/>
          <a:p>
            <a:pPr algn="ctr"/>
            <a:r>
              <a:rPr lang="en-US" sz="2800" b="1" dirty="0" smtClean="0">
                <a:solidFill>
                  <a:srgbClr val="0000FF"/>
                </a:solidFill>
              </a:rPr>
              <a:t>Upstream Backup</a:t>
            </a:r>
            <a:endParaRPr lang="en-US" sz="2800" b="1" dirty="0">
              <a:solidFill>
                <a:srgbClr val="0000FF"/>
              </a:solidFill>
            </a:endParaRPr>
          </a:p>
        </p:txBody>
      </p:sp>
      <p:pic>
        <p:nvPicPr>
          <p:cNvPr id="196" name="Picture 195"/>
          <p:cNvPicPr>
            <a:picLocks/>
          </p:cNvPicPr>
          <p:nvPr/>
        </p:nvPicPr>
        <p:blipFill>
          <a:blip r:embed="rId3"/>
          <a:stretch>
            <a:fillRect/>
          </a:stretch>
        </p:blipFill>
        <p:spPr>
          <a:xfrm>
            <a:off x="7606246" y="2648063"/>
            <a:ext cx="734684" cy="670296"/>
          </a:xfrm>
          <a:prstGeom prst="rect">
            <a:avLst/>
          </a:prstGeom>
        </p:spPr>
      </p:pic>
      <p:pic>
        <p:nvPicPr>
          <p:cNvPr id="197" name="Picture 196"/>
          <p:cNvPicPr>
            <a:picLocks/>
          </p:cNvPicPr>
          <p:nvPr/>
        </p:nvPicPr>
        <p:blipFill>
          <a:blip r:embed="rId3"/>
          <a:stretch>
            <a:fillRect/>
          </a:stretch>
        </p:blipFill>
        <p:spPr>
          <a:xfrm>
            <a:off x="6269997" y="2371363"/>
            <a:ext cx="734684" cy="670296"/>
          </a:xfrm>
          <a:prstGeom prst="rect">
            <a:avLst/>
          </a:prstGeom>
        </p:spPr>
      </p:pic>
      <p:grpSp>
        <p:nvGrpSpPr>
          <p:cNvPr id="237" name="Group 236"/>
          <p:cNvGrpSpPr/>
          <p:nvPr/>
        </p:nvGrpSpPr>
        <p:grpSpPr>
          <a:xfrm>
            <a:off x="6563373" y="2330561"/>
            <a:ext cx="348173" cy="324229"/>
            <a:chOff x="6540307" y="3001936"/>
            <a:chExt cx="348173" cy="324229"/>
          </a:xfrm>
          <a:solidFill>
            <a:srgbClr val="008000"/>
          </a:solidFill>
        </p:grpSpPr>
        <p:sp>
          <p:nvSpPr>
            <p:cNvPr id="198" name="Rectangle 197"/>
            <p:cNvSpPr/>
            <p:nvPr/>
          </p:nvSpPr>
          <p:spPr>
            <a:xfrm>
              <a:off x="6540307" y="3001936"/>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99" name="Straight Connector 198"/>
            <p:cNvCxnSpPr/>
            <p:nvPr/>
          </p:nvCxnSpPr>
          <p:spPr>
            <a:xfrm>
              <a:off x="6540307" y="319845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0" name="Straight Connector 199"/>
            <p:cNvCxnSpPr/>
            <p:nvPr/>
          </p:nvCxnSpPr>
          <p:spPr>
            <a:xfrm>
              <a:off x="6540307" y="313232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1" name="Straight Connector 200"/>
            <p:cNvCxnSpPr/>
            <p:nvPr/>
          </p:nvCxnSpPr>
          <p:spPr>
            <a:xfrm>
              <a:off x="6540307" y="326459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2" name="Straight Connector 201"/>
            <p:cNvCxnSpPr/>
            <p:nvPr/>
          </p:nvCxnSpPr>
          <p:spPr>
            <a:xfrm>
              <a:off x="6540307" y="3066182"/>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grpSp>
        <p:nvGrpSpPr>
          <p:cNvPr id="238" name="Group 237"/>
          <p:cNvGrpSpPr/>
          <p:nvPr/>
        </p:nvGrpSpPr>
        <p:grpSpPr>
          <a:xfrm>
            <a:off x="7900358" y="2592540"/>
            <a:ext cx="348173" cy="324229"/>
            <a:chOff x="7877292" y="3263915"/>
            <a:chExt cx="348173" cy="324229"/>
          </a:xfrm>
          <a:solidFill>
            <a:srgbClr val="008000"/>
          </a:solidFill>
        </p:grpSpPr>
        <p:sp>
          <p:nvSpPr>
            <p:cNvPr id="203" name="Rectangle 202"/>
            <p:cNvSpPr/>
            <p:nvPr/>
          </p:nvSpPr>
          <p:spPr>
            <a:xfrm>
              <a:off x="7877292" y="3263915"/>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04" name="Straight Connector 203"/>
            <p:cNvCxnSpPr/>
            <p:nvPr/>
          </p:nvCxnSpPr>
          <p:spPr>
            <a:xfrm>
              <a:off x="7877292" y="346043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5" name="Straight Connector 204"/>
            <p:cNvCxnSpPr/>
            <p:nvPr/>
          </p:nvCxnSpPr>
          <p:spPr>
            <a:xfrm>
              <a:off x="7877292" y="339430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6" name="Straight Connector 205"/>
            <p:cNvCxnSpPr/>
            <p:nvPr/>
          </p:nvCxnSpPr>
          <p:spPr>
            <a:xfrm>
              <a:off x="7877292" y="352657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07" name="Straight Connector 206"/>
            <p:cNvCxnSpPr/>
            <p:nvPr/>
          </p:nvCxnSpPr>
          <p:spPr>
            <a:xfrm>
              <a:off x="7877292" y="332816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08" name="Arc 207"/>
          <p:cNvSpPr/>
          <p:nvPr/>
        </p:nvSpPr>
        <p:spPr>
          <a:xfrm>
            <a:off x="6271130" y="2347111"/>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sp>
        <p:nvSpPr>
          <p:cNvPr id="209" name="Arc 208"/>
          <p:cNvSpPr/>
          <p:nvPr/>
        </p:nvSpPr>
        <p:spPr>
          <a:xfrm>
            <a:off x="7609464" y="2610678"/>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12" name="Straight Arrow Connector 211"/>
          <p:cNvCxnSpPr/>
          <p:nvPr/>
        </p:nvCxnSpPr>
        <p:spPr>
          <a:xfrm>
            <a:off x="8180465" y="4204207"/>
            <a:ext cx="419226" cy="3562"/>
          </a:xfrm>
          <a:prstGeom prst="straightConnector1">
            <a:avLst/>
          </a:prstGeom>
          <a:ln w="19050" cmpd="sng">
            <a:solidFill>
              <a:srgbClr val="000000"/>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pic>
        <p:nvPicPr>
          <p:cNvPr id="213" name="Picture 212"/>
          <p:cNvPicPr>
            <a:picLocks/>
          </p:cNvPicPr>
          <p:nvPr/>
        </p:nvPicPr>
        <p:blipFill>
          <a:blip r:embed="rId3"/>
          <a:stretch>
            <a:fillRect/>
          </a:stretch>
        </p:blipFill>
        <p:spPr>
          <a:xfrm>
            <a:off x="6259380" y="3132832"/>
            <a:ext cx="734684" cy="670296"/>
          </a:xfrm>
          <a:prstGeom prst="rect">
            <a:avLst/>
          </a:prstGeom>
        </p:spPr>
      </p:pic>
      <p:sp>
        <p:nvSpPr>
          <p:cNvPr id="219" name="Arc 218"/>
          <p:cNvSpPr/>
          <p:nvPr/>
        </p:nvSpPr>
        <p:spPr>
          <a:xfrm>
            <a:off x="6262597" y="3095447"/>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22" name="Straight Arrow Connector 221"/>
          <p:cNvCxnSpPr/>
          <p:nvPr/>
        </p:nvCxnSpPr>
        <p:spPr>
          <a:xfrm flipV="1">
            <a:off x="6846995" y="2948331"/>
            <a:ext cx="795800" cy="479120"/>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6845578" y="2685662"/>
            <a:ext cx="797216" cy="262668"/>
          </a:xfrm>
          <a:prstGeom prst="straightConnector1">
            <a:avLst/>
          </a:prstGeom>
          <a:ln w="12700" cmpd="sng">
            <a:solidFill>
              <a:schemeClr val="tx1"/>
            </a:solidFill>
            <a:prstDash val="solid"/>
            <a:tailEnd type="triangle" w="med" len="lg"/>
          </a:ln>
          <a:effectLst/>
        </p:spPr>
        <p:style>
          <a:lnRef idx="2">
            <a:schemeClr val="accent1"/>
          </a:lnRef>
          <a:fillRef idx="0">
            <a:schemeClr val="accent1"/>
          </a:fillRef>
          <a:effectRef idx="1">
            <a:schemeClr val="accent1"/>
          </a:effectRef>
          <a:fontRef idx="minor">
            <a:schemeClr val="tx1"/>
          </a:fontRef>
        </p:style>
      </p:cxnSp>
      <p:pic>
        <p:nvPicPr>
          <p:cNvPr id="228" name="Picture 227"/>
          <p:cNvPicPr>
            <a:picLocks/>
          </p:cNvPicPr>
          <p:nvPr/>
        </p:nvPicPr>
        <p:blipFill>
          <a:blip r:embed="rId3"/>
          <a:stretch>
            <a:fillRect/>
          </a:stretch>
        </p:blipFill>
        <p:spPr>
          <a:xfrm>
            <a:off x="7608603" y="3890230"/>
            <a:ext cx="734684" cy="670296"/>
          </a:xfrm>
          <a:prstGeom prst="rect">
            <a:avLst/>
          </a:prstGeom>
        </p:spPr>
      </p:pic>
      <p:grpSp>
        <p:nvGrpSpPr>
          <p:cNvPr id="239" name="Group 238"/>
          <p:cNvGrpSpPr/>
          <p:nvPr/>
        </p:nvGrpSpPr>
        <p:grpSpPr>
          <a:xfrm>
            <a:off x="7902715" y="3834706"/>
            <a:ext cx="348173" cy="324229"/>
            <a:chOff x="7879649" y="4506081"/>
            <a:chExt cx="348173" cy="324229"/>
          </a:xfrm>
          <a:solidFill>
            <a:srgbClr val="008000"/>
          </a:solidFill>
        </p:grpSpPr>
        <p:sp>
          <p:nvSpPr>
            <p:cNvPr id="229" name="Rectangle 228"/>
            <p:cNvSpPr/>
            <p:nvPr/>
          </p:nvSpPr>
          <p:spPr>
            <a:xfrm>
              <a:off x="7879649" y="4506081"/>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30" name="Straight Connector 229"/>
            <p:cNvCxnSpPr/>
            <p:nvPr/>
          </p:nvCxnSpPr>
          <p:spPr>
            <a:xfrm>
              <a:off x="7879649" y="470260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1" name="Straight Connector 230"/>
            <p:cNvCxnSpPr/>
            <p:nvPr/>
          </p:nvCxnSpPr>
          <p:spPr>
            <a:xfrm>
              <a:off x="7879649" y="463646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2" name="Straight Connector 231"/>
            <p:cNvCxnSpPr/>
            <p:nvPr/>
          </p:nvCxnSpPr>
          <p:spPr>
            <a:xfrm>
              <a:off x="7879649" y="476874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33" name="Straight Connector 232"/>
            <p:cNvCxnSpPr/>
            <p:nvPr/>
          </p:nvCxnSpPr>
          <p:spPr>
            <a:xfrm>
              <a:off x="7879649" y="457032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234" name="Arc 233"/>
          <p:cNvSpPr/>
          <p:nvPr/>
        </p:nvSpPr>
        <p:spPr>
          <a:xfrm>
            <a:off x="7611821" y="3852845"/>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36" name="Straight Arrow Connector 235"/>
          <p:cNvCxnSpPr/>
          <p:nvPr/>
        </p:nvCxnSpPr>
        <p:spPr>
          <a:xfrm flipV="1">
            <a:off x="8182822" y="2957654"/>
            <a:ext cx="416869" cy="7494"/>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2" name="Straight Arrow Connector 241"/>
          <p:cNvCxnSpPr/>
          <p:nvPr/>
        </p:nvCxnSpPr>
        <p:spPr>
          <a:xfrm>
            <a:off x="6845578" y="3457248"/>
            <a:ext cx="796276" cy="735264"/>
          </a:xfrm>
          <a:prstGeom prst="straightConnector1">
            <a:avLst/>
          </a:prstGeom>
          <a:ln w="19050" cmpd="sng">
            <a:solidFill>
              <a:srgbClr val="000000"/>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3" name="Straight Arrow Connector 242"/>
          <p:cNvCxnSpPr/>
          <p:nvPr/>
        </p:nvCxnSpPr>
        <p:spPr>
          <a:xfrm>
            <a:off x="6846995" y="2692947"/>
            <a:ext cx="797216" cy="1510731"/>
          </a:xfrm>
          <a:prstGeom prst="straightConnector1">
            <a:avLst/>
          </a:prstGeom>
          <a:ln w="19050" cmpd="sng">
            <a:solidFill>
              <a:srgbClr val="000000"/>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5976093" y="2709866"/>
            <a:ext cx="323939" cy="747382"/>
            <a:chOff x="5256314" y="3106299"/>
            <a:chExt cx="482179" cy="941809"/>
          </a:xfrm>
        </p:grpSpPr>
        <p:cxnSp>
          <p:nvCxnSpPr>
            <p:cNvPr id="221" name="Straight Arrow Connector 220"/>
            <p:cNvCxnSpPr/>
            <p:nvPr/>
          </p:nvCxnSpPr>
          <p:spPr>
            <a:xfrm>
              <a:off x="5261636" y="3106299"/>
              <a:ext cx="476857"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a:off x="5256314" y="4048108"/>
              <a:ext cx="476858"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grpSp>
      <p:sp>
        <p:nvSpPr>
          <p:cNvPr id="117" name="TextBox 116"/>
          <p:cNvSpPr txBox="1"/>
          <p:nvPr/>
        </p:nvSpPr>
        <p:spPr>
          <a:xfrm>
            <a:off x="5379028" y="2527594"/>
            <a:ext cx="687521" cy="338554"/>
          </a:xfrm>
          <a:prstGeom prst="rect">
            <a:avLst/>
          </a:prstGeom>
          <a:noFill/>
        </p:spPr>
        <p:txBody>
          <a:bodyPr wrap="square" rtlCol="0">
            <a:spAutoFit/>
          </a:bodyPr>
          <a:lstStyle/>
          <a:p>
            <a:r>
              <a:rPr lang="en-US" sz="1600" dirty="0" smtClean="0"/>
              <a:t>input</a:t>
            </a:r>
            <a:endParaRPr lang="en-US" sz="1600" dirty="0"/>
          </a:p>
        </p:txBody>
      </p:sp>
      <p:sp>
        <p:nvSpPr>
          <p:cNvPr id="118" name="TextBox 117"/>
          <p:cNvSpPr txBox="1"/>
          <p:nvPr/>
        </p:nvSpPr>
        <p:spPr>
          <a:xfrm>
            <a:off x="5379028" y="3287088"/>
            <a:ext cx="687521" cy="338554"/>
          </a:xfrm>
          <a:prstGeom prst="rect">
            <a:avLst/>
          </a:prstGeom>
          <a:noFill/>
        </p:spPr>
        <p:txBody>
          <a:bodyPr wrap="square" rtlCol="0">
            <a:spAutoFit/>
          </a:bodyPr>
          <a:lstStyle/>
          <a:p>
            <a:r>
              <a:rPr lang="en-US" sz="1600" dirty="0" smtClean="0"/>
              <a:t>input</a:t>
            </a:r>
            <a:endParaRPr lang="en-US" sz="1600" dirty="0"/>
          </a:p>
        </p:txBody>
      </p:sp>
      <p:grpSp>
        <p:nvGrpSpPr>
          <p:cNvPr id="37" name="Group 36"/>
          <p:cNvGrpSpPr/>
          <p:nvPr/>
        </p:nvGrpSpPr>
        <p:grpSpPr>
          <a:xfrm>
            <a:off x="474879" y="2329733"/>
            <a:ext cx="3413707" cy="3058206"/>
            <a:chOff x="474879" y="2329733"/>
            <a:chExt cx="3413707" cy="3058206"/>
          </a:xfrm>
        </p:grpSpPr>
        <p:cxnSp>
          <p:nvCxnSpPr>
            <p:cNvPr id="38" name="Straight Arrow Connector 37"/>
            <p:cNvCxnSpPr/>
            <p:nvPr/>
          </p:nvCxnSpPr>
          <p:spPr>
            <a:xfrm flipV="1">
              <a:off x="2071000" y="2957011"/>
              <a:ext cx="894720" cy="47044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071000" y="2684834"/>
              <a:ext cx="894720" cy="272177"/>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flipV="1">
              <a:off x="2071653" y="4547474"/>
              <a:ext cx="894067" cy="479949"/>
            </a:xfrm>
            <a:prstGeom prst="straightConnector1">
              <a:avLst/>
            </a:prstGeom>
            <a:ln w="19050" cmpd="sng">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2071653" y="4284806"/>
              <a:ext cx="894067" cy="262668"/>
            </a:xfrm>
            <a:prstGeom prst="straightConnector1">
              <a:avLst/>
            </a:prstGeom>
            <a:ln w="19050" cmpd="sng">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p:cNvPicPr>
            <p:nvPr/>
          </p:nvPicPr>
          <p:blipFill>
            <a:blip r:embed="rId3"/>
            <a:stretch>
              <a:fillRect/>
            </a:stretch>
          </p:blipFill>
          <p:spPr>
            <a:xfrm>
              <a:off x="2883055" y="2647235"/>
              <a:ext cx="734684" cy="670296"/>
            </a:xfrm>
            <a:prstGeom prst="rect">
              <a:avLst/>
            </a:prstGeom>
          </p:spPr>
        </p:pic>
        <p:pic>
          <p:nvPicPr>
            <p:cNvPr id="5" name="Picture 4"/>
            <p:cNvPicPr>
              <a:picLocks/>
            </p:cNvPicPr>
            <p:nvPr/>
          </p:nvPicPr>
          <p:blipFill>
            <a:blip r:embed="rId3"/>
            <a:stretch>
              <a:fillRect/>
            </a:stretch>
          </p:blipFill>
          <p:spPr>
            <a:xfrm>
              <a:off x="1546805" y="2370535"/>
              <a:ext cx="734684" cy="670296"/>
            </a:xfrm>
            <a:prstGeom prst="rect">
              <a:avLst/>
            </a:prstGeom>
          </p:spPr>
        </p:pic>
        <p:grpSp>
          <p:nvGrpSpPr>
            <p:cNvPr id="26" name="Group 25"/>
            <p:cNvGrpSpPr/>
            <p:nvPr/>
          </p:nvGrpSpPr>
          <p:grpSpPr>
            <a:xfrm>
              <a:off x="1840182" y="2329733"/>
              <a:ext cx="348173" cy="324229"/>
              <a:chOff x="1840182" y="2851922"/>
              <a:chExt cx="348173" cy="324229"/>
            </a:xfrm>
            <a:solidFill>
              <a:srgbClr val="008000"/>
            </a:solidFill>
          </p:grpSpPr>
          <p:sp>
            <p:nvSpPr>
              <p:cNvPr id="7" name="Rectangle 6"/>
              <p:cNvSpPr/>
              <p:nvPr/>
            </p:nvSpPr>
            <p:spPr>
              <a:xfrm>
                <a:off x="1840182" y="2851922"/>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8" name="Straight Connector 7"/>
              <p:cNvCxnSpPr/>
              <p:nvPr/>
            </p:nvCxnSpPr>
            <p:spPr>
              <a:xfrm>
                <a:off x="1840182" y="304844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9" name="Straight Connector 8"/>
              <p:cNvCxnSpPr/>
              <p:nvPr/>
            </p:nvCxnSpPr>
            <p:spPr>
              <a:xfrm>
                <a:off x="1840182" y="298230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0" name="Straight Connector 9"/>
              <p:cNvCxnSpPr/>
              <p:nvPr/>
            </p:nvCxnSpPr>
            <p:spPr>
              <a:xfrm>
                <a:off x="1840182" y="311458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1" name="Straight Connector 10"/>
              <p:cNvCxnSpPr/>
              <p:nvPr/>
            </p:nvCxnSpPr>
            <p:spPr>
              <a:xfrm>
                <a:off x="1840182" y="291616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grpSp>
          <p:nvGrpSpPr>
            <p:cNvPr id="23" name="Group 22"/>
            <p:cNvGrpSpPr/>
            <p:nvPr/>
          </p:nvGrpSpPr>
          <p:grpSpPr>
            <a:xfrm>
              <a:off x="3177166" y="2591712"/>
              <a:ext cx="348173" cy="324229"/>
              <a:chOff x="3177166" y="3113901"/>
              <a:chExt cx="348173" cy="324229"/>
            </a:xfrm>
            <a:solidFill>
              <a:srgbClr val="008000"/>
            </a:solidFill>
          </p:grpSpPr>
          <p:sp>
            <p:nvSpPr>
              <p:cNvPr id="13" name="Rectangle 12"/>
              <p:cNvSpPr/>
              <p:nvPr/>
            </p:nvSpPr>
            <p:spPr>
              <a:xfrm>
                <a:off x="3177166" y="3113901"/>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4" name="Straight Connector 13"/>
              <p:cNvCxnSpPr/>
              <p:nvPr/>
            </p:nvCxnSpPr>
            <p:spPr>
              <a:xfrm>
                <a:off x="3177166" y="3310424"/>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5" name="Straight Connector 14"/>
              <p:cNvCxnSpPr/>
              <p:nvPr/>
            </p:nvCxnSpPr>
            <p:spPr>
              <a:xfrm>
                <a:off x="3177166" y="324428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6" name="Straight Connector 15"/>
              <p:cNvCxnSpPr/>
              <p:nvPr/>
            </p:nvCxnSpPr>
            <p:spPr>
              <a:xfrm>
                <a:off x="3177166" y="337656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 name="Straight Connector 16"/>
              <p:cNvCxnSpPr/>
              <p:nvPr/>
            </p:nvCxnSpPr>
            <p:spPr>
              <a:xfrm>
                <a:off x="3177166" y="317814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9" name="Arc 18"/>
            <p:cNvSpPr/>
            <p:nvPr/>
          </p:nvSpPr>
          <p:spPr>
            <a:xfrm>
              <a:off x="1547939" y="2346283"/>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sp>
          <p:nvSpPr>
            <p:cNvPr id="21" name="Arc 20"/>
            <p:cNvSpPr/>
            <p:nvPr/>
          </p:nvSpPr>
          <p:spPr>
            <a:xfrm>
              <a:off x="2886273" y="2609850"/>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8" name="Straight Arrow Connector 27"/>
            <p:cNvCxnSpPr/>
            <p:nvPr/>
          </p:nvCxnSpPr>
          <p:spPr>
            <a:xfrm flipV="1">
              <a:off x="3466780" y="2957011"/>
              <a:ext cx="420865"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p:cNvPicPr>
            <p:nvPr/>
          </p:nvPicPr>
          <p:blipFill>
            <a:blip r:embed="rId3"/>
            <a:stretch>
              <a:fillRect/>
            </a:stretch>
          </p:blipFill>
          <p:spPr>
            <a:xfrm>
              <a:off x="1536189" y="3117671"/>
              <a:ext cx="734684" cy="670296"/>
            </a:xfrm>
            <a:prstGeom prst="rect">
              <a:avLst/>
            </a:prstGeom>
          </p:spPr>
        </p:pic>
        <p:grpSp>
          <p:nvGrpSpPr>
            <p:cNvPr id="29" name="Group 28"/>
            <p:cNvGrpSpPr/>
            <p:nvPr/>
          </p:nvGrpSpPr>
          <p:grpSpPr>
            <a:xfrm>
              <a:off x="1830299" y="3062148"/>
              <a:ext cx="348173" cy="324229"/>
              <a:chOff x="1830299" y="3584337"/>
              <a:chExt cx="348173" cy="324229"/>
            </a:xfrm>
            <a:solidFill>
              <a:srgbClr val="008000"/>
            </a:solidFill>
          </p:grpSpPr>
          <p:sp>
            <p:nvSpPr>
              <p:cNvPr id="31" name="Rectangle 30"/>
              <p:cNvSpPr/>
              <p:nvPr/>
            </p:nvSpPr>
            <p:spPr>
              <a:xfrm>
                <a:off x="1830299" y="3584337"/>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32" name="Straight Connector 31"/>
              <p:cNvCxnSpPr/>
              <p:nvPr/>
            </p:nvCxnSpPr>
            <p:spPr>
              <a:xfrm>
                <a:off x="1830299" y="378085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3" name="Straight Connector 32"/>
              <p:cNvCxnSpPr/>
              <p:nvPr/>
            </p:nvCxnSpPr>
            <p:spPr>
              <a:xfrm>
                <a:off x="1830299" y="371472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4" name="Straight Connector 33"/>
              <p:cNvCxnSpPr/>
              <p:nvPr/>
            </p:nvCxnSpPr>
            <p:spPr>
              <a:xfrm>
                <a:off x="1830299" y="384699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35" name="Straight Connector 34"/>
              <p:cNvCxnSpPr/>
              <p:nvPr/>
            </p:nvCxnSpPr>
            <p:spPr>
              <a:xfrm>
                <a:off x="1830299" y="3648583"/>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36" name="Arc 35"/>
            <p:cNvSpPr/>
            <p:nvPr/>
          </p:nvSpPr>
          <p:spPr>
            <a:xfrm>
              <a:off x="1539406" y="3080286"/>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114" name="Straight Arrow Connector 113"/>
            <p:cNvCxnSpPr>
              <a:stCxn id="6" idx="3"/>
            </p:cNvCxnSpPr>
            <p:nvPr/>
          </p:nvCxnSpPr>
          <p:spPr>
            <a:xfrm>
              <a:off x="1100552" y="2672263"/>
              <a:ext cx="488434" cy="1562485"/>
            </a:xfrm>
            <a:prstGeom prst="straightConnector1">
              <a:avLst/>
            </a:prstGeom>
            <a:ln w="19050" cmpd="sng">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a:stCxn id="6" idx="3"/>
            </p:cNvCxnSpPr>
            <p:nvPr/>
          </p:nvCxnSpPr>
          <p:spPr>
            <a:xfrm>
              <a:off x="1100552" y="2672263"/>
              <a:ext cx="488434"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pic>
          <p:nvPicPr>
            <p:cNvPr id="165" name="Picture 164"/>
            <p:cNvPicPr>
              <a:picLocks/>
            </p:cNvPicPr>
            <p:nvPr/>
          </p:nvPicPr>
          <p:blipFill>
            <a:blip r:embed="rId3"/>
            <a:stretch>
              <a:fillRect/>
            </a:stretch>
          </p:blipFill>
          <p:spPr>
            <a:xfrm>
              <a:off x="2883995" y="4247208"/>
              <a:ext cx="734684" cy="670296"/>
            </a:xfrm>
            <a:prstGeom prst="rect">
              <a:avLst/>
            </a:prstGeom>
          </p:spPr>
        </p:pic>
        <p:pic>
          <p:nvPicPr>
            <p:cNvPr id="166" name="Picture 165"/>
            <p:cNvPicPr>
              <a:picLocks/>
            </p:cNvPicPr>
            <p:nvPr/>
          </p:nvPicPr>
          <p:blipFill>
            <a:blip r:embed="rId3"/>
            <a:stretch>
              <a:fillRect/>
            </a:stretch>
          </p:blipFill>
          <p:spPr>
            <a:xfrm>
              <a:off x="1547746" y="3970507"/>
              <a:ext cx="734684" cy="670296"/>
            </a:xfrm>
            <a:prstGeom prst="rect">
              <a:avLst/>
            </a:prstGeom>
          </p:spPr>
        </p:pic>
        <p:grpSp>
          <p:nvGrpSpPr>
            <p:cNvPr id="226" name="Group 225"/>
            <p:cNvGrpSpPr/>
            <p:nvPr/>
          </p:nvGrpSpPr>
          <p:grpSpPr>
            <a:xfrm>
              <a:off x="1841123" y="3929705"/>
              <a:ext cx="348173" cy="324229"/>
              <a:chOff x="1841123" y="4451894"/>
              <a:chExt cx="348173" cy="324229"/>
            </a:xfrm>
            <a:solidFill>
              <a:srgbClr val="008000"/>
            </a:solidFill>
          </p:grpSpPr>
          <p:sp>
            <p:nvSpPr>
              <p:cNvPr id="167" name="Rectangle 166"/>
              <p:cNvSpPr/>
              <p:nvPr/>
            </p:nvSpPr>
            <p:spPr>
              <a:xfrm>
                <a:off x="1841123" y="4451894"/>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68" name="Straight Connector 167"/>
              <p:cNvCxnSpPr/>
              <p:nvPr/>
            </p:nvCxnSpPr>
            <p:spPr>
              <a:xfrm>
                <a:off x="1841123" y="464841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69" name="Straight Connector 168"/>
              <p:cNvCxnSpPr/>
              <p:nvPr/>
            </p:nvCxnSpPr>
            <p:spPr>
              <a:xfrm>
                <a:off x="1841123" y="458227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0" name="Straight Connector 169"/>
              <p:cNvCxnSpPr/>
              <p:nvPr/>
            </p:nvCxnSpPr>
            <p:spPr>
              <a:xfrm>
                <a:off x="1841123" y="471455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1" name="Straight Connector 170"/>
              <p:cNvCxnSpPr/>
              <p:nvPr/>
            </p:nvCxnSpPr>
            <p:spPr>
              <a:xfrm>
                <a:off x="1841123" y="4516140"/>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grpSp>
          <p:nvGrpSpPr>
            <p:cNvPr id="27" name="Group 26"/>
            <p:cNvGrpSpPr/>
            <p:nvPr/>
          </p:nvGrpSpPr>
          <p:grpSpPr>
            <a:xfrm>
              <a:off x="3178107" y="4191684"/>
              <a:ext cx="348173" cy="324229"/>
              <a:chOff x="3178107" y="4713873"/>
              <a:chExt cx="348173" cy="324229"/>
            </a:xfrm>
            <a:solidFill>
              <a:srgbClr val="008000"/>
            </a:solidFill>
          </p:grpSpPr>
          <p:sp>
            <p:nvSpPr>
              <p:cNvPr id="172" name="Rectangle 171"/>
              <p:cNvSpPr/>
              <p:nvPr/>
            </p:nvSpPr>
            <p:spPr>
              <a:xfrm>
                <a:off x="3178107" y="4713873"/>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73" name="Straight Connector 172"/>
              <p:cNvCxnSpPr/>
              <p:nvPr/>
            </p:nvCxnSpPr>
            <p:spPr>
              <a:xfrm>
                <a:off x="3178107" y="4910396"/>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4" name="Straight Connector 173"/>
              <p:cNvCxnSpPr/>
              <p:nvPr/>
            </p:nvCxnSpPr>
            <p:spPr>
              <a:xfrm>
                <a:off x="3178107" y="484425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5" name="Straight Connector 174"/>
              <p:cNvCxnSpPr/>
              <p:nvPr/>
            </p:nvCxnSpPr>
            <p:spPr>
              <a:xfrm>
                <a:off x="3178107" y="497653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76" name="Straight Connector 175"/>
              <p:cNvCxnSpPr/>
              <p:nvPr/>
            </p:nvCxnSpPr>
            <p:spPr>
              <a:xfrm>
                <a:off x="3178107" y="4778119"/>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77" name="Arc 176"/>
            <p:cNvSpPr/>
            <p:nvPr/>
          </p:nvSpPr>
          <p:spPr>
            <a:xfrm>
              <a:off x="1548880" y="3946256"/>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sp>
          <p:nvSpPr>
            <p:cNvPr id="179" name="Arc 178"/>
            <p:cNvSpPr/>
            <p:nvPr/>
          </p:nvSpPr>
          <p:spPr>
            <a:xfrm>
              <a:off x="2887213" y="4209822"/>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182" name="Straight Arrow Connector 181"/>
            <p:cNvCxnSpPr/>
            <p:nvPr/>
          </p:nvCxnSpPr>
          <p:spPr>
            <a:xfrm>
              <a:off x="3467721" y="4563008"/>
              <a:ext cx="420865" cy="0"/>
            </a:xfrm>
            <a:prstGeom prst="straightConnector1">
              <a:avLst/>
            </a:prstGeom>
            <a:ln w="19050" cmpd="sng">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pic>
          <p:nvPicPr>
            <p:cNvPr id="183" name="Picture 182"/>
            <p:cNvPicPr>
              <a:picLocks/>
            </p:cNvPicPr>
            <p:nvPr/>
          </p:nvPicPr>
          <p:blipFill>
            <a:blip r:embed="rId3"/>
            <a:stretch>
              <a:fillRect/>
            </a:stretch>
          </p:blipFill>
          <p:spPr>
            <a:xfrm>
              <a:off x="1537130" y="4717643"/>
              <a:ext cx="734684" cy="670296"/>
            </a:xfrm>
            <a:prstGeom prst="rect">
              <a:avLst/>
            </a:prstGeom>
          </p:spPr>
        </p:pic>
        <p:grpSp>
          <p:nvGrpSpPr>
            <p:cNvPr id="227" name="Group 226"/>
            <p:cNvGrpSpPr/>
            <p:nvPr/>
          </p:nvGrpSpPr>
          <p:grpSpPr>
            <a:xfrm>
              <a:off x="1831241" y="4662120"/>
              <a:ext cx="348173" cy="324229"/>
              <a:chOff x="1831241" y="5184309"/>
              <a:chExt cx="348173" cy="324229"/>
            </a:xfrm>
            <a:solidFill>
              <a:srgbClr val="008000"/>
            </a:solidFill>
          </p:grpSpPr>
          <p:sp>
            <p:nvSpPr>
              <p:cNvPr id="184" name="Rectangle 183"/>
              <p:cNvSpPr/>
              <p:nvPr/>
            </p:nvSpPr>
            <p:spPr>
              <a:xfrm>
                <a:off x="1831241" y="5184309"/>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185" name="Straight Connector 184"/>
              <p:cNvCxnSpPr/>
              <p:nvPr/>
            </p:nvCxnSpPr>
            <p:spPr>
              <a:xfrm>
                <a:off x="1831241" y="538083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6" name="Straight Connector 185"/>
              <p:cNvCxnSpPr/>
              <p:nvPr/>
            </p:nvCxnSpPr>
            <p:spPr>
              <a:xfrm>
                <a:off x="1831241" y="5314692"/>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7" name="Straight Connector 186"/>
              <p:cNvCxnSpPr/>
              <p:nvPr/>
            </p:nvCxnSpPr>
            <p:spPr>
              <a:xfrm>
                <a:off x="1831241" y="544697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188" name="Straight Connector 187"/>
              <p:cNvCxnSpPr/>
              <p:nvPr/>
            </p:nvCxnSpPr>
            <p:spPr>
              <a:xfrm>
                <a:off x="1831241" y="5248555"/>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89" name="Arc 188"/>
            <p:cNvSpPr/>
            <p:nvPr/>
          </p:nvSpPr>
          <p:spPr>
            <a:xfrm>
              <a:off x="1540347" y="4680258"/>
              <a:ext cx="280946" cy="256595"/>
            </a:xfrm>
            <a:prstGeom prst="arc">
              <a:avLst>
                <a:gd name="adj1" fmla="val 2504094"/>
                <a:gd name="adj2" fmla="val 19406337"/>
              </a:avLst>
            </a:prstGeom>
            <a:ln w="12700"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00"/>
            </a:p>
          </p:txBody>
        </p:sp>
        <p:cxnSp>
          <p:nvCxnSpPr>
            <p:cNvPr id="224" name="Straight Arrow Connector 223"/>
            <p:cNvCxnSpPr>
              <a:stCxn id="116" idx="3"/>
            </p:cNvCxnSpPr>
            <p:nvPr/>
          </p:nvCxnSpPr>
          <p:spPr>
            <a:xfrm>
              <a:off x="1096208" y="3434342"/>
              <a:ext cx="486829" cy="1555226"/>
            </a:xfrm>
            <a:prstGeom prst="straightConnector1">
              <a:avLst/>
            </a:prstGeom>
            <a:ln w="19050" cmpd="sng">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a:stCxn id="116" idx="3"/>
            </p:cNvCxnSpPr>
            <p:nvPr/>
          </p:nvCxnSpPr>
          <p:spPr>
            <a:xfrm>
              <a:off x="1096208" y="3434342"/>
              <a:ext cx="489365" cy="0"/>
            </a:xfrm>
            <a:prstGeom prst="straightConnector1">
              <a:avLst/>
            </a:prstGeom>
            <a:ln w="12700"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9223" y="2502986"/>
              <a:ext cx="621329" cy="338554"/>
            </a:xfrm>
            <a:prstGeom prst="rect">
              <a:avLst/>
            </a:prstGeom>
            <a:noFill/>
          </p:spPr>
          <p:txBody>
            <a:bodyPr wrap="square" rtlCol="0">
              <a:spAutoFit/>
            </a:bodyPr>
            <a:lstStyle/>
            <a:p>
              <a:pPr algn="r"/>
              <a:r>
                <a:rPr lang="en-US" sz="1600" dirty="0" smtClean="0"/>
                <a:t>input</a:t>
              </a:r>
              <a:endParaRPr lang="en-US" sz="1600" dirty="0"/>
            </a:p>
          </p:txBody>
        </p:sp>
        <p:sp>
          <p:nvSpPr>
            <p:cNvPr id="116" name="TextBox 115"/>
            <p:cNvSpPr txBox="1"/>
            <p:nvPr/>
          </p:nvSpPr>
          <p:spPr>
            <a:xfrm>
              <a:off x="474879" y="3265065"/>
              <a:ext cx="621329" cy="338554"/>
            </a:xfrm>
            <a:prstGeom prst="rect">
              <a:avLst/>
            </a:prstGeom>
            <a:noFill/>
          </p:spPr>
          <p:txBody>
            <a:bodyPr wrap="square" rtlCol="0">
              <a:spAutoFit/>
            </a:bodyPr>
            <a:lstStyle/>
            <a:p>
              <a:pPr algn="r"/>
              <a:r>
                <a:rPr lang="en-US" sz="1600" dirty="0" smtClean="0"/>
                <a:t>input</a:t>
              </a:r>
              <a:endParaRPr lang="en-US" sz="1600" dirty="0"/>
            </a:p>
          </p:txBody>
        </p:sp>
      </p:grpSp>
      <p:grpSp>
        <p:nvGrpSpPr>
          <p:cNvPr id="240" name="Group 239"/>
          <p:cNvGrpSpPr/>
          <p:nvPr/>
        </p:nvGrpSpPr>
        <p:grpSpPr>
          <a:xfrm>
            <a:off x="6553491" y="3077309"/>
            <a:ext cx="348173" cy="324229"/>
            <a:chOff x="6530425" y="3829435"/>
            <a:chExt cx="348173" cy="324229"/>
          </a:xfrm>
          <a:solidFill>
            <a:srgbClr val="008000"/>
          </a:solidFill>
        </p:grpSpPr>
        <p:sp>
          <p:nvSpPr>
            <p:cNvPr id="214" name="Rectangle 213"/>
            <p:cNvSpPr/>
            <p:nvPr/>
          </p:nvSpPr>
          <p:spPr>
            <a:xfrm>
              <a:off x="6530425" y="3829435"/>
              <a:ext cx="348173" cy="324229"/>
            </a:xfrm>
            <a:prstGeom prst="rect">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700"/>
            </a:p>
          </p:txBody>
        </p:sp>
        <p:cxnSp>
          <p:nvCxnSpPr>
            <p:cNvPr id="215" name="Straight Connector 214"/>
            <p:cNvCxnSpPr/>
            <p:nvPr/>
          </p:nvCxnSpPr>
          <p:spPr>
            <a:xfrm>
              <a:off x="6530425" y="402595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6" name="Straight Connector 215"/>
            <p:cNvCxnSpPr/>
            <p:nvPr/>
          </p:nvCxnSpPr>
          <p:spPr>
            <a:xfrm>
              <a:off x="6530425" y="3959818"/>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7" name="Straight Connector 216"/>
            <p:cNvCxnSpPr/>
            <p:nvPr/>
          </p:nvCxnSpPr>
          <p:spPr>
            <a:xfrm>
              <a:off x="6530425" y="4092097"/>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cxnSp>
          <p:nvCxnSpPr>
            <p:cNvPr id="218" name="Straight Connector 217"/>
            <p:cNvCxnSpPr/>
            <p:nvPr/>
          </p:nvCxnSpPr>
          <p:spPr>
            <a:xfrm>
              <a:off x="6530425" y="3893681"/>
              <a:ext cx="348173" cy="0"/>
            </a:xfrm>
            <a:prstGeom prst="line">
              <a:avLst/>
            </a:prstGeom>
            <a:ln>
              <a:solidFill>
                <a:schemeClr val="accent3">
                  <a:lumMod val="50000"/>
                </a:schemeClr>
              </a:solidFill>
            </a:ln>
          </p:spPr>
          <p:style>
            <a:lnRef idx="1">
              <a:schemeClr val="accent3"/>
            </a:lnRef>
            <a:fillRef idx="3">
              <a:schemeClr val="accent3"/>
            </a:fillRef>
            <a:effectRef idx="2">
              <a:schemeClr val="accent3"/>
            </a:effectRef>
            <a:fontRef idx="minor">
              <a:schemeClr val="lt1"/>
            </a:fontRef>
          </p:style>
        </p:cxnSp>
      </p:grpSp>
      <p:sp>
        <p:nvSpPr>
          <p:cNvPr id="129" name="Rounded Rectangle 128"/>
          <p:cNvSpPr/>
          <p:nvPr/>
        </p:nvSpPr>
        <p:spPr>
          <a:xfrm>
            <a:off x="1858434" y="5666980"/>
            <a:ext cx="5550140" cy="648012"/>
          </a:xfrm>
          <a:prstGeom prst="roundRect">
            <a:avLst/>
          </a:prstGeom>
        </p:spPr>
        <p:style>
          <a:lnRef idx="1">
            <a:schemeClr val="accent2"/>
          </a:lnRef>
          <a:fillRef idx="2">
            <a:schemeClr val="accent2"/>
          </a:fillRef>
          <a:effectRef idx="1">
            <a:schemeClr val="accent2"/>
          </a:effectRef>
          <a:fontRef idx="minor">
            <a:schemeClr val="dk1"/>
          </a:fontRef>
        </p:style>
        <p:txBody>
          <a:bodyPr tIns="0" rtlCol="0" anchor="ctr"/>
          <a:lstStyle/>
          <a:p>
            <a:pPr algn="ctr"/>
            <a:r>
              <a:rPr lang="en-US" sz="2500" dirty="0" smtClean="0">
                <a:solidFill>
                  <a:srgbClr val="000000"/>
                </a:solidFill>
              </a:rPr>
              <a:t>Neither approach handles stragglers</a:t>
            </a:r>
            <a:endParaRPr lang="en-US" sz="2500" dirty="0">
              <a:solidFill>
                <a:srgbClr val="000000"/>
              </a:solidFill>
            </a:endParaRPr>
          </a:p>
        </p:txBody>
      </p:sp>
      <p:pic>
        <p:nvPicPr>
          <p:cNvPr id="18" name="Picture 17"/>
          <p:cNvPicPr>
            <a:picLocks noChangeAspect="1"/>
          </p:cNvPicPr>
          <p:nvPr/>
        </p:nvPicPr>
        <p:blipFill>
          <a:blip r:embed="rId4"/>
          <a:stretch>
            <a:fillRect/>
          </a:stretch>
        </p:blipFill>
        <p:spPr>
          <a:xfrm>
            <a:off x="2681150" y="4699139"/>
            <a:ext cx="885430" cy="602092"/>
          </a:xfrm>
          <a:prstGeom prst="rect">
            <a:avLst/>
          </a:prstGeom>
        </p:spPr>
      </p:pic>
      <p:pic>
        <p:nvPicPr>
          <p:cNvPr id="134" name="Picture 133"/>
          <p:cNvPicPr>
            <a:picLocks noChangeAspect="1"/>
          </p:cNvPicPr>
          <p:nvPr/>
        </p:nvPicPr>
        <p:blipFill>
          <a:blip r:embed="rId4"/>
          <a:stretch>
            <a:fillRect/>
          </a:stretch>
        </p:blipFill>
        <p:spPr>
          <a:xfrm>
            <a:off x="1252113" y="3437783"/>
            <a:ext cx="885430" cy="602092"/>
          </a:xfrm>
          <a:prstGeom prst="rect">
            <a:avLst/>
          </a:prstGeom>
        </p:spPr>
      </p:pic>
      <p:pic>
        <p:nvPicPr>
          <p:cNvPr id="136" name="Picture 135"/>
          <p:cNvPicPr>
            <a:picLocks noChangeAspect="1"/>
          </p:cNvPicPr>
          <p:nvPr/>
        </p:nvPicPr>
        <p:blipFill>
          <a:blip r:embed="rId4"/>
          <a:stretch>
            <a:fillRect/>
          </a:stretch>
        </p:blipFill>
        <p:spPr>
          <a:xfrm>
            <a:off x="2641619" y="3070600"/>
            <a:ext cx="885430" cy="602092"/>
          </a:xfrm>
          <a:prstGeom prst="rect">
            <a:avLst/>
          </a:prstGeom>
        </p:spPr>
      </p:pic>
      <p:pic>
        <p:nvPicPr>
          <p:cNvPr id="137" name="Picture 136"/>
          <p:cNvPicPr>
            <a:picLocks noChangeAspect="1"/>
          </p:cNvPicPr>
          <p:nvPr/>
        </p:nvPicPr>
        <p:blipFill>
          <a:blip r:embed="rId4"/>
          <a:stretch>
            <a:fillRect/>
          </a:stretch>
        </p:blipFill>
        <p:spPr>
          <a:xfrm>
            <a:off x="1258339" y="5073754"/>
            <a:ext cx="885430" cy="602092"/>
          </a:xfrm>
          <a:prstGeom prst="rect">
            <a:avLst/>
          </a:prstGeom>
        </p:spPr>
      </p:pic>
      <p:pic>
        <p:nvPicPr>
          <p:cNvPr id="141" name="Picture 140"/>
          <p:cNvPicPr>
            <a:picLocks noChangeAspect="1"/>
          </p:cNvPicPr>
          <p:nvPr/>
        </p:nvPicPr>
        <p:blipFill>
          <a:blip r:embed="rId4"/>
          <a:stretch>
            <a:fillRect/>
          </a:stretch>
        </p:blipFill>
        <p:spPr>
          <a:xfrm>
            <a:off x="7373538" y="3067748"/>
            <a:ext cx="885430" cy="602092"/>
          </a:xfrm>
          <a:prstGeom prst="rect">
            <a:avLst/>
          </a:prstGeom>
        </p:spPr>
      </p:pic>
      <p:grpSp>
        <p:nvGrpSpPr>
          <p:cNvPr id="131" name="Group 130"/>
          <p:cNvGrpSpPr/>
          <p:nvPr/>
        </p:nvGrpSpPr>
        <p:grpSpPr>
          <a:xfrm>
            <a:off x="6680213" y="2896840"/>
            <a:ext cx="220609" cy="908877"/>
            <a:chOff x="6813776" y="2804499"/>
            <a:chExt cx="152046" cy="908877"/>
          </a:xfrm>
        </p:grpSpPr>
        <p:grpSp>
          <p:nvGrpSpPr>
            <p:cNvPr id="132" name="Group 131"/>
            <p:cNvGrpSpPr/>
            <p:nvPr/>
          </p:nvGrpSpPr>
          <p:grpSpPr>
            <a:xfrm>
              <a:off x="6813776" y="3556474"/>
              <a:ext cx="145126" cy="156902"/>
              <a:chOff x="6199636" y="4136690"/>
              <a:chExt cx="200078" cy="246888"/>
            </a:xfrm>
            <a:solidFill>
              <a:srgbClr val="F5B625"/>
            </a:solidFill>
          </p:grpSpPr>
          <p:sp>
            <p:nvSpPr>
              <p:cNvPr id="145" name="Rectangle 144"/>
              <p:cNvSpPr/>
              <p:nvPr/>
            </p:nvSpPr>
            <p:spPr>
              <a:xfrm>
                <a:off x="6199636" y="4136690"/>
                <a:ext cx="200078" cy="246888"/>
              </a:xfrm>
              <a:prstGeom prst="rect">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700">
                  <a:solidFill>
                    <a:schemeClr val="accent6"/>
                  </a:solidFill>
                </a:endParaRPr>
              </a:p>
            </p:txBody>
          </p:sp>
          <p:cxnSp>
            <p:nvCxnSpPr>
              <p:cNvPr id="146" name="Straight Connector 145"/>
              <p:cNvCxnSpPr/>
              <p:nvPr/>
            </p:nvCxnSpPr>
            <p:spPr>
              <a:xfrm>
                <a:off x="6199636" y="4305129"/>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cxnSp>
            <p:nvCxnSpPr>
              <p:cNvPr id="147" name="Straight Connector 146"/>
              <p:cNvCxnSpPr/>
              <p:nvPr/>
            </p:nvCxnSpPr>
            <p:spPr>
              <a:xfrm>
                <a:off x="6199636" y="4221785"/>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grpSp>
        <p:grpSp>
          <p:nvGrpSpPr>
            <p:cNvPr id="133" name="Group 132"/>
            <p:cNvGrpSpPr/>
            <p:nvPr/>
          </p:nvGrpSpPr>
          <p:grpSpPr>
            <a:xfrm>
              <a:off x="6820696" y="2804499"/>
              <a:ext cx="145126" cy="156902"/>
              <a:chOff x="6199636" y="4136690"/>
              <a:chExt cx="200078" cy="246888"/>
            </a:xfrm>
            <a:solidFill>
              <a:srgbClr val="F5B625"/>
            </a:solidFill>
          </p:grpSpPr>
          <p:sp>
            <p:nvSpPr>
              <p:cNvPr id="142" name="Rectangle 141"/>
              <p:cNvSpPr/>
              <p:nvPr/>
            </p:nvSpPr>
            <p:spPr>
              <a:xfrm>
                <a:off x="6199636" y="4136690"/>
                <a:ext cx="200078" cy="246888"/>
              </a:xfrm>
              <a:prstGeom prst="rect">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700">
                  <a:solidFill>
                    <a:schemeClr val="accent6"/>
                  </a:solidFill>
                </a:endParaRPr>
              </a:p>
            </p:txBody>
          </p:sp>
          <p:cxnSp>
            <p:nvCxnSpPr>
              <p:cNvPr id="143" name="Straight Connector 142"/>
              <p:cNvCxnSpPr/>
              <p:nvPr/>
            </p:nvCxnSpPr>
            <p:spPr>
              <a:xfrm>
                <a:off x="6199636" y="4305129"/>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cxnSp>
            <p:nvCxnSpPr>
              <p:cNvPr id="144" name="Straight Connector 143"/>
              <p:cNvCxnSpPr/>
              <p:nvPr/>
            </p:nvCxnSpPr>
            <p:spPr>
              <a:xfrm>
                <a:off x="6199636" y="4221785"/>
                <a:ext cx="200078" cy="0"/>
              </a:xfrm>
              <a:prstGeom prst="lin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cxnSp>
        </p:grpSp>
      </p:grpSp>
      <p:pic>
        <p:nvPicPr>
          <p:cNvPr id="140" name="Picture 139"/>
          <p:cNvPicPr>
            <a:picLocks noChangeAspect="1"/>
          </p:cNvPicPr>
          <p:nvPr/>
        </p:nvPicPr>
        <p:blipFill>
          <a:blip r:embed="rId4"/>
          <a:stretch>
            <a:fillRect/>
          </a:stretch>
        </p:blipFill>
        <p:spPr>
          <a:xfrm>
            <a:off x="5994933" y="3491993"/>
            <a:ext cx="885430" cy="602092"/>
          </a:xfrm>
          <a:prstGeom prst="rect">
            <a:avLst/>
          </a:prstGeom>
        </p:spPr>
      </p:pic>
    </p:spTree>
    <p:extLst>
      <p:ext uri="{BB962C8B-B14F-4D97-AF65-F5344CB8AC3E}">
        <p14:creationId xmlns:p14="http://schemas.microsoft.com/office/powerpoint/2010/main" val="871070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theme/_rels/themeOverride1.xml.rels><?xml version="1.0" encoding="UTF-8" standalone="yes"?>
<Relationships xmlns="http://schemas.openxmlformats.org/package/2006/relationships"><Relationship Id="rId1" Type="http://schemas.openxmlformats.org/officeDocument/2006/relationships/image" Target="../media/image14.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4.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4.jpeg"/></Relationships>
</file>

<file path=ppt/theme/_rels/themeOverrid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Override>
</file>

<file path=ppt/theme/themeOverride2.xml><?xml version="1.0" encoding="utf-8"?>
<a:themeOverride xmlns:a="http://schemas.openxmlformats.org/drawingml/2006/main">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Override>
</file>

<file path=ppt/theme/themeOverride3.xml><?xml version="1.0" encoding="utf-8"?>
<a:themeOverride xmlns:a="http://schemas.openxmlformats.org/drawingml/2006/main">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Override>
</file>

<file path=ppt/theme/themeOverride4.xml><?xml version="1.0" encoding="utf-8"?>
<a:themeOverride xmlns:a="http://schemas.openxmlformats.org/drawingml/2006/main">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Override>
</file>

<file path=ppt/theme/themeOverride5.xml><?xml version="1.0" encoding="utf-8"?>
<a:themeOverride xmlns:a="http://schemas.openxmlformats.org/drawingml/2006/main">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Title &amp; Bullets ligh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Black .thmx</Template>
  <TotalTime>15399</TotalTime>
  <Words>3613</Words>
  <Application>Microsoft Macintosh PowerPoint</Application>
  <PresentationFormat>On-screen Show (4:3)</PresentationFormat>
  <Paragraphs>416</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Discretized Streams</vt:lpstr>
      <vt:lpstr>Motivation</vt:lpstr>
      <vt:lpstr>PowerPoint Presentation</vt:lpstr>
      <vt:lpstr>Challenge</vt:lpstr>
      <vt:lpstr>Outline</vt:lpstr>
      <vt:lpstr>Traditional Streaming Systems</vt:lpstr>
      <vt:lpstr>Fault-tolerance in Traditional Systems</vt:lpstr>
      <vt:lpstr>Fault-tolerance in Traditional Systems</vt:lpstr>
      <vt:lpstr>Slow Nodes in Traditional Systems</vt:lpstr>
      <vt:lpstr>Our Goal</vt:lpstr>
      <vt:lpstr>Our Goal</vt:lpstr>
      <vt:lpstr>Why is it hard?</vt:lpstr>
      <vt:lpstr>Dissociate computation from state</vt:lpstr>
      <vt:lpstr>Batch Processing Systems!</vt:lpstr>
      <vt:lpstr>Batch Processing Systems</vt:lpstr>
      <vt:lpstr>Parallel Recovery</vt:lpstr>
      <vt:lpstr>Discretized Stream Processing</vt:lpstr>
      <vt:lpstr>Discretized Stream Processing</vt:lpstr>
      <vt:lpstr>Discretized Stream Processing</vt:lpstr>
      <vt:lpstr>Example: Counting page views</vt:lpstr>
      <vt:lpstr>Fine-grained Lineage</vt:lpstr>
      <vt:lpstr>Parallel Fault Recovery</vt:lpstr>
      <vt:lpstr>Comparison to Upstream Backup</vt:lpstr>
      <vt:lpstr>How much faster than Upstream Backup?</vt:lpstr>
      <vt:lpstr>Parallel Straggler Recovery</vt:lpstr>
      <vt:lpstr>Evaluation</vt:lpstr>
      <vt:lpstr>Spark Streaming</vt:lpstr>
      <vt:lpstr>How fast is Spark Streaming?</vt:lpstr>
      <vt:lpstr>How does it compare to others?</vt:lpstr>
      <vt:lpstr>How fast can it recover from faults?</vt:lpstr>
      <vt:lpstr>How fast can it recover from stragglers?</vt:lpstr>
      <vt:lpstr>Unification with Batch and Interactive Processing</vt:lpstr>
      <vt:lpstr>Unification with Batch and Interactive Processing</vt:lpstr>
      <vt:lpstr>App combining live + historic data</vt:lpstr>
      <vt:lpstr>Recent Related Work</vt:lpstr>
      <vt:lpstr>Takeaways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Tathagata Das</cp:lastModifiedBy>
  <cp:revision>356</cp:revision>
  <dcterms:created xsi:type="dcterms:W3CDTF">2010-04-12T23:12:02Z</dcterms:created>
  <dcterms:modified xsi:type="dcterms:W3CDTF">2013-12-10T13:59:26Z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