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8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EC3"/>
    <a:srgbClr val="C79CDB"/>
    <a:srgbClr val="F77FBD"/>
    <a:srgbClr val="7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环境：https://cloud.tencent.com/developer/article/1587102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环境调试：https://www.iocoder.cn/SkyWalking/build-debugging-environment/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自定义插件开发： https://github.com/HuiWang1995/skywalking-plugin-example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@Trace: https://blog.csdn.net/a17816876003/article/details/113702511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https://www.cnblogs.com/swave/p/11347711.html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https://blog.csdn.net/wanxiaoderen/article/details/106536562</a:t>
            </a:r>
            <a:endParaRPr lang="en-US" altLang="zh-CN"/>
          </a:p>
          <a:p>
            <a:r>
              <a:rPr lang="zh-CN" altLang="en-US"/>
              <a:t>源码分析</a:t>
            </a:r>
            <a:endParaRPr lang="zh-CN" altLang="en-US"/>
          </a:p>
          <a:p>
            <a:r>
              <a:rPr lang="en-US" altLang="zh-CN"/>
              <a:t>https://blog.csdn.net/u010928589/article/details/105343949/</a:t>
            </a:r>
            <a:endParaRPr lang="en-US" altLang="zh-CN"/>
          </a:p>
          <a:p>
            <a:r>
              <a:rPr lang="en-US" altLang="zh-CN"/>
              <a:t>https://www.iocoder.cn/SkyWalking/build-debugging-environment/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切面方式</a:t>
            </a:r>
            <a:endParaRPr lang="zh-CN" altLang="en-US"/>
          </a:p>
          <a:p>
            <a:r>
              <a:rPr lang="zh-CN" altLang="en-US"/>
              <a:t>-javaagent:D:\Users\Desktop\java\opensource\skywalking\apm-sniffer\apm-agent\target\skywalking-agent.jar -Dskywalking.agent.service_name=apm-demo -Dskywalking.collector.backend_service=10.2.7.70:11800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#AbstractSpan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AbstractSpan span = ContextManager.createEntrySpan(request.getRequestURI(), contextCarrier);</a:t>
            </a:r>
            <a:endParaRPr lang="zh-CN" altLang="en-US"/>
          </a:p>
          <a:p>
            <a:r>
              <a:rPr lang="zh-CN" altLang="en-US"/>
              <a:t>        Tags.URL.set(span, request.getRequestURL().toString());</a:t>
            </a:r>
            <a:endParaRPr lang="zh-CN" altLang="en-US"/>
          </a:p>
          <a:p>
            <a:r>
              <a:rPr lang="zh-CN" altLang="en-US"/>
              <a:t>        Tags.HTTP.METHOD.set(span, request.getMethod());</a:t>
            </a:r>
            <a:endParaRPr lang="zh-CN" altLang="en-US"/>
          </a:p>
          <a:p>
            <a:r>
              <a:rPr lang="zh-CN" altLang="en-US"/>
              <a:t>        span.setComponent(ComponentsDefine.TOMCAT);</a:t>
            </a:r>
            <a:endParaRPr lang="zh-CN" altLang="en-US"/>
          </a:p>
          <a:p>
            <a:r>
              <a:rPr lang="zh-CN" altLang="en-US"/>
              <a:t>        SpanLayer.asHttp(span);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-- SamplingService（采样服务）  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ContextManager（上下文管理器）   </a:t>
            </a:r>
            <a:endParaRPr lang="zh-CN" altLang="en-US"/>
          </a:p>
          <a:p>
            <a:r>
              <a:rPr lang="zh-CN" altLang="en-US"/>
              <a:t>  -- ThreadLocal: AbstractTracerContext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1、创建上下文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--采样: TracingContext </a:t>
            </a:r>
            <a:endParaRPr lang="zh-CN" altLang="en-US"/>
          </a:p>
          <a:p>
            <a:r>
              <a:rPr lang="zh-CN" altLang="en-US"/>
              <a:t>            -- segment: TraceSegment</a:t>
            </a:r>
            <a:endParaRPr lang="zh-CN" altLang="en-US"/>
          </a:p>
          <a:p>
            <a:r>
              <a:rPr lang="zh-CN" altLang="en-US"/>
              <a:t>                                 -- traceSegmentId</a:t>
            </a:r>
            <a:endParaRPr lang="zh-CN" altLang="en-US"/>
          </a:p>
          <a:p>
            <a:r>
              <a:rPr lang="zh-CN" altLang="en-US"/>
              <a:t>                                 -- spans: LinkedList&lt;AbstractTracingSpan&gt;  (已完成的span)</a:t>
            </a:r>
            <a:endParaRPr lang="zh-CN" altLang="en-US"/>
          </a:p>
          <a:p>
            <a:r>
              <a:rPr lang="zh-CN" altLang="en-US"/>
              <a:t>                                 -- relatedGlobalTraces: DistributedTraceIds</a:t>
            </a:r>
            <a:endParaRPr lang="zh-CN" altLang="en-US"/>
          </a:p>
          <a:p>
            <a:r>
              <a:rPr lang="zh-CN" altLang="en-US"/>
              <a:t>                                                                    -- relateGlobalTraces: LinkedList&lt;DistributeTraceId&gt; (第一个ID即traceId)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-- spanIdGenerator:[0,300)</a:t>
            </a:r>
            <a:endParaRPr lang="zh-CN" altLang="en-US"/>
          </a:p>
          <a:p>
            <a:r>
              <a:rPr lang="zh-CN" altLang="en-US"/>
              <a:t>            -- samplingService</a:t>
            </a:r>
            <a:endParaRPr lang="zh-CN" altLang="en-US"/>
          </a:p>
          <a:p>
            <a:r>
              <a:rPr lang="zh-CN" altLang="en-US"/>
              <a:t>            -- activeSpanStack: LinkedList&lt;AbstractSpan&gt; (如何断定什么时候开始，什么时候结束)  转移到已完成span</a:t>
            </a:r>
            <a:endParaRPr lang="zh-CN" altLang="en-US"/>
          </a:p>
          <a:p>
            <a:r>
              <a:rPr lang="zh-CN" altLang="en-US"/>
              <a:t>               第二个加入判断最后一个十分为EntrySpan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--不采样： IgnoredTracerContext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 创建入口span(createEntrySpan)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-- AbstractTracingSpan</a:t>
            </a:r>
            <a:endParaRPr lang="zh-CN" altLang="en-US"/>
          </a:p>
          <a:p>
            <a:r>
              <a:rPr lang="zh-CN" altLang="en-US"/>
              <a:t>        |            -- spanId</a:t>
            </a:r>
            <a:endParaRPr lang="zh-CN" altLang="en-US"/>
          </a:p>
          <a:p>
            <a:r>
              <a:rPr lang="zh-CN" altLang="en-US"/>
              <a:t>        |            -- parentSpanId</a:t>
            </a:r>
            <a:endParaRPr lang="zh-CN" altLang="en-US"/>
          </a:p>
          <a:p>
            <a:r>
              <a:rPr lang="zh-CN" altLang="en-US"/>
              <a:t>        |            -- List&lt;KeyValuePair&gt; tags （只有stackDepth == currentMaxDepth才可设置）</a:t>
            </a:r>
            <a:endParaRPr lang="zh-CN" altLang="en-US"/>
          </a:p>
          <a:p>
            <a:r>
              <a:rPr lang="zh-CN" altLang="en-US"/>
              <a:t>        |            -- operationName</a:t>
            </a:r>
            <a:endParaRPr lang="zh-CN" altLang="en-US"/>
          </a:p>
          <a:p>
            <a:r>
              <a:rPr lang="zh-CN" altLang="en-US"/>
              <a:t>        |            -- operationId  （OperationNameDictionary本地存操作，后一个span创建发现存在，则++）</a:t>
            </a:r>
            <a:endParaRPr lang="zh-CN" altLang="en-US"/>
          </a:p>
          <a:p>
            <a:r>
              <a:rPr lang="zh-CN" altLang="en-US"/>
              <a:t>        |            -- layer:SpanLayer</a:t>
            </a:r>
            <a:endParaRPr lang="zh-CN" altLang="en-US"/>
          </a:p>
          <a:p>
            <a:r>
              <a:rPr lang="zh-CN" altLang="en-US"/>
              <a:t>        |            -- startTime</a:t>
            </a:r>
            <a:endParaRPr lang="zh-CN" altLang="en-US"/>
          </a:p>
          <a:p>
            <a:r>
              <a:rPr lang="zh-CN" altLang="en-US"/>
              <a:t>        |            -- endTime</a:t>
            </a:r>
            <a:endParaRPr lang="zh-CN" altLang="en-US"/>
          </a:p>
          <a:p>
            <a:r>
              <a:rPr lang="zh-CN" altLang="en-US"/>
              <a:t>        |            -- errorOccurred</a:t>
            </a:r>
            <a:endParaRPr lang="zh-CN" altLang="en-US"/>
          </a:p>
          <a:p>
            <a:r>
              <a:rPr lang="zh-CN" altLang="en-US"/>
              <a:t>        |            -- componetId:0</a:t>
            </a:r>
            <a:endParaRPr lang="zh-CN" altLang="en-US"/>
          </a:p>
          <a:p>
            <a:r>
              <a:rPr lang="zh-CN" altLang="en-US"/>
              <a:t>        |            -- componentName</a:t>
            </a:r>
            <a:endParaRPr lang="zh-CN" altLang="en-US"/>
          </a:p>
          <a:p>
            <a:r>
              <a:rPr lang="zh-CN" altLang="en-US"/>
              <a:t>        |</a:t>
            </a:r>
            <a:endParaRPr lang="zh-CN" altLang="en-US"/>
          </a:p>
          <a:p>
            <a:r>
              <a:rPr lang="zh-CN" altLang="en-US"/>
              <a:t> --- StrackBasedTracingSpan</a:t>
            </a:r>
            <a:endParaRPr lang="zh-CN" altLang="en-US"/>
          </a:p>
          <a:p>
            <a:r>
              <a:rPr lang="zh-CN" altLang="en-US"/>
              <a:t>        |             --- stackDepth</a:t>
            </a:r>
            <a:endParaRPr lang="zh-CN" altLang="en-US"/>
          </a:p>
          <a:p>
            <a:r>
              <a:rPr lang="zh-CN" altLang="en-US"/>
              <a:t>        |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---- EntrySpan</a:t>
            </a:r>
            <a:endParaRPr lang="zh-CN" altLang="en-US"/>
          </a:p>
          <a:p>
            <a:r>
              <a:rPr lang="zh-CN" altLang="en-US"/>
              <a:t>            ---- currentMaxDepth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操作            </a:t>
            </a:r>
            <a:endParaRPr lang="zh-CN" altLang="en-US"/>
          </a:p>
          <a:p>
            <a:r>
              <a:rPr lang="zh-CN" altLang="en-US"/>
              <a:t>    1、构造函数-- EntrySpan(spanIdGenerator++, parentSpanceId, operationId)</a:t>
            </a:r>
            <a:endParaRPr lang="zh-CN" altLang="en-US"/>
          </a:p>
          <a:p>
            <a:r>
              <a:rPr lang="zh-CN" altLang="en-US"/>
              <a:t>    2、启动start()</a:t>
            </a:r>
            <a:endParaRPr lang="zh-CN" altLang="en-US"/>
          </a:p>
          <a:p>
            <a:r>
              <a:rPr lang="zh-CN" altLang="en-US"/>
              <a:t>       a: 深度为1时， 设置startTime</a:t>
            </a:r>
            <a:endParaRPr lang="zh-CN" altLang="en-US"/>
          </a:p>
          <a:p>
            <a:r>
              <a:rPr lang="zh-CN" altLang="en-US"/>
              <a:t>    3、加入activeSpanStack  </a:t>
            </a:r>
            <a:endParaRPr lang="zh-CN" altLang="en-US"/>
          </a:p>
          <a:p>
            <a:r>
              <a:rPr lang="zh-CN" altLang="en-US"/>
              <a:t>    4、通知已完成  TracingContext#notifyFinish</a:t>
            </a:r>
            <a:endParaRPr lang="zh-CN" altLang="en-US"/>
          </a:p>
          <a:p>
            <a:r>
              <a:rPr lang="zh-CN" altLang="en-US"/>
              <a:t>      a: 移除 ContextManager中的Context</a:t>
            </a:r>
            <a:endParaRPr lang="zh-CN" altLang="en-US"/>
          </a:p>
          <a:p>
            <a:r>
              <a:rPr lang="zh-CN" altLang="en-US"/>
              <a:t>      b: AppAndServiceRegisterClient 更新最后一个segment的时间</a:t>
            </a:r>
            <a:endParaRPr lang="zh-CN" altLang="en-US"/>
          </a:p>
          <a:p>
            <a:r>
              <a:rPr lang="zh-CN" altLang="en-US"/>
              <a:t>      c: TraceSegmentServiceClient( 进行上报)  ----》DataCarrier.producer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 跟踪链路</a:t>
            </a:r>
            <a:endParaRPr lang="zh-CN" altLang="en-US"/>
          </a:p>
          <a:p>
            <a:r>
              <a:rPr lang="zh-CN" altLang="en-US"/>
              <a:t>AppAndServiceRegisterClient#run --&gt; OperationNameDictionary#syncRemoteDictionary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第二步： 上报后的数据合并及查询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增强核心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AbstractClassEnhancePluginDefine#define ---&gt; ClassEnhancePluginDefine#enhance --&gt;#enhanceInstance---&gt;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String interceptor = instanceMethodsInterceptPoint.getMethodsInterceptor();  获取拦截的方法和interceptor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LogbackPatternConverterActivation#getInstanceMethodsInterceptPoints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StackBasedTracingSpan#finish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[{spanId: 0, parentSpanId: -1, segmentSpanId: "1.82.16251268694290004S0",…},…]</a:t>
            </a:r>
            <a:endParaRPr lang="zh-CN" altLang="en-US"/>
          </a:p>
          <a:p>
            <a:r>
              <a:rPr lang="zh-CN" altLang="en-US"/>
              <a:t>0: {spanId: 0, parentSpanId: -1, segmentSpanId: "1.82.16251268694290004S0",…}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169</a:t>
            </a:r>
            <a:endParaRPr lang="zh-CN" altLang="en-US"/>
          </a:p>
          <a:p>
            <a:r>
              <a:rPr lang="zh-CN" altLang="en-US"/>
              <a:t>isRoot: true</a:t>
            </a:r>
            <a:endParaRPr lang="zh-CN" altLang="en-US"/>
          </a:p>
          <a:p>
            <a:r>
              <a:rPr lang="zh-CN" altLang="en-US"/>
              <a:t>operationName: "/test/hi"</a:t>
            </a:r>
            <a:endParaRPr lang="zh-CN" altLang="en-US"/>
          </a:p>
          <a:p>
            <a:r>
              <a:rPr lang="zh-CN" altLang="en-US"/>
              <a:t>parentSpanId: -1</a:t>
            </a:r>
            <a:endParaRPr lang="zh-CN" altLang="en-US"/>
          </a:p>
          <a:p>
            <a:r>
              <a:rPr lang="zh-CN" altLang="en-US"/>
              <a:t>segmentParentSpanId: "1.82.16251268694290004S-1"</a:t>
            </a:r>
            <a:endParaRPr lang="zh-CN" altLang="en-US"/>
          </a:p>
          <a:p>
            <a:r>
              <a:rPr lang="zh-CN" altLang="en-US"/>
              <a:t>segmentSpanId: "1.82.16251268694290004S0"</a:t>
            </a:r>
            <a:endParaRPr lang="zh-CN" altLang="en-US"/>
          </a:p>
          <a:p>
            <a:r>
              <a:rPr lang="zh-CN" altLang="en-US"/>
              <a:t>spanId: 0</a:t>
            </a:r>
            <a:endParaRPr lang="zh-CN" altLang="en-US"/>
          </a:p>
          <a:p>
            <a:r>
              <a:rPr lang="zh-CN" altLang="en-US"/>
              <a:t>startTime: 0</a:t>
            </a:r>
            <a:endParaRPr lang="zh-CN" altLang="en-US"/>
          </a:p>
          <a:p>
            <a:r>
              <a:rPr lang="zh-CN" altLang="en-US"/>
              <a:t>1: {spanId: 1, parentSpanId: 0, segmentSpanId: "1.82.16251268694290004S1",…}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13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"Jedis/set"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"1.82.16251268694290004S1"</a:t>
            </a:r>
            <a:endParaRPr lang="zh-CN" altLang="en-US"/>
          </a:p>
          <a:p>
            <a:r>
              <a:rPr lang="zh-CN" altLang="en-US"/>
              <a:t>spanId: 1</a:t>
            </a:r>
            <a:endParaRPr lang="zh-CN" altLang="en-US"/>
          </a:p>
          <a:p>
            <a:r>
              <a:rPr lang="zh-CN" altLang="en-US"/>
              <a:t>startTime: 1</a:t>
            </a:r>
            <a:endParaRPr lang="zh-CN" altLang="en-US"/>
          </a:p>
          <a:p>
            <a:r>
              <a:rPr lang="zh-CN" altLang="en-US"/>
              <a:t>2: {spanId: 2, parentSpanId: 0, segmentSpanId: "1.82.16251268694290004S2",…}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5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"Jedis/get"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"1.82.16251268694290004S2"</a:t>
            </a:r>
            <a:endParaRPr lang="zh-CN" altLang="en-US"/>
          </a:p>
          <a:p>
            <a:r>
              <a:rPr lang="zh-CN" altLang="en-US"/>
              <a:t>spanId: 2</a:t>
            </a:r>
            <a:endParaRPr lang="zh-CN" altLang="en-US"/>
          </a:p>
          <a:p>
            <a:r>
              <a:rPr lang="zh-CN" altLang="en-US"/>
              <a:t>startTime: 153</a:t>
            </a:r>
            <a:endParaRPr lang="zh-CN" altLang="en-US"/>
          </a:p>
          <a:p>
            <a:r>
              <a:rPr lang="zh-CN" altLang="en-US"/>
              <a:t>3: {spanId: 3, parentSpanId: 0, segmentSpanId: "1.82.16251268694290004S3",…}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9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"com.alibaba.dubbo.demo.DemoService.getPermissions(Long)"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"1.82.16251268694290004S3"</a:t>
            </a:r>
            <a:endParaRPr lang="zh-CN" altLang="en-US"/>
          </a:p>
          <a:p>
            <a:r>
              <a:rPr lang="zh-CN" altLang="en-US"/>
              <a:t>spanId: 3</a:t>
            </a:r>
            <a:endParaRPr lang="zh-CN" altLang="en-US"/>
          </a:p>
          <a:p>
            <a:r>
              <a:rPr lang="zh-CN" altLang="en-US"/>
              <a:t>startTime: 158</a:t>
            </a:r>
            <a:endParaRPr lang="zh-CN" altLang="en-US"/>
          </a:p>
          <a:p>
            <a:r>
              <a:rPr lang="zh-CN" altLang="en-US"/>
              <a:t>4: {spanId: 0, parentSpanId: 3, segmentSpanId: "8.129.16251268695880000S0",…}</a:t>
            </a:r>
            <a:endParaRPr lang="zh-CN" altLang="en-US"/>
          </a:p>
          <a:p>
            <a:r>
              <a:rPr lang="zh-CN" altLang="en-US"/>
              <a:t>applicationCode: "app-demo-provider"</a:t>
            </a:r>
            <a:endParaRPr lang="zh-CN" altLang="en-US"/>
          </a:p>
          <a:p>
            <a:r>
              <a:rPr lang="zh-CN" altLang="en-US"/>
              <a:t>cost: 7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"com.alibaba.dubbo.demo.DemoService.getPermissions(Long)"</a:t>
            </a:r>
            <a:endParaRPr lang="zh-CN" altLang="en-US"/>
          </a:p>
          <a:p>
            <a:r>
              <a:rPr lang="zh-CN" altLang="en-US"/>
              <a:t>parentSpanId: 3</a:t>
            </a:r>
            <a:endParaRPr lang="zh-CN" altLang="en-US"/>
          </a:p>
          <a:p>
            <a:r>
              <a:rPr lang="zh-CN" altLang="en-US"/>
              <a:t>segmentParentSpanId: "1.82.16251268694290004S3"</a:t>
            </a:r>
            <a:endParaRPr lang="zh-CN" altLang="en-US"/>
          </a:p>
          <a:p>
            <a:r>
              <a:rPr lang="zh-CN" altLang="en-US"/>
              <a:t>segmentSpanId: "8.129.16251268695880000S0"</a:t>
            </a:r>
            <a:endParaRPr lang="zh-CN" altLang="en-US"/>
          </a:p>
          <a:p>
            <a:r>
              <a:rPr lang="zh-CN" altLang="en-US"/>
              <a:t>spanId: 0</a:t>
            </a:r>
            <a:endParaRPr lang="zh-CN" altLang="en-US"/>
          </a:p>
          <a:p>
            <a:r>
              <a:rPr lang="zh-CN" altLang="en-US"/>
              <a:t>startTime: 159</a:t>
            </a:r>
            <a:endParaRPr lang="zh-CN" altLang="en-US"/>
          </a:p>
          <a:p>
            <a:r>
              <a:rPr lang="zh-CN" altLang="en-US"/>
              <a:t>5: {spanId: 1, parentSpanId: 0, segmentSpanId: "8.129.16251268695880000S1",…}</a:t>
            </a:r>
            <a:endParaRPr lang="zh-CN" altLang="en-US"/>
          </a:p>
          <a:p>
            <a:r>
              <a:rPr lang="zh-CN" altLang="en-US"/>
              <a:t>applicationCode: "app-demo-provider"</a:t>
            </a:r>
            <a:endParaRPr lang="zh-CN" altLang="en-US"/>
          </a:p>
          <a:p>
            <a:r>
              <a:rPr lang="zh-CN" altLang="en-US"/>
              <a:t>cost: 7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"Jedis/get"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"8.129.16251268695880000S0"</a:t>
            </a:r>
            <a:endParaRPr lang="zh-CN" altLang="en-US"/>
          </a:p>
          <a:p>
            <a:r>
              <a:rPr lang="zh-CN" altLang="en-US"/>
              <a:t>segmentSpanId: "8.129.16251268695880000S1"</a:t>
            </a:r>
            <a:endParaRPr lang="zh-CN" altLang="en-US"/>
          </a:p>
          <a:p>
            <a:r>
              <a:rPr lang="zh-CN" altLang="en-US"/>
              <a:t>spanId: 1</a:t>
            </a:r>
            <a:endParaRPr lang="zh-CN" altLang="en-US"/>
          </a:p>
          <a:p>
            <a:r>
              <a:rPr lang="zh-CN" altLang="en-US"/>
              <a:t>startTime: 159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73860" y="526415"/>
            <a:ext cx="55645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opentrace </a:t>
            </a:r>
            <a:r>
              <a:rPr lang="zh-CN" altLang="en-US"/>
              <a:t>官方标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、数据采集</a:t>
            </a:r>
            <a:r>
              <a:rPr lang="en-US" altLang="zh-CN"/>
              <a:t>——&gt; </a:t>
            </a:r>
            <a:r>
              <a:rPr lang="zh-CN" altLang="en-US"/>
              <a:t>数据分析</a:t>
            </a:r>
            <a:r>
              <a:rPr lang="en-US" altLang="zh-CN"/>
              <a:t>---&gt; </a:t>
            </a:r>
            <a:r>
              <a:rPr lang="zh-CN" altLang="en-US"/>
              <a:t>数据存储 </a:t>
            </a:r>
            <a:r>
              <a:rPr lang="en-US" altLang="zh-CN"/>
              <a:t>---&gt; </a:t>
            </a:r>
            <a:r>
              <a:rPr lang="zh-CN" altLang="en-US"/>
              <a:t>数据渲染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1529715"/>
            <a:ext cx="9028430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84455"/>
            <a:ext cx="11386185" cy="667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9310" y="6242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0700" y="290830"/>
            <a:ext cx="1332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跨进程传递</a:t>
            </a:r>
            <a:endParaRPr lang="zh-CN" altLang="en-US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7745" y="36830"/>
            <a:ext cx="841819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CarrierItem </a:t>
            </a:r>
            <a:r>
              <a:rPr lang="zh-C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承载上游数据携带</a:t>
            </a:r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@Override</a:t>
            </a:r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public void extract(ContextCarrier carrier) {</a:t>
            </a:r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this.segment.ref(new TraceSegmentRef(carrier));     this.segment.relatedGlobalTraces(carrier.getDistributedTraceId());</a:t>
            </a:r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}</a:t>
            </a:r>
            <a:endParaRPr lang="zh-C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227455"/>
            <a:ext cx="10057765" cy="5275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88795"/>
            <a:ext cx="10058400" cy="4052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2200" y="755015"/>
            <a:ext cx="1000696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String segmentSpanId = segmentId + Const.SEGMENT_SPAN_SPLIT + String.valueOf(spanId);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String segmentParentSpanId = segmentId + Const.SEGMENT_SPAN_SPLIT + String.valueOf(parentSpanId);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66040"/>
            <a:ext cx="10515600" cy="786765"/>
          </a:xfrm>
        </p:spPr>
        <p:txBody>
          <a:bodyPr/>
          <a:p>
            <a:r>
              <a:rPr lang="zh-CN" sz="36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数据存储</a:t>
            </a:r>
            <a:endParaRPr lang="zh-CN" sz="36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143635"/>
            <a:ext cx="10058400" cy="5169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015" y="77533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traceId</a:t>
            </a:r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查詢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8410" y="775335"/>
            <a:ext cx="264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tracesegment 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二进制存储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26615" y="3324860"/>
            <a:ext cx="220472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 Naming Server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493385" y="2264410"/>
            <a:ext cx="239141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</a:t>
            </a:r>
            <a:endParaRPr lang="en-US" altLang="zh-CN" sz="2400"/>
          </a:p>
          <a:p>
            <a:pPr algn="ctr"/>
            <a:r>
              <a:rPr lang="en-US" altLang="zh-CN" sz="2400"/>
              <a:t> Agent  Server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5303520" y="4978400"/>
            <a:ext cx="239141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</a:t>
            </a:r>
            <a:endParaRPr lang="en-US" altLang="zh-CN" sz="2400"/>
          </a:p>
          <a:p>
            <a:pPr algn="ctr"/>
            <a:r>
              <a:rPr lang="en-US" altLang="zh-CN" sz="2400"/>
              <a:t> gRPC Server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179185" y="189865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9185" y="442722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集群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0"/>
            <a:endCxn id="5" idx="1"/>
          </p:cNvCxnSpPr>
          <p:nvPr/>
        </p:nvCxnSpPr>
        <p:spPr>
          <a:xfrm flipV="1">
            <a:off x="3228975" y="2815590"/>
            <a:ext cx="226441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1"/>
          </p:cNvCxnSpPr>
          <p:nvPr/>
        </p:nvCxnSpPr>
        <p:spPr>
          <a:xfrm>
            <a:off x="3228975" y="4427220"/>
            <a:ext cx="2074545" cy="1102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1705" y="560705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Naming Module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22725" y="1063625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Agent</a:t>
            </a:r>
            <a:endParaRPr lang="en-US" altLang="zh-CN" sz="2800"/>
          </a:p>
        </p:txBody>
      </p:sp>
      <p:sp>
        <p:nvSpPr>
          <p:cNvPr id="5" name="圆角矩形 4"/>
          <p:cNvSpPr/>
          <p:nvPr/>
        </p:nvSpPr>
        <p:spPr>
          <a:xfrm>
            <a:off x="7043420" y="1062990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Collector</a:t>
            </a:r>
            <a:endParaRPr lang="en-US" altLang="zh-CN" sz="2800"/>
          </a:p>
        </p:txBody>
      </p:sp>
      <p:sp>
        <p:nvSpPr>
          <p:cNvPr id="6" name="圆角矩形 5"/>
          <p:cNvSpPr/>
          <p:nvPr/>
        </p:nvSpPr>
        <p:spPr>
          <a:xfrm>
            <a:off x="10064115" y="1062990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Stroage</a:t>
            </a:r>
            <a:endParaRPr lang="en-US" altLang="zh-CN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74385" y="1503680"/>
            <a:ext cx="11690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829675" y="1503045"/>
            <a:ext cx="11690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7090" y="541020"/>
            <a:ext cx="381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trace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数据流转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165" y="1577340"/>
            <a:ext cx="149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TraceSegment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3865" y="2365375"/>
            <a:ext cx="1086231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一条 TraceSegment ，用于记录所在线程( Thread )的链路。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一次分布式链路追踪，可以包含多条 TraceSegment ，因为存在跨进程( 例如，RPC 、MQ 等等)，或者垮线程( 例如，并发执行、异步回调等等 )。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1607820" y="38119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链路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1532890" y="4539615"/>
          <a:ext cx="846518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3545"/>
                <a:gridCol w="1692275"/>
                <a:gridCol w="1693545"/>
                <a:gridCol w="169291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TraceSegment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1532890" y="5774055"/>
          <a:ext cx="846518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3545"/>
                <a:gridCol w="1692275"/>
                <a:gridCol w="1693545"/>
                <a:gridCol w="169291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5631815" y="4209415"/>
            <a:ext cx="17653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301875" y="5159375"/>
            <a:ext cx="242570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3520" y="165735"/>
            <a:ext cx="33216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TraceSegment</a:t>
            </a:r>
            <a:r>
              <a:rPr lang="zh-CN" altLang="en-US" sz="3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结构</a:t>
            </a:r>
            <a:endParaRPr lang="zh-CN" altLang="en-US" sz="3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23520" y="1081405"/>
          <a:ext cx="4105910" cy="49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955"/>
                <a:gridCol w="205295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编号（全局唯一）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traceSegmentId 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父类引用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TraceSegmentRef </a:t>
                      </a:r>
                      <a:r>
                        <a:rPr lang="en-US" altLang="zh-CN"/>
                        <a:t>[] refs</a:t>
                      </a:r>
                      <a:endParaRPr lang="en-US" altLang="zh-CN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线程内数据块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spans 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是否忽略链路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ignore </a:t>
                      </a: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是否超过</a:t>
                      </a:r>
                      <a:r>
                        <a:rPr lang="en-US" altLang="zh-CN"/>
                        <a:t>span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isSizeLimited 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分布式链路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DistributedTraceId </a:t>
                      </a: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45710" y="1080135"/>
            <a:ext cx="54775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、为什么会有多个父类？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</a:t>
            </a:r>
            <a:r>
              <a:rPr lang="en-US" altLang="zh-CN"/>
              <a:t>MQ</a:t>
            </a:r>
            <a:r>
              <a:rPr lang="zh-CN" altLang="en-US"/>
              <a:t>批量消费时，存在多个父类上游</a:t>
            </a:r>
            <a:r>
              <a:rPr lang="en-US" altLang="zh-CN"/>
              <a:t>traceSegment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5710" y="2555875"/>
            <a:ext cx="349885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ID</a:t>
            </a:r>
            <a:r>
              <a:rPr lang="zh-CN" altLang="en-US"/>
              <a:t>组成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应用实例编号</a:t>
            </a:r>
            <a:r>
              <a:rPr lang="en-US" altLang="zh-CN"/>
              <a:t>.</a:t>
            </a:r>
            <a:r>
              <a:rPr lang="zh-CN" altLang="en-US"/>
              <a:t>线程编号</a:t>
            </a:r>
            <a:r>
              <a:rPr lang="en-US" altLang="zh-CN"/>
              <a:t>.</a:t>
            </a:r>
            <a:r>
              <a:rPr lang="zh-CN" altLang="en-US"/>
              <a:t>时间戳串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45710" y="4114800"/>
            <a:ext cx="44742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ENTRY_SPAN--&gt;LOCAL_SPAN--&gt; EXIT_SPAN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 ui</a:t>
            </a:r>
            <a:endParaRPr lang="en-US" altLang="zh-CN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3.2.6-6.0</a:t>
            </a:r>
            <a:r>
              <a:rPr lang="zh-CN" altLang="en-US"/>
              <a:t>：  https://github.com/apache/skywalking-ui</a:t>
            </a:r>
            <a:endParaRPr lang="zh-CN" altLang="en-US"/>
          </a:p>
          <a:p>
            <a:endParaRPr lang="en-US" altLang="zh-CN"/>
          </a:p>
          <a:p>
            <a:r>
              <a:rPr lang="en-US" altLang="zh-CN" sz="1400"/>
              <a:t>http://localhost:12800/traceStack/globalTraceId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" y="68580"/>
            <a:ext cx="3258820" cy="2029460"/>
          </a:xfrm>
          <a:prstGeom prst="rect">
            <a:avLst/>
          </a:prstGeom>
        </p:spPr>
      </p:pic>
      <p:pic>
        <p:nvPicPr>
          <p:cNvPr id="5" name="图片 4" descr="Boot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2240280"/>
            <a:ext cx="11184890" cy="125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06100" y="406400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2">
                    <a:lumMod val="25000"/>
                  </a:schemeClr>
                </a:solidFill>
              </a:rPr>
              <a:t>beforeBoot</a:t>
            </a:r>
            <a:endParaRPr lang="zh-CN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86415" y="985520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2">
                    <a:lumMod val="25000"/>
                  </a:schemeClr>
                </a:solidFill>
              </a:rPr>
              <a:t>boot</a:t>
            </a:r>
            <a:endParaRPr lang="en-US" altLang="zh-CN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06100" y="1603375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2">
                    <a:lumMod val="25000"/>
                  </a:schemeClr>
                </a:solidFill>
              </a:rPr>
              <a:t>afterBoot</a:t>
            </a:r>
            <a:endParaRPr lang="en-US" altLang="zh-CN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17665" y="281940"/>
            <a:ext cx="34169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GRPCChannelManager</a:t>
            </a:r>
            <a:r>
              <a:rPr lang="en-US" altLang="zh-CN" sz="1000"/>
              <a:t>---&gt;List&lt;GRPCChannelListener&gt; listeners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7007225" y="696595"/>
            <a:ext cx="2205355" cy="824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en-US" altLang="zh-CN" sz="1200"/>
              <a:t>JvmService</a:t>
            </a:r>
            <a:endParaRPr lang="en-US" altLang="zh-CN" sz="1200"/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AppAndServiceRegisterClient</a:t>
            </a:r>
            <a:endParaRPr lang="en-US" altLang="zh-CN" sz="1200"/>
          </a:p>
          <a:p>
            <a:r>
              <a:rPr lang="en-US" altLang="zh-CN" sz="1200"/>
              <a:t>3</a:t>
            </a:r>
            <a:r>
              <a:rPr lang="zh-CN" altLang="en-US" sz="1200"/>
              <a:t>、</a:t>
            </a:r>
            <a:r>
              <a:rPr lang="en-US" altLang="zh-CN" sz="1200"/>
              <a:t>TraceSegmentServiceClient</a:t>
            </a:r>
            <a:endParaRPr lang="en-US" altLang="zh-CN" sz="1200"/>
          </a:p>
          <a:p>
            <a:r>
              <a:rPr lang="en-US" altLang="zh-CN" sz="1200"/>
              <a:t>4</a:t>
            </a:r>
            <a:r>
              <a:rPr lang="zh-CN" altLang="en-US" sz="1200"/>
              <a:t>、</a:t>
            </a:r>
            <a:r>
              <a:rPr lang="en-US" altLang="zh-CN" sz="1200"/>
              <a:t>....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598170" y="4640580"/>
            <a:ext cx="811466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ClollectorDiscoverService# findServerList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GET http://127.0.0.1:10800/agent/gRPC HTTP/1.1 ---</a:t>
            </a:r>
            <a:r>
              <a:rPr lang="zh-CN" altLang="en-US"/>
              <a:t>》 </a:t>
            </a:r>
            <a:r>
              <a:rPr lang="en-US" altLang="zh-CN"/>
              <a:t>grpc-serviers: localhost:11800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8170" y="4051300"/>
            <a:ext cx="4135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SnifferConfigInitializer.initialize() </a:t>
            </a:r>
            <a:r>
              <a:rPr lang="zh-CN"/>
              <a:t>配置发现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505" y="94615"/>
            <a:ext cx="10515600" cy="563880"/>
          </a:xfrm>
        </p:spPr>
        <p:txBody>
          <a:bodyPr>
            <a:normAutofit fontScale="90000"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插件增强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985" y="1314450"/>
            <a:ext cx="781685" cy="15494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57605" y="1546225"/>
            <a:ext cx="4445" cy="5309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1162050" y="2202180"/>
            <a:ext cx="193040" cy="203200"/>
          </a:xfrm>
          <a:prstGeom prst="flowChartConnector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endCxn id="6" idx="6"/>
          </p:cNvCxnSpPr>
          <p:nvPr/>
        </p:nvCxnSpPr>
        <p:spPr>
          <a:xfrm rot="5400000" flipV="1">
            <a:off x="1050925" y="1998980"/>
            <a:ext cx="429895" cy="178435"/>
          </a:xfrm>
          <a:prstGeom prst="bentConnector4">
            <a:avLst>
              <a:gd name="adj1" fmla="val 147"/>
              <a:gd name="adj2" fmla="val 23345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43505" y="1314450"/>
            <a:ext cx="781685" cy="15494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032125" y="1469390"/>
            <a:ext cx="4445" cy="5309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4675" y="961390"/>
            <a:ext cx="117030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PluginBootstrap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2449195" y="961390"/>
            <a:ext cx="95694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PluginFinder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1350645" y="1576705"/>
            <a:ext cx="848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loadPlugins</a:t>
            </a:r>
            <a:endParaRPr lang="zh-CN" altLang="en-US" sz="1000"/>
          </a:p>
        </p:txBody>
      </p:sp>
      <p:sp>
        <p:nvSpPr>
          <p:cNvPr id="13" name="流程图: 联系 12"/>
          <p:cNvSpPr/>
          <p:nvPr/>
        </p:nvSpPr>
        <p:spPr>
          <a:xfrm>
            <a:off x="2938145" y="2494280"/>
            <a:ext cx="193040" cy="203200"/>
          </a:xfrm>
          <a:prstGeom prst="flowChartConnector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48080" y="2594610"/>
            <a:ext cx="179006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50035" y="2303145"/>
            <a:ext cx="1388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save enhance mapping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3036570" y="1469390"/>
            <a:ext cx="1792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origin class-&gt; proxy filter list</a:t>
            </a:r>
            <a:endParaRPr lang="en-US" alt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13740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StanardWrapperValue</a:t>
            </a:r>
            <a:endParaRPr lang="en-US" altLang="zh-CN" sz="800"/>
          </a:p>
        </p:txBody>
      </p:sp>
      <p:sp>
        <p:nvSpPr>
          <p:cNvPr id="5" name="文本框 4"/>
          <p:cNvSpPr txBox="1"/>
          <p:nvPr/>
        </p:nvSpPr>
        <p:spPr>
          <a:xfrm>
            <a:off x="655320" y="455295"/>
            <a:ext cx="1219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tomcat-embed-core</a:t>
            </a:r>
            <a:endParaRPr lang="en-US" altLang="zh-CN" sz="100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 flipH="1">
            <a:off x="1350645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92860" y="1457960"/>
            <a:ext cx="135255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40" y="1591945"/>
            <a:ext cx="45593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invoke</a:t>
            </a:r>
            <a:endParaRPr lang="en-US" altLang="zh-CN" sz="800"/>
          </a:p>
        </p:txBody>
      </p:sp>
      <p:sp>
        <p:nvSpPr>
          <p:cNvPr id="9" name="椭圆 8"/>
          <p:cNvSpPr/>
          <p:nvPr/>
        </p:nvSpPr>
        <p:spPr>
          <a:xfrm>
            <a:off x="1428115" y="145796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28115" y="184404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27810" y="1243330"/>
            <a:ext cx="123825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TomcatInvokeInterceptor</a:t>
            </a:r>
            <a:endParaRPr lang="en-US" altLang="zh-CN" sz="800"/>
          </a:p>
        </p:txBody>
      </p:sp>
      <p:cxnSp>
        <p:nvCxnSpPr>
          <p:cNvPr id="13" name="肘形连接符 12"/>
          <p:cNvCxnSpPr>
            <a:stCxn id="9" idx="6"/>
            <a:endCxn id="10" idx="6"/>
          </p:cNvCxnSpPr>
          <p:nvPr/>
        </p:nvCxnSpPr>
        <p:spPr>
          <a:xfrm>
            <a:off x="1524635" y="1506220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86075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InvocableHandlerMethod</a:t>
            </a:r>
            <a:endParaRPr lang="en-US" altLang="zh-CN" sz="800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 flipH="1">
            <a:off x="3522980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65195" y="1457960"/>
            <a:ext cx="135255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51100" y="1784985"/>
            <a:ext cx="90995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invokeForrequest</a:t>
            </a:r>
            <a:endParaRPr lang="en-US" altLang="zh-CN" sz="800"/>
          </a:p>
        </p:txBody>
      </p:sp>
      <p:sp>
        <p:nvSpPr>
          <p:cNvPr id="25" name="椭圆 24"/>
          <p:cNvSpPr/>
          <p:nvPr/>
        </p:nvSpPr>
        <p:spPr>
          <a:xfrm>
            <a:off x="3600450" y="145796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600450" y="184404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00450" y="1243330"/>
            <a:ext cx="140144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InvokeForRequestInterceptor</a:t>
            </a:r>
            <a:endParaRPr lang="en-US" altLang="zh-CN" sz="800"/>
          </a:p>
        </p:txBody>
      </p:sp>
      <p:cxnSp>
        <p:nvCxnSpPr>
          <p:cNvPr id="28" name="肘形连接符 27"/>
          <p:cNvCxnSpPr>
            <a:stCxn id="25" idx="6"/>
            <a:endCxn id="26" idx="6"/>
          </p:cNvCxnSpPr>
          <p:nvPr/>
        </p:nvCxnSpPr>
        <p:spPr>
          <a:xfrm>
            <a:off x="3696970" y="1506220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15920" y="4845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spring-web</a:t>
            </a:r>
            <a:endParaRPr lang="en-US" altLang="zh-CN" sz="1000"/>
          </a:p>
        </p:txBody>
      </p:sp>
      <p:cxnSp>
        <p:nvCxnSpPr>
          <p:cNvPr id="30" name="直接箭头连接符 29"/>
          <p:cNvCxnSpPr>
            <a:stCxn id="7" idx="3"/>
            <a:endCxn id="23" idx="1"/>
          </p:cNvCxnSpPr>
          <p:nvPr/>
        </p:nvCxnSpPr>
        <p:spPr>
          <a:xfrm>
            <a:off x="1428115" y="1699260"/>
            <a:ext cx="203708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38725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LogbackPatternConverter</a:t>
            </a:r>
            <a:endParaRPr lang="en-US" altLang="zh-CN" sz="800"/>
          </a:p>
        </p:txBody>
      </p:sp>
      <p:sp>
        <p:nvSpPr>
          <p:cNvPr id="32" name="矩形 31"/>
          <p:cNvSpPr/>
          <p:nvPr/>
        </p:nvSpPr>
        <p:spPr>
          <a:xfrm>
            <a:off x="5612765" y="2317115"/>
            <a:ext cx="135255" cy="48260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48020" y="1554480"/>
            <a:ext cx="123634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FormattingConvert#write</a:t>
            </a:r>
            <a:endParaRPr lang="en-US" altLang="zh-CN" sz="800"/>
          </a:p>
        </p:txBody>
      </p:sp>
      <p:cxnSp>
        <p:nvCxnSpPr>
          <p:cNvPr id="35" name="肘形连接符 34"/>
          <p:cNvCxnSpPr/>
          <p:nvPr/>
        </p:nvCxnSpPr>
        <p:spPr>
          <a:xfrm>
            <a:off x="5844540" y="2365375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678170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751195" y="231711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751195" y="270319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65195" y="2317115"/>
            <a:ext cx="135255" cy="48260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00450" y="231711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00450" y="270319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肘形连接符 44"/>
          <p:cNvCxnSpPr>
            <a:stCxn id="43" idx="6"/>
            <a:endCxn id="44" idx="6"/>
          </p:cNvCxnSpPr>
          <p:nvPr/>
        </p:nvCxnSpPr>
        <p:spPr>
          <a:xfrm>
            <a:off x="3696970" y="2365375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568575" y="2451735"/>
            <a:ext cx="792480" cy="213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业务入口请求</a:t>
            </a:r>
            <a:endParaRPr lang="zh-CN" altLang="en-US" sz="800"/>
          </a:p>
        </p:txBody>
      </p:sp>
      <p:sp>
        <p:nvSpPr>
          <p:cNvPr id="47" name="文本框 46"/>
          <p:cNvSpPr txBox="1"/>
          <p:nvPr/>
        </p:nvSpPr>
        <p:spPr>
          <a:xfrm>
            <a:off x="5748020" y="2102485"/>
            <a:ext cx="115887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PrintTraceIdInterceptor</a:t>
            </a:r>
            <a:endParaRPr lang="en-US" altLang="zh-CN" sz="800"/>
          </a:p>
        </p:txBody>
      </p:sp>
      <p:sp>
        <p:nvSpPr>
          <p:cNvPr id="48" name="文本框 47"/>
          <p:cNvSpPr txBox="1"/>
          <p:nvPr/>
        </p:nvSpPr>
        <p:spPr>
          <a:xfrm>
            <a:off x="5001895" y="484505"/>
            <a:ext cx="1346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logback:PatternLayout</a:t>
            </a:r>
            <a:endParaRPr lang="en-US" altLang="zh-CN" sz="1000"/>
          </a:p>
        </p:txBody>
      </p:sp>
      <p:cxnSp>
        <p:nvCxnSpPr>
          <p:cNvPr id="49" name="直接箭头连接符 48"/>
          <p:cNvCxnSpPr>
            <a:stCxn id="42" idx="3"/>
            <a:endCxn id="32" idx="1"/>
          </p:cNvCxnSpPr>
          <p:nvPr/>
        </p:nvCxnSpPr>
        <p:spPr>
          <a:xfrm>
            <a:off x="3600450" y="2558415"/>
            <a:ext cx="2012315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01895" y="2585085"/>
            <a:ext cx="49911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convert</a:t>
            </a:r>
            <a:endParaRPr lang="en-US" altLang="zh-CN" sz="800"/>
          </a:p>
        </p:txBody>
      </p:sp>
      <p:sp>
        <p:nvSpPr>
          <p:cNvPr id="51" name="下箭头 50"/>
          <p:cNvSpPr/>
          <p:nvPr/>
        </p:nvSpPr>
        <p:spPr>
          <a:xfrm>
            <a:off x="6246495" y="1769110"/>
            <a:ext cx="76200" cy="3759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402195" y="822325"/>
            <a:ext cx="4403090" cy="5780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402195" y="426085"/>
            <a:ext cx="1097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核心流程讲解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3674745" y="2102485"/>
            <a:ext cx="168973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RequestMappingMethodInterceptor</a:t>
            </a:r>
            <a:endParaRPr lang="zh-CN" altLang="en-US" sz="800"/>
          </a:p>
        </p:txBody>
      </p:sp>
      <p:sp>
        <p:nvSpPr>
          <p:cNvPr id="55" name="文本框 54"/>
          <p:cNvSpPr txBox="1"/>
          <p:nvPr/>
        </p:nvSpPr>
        <p:spPr>
          <a:xfrm>
            <a:off x="7605395" y="998220"/>
            <a:ext cx="1459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en-US" altLang="zh-CN" sz="1000"/>
              <a:t>global traceId</a:t>
            </a:r>
            <a:r>
              <a:rPr lang="zh-CN" altLang="en-US" sz="1000"/>
              <a:t>的生成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574675"/>
            <a:ext cx="4665345" cy="1800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115" y="3650615"/>
            <a:ext cx="2326640" cy="2336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337185" y="3206115"/>
            <a:ext cx="159194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TracingContext</a:t>
            </a:r>
            <a:endParaRPr lang="en-US" altLang="zh-CN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345" y="3765550"/>
            <a:ext cx="220218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segment: TraceSegment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601980" y="4277360"/>
            <a:ext cx="2201545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activeSpanStack: List&lt;AbstractSpan&gt;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601980" y="4856480"/>
            <a:ext cx="220218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spanIdGeneratort:int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3338830" y="3650615"/>
            <a:ext cx="2510790" cy="27800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03525" y="3825240"/>
            <a:ext cx="743585" cy="125730"/>
          </a:xfrm>
          <a:prstGeom prst="rightArrow">
            <a:avLst/>
          </a:prstGeom>
          <a:solidFill>
            <a:srgbClr val="77E4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38830" y="3206115"/>
            <a:ext cx="151574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TraceSegment</a:t>
            </a:r>
            <a:endParaRPr lang="en-US" altLang="zh-CN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6580" y="154940"/>
            <a:ext cx="2134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activeSpanStack</a:t>
            </a:r>
            <a:r>
              <a:rPr lang="zh-CN" alt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搬迁</a:t>
            </a:r>
            <a:endParaRPr lang="zh-CN" alt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345" y="5396865"/>
            <a:ext cx="2202815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samplingService:&lt;S&gt;</a:t>
            </a:r>
            <a:endParaRPr lang="en-US" altLang="zh-CN" sz="1000"/>
          </a:p>
        </p:txBody>
      </p:sp>
      <p:sp>
        <p:nvSpPr>
          <p:cNvPr id="15" name="文本框 14"/>
          <p:cNvSpPr txBox="1"/>
          <p:nvPr/>
        </p:nvSpPr>
        <p:spPr>
          <a:xfrm>
            <a:off x="3545205" y="3765550"/>
            <a:ext cx="2124710" cy="245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traceSegmentId:ID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3531870" y="417131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spans:List&lt;AbstractTracingSpan&gt;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539115" y="3650615"/>
            <a:ext cx="202565" cy="1835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39115" y="6082665"/>
            <a:ext cx="1009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图中</a:t>
            </a:r>
            <a:r>
              <a:rPr lang="en-US" altLang="zh-CN" sz="1000"/>
              <a:t>1</a:t>
            </a:r>
            <a:r>
              <a:rPr lang="zh-CN" altLang="en-US" sz="1000"/>
              <a:t>为上报点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3531870" y="4611370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refs:List&lt;TradeSegmentRef&gt;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3531870" y="5004435"/>
            <a:ext cx="2317750" cy="245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relatedGlobalTraces:DistributedTraceIds</a:t>
            </a:r>
            <a:endParaRPr 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3547110" y="539686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ignore:false</a:t>
            </a:r>
            <a:endParaRPr 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3547110" y="583755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isSizeLimited:false</a:t>
            </a:r>
            <a:endParaRPr lang="en-US" sz="1000"/>
          </a:p>
        </p:txBody>
      </p:sp>
      <p:graphicFrame>
        <p:nvGraphicFramePr>
          <p:cNvPr id="27" name="表格 26"/>
          <p:cNvGraphicFramePr/>
          <p:nvPr/>
        </p:nvGraphicFramePr>
        <p:xfrm>
          <a:off x="5849620" y="1101725"/>
          <a:ext cx="558800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ExistSpan:1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jedis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849620" y="744855"/>
            <a:ext cx="1108075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before method</a:t>
            </a:r>
            <a:endParaRPr lang="en-US" altLang="zh-CN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292850" y="1570355"/>
            <a:ext cx="144780" cy="231775"/>
          </a:xfrm>
          <a:prstGeom prst="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148070" y="1802130"/>
            <a:ext cx="51117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NULL</a:t>
            </a:r>
            <a:endParaRPr lang="en-US" altLang="zh-CN" sz="1200" b="1"/>
          </a:p>
        </p:txBody>
      </p:sp>
      <p:sp>
        <p:nvSpPr>
          <p:cNvPr id="32" name="上弧形箭头 31"/>
          <p:cNvSpPr/>
          <p:nvPr/>
        </p:nvSpPr>
        <p:spPr>
          <a:xfrm rot="10800000">
            <a:off x="6659245" y="1560195"/>
            <a:ext cx="782955" cy="182245"/>
          </a:xfrm>
          <a:prstGeom prst="curved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8542655" y="1101090"/>
          <a:ext cx="558800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34" name="下箭头 33"/>
          <p:cNvSpPr/>
          <p:nvPr/>
        </p:nvSpPr>
        <p:spPr>
          <a:xfrm>
            <a:off x="8985885" y="1569720"/>
            <a:ext cx="144780" cy="231775"/>
          </a:xfrm>
          <a:prstGeom prst="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03005" y="1802130"/>
            <a:ext cx="51117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NULL</a:t>
            </a:r>
            <a:endParaRPr lang="en-US" altLang="zh-CN" sz="1200" b="1"/>
          </a:p>
        </p:txBody>
      </p:sp>
      <p:graphicFrame>
        <p:nvGraphicFramePr>
          <p:cNvPr id="37" name="表格 36"/>
          <p:cNvGraphicFramePr/>
          <p:nvPr/>
        </p:nvGraphicFramePr>
        <p:xfrm>
          <a:off x="6014720" y="3909060"/>
          <a:ext cx="4763135" cy="70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/>
                <a:gridCol w="1190625"/>
                <a:gridCol w="1191260"/>
                <a:gridCol w="1189990"/>
              </a:tblGrid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dubbo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jedis:get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jedis:set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</a:txBody>
                  <a:tcPr>
                    <a:solidFill>
                      <a:srgbClr val="6FBEC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9893935" y="3557905"/>
            <a:ext cx="491490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head</a:t>
            </a:r>
            <a:endParaRPr lang="en-US" altLang="zh-CN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81335" y="3456940"/>
            <a:ext cx="1442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finished span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10499090" y="1546860"/>
            <a:ext cx="120650" cy="2362200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777855" y="2270125"/>
            <a:ext cx="1000760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after method</a:t>
            </a:r>
            <a:endParaRPr lang="en-US" altLang="zh-CN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22790" y="767715"/>
            <a:ext cx="24003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span</a:t>
            </a:r>
            <a:r>
              <a:rPr lang="zh-CN" altLang="en-US" sz="900"/>
              <a:t>存在多次触发</a:t>
            </a:r>
            <a:r>
              <a:rPr lang="en-US" altLang="zh-CN" sz="900"/>
              <a:t>, </a:t>
            </a:r>
            <a:r>
              <a:rPr lang="zh-CN" altLang="en-US" sz="900"/>
              <a:t>只有最后一次退出才搬迁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10791190" y="1715135"/>
            <a:ext cx="892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stackDepth=1</a:t>
            </a:r>
            <a:endParaRPr lang="en-US" altLang="zh-CN" sz="1000"/>
          </a:p>
        </p:txBody>
      </p:sp>
      <p:graphicFrame>
        <p:nvGraphicFramePr>
          <p:cNvPr id="44" name="表格 43"/>
          <p:cNvGraphicFramePr/>
          <p:nvPr/>
        </p:nvGraphicFramePr>
        <p:xfrm>
          <a:off x="7840980" y="2178685"/>
          <a:ext cx="1781810" cy="45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49530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jedis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get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45" name="下箭头 44"/>
          <p:cNvSpPr/>
          <p:nvPr/>
        </p:nvSpPr>
        <p:spPr>
          <a:xfrm>
            <a:off x="9236075" y="2637790"/>
            <a:ext cx="116205" cy="1235710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48070" y="5837555"/>
            <a:ext cx="5795010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代理类内部可能存在多种调用的情况，复用存在多次触发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增强，故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span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定义了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stackDeth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去控制退出，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比如 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JedisCluster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和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Jedis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的操作是复用的，多次操作增强，只有最后一次才能作为释放的结束</a:t>
            </a:r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8" name="表格 47"/>
          <p:cNvGraphicFramePr/>
          <p:nvPr/>
        </p:nvGraphicFramePr>
        <p:xfrm>
          <a:off x="6040755" y="2897505"/>
          <a:ext cx="1826895" cy="45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  <a:gridCol w="63944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dubbo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51" name="下箭头 50"/>
          <p:cNvSpPr/>
          <p:nvPr/>
        </p:nvSpPr>
        <p:spPr>
          <a:xfrm>
            <a:off x="7442200" y="3355975"/>
            <a:ext cx="116205" cy="517525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555740" y="3315335"/>
            <a:ext cx="0" cy="5988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/>
          <p:nvPr/>
        </p:nvGraphicFramePr>
        <p:xfrm>
          <a:off x="6873240" y="5004435"/>
          <a:ext cx="3843020" cy="39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/>
                <a:gridCol w="426720"/>
                <a:gridCol w="427355"/>
                <a:gridCol w="426720"/>
                <a:gridCol w="426720"/>
                <a:gridCol w="426720"/>
                <a:gridCol w="427355"/>
                <a:gridCol w="426720"/>
                <a:gridCol w="42735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直角上箭头 53"/>
          <p:cNvSpPr/>
          <p:nvPr/>
        </p:nvSpPr>
        <p:spPr>
          <a:xfrm rot="5400000">
            <a:off x="6356985" y="4799965"/>
            <a:ext cx="714375" cy="3175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791190" y="4856480"/>
            <a:ext cx="1021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channels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10705" y="4736465"/>
            <a:ext cx="228346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activeSpanStack  Empty </a:t>
            </a:r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触发上报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" name="曲线连接符 2"/>
          <p:cNvCxnSpPr>
            <a:stCxn id="24" idx="1"/>
            <a:endCxn id="15" idx="1"/>
          </p:cNvCxnSpPr>
          <p:nvPr/>
        </p:nvCxnSpPr>
        <p:spPr>
          <a:xfrm rot="10800000" flipH="1">
            <a:off x="3531235" y="3887470"/>
            <a:ext cx="13335" cy="1238885"/>
          </a:xfrm>
          <a:prstGeom prst="curvedConnector3">
            <a:avLst>
              <a:gd name="adj1" fmla="val -77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演示</Application>
  <PresentationFormat>宽屏</PresentationFormat>
  <Paragraphs>269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web ui</vt:lpstr>
      <vt:lpstr>PowerPoint 演示文稿</vt:lpstr>
      <vt:lpstr>插件增强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67</cp:revision>
  <dcterms:created xsi:type="dcterms:W3CDTF">2021-06-24T09:03:00Z</dcterms:created>
  <dcterms:modified xsi:type="dcterms:W3CDTF">2021-07-01T09:21:50Z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