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4" r:id="rId13"/>
    <p:sldId id="266" r:id="rId14"/>
    <p:sldId id="268" r:id="rId15"/>
    <p:sldId id="267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BEC3"/>
    <a:srgbClr val="C79CDB"/>
    <a:srgbClr val="F77FBD"/>
    <a:srgbClr val="77E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环境：https://cloud.tencent.com/developer/article/1587102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环境调试：https://www.iocoder.cn/SkyWalking/build-debugging-environment/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自定义插件开发： https://github.com/HuiWang1995/skywalking-plugin-example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@Trace: https://blog.csdn.net/a17816876003/article/details/113702511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https://www.cnblogs.com/swave/p/11347711.html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https://blog.csdn.net/wanxiaoderen/article/details/106536562</a:t>
            </a:r>
            <a:endParaRPr lang="en-US" altLang="zh-CN"/>
          </a:p>
          <a:p>
            <a:r>
              <a:rPr lang="zh-CN" altLang="en-US"/>
              <a:t>源码分析</a:t>
            </a:r>
            <a:endParaRPr lang="zh-CN" altLang="en-US"/>
          </a:p>
          <a:p>
            <a:r>
              <a:rPr lang="en-US" altLang="zh-CN"/>
              <a:t>https://blog.csdn.net/u010928589/article/details/105343949/</a:t>
            </a:r>
            <a:endParaRPr lang="en-US" altLang="zh-CN"/>
          </a:p>
          <a:p>
            <a:r>
              <a:rPr lang="en-US" altLang="zh-CN"/>
              <a:t>https://www.iocoder.cn/SkyWalking/build-debugging-environment/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# 切面方式</a:t>
            </a:r>
            <a:endParaRPr lang="zh-CN" altLang="en-US"/>
          </a:p>
          <a:p>
            <a:r>
              <a:rPr lang="zh-CN" altLang="en-US"/>
              <a:t>-javaagent:D:\Users\Desktop\java\opensource\skywalking\apm-sniffer\apm-agent\target\skywalking-agent.jar -Dskywalking.agent.service_name=apm-demo -Dskywalking.collector.backend_service=10.2.7.70:11800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#AbstractSpan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AbstractSpan span = ContextManager.createEntrySpan(request.getRequestURI(), contextCarrier);</a:t>
            </a:r>
            <a:endParaRPr lang="zh-CN" altLang="en-US"/>
          </a:p>
          <a:p>
            <a:r>
              <a:rPr lang="zh-CN" altLang="en-US"/>
              <a:t>        Tags.URL.set(span, request.getRequestURL().toString());</a:t>
            </a:r>
            <a:endParaRPr lang="zh-CN" altLang="en-US"/>
          </a:p>
          <a:p>
            <a:r>
              <a:rPr lang="zh-CN" altLang="en-US"/>
              <a:t>        Tags.HTTP.METHOD.set(span, request.getMethod());</a:t>
            </a:r>
            <a:endParaRPr lang="zh-CN" altLang="en-US"/>
          </a:p>
          <a:p>
            <a:r>
              <a:rPr lang="zh-CN" altLang="en-US"/>
              <a:t>        span.setComponent(ComponentsDefine.TOMCAT);</a:t>
            </a:r>
            <a:endParaRPr lang="zh-CN" altLang="en-US"/>
          </a:p>
          <a:p>
            <a:r>
              <a:rPr lang="zh-CN" altLang="en-US"/>
              <a:t>        SpanLayer.asHttp(span);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   -- SamplingService（采样服务）  </a:t>
            </a:r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ContextManager（上下文管理器）   </a:t>
            </a:r>
            <a:endParaRPr lang="zh-CN" altLang="en-US"/>
          </a:p>
          <a:p>
            <a:r>
              <a:rPr lang="zh-CN" altLang="en-US"/>
              <a:t>  -- ThreadLocal: AbstractTracerContext  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1、创建上下文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--采样: TracingContext </a:t>
            </a:r>
            <a:endParaRPr lang="zh-CN" altLang="en-US"/>
          </a:p>
          <a:p>
            <a:r>
              <a:rPr lang="zh-CN" altLang="en-US"/>
              <a:t>            -- segment: TraceSegment</a:t>
            </a:r>
            <a:endParaRPr lang="zh-CN" altLang="en-US"/>
          </a:p>
          <a:p>
            <a:r>
              <a:rPr lang="zh-CN" altLang="en-US"/>
              <a:t>                                 -- traceSegmentId</a:t>
            </a:r>
            <a:endParaRPr lang="zh-CN" altLang="en-US"/>
          </a:p>
          <a:p>
            <a:r>
              <a:rPr lang="zh-CN" altLang="en-US"/>
              <a:t>                                 -- spans: LinkedList&lt;AbstractTracingSpan&gt;  (已完成的span)</a:t>
            </a:r>
            <a:endParaRPr lang="zh-CN" altLang="en-US"/>
          </a:p>
          <a:p>
            <a:r>
              <a:rPr lang="zh-CN" altLang="en-US"/>
              <a:t>                                 -- relatedGlobalTraces: DistributedTraceIds</a:t>
            </a:r>
            <a:endParaRPr lang="zh-CN" altLang="en-US"/>
          </a:p>
          <a:p>
            <a:r>
              <a:rPr lang="zh-CN" altLang="en-US"/>
              <a:t>                                                                    -- relateGlobalTraces: LinkedList&lt;DistributeTraceId&gt; (第一个ID即traceId)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-- spanIdGenerator:[0,300)</a:t>
            </a:r>
            <a:endParaRPr lang="zh-CN" altLang="en-US"/>
          </a:p>
          <a:p>
            <a:r>
              <a:rPr lang="zh-CN" altLang="en-US"/>
              <a:t>            -- samplingService</a:t>
            </a:r>
            <a:endParaRPr lang="zh-CN" altLang="en-US"/>
          </a:p>
          <a:p>
            <a:r>
              <a:rPr lang="zh-CN" altLang="en-US"/>
              <a:t>            -- activeSpanStack: LinkedList&lt;AbstractSpan&gt; (如何断定什么时候开始，什么时候结束)  转移到已完成span</a:t>
            </a:r>
            <a:endParaRPr lang="zh-CN" altLang="en-US"/>
          </a:p>
          <a:p>
            <a:r>
              <a:rPr lang="zh-CN" altLang="en-US"/>
              <a:t>               第二个加入判断最后一个十分为EntrySpan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 --不采样： IgnoredTracerContext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2、 创建入口span(createEntrySpan)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-- AbstractTracingSpan</a:t>
            </a:r>
            <a:endParaRPr lang="zh-CN" altLang="en-US"/>
          </a:p>
          <a:p>
            <a:r>
              <a:rPr lang="zh-CN" altLang="en-US"/>
              <a:t>        |            -- spanId</a:t>
            </a:r>
            <a:endParaRPr lang="zh-CN" altLang="en-US"/>
          </a:p>
          <a:p>
            <a:r>
              <a:rPr lang="zh-CN" altLang="en-US"/>
              <a:t>        |            -- parentSpanId</a:t>
            </a:r>
            <a:endParaRPr lang="zh-CN" altLang="en-US"/>
          </a:p>
          <a:p>
            <a:r>
              <a:rPr lang="zh-CN" altLang="en-US"/>
              <a:t>        |            -- List&lt;KeyValuePair&gt; tags （只有stackDepth == currentMaxDepth才可设置）</a:t>
            </a:r>
            <a:endParaRPr lang="zh-CN" altLang="en-US"/>
          </a:p>
          <a:p>
            <a:r>
              <a:rPr lang="zh-CN" altLang="en-US"/>
              <a:t>        |            -- operationName</a:t>
            </a:r>
            <a:endParaRPr lang="zh-CN" altLang="en-US"/>
          </a:p>
          <a:p>
            <a:r>
              <a:rPr lang="zh-CN" altLang="en-US"/>
              <a:t>        |            -- operationId  （OperationNameDictionary本地存操作，后一个span创建发现存在，则++）</a:t>
            </a:r>
            <a:endParaRPr lang="zh-CN" altLang="en-US"/>
          </a:p>
          <a:p>
            <a:r>
              <a:rPr lang="zh-CN" altLang="en-US"/>
              <a:t>        |            -- layer:SpanLayer</a:t>
            </a:r>
            <a:endParaRPr lang="zh-CN" altLang="en-US"/>
          </a:p>
          <a:p>
            <a:r>
              <a:rPr lang="zh-CN" altLang="en-US"/>
              <a:t>        |            -- startTime</a:t>
            </a:r>
            <a:endParaRPr lang="zh-CN" altLang="en-US"/>
          </a:p>
          <a:p>
            <a:r>
              <a:rPr lang="zh-CN" altLang="en-US"/>
              <a:t>        |            -- endTime</a:t>
            </a:r>
            <a:endParaRPr lang="zh-CN" altLang="en-US"/>
          </a:p>
          <a:p>
            <a:r>
              <a:rPr lang="zh-CN" altLang="en-US"/>
              <a:t>        |            -- errorOccurred</a:t>
            </a:r>
            <a:endParaRPr lang="zh-CN" altLang="en-US"/>
          </a:p>
          <a:p>
            <a:r>
              <a:rPr lang="zh-CN" altLang="en-US"/>
              <a:t>        |            -- componetId:0</a:t>
            </a:r>
            <a:endParaRPr lang="zh-CN" altLang="en-US"/>
          </a:p>
          <a:p>
            <a:r>
              <a:rPr lang="zh-CN" altLang="en-US"/>
              <a:t>        |            -- componentName</a:t>
            </a:r>
            <a:endParaRPr lang="zh-CN" altLang="en-US"/>
          </a:p>
          <a:p>
            <a:r>
              <a:rPr lang="zh-CN" altLang="en-US"/>
              <a:t>        |</a:t>
            </a:r>
            <a:endParaRPr lang="zh-CN" altLang="en-US"/>
          </a:p>
          <a:p>
            <a:r>
              <a:rPr lang="zh-CN" altLang="en-US"/>
              <a:t> --- StrackBasedTracingSpan</a:t>
            </a:r>
            <a:endParaRPr lang="zh-CN" altLang="en-US"/>
          </a:p>
          <a:p>
            <a:r>
              <a:rPr lang="zh-CN" altLang="en-US"/>
              <a:t>        |             --- stackDepth</a:t>
            </a:r>
            <a:endParaRPr lang="zh-CN" altLang="en-US"/>
          </a:p>
          <a:p>
            <a:r>
              <a:rPr lang="zh-CN" altLang="en-US"/>
              <a:t>        |</a:t>
            </a:r>
            <a:endParaRPr lang="zh-CN" altLang="en-US"/>
          </a:p>
          <a:p>
            <a:r>
              <a:rPr lang="zh-CN" altLang="en-US"/>
              <a:t>  </a:t>
            </a:r>
            <a:endParaRPr lang="zh-CN" altLang="en-US"/>
          </a:p>
          <a:p>
            <a:r>
              <a:rPr lang="zh-CN" altLang="en-US"/>
              <a:t>---- EntrySpan</a:t>
            </a:r>
            <a:endParaRPr lang="zh-CN" altLang="en-US"/>
          </a:p>
          <a:p>
            <a:r>
              <a:rPr lang="zh-CN" altLang="en-US"/>
              <a:t>            ---- currentMaxDepth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操作            </a:t>
            </a:r>
            <a:endParaRPr lang="zh-CN" altLang="en-US"/>
          </a:p>
          <a:p>
            <a:r>
              <a:rPr lang="zh-CN" altLang="en-US"/>
              <a:t>    1、构造函数-- EntrySpan(spanIdGenerator++, parentSpanceId, operationId)</a:t>
            </a:r>
            <a:endParaRPr lang="zh-CN" altLang="en-US"/>
          </a:p>
          <a:p>
            <a:r>
              <a:rPr lang="zh-CN" altLang="en-US"/>
              <a:t>    2、启动start()</a:t>
            </a:r>
            <a:endParaRPr lang="zh-CN" altLang="en-US"/>
          </a:p>
          <a:p>
            <a:r>
              <a:rPr lang="zh-CN" altLang="en-US"/>
              <a:t>       a: 深度为1时， 设置startTime</a:t>
            </a:r>
            <a:endParaRPr lang="zh-CN" altLang="en-US"/>
          </a:p>
          <a:p>
            <a:r>
              <a:rPr lang="zh-CN" altLang="en-US"/>
              <a:t>    3、加入activeSpanStack  </a:t>
            </a:r>
            <a:endParaRPr lang="zh-CN" altLang="en-US"/>
          </a:p>
          <a:p>
            <a:r>
              <a:rPr lang="zh-CN" altLang="en-US"/>
              <a:t>    4、通知已完成  TracingContext#notifyFinish</a:t>
            </a:r>
            <a:endParaRPr lang="zh-CN" altLang="en-US"/>
          </a:p>
          <a:p>
            <a:r>
              <a:rPr lang="zh-CN" altLang="en-US"/>
              <a:t>      a: 移除 ContextManager中的Context</a:t>
            </a:r>
            <a:endParaRPr lang="zh-CN" altLang="en-US"/>
          </a:p>
          <a:p>
            <a:r>
              <a:rPr lang="zh-CN" altLang="en-US"/>
              <a:t>      b: AppAndServiceRegisterClient 更新最后一个segment的时间</a:t>
            </a:r>
            <a:endParaRPr lang="zh-CN" altLang="en-US"/>
          </a:p>
          <a:p>
            <a:r>
              <a:rPr lang="zh-CN" altLang="en-US"/>
              <a:t>      c: TraceSegmentServiceClient( 进行上报)  ----》DataCarrier.producer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// 跟踪链路</a:t>
            </a:r>
            <a:endParaRPr lang="zh-CN" altLang="en-US"/>
          </a:p>
          <a:p>
            <a:r>
              <a:rPr lang="zh-CN" altLang="en-US"/>
              <a:t>AppAndServiceRegisterClient#run --&gt; OperationNameDictionary#syncRemoteDictionary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第二步： 上报后的数据合并及查询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增强核心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AbstractClassEnhancePluginDefine#define ---&gt; ClassEnhancePluginDefine#enhance --&gt;#enhanceInstance---&gt;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String interceptor = instanceMethodsInterceptPoint.getMethodsInterceptor();  获取拦截的方法和interceptor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LogbackPatternConverterActivation#getInstanceMethodsInterceptPoints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StackBasedTracingSpan#finish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[{spanId: 0, parentSpanId: -1, segmentSpanId: "1.82.16251268694290004S0",…},…]</a:t>
            </a:r>
            <a:endParaRPr lang="zh-CN" altLang="en-US"/>
          </a:p>
          <a:p>
            <a:r>
              <a:rPr lang="zh-CN" altLang="en-US"/>
              <a:t>0: {spanId: 0, parentSpanId: -1, segmentSpanId: "1.82.16251268694290004S0",…}</a:t>
            </a:r>
            <a:endParaRPr lang="zh-CN" altLang="en-US"/>
          </a:p>
          <a:p>
            <a:r>
              <a:rPr lang="zh-CN" altLang="en-US"/>
              <a:t>applicationCode: "app-demo"</a:t>
            </a:r>
            <a:endParaRPr lang="zh-CN" altLang="en-US"/>
          </a:p>
          <a:p>
            <a:r>
              <a:rPr lang="zh-CN" altLang="en-US"/>
              <a:t>cost: 169</a:t>
            </a:r>
            <a:endParaRPr lang="zh-CN" altLang="en-US"/>
          </a:p>
          <a:p>
            <a:r>
              <a:rPr lang="zh-CN" altLang="en-US"/>
              <a:t>isRoot: true</a:t>
            </a:r>
            <a:endParaRPr lang="zh-CN" altLang="en-US"/>
          </a:p>
          <a:p>
            <a:r>
              <a:rPr lang="zh-CN" altLang="en-US"/>
              <a:t>operationName: "/test/hi"</a:t>
            </a:r>
            <a:endParaRPr lang="zh-CN" altLang="en-US"/>
          </a:p>
          <a:p>
            <a:r>
              <a:rPr lang="zh-CN" altLang="en-US"/>
              <a:t>parentSpanId: -1</a:t>
            </a:r>
            <a:endParaRPr lang="zh-CN" altLang="en-US"/>
          </a:p>
          <a:p>
            <a:r>
              <a:rPr lang="zh-CN" altLang="en-US"/>
              <a:t>segmentParentSpanId: "1.82.16251268694290004S-1"</a:t>
            </a:r>
            <a:endParaRPr lang="zh-CN" altLang="en-US"/>
          </a:p>
          <a:p>
            <a:r>
              <a:rPr lang="zh-CN" altLang="en-US"/>
              <a:t>segmentSpanId: "1.82.16251268694290004S0"</a:t>
            </a:r>
            <a:endParaRPr lang="zh-CN" altLang="en-US"/>
          </a:p>
          <a:p>
            <a:r>
              <a:rPr lang="zh-CN" altLang="en-US"/>
              <a:t>spanId: 0</a:t>
            </a:r>
            <a:endParaRPr lang="zh-CN" altLang="en-US"/>
          </a:p>
          <a:p>
            <a:r>
              <a:rPr lang="zh-CN" altLang="en-US"/>
              <a:t>startTime: 0</a:t>
            </a:r>
            <a:endParaRPr lang="zh-CN" altLang="en-US"/>
          </a:p>
          <a:p>
            <a:r>
              <a:rPr lang="zh-CN" altLang="en-US"/>
              <a:t>1: {spanId: 1, parentSpanId: 0, segmentSpanId: "1.82.16251268694290004S1",…}</a:t>
            </a:r>
            <a:endParaRPr lang="zh-CN" altLang="en-US"/>
          </a:p>
          <a:p>
            <a:r>
              <a:rPr lang="zh-CN" altLang="en-US"/>
              <a:t>applicationCode: "app-demo"</a:t>
            </a:r>
            <a:endParaRPr lang="zh-CN" altLang="en-US"/>
          </a:p>
          <a:p>
            <a:r>
              <a:rPr lang="zh-CN" altLang="en-US"/>
              <a:t>cost: 13</a:t>
            </a:r>
            <a:endParaRPr lang="zh-CN" altLang="en-US"/>
          </a:p>
          <a:p>
            <a:r>
              <a:rPr lang="zh-CN" altLang="en-US"/>
              <a:t>isRoot: false</a:t>
            </a:r>
            <a:endParaRPr lang="zh-CN" altLang="en-US"/>
          </a:p>
          <a:p>
            <a:r>
              <a:rPr lang="zh-CN" altLang="en-US"/>
              <a:t>operationName: "Jedis/set"</a:t>
            </a:r>
            <a:endParaRPr lang="zh-CN" altLang="en-US"/>
          </a:p>
          <a:p>
            <a:r>
              <a:rPr lang="zh-CN" altLang="en-US"/>
              <a:t>parentSpanId: 0</a:t>
            </a:r>
            <a:endParaRPr lang="zh-CN" altLang="en-US"/>
          </a:p>
          <a:p>
            <a:r>
              <a:rPr lang="zh-CN" altLang="en-US"/>
              <a:t>segmentParentSpanId: "1.82.16251268694290004S0"</a:t>
            </a:r>
            <a:endParaRPr lang="zh-CN" altLang="en-US"/>
          </a:p>
          <a:p>
            <a:r>
              <a:rPr lang="zh-CN" altLang="en-US"/>
              <a:t>segmentSpanId: "1.82.16251268694290004S1"</a:t>
            </a:r>
            <a:endParaRPr lang="zh-CN" altLang="en-US"/>
          </a:p>
          <a:p>
            <a:r>
              <a:rPr lang="zh-CN" altLang="en-US"/>
              <a:t>spanId: 1</a:t>
            </a:r>
            <a:endParaRPr lang="zh-CN" altLang="en-US"/>
          </a:p>
          <a:p>
            <a:r>
              <a:rPr lang="zh-CN" altLang="en-US"/>
              <a:t>startTime: 1</a:t>
            </a:r>
            <a:endParaRPr lang="zh-CN" altLang="en-US"/>
          </a:p>
          <a:p>
            <a:r>
              <a:rPr lang="zh-CN" altLang="en-US"/>
              <a:t>2: {spanId: 2, parentSpanId: 0, segmentSpanId: "1.82.16251268694290004S2",…}</a:t>
            </a:r>
            <a:endParaRPr lang="zh-CN" altLang="en-US"/>
          </a:p>
          <a:p>
            <a:r>
              <a:rPr lang="zh-CN" altLang="en-US"/>
              <a:t>applicationCode: "app-demo"</a:t>
            </a:r>
            <a:endParaRPr lang="zh-CN" altLang="en-US"/>
          </a:p>
          <a:p>
            <a:r>
              <a:rPr lang="zh-CN" altLang="en-US"/>
              <a:t>cost: 5</a:t>
            </a:r>
            <a:endParaRPr lang="zh-CN" altLang="en-US"/>
          </a:p>
          <a:p>
            <a:r>
              <a:rPr lang="zh-CN" altLang="en-US"/>
              <a:t>isRoot: false</a:t>
            </a:r>
            <a:endParaRPr lang="zh-CN" altLang="en-US"/>
          </a:p>
          <a:p>
            <a:r>
              <a:rPr lang="zh-CN" altLang="en-US"/>
              <a:t>operationName: "Jedis/get"</a:t>
            </a:r>
            <a:endParaRPr lang="zh-CN" altLang="en-US"/>
          </a:p>
          <a:p>
            <a:r>
              <a:rPr lang="zh-CN" altLang="en-US"/>
              <a:t>parentSpanId: 0</a:t>
            </a:r>
            <a:endParaRPr lang="zh-CN" altLang="en-US"/>
          </a:p>
          <a:p>
            <a:r>
              <a:rPr lang="zh-CN" altLang="en-US"/>
              <a:t>segmentParentSpanId: "1.82.16251268694290004S0"</a:t>
            </a:r>
            <a:endParaRPr lang="zh-CN" altLang="en-US"/>
          </a:p>
          <a:p>
            <a:r>
              <a:rPr lang="zh-CN" altLang="en-US"/>
              <a:t>segmentSpanId: "1.82.16251268694290004S2"</a:t>
            </a:r>
            <a:endParaRPr lang="zh-CN" altLang="en-US"/>
          </a:p>
          <a:p>
            <a:r>
              <a:rPr lang="zh-CN" altLang="en-US"/>
              <a:t>spanId: 2</a:t>
            </a:r>
            <a:endParaRPr lang="zh-CN" altLang="en-US"/>
          </a:p>
          <a:p>
            <a:r>
              <a:rPr lang="zh-CN" altLang="en-US"/>
              <a:t>startTime: 153</a:t>
            </a:r>
            <a:endParaRPr lang="zh-CN" altLang="en-US"/>
          </a:p>
          <a:p>
            <a:r>
              <a:rPr lang="zh-CN" altLang="en-US"/>
              <a:t>3: {spanId: 3, parentSpanId: 0, segmentSpanId: "1.82.16251268694290004S3",…}</a:t>
            </a:r>
            <a:endParaRPr lang="zh-CN" altLang="en-US"/>
          </a:p>
          <a:p>
            <a:r>
              <a:rPr lang="zh-CN" altLang="en-US"/>
              <a:t>applicationCode: "app-demo"</a:t>
            </a:r>
            <a:endParaRPr lang="zh-CN" altLang="en-US"/>
          </a:p>
          <a:p>
            <a:r>
              <a:rPr lang="zh-CN" altLang="en-US"/>
              <a:t>cost: 9</a:t>
            </a:r>
            <a:endParaRPr lang="zh-CN" altLang="en-US"/>
          </a:p>
          <a:p>
            <a:r>
              <a:rPr lang="zh-CN" altLang="en-US"/>
              <a:t>isRoot: false</a:t>
            </a:r>
            <a:endParaRPr lang="zh-CN" altLang="en-US"/>
          </a:p>
          <a:p>
            <a:r>
              <a:rPr lang="zh-CN" altLang="en-US"/>
              <a:t>operationName: "com.alibaba.dubbo.demo.DemoService.getPermissions(Long)"</a:t>
            </a:r>
            <a:endParaRPr lang="zh-CN" altLang="en-US"/>
          </a:p>
          <a:p>
            <a:r>
              <a:rPr lang="zh-CN" altLang="en-US"/>
              <a:t>parentSpanId: 0</a:t>
            </a:r>
            <a:endParaRPr lang="zh-CN" altLang="en-US"/>
          </a:p>
          <a:p>
            <a:r>
              <a:rPr lang="zh-CN" altLang="en-US"/>
              <a:t>segmentParentSpanId: "1.82.16251268694290004S0"</a:t>
            </a:r>
            <a:endParaRPr lang="zh-CN" altLang="en-US"/>
          </a:p>
          <a:p>
            <a:r>
              <a:rPr lang="zh-CN" altLang="en-US"/>
              <a:t>segmentSpanId: "1.82.16251268694290004S3"</a:t>
            </a:r>
            <a:endParaRPr lang="zh-CN" altLang="en-US"/>
          </a:p>
          <a:p>
            <a:r>
              <a:rPr lang="zh-CN" altLang="en-US"/>
              <a:t>spanId: 3</a:t>
            </a:r>
            <a:endParaRPr lang="zh-CN" altLang="en-US"/>
          </a:p>
          <a:p>
            <a:r>
              <a:rPr lang="zh-CN" altLang="en-US"/>
              <a:t>startTime: 158</a:t>
            </a:r>
            <a:endParaRPr lang="zh-CN" altLang="en-US"/>
          </a:p>
          <a:p>
            <a:r>
              <a:rPr lang="zh-CN" altLang="en-US"/>
              <a:t>4: {spanId: 0, parentSpanId: 3, segmentSpanId: "8.129.16251268695880000S0",…}</a:t>
            </a:r>
            <a:endParaRPr lang="zh-CN" altLang="en-US"/>
          </a:p>
          <a:p>
            <a:r>
              <a:rPr lang="zh-CN" altLang="en-US"/>
              <a:t>applicationCode: "app-demo-provider"</a:t>
            </a:r>
            <a:endParaRPr lang="zh-CN" altLang="en-US"/>
          </a:p>
          <a:p>
            <a:r>
              <a:rPr lang="zh-CN" altLang="en-US"/>
              <a:t>cost: 7</a:t>
            </a:r>
            <a:endParaRPr lang="zh-CN" altLang="en-US"/>
          </a:p>
          <a:p>
            <a:r>
              <a:rPr lang="zh-CN" altLang="en-US"/>
              <a:t>isRoot: false</a:t>
            </a:r>
            <a:endParaRPr lang="zh-CN" altLang="en-US"/>
          </a:p>
          <a:p>
            <a:r>
              <a:rPr lang="zh-CN" altLang="en-US"/>
              <a:t>operationName: "com.alibaba.dubbo.demo.DemoService.getPermissions(Long)"</a:t>
            </a:r>
            <a:endParaRPr lang="zh-CN" altLang="en-US"/>
          </a:p>
          <a:p>
            <a:r>
              <a:rPr lang="zh-CN" altLang="en-US"/>
              <a:t>parentSpanId: 3</a:t>
            </a:r>
            <a:endParaRPr lang="zh-CN" altLang="en-US"/>
          </a:p>
          <a:p>
            <a:r>
              <a:rPr lang="zh-CN" altLang="en-US"/>
              <a:t>segmentParentSpanId: "1.82.16251268694290004S3"</a:t>
            </a:r>
            <a:endParaRPr lang="zh-CN" altLang="en-US"/>
          </a:p>
          <a:p>
            <a:r>
              <a:rPr lang="zh-CN" altLang="en-US"/>
              <a:t>segmentSpanId: "8.129.16251268695880000S0"</a:t>
            </a:r>
            <a:endParaRPr lang="zh-CN" altLang="en-US"/>
          </a:p>
          <a:p>
            <a:r>
              <a:rPr lang="zh-CN" altLang="en-US"/>
              <a:t>spanId: 0</a:t>
            </a:r>
            <a:endParaRPr lang="zh-CN" altLang="en-US"/>
          </a:p>
          <a:p>
            <a:r>
              <a:rPr lang="zh-CN" altLang="en-US"/>
              <a:t>startTime: 159</a:t>
            </a:r>
            <a:endParaRPr lang="zh-CN" altLang="en-US"/>
          </a:p>
          <a:p>
            <a:r>
              <a:rPr lang="zh-CN" altLang="en-US"/>
              <a:t>5: {spanId: 1, parentSpanId: 0, segmentSpanId: "8.129.16251268695880000S1",…}</a:t>
            </a:r>
            <a:endParaRPr lang="zh-CN" altLang="en-US"/>
          </a:p>
          <a:p>
            <a:r>
              <a:rPr lang="zh-CN" altLang="en-US"/>
              <a:t>applicationCode: "app-demo-provider"</a:t>
            </a:r>
            <a:endParaRPr lang="zh-CN" altLang="en-US"/>
          </a:p>
          <a:p>
            <a:r>
              <a:rPr lang="zh-CN" altLang="en-US"/>
              <a:t>cost: 7</a:t>
            </a:r>
            <a:endParaRPr lang="zh-CN" altLang="en-US"/>
          </a:p>
          <a:p>
            <a:r>
              <a:rPr lang="zh-CN" altLang="en-US"/>
              <a:t>isRoot: false</a:t>
            </a:r>
            <a:endParaRPr lang="zh-CN" altLang="en-US"/>
          </a:p>
          <a:p>
            <a:r>
              <a:rPr lang="zh-CN" altLang="en-US"/>
              <a:t>operationName: "Jedis/get"</a:t>
            </a:r>
            <a:endParaRPr lang="zh-CN" altLang="en-US"/>
          </a:p>
          <a:p>
            <a:r>
              <a:rPr lang="zh-CN" altLang="en-US"/>
              <a:t>parentSpanId: 0</a:t>
            </a:r>
            <a:endParaRPr lang="zh-CN" altLang="en-US"/>
          </a:p>
          <a:p>
            <a:r>
              <a:rPr lang="zh-CN" altLang="en-US"/>
              <a:t>segmentParentSpanId: "8.129.16251268695880000S0"</a:t>
            </a:r>
            <a:endParaRPr lang="zh-CN" altLang="en-US"/>
          </a:p>
          <a:p>
            <a:r>
              <a:rPr lang="zh-CN" altLang="en-US"/>
              <a:t>segmentSpanId: "8.129.16251268695880000S1"</a:t>
            </a:r>
            <a:endParaRPr lang="zh-CN" altLang="en-US"/>
          </a:p>
          <a:p>
            <a:r>
              <a:rPr lang="zh-CN" altLang="en-US"/>
              <a:t>spanId: 1</a:t>
            </a:r>
            <a:endParaRPr lang="zh-CN" altLang="en-US"/>
          </a:p>
          <a:p>
            <a:r>
              <a:rPr lang="zh-CN" altLang="en-US"/>
              <a:t>startTime: 159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673860" y="526415"/>
            <a:ext cx="5564505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opentrace </a:t>
            </a:r>
            <a:r>
              <a:rPr lang="zh-CN" altLang="en-US"/>
              <a:t>官方标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、数据采集</a:t>
            </a:r>
            <a:r>
              <a:rPr lang="en-US" altLang="zh-CN"/>
              <a:t>——&gt; </a:t>
            </a:r>
            <a:r>
              <a:rPr lang="zh-CN" altLang="en-US"/>
              <a:t>数据分析</a:t>
            </a:r>
            <a:r>
              <a:rPr lang="en-US" altLang="zh-CN"/>
              <a:t>---&gt; </a:t>
            </a:r>
            <a:r>
              <a:rPr lang="zh-CN" altLang="en-US"/>
              <a:t>数据存储 </a:t>
            </a:r>
            <a:r>
              <a:rPr lang="en-US" altLang="zh-CN"/>
              <a:t>---&gt; </a:t>
            </a:r>
            <a:r>
              <a:rPr lang="zh-CN" altLang="en-US"/>
              <a:t>数据渲染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1435" y="1529715"/>
            <a:ext cx="9028430" cy="50590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捕获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4965" y="84455"/>
            <a:ext cx="11386185" cy="66700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29310" y="6242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0700" y="290830"/>
            <a:ext cx="133223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跨进程传递</a:t>
            </a:r>
            <a:endParaRPr lang="zh-CN" altLang="en-US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77745" y="36830"/>
            <a:ext cx="8418195" cy="1190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CarrierItem </a:t>
            </a:r>
            <a:r>
              <a:rPr lang="zh-CN" altLang="en-US" sz="12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承载上游数据携带</a:t>
            </a:r>
            <a:endParaRPr lang="zh-CN" altLang="en-US" sz="12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l"/>
            <a:endParaRPr lang="zh-CN" altLang="en-US" sz="12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l"/>
            <a:r>
              <a:rPr lang="zh-CN" altLang="en-US" sz="12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@Override</a:t>
            </a:r>
            <a:endParaRPr lang="zh-CN" altLang="en-US" sz="12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l"/>
            <a:r>
              <a:rPr lang="zh-CN" altLang="en-US" sz="12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   public void extract(ContextCarrier carrier) {</a:t>
            </a:r>
            <a:endParaRPr lang="zh-CN" altLang="en-US" sz="12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l"/>
            <a:r>
              <a:rPr lang="zh-CN" altLang="en-US" sz="12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       this.segment.ref(new TraceSegmentRef(carrier));     this.segment.relatedGlobalTraces(carrier.getDistributedTraceId());</a:t>
            </a:r>
            <a:endParaRPr lang="zh-CN" altLang="en-US" sz="12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l"/>
            <a:r>
              <a:rPr lang="zh-CN" altLang="en-US" sz="12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   }</a:t>
            </a:r>
            <a:endParaRPr lang="zh-CN" altLang="en-US" sz="12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图片 4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9190" y="1227455"/>
            <a:ext cx="10057765" cy="52755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788795"/>
            <a:ext cx="10058400" cy="40525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92200" y="755015"/>
            <a:ext cx="10006965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 String segmentSpanId = segmentId + Const.SEGMENT_SPAN_SPLIT + String.valueOf(spanId);</a:t>
            </a:r>
            <a:endParaRPr lang="zh-CN" altLang="en-US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l"/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 String segmentParentSpanId = segmentId + Const.SEGMENT_SPAN_SPLIT + String.valueOf(parentSpanId);</a:t>
            </a:r>
            <a:endParaRPr lang="zh-CN" altLang="en-US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50" y="66040"/>
            <a:ext cx="10515600" cy="786765"/>
          </a:xfrm>
        </p:spPr>
        <p:txBody>
          <a:bodyPr/>
          <a:p>
            <a:r>
              <a:rPr lang="zh-CN" sz="360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数据存储</a:t>
            </a:r>
            <a:endParaRPr lang="zh-CN" sz="360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4" name="图片 3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1545" y="1143635"/>
            <a:ext cx="10058400" cy="51695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16015" y="775335"/>
            <a:ext cx="1289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traceId</a:t>
            </a:r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查詢</a:t>
            </a:r>
            <a:endParaRPr lang="zh-CN" altLang="en-US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18410" y="775335"/>
            <a:ext cx="26498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tracesegment </a:t>
            </a:r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二进制存储</a:t>
            </a:r>
            <a:endParaRPr lang="zh-CN" altLang="en-US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126615" y="3324860"/>
            <a:ext cx="2204720" cy="11023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/>
              <a:t>collector Naming Server</a:t>
            </a:r>
            <a:endParaRPr lang="en-US" altLang="zh-CN" sz="2400"/>
          </a:p>
        </p:txBody>
      </p:sp>
      <p:sp>
        <p:nvSpPr>
          <p:cNvPr id="5" name="矩形 4"/>
          <p:cNvSpPr/>
          <p:nvPr/>
        </p:nvSpPr>
        <p:spPr>
          <a:xfrm>
            <a:off x="5493385" y="2264410"/>
            <a:ext cx="2391410" cy="11023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/>
              <a:t>collector</a:t>
            </a:r>
            <a:endParaRPr lang="en-US" altLang="zh-CN" sz="2400"/>
          </a:p>
          <a:p>
            <a:pPr algn="ctr"/>
            <a:r>
              <a:rPr lang="en-US" altLang="zh-CN" sz="2400"/>
              <a:t> Agent  Server</a:t>
            </a:r>
            <a:endParaRPr lang="en-US" altLang="zh-CN" sz="2400"/>
          </a:p>
        </p:txBody>
      </p:sp>
      <p:sp>
        <p:nvSpPr>
          <p:cNvPr id="6" name="矩形 5"/>
          <p:cNvSpPr/>
          <p:nvPr/>
        </p:nvSpPr>
        <p:spPr>
          <a:xfrm>
            <a:off x="5303520" y="4978400"/>
            <a:ext cx="2391410" cy="11023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/>
              <a:t>collector</a:t>
            </a:r>
            <a:endParaRPr lang="en-US" altLang="zh-CN" sz="2400"/>
          </a:p>
          <a:p>
            <a:pPr algn="ctr"/>
            <a:r>
              <a:rPr lang="en-US" altLang="zh-CN" sz="2400"/>
              <a:t> gRPC Server</a:t>
            </a:r>
            <a:endParaRPr lang="en-US" altLang="zh-CN" sz="2400"/>
          </a:p>
        </p:txBody>
      </p:sp>
      <p:sp>
        <p:nvSpPr>
          <p:cNvPr id="7" name="文本框 6"/>
          <p:cNvSpPr txBox="1"/>
          <p:nvPr/>
        </p:nvSpPr>
        <p:spPr>
          <a:xfrm>
            <a:off x="6179185" y="1898650"/>
            <a:ext cx="640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集群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179185" y="4427220"/>
            <a:ext cx="640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集群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4" idx="0"/>
            <a:endCxn id="5" idx="1"/>
          </p:cNvCxnSpPr>
          <p:nvPr/>
        </p:nvCxnSpPr>
        <p:spPr>
          <a:xfrm flipV="1">
            <a:off x="3228975" y="2815590"/>
            <a:ext cx="2264410" cy="509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2"/>
            <a:endCxn id="6" idx="1"/>
          </p:cNvCxnSpPr>
          <p:nvPr/>
        </p:nvCxnSpPr>
        <p:spPr>
          <a:xfrm>
            <a:off x="3228975" y="4427220"/>
            <a:ext cx="2074545" cy="11023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941705" y="560705"/>
            <a:ext cx="1676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Naming Module</a:t>
            </a:r>
            <a:endParaRPr lang="en-US" altLang="zh-CN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4022725" y="1063625"/>
            <a:ext cx="1786255" cy="88201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Agent</a:t>
            </a:r>
            <a:endParaRPr lang="en-US" altLang="zh-CN" sz="2800"/>
          </a:p>
        </p:txBody>
      </p:sp>
      <p:sp>
        <p:nvSpPr>
          <p:cNvPr id="5" name="圆角矩形 4"/>
          <p:cNvSpPr/>
          <p:nvPr/>
        </p:nvSpPr>
        <p:spPr>
          <a:xfrm>
            <a:off x="7043420" y="1062990"/>
            <a:ext cx="1786255" cy="88201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Collector</a:t>
            </a:r>
            <a:endParaRPr lang="en-US" altLang="zh-CN" sz="2800"/>
          </a:p>
        </p:txBody>
      </p:sp>
      <p:sp>
        <p:nvSpPr>
          <p:cNvPr id="6" name="圆角矩形 5"/>
          <p:cNvSpPr/>
          <p:nvPr/>
        </p:nvSpPr>
        <p:spPr>
          <a:xfrm>
            <a:off x="10064115" y="1062990"/>
            <a:ext cx="1786255" cy="88201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Stroage</a:t>
            </a:r>
            <a:endParaRPr lang="en-US" altLang="zh-CN" sz="280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5874385" y="1503680"/>
            <a:ext cx="116903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8829675" y="1503045"/>
            <a:ext cx="116903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47090" y="541020"/>
            <a:ext cx="38131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trace</a:t>
            </a:r>
            <a:r>
              <a:rPr lang="zh-CN" altLang="en-US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数据流转</a:t>
            </a:r>
            <a:endParaRPr lang="zh-CN" altLang="en-US" sz="28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2165" y="1577340"/>
            <a:ext cx="1490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TraceSegment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43865" y="2365375"/>
            <a:ext cx="10862310" cy="916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一条 TraceSegment ，用于记录所在线程( Thread )的链路。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一次分布式链路追踪，可以包含多条 TraceSegment ，因为存在跨进程( 例如，RPC 、MQ 等等)，或者垮线程( 例如，并发执行、异步回调等等 )。</a:t>
            </a:r>
            <a:endParaRPr lang="zh-CN" altLang="en-US"/>
          </a:p>
        </p:txBody>
      </p:sp>
      <p:graphicFrame>
        <p:nvGraphicFramePr>
          <p:cNvPr id="12" name="表格 11"/>
          <p:cNvGraphicFramePr/>
          <p:nvPr/>
        </p:nvGraphicFramePr>
        <p:xfrm>
          <a:off x="1607820" y="3811905"/>
          <a:ext cx="8533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37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链路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/>
          <p:nvPr/>
        </p:nvGraphicFramePr>
        <p:xfrm>
          <a:off x="1532890" y="4539615"/>
          <a:ext cx="8465185" cy="64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910"/>
                <a:gridCol w="1693545"/>
                <a:gridCol w="1692275"/>
                <a:gridCol w="1693545"/>
                <a:gridCol w="1692910"/>
              </a:tblGrid>
              <a:tr h="6426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TraceSegment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TraceSegment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TraceSegment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TraceSegment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TraceSegment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/>
          <p:nvPr/>
        </p:nvGraphicFramePr>
        <p:xfrm>
          <a:off x="1532890" y="5774055"/>
          <a:ext cx="8465185" cy="64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910"/>
                <a:gridCol w="1693545"/>
                <a:gridCol w="1692275"/>
                <a:gridCol w="1693545"/>
                <a:gridCol w="1692910"/>
              </a:tblGrid>
              <a:tr h="6426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span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span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span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span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span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下箭头 15"/>
          <p:cNvSpPr/>
          <p:nvPr/>
        </p:nvSpPr>
        <p:spPr>
          <a:xfrm>
            <a:off x="5631815" y="4209415"/>
            <a:ext cx="176530" cy="33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2301875" y="5159375"/>
            <a:ext cx="242570" cy="617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23520" y="165735"/>
            <a:ext cx="332168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TraceSegment</a:t>
            </a:r>
            <a:r>
              <a:rPr lang="zh-CN" altLang="en-US" sz="32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结构</a:t>
            </a:r>
            <a:endParaRPr lang="zh-CN" altLang="en-US" sz="320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223520" y="1081405"/>
          <a:ext cx="4105910" cy="490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955"/>
                <a:gridCol w="2052955"/>
              </a:tblGrid>
              <a:tr h="4591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编号（全局唯一）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traceSegmentId </a:t>
                      </a:r>
                      <a:endParaRPr lang="zh-CN" altLang="en-US"/>
                    </a:p>
                  </a:txBody>
                  <a:tcPr/>
                </a:tc>
              </a:tr>
              <a:tr h="7734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父类引用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TraceSegmentRef </a:t>
                      </a:r>
                      <a:r>
                        <a:rPr lang="en-US" altLang="zh-CN"/>
                        <a:t>[] refs</a:t>
                      </a:r>
                      <a:endParaRPr lang="en-US" altLang="zh-CN"/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线程内数据块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spans </a:t>
                      </a:r>
                      <a:endParaRPr lang="zh-CN" altLang="en-US"/>
                    </a:p>
                  </a:txBody>
                  <a:tcPr/>
                </a:tc>
              </a:tr>
              <a:tr h="4591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是否忽略链路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ignore </a:t>
                      </a:r>
                      <a:endParaRPr lang="zh-CN" altLang="en-US"/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是否超过</a:t>
                      </a:r>
                      <a:r>
                        <a:rPr lang="en-US" altLang="zh-CN"/>
                        <a:t>span</a:t>
                      </a:r>
                      <a:r>
                        <a:rPr lang="zh-CN" altLang="en-US"/>
                        <a:t>上限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isSizeLimited </a:t>
                      </a:r>
                      <a:endParaRPr lang="zh-CN" altLang="en-US"/>
                    </a:p>
                  </a:txBody>
                  <a:tcPr/>
                </a:tc>
              </a:tr>
              <a:tr h="4591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分布式链路</a:t>
                      </a: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DistributedTraceId </a:t>
                      </a:r>
                      <a:endParaRPr lang="zh-CN" altLang="en-US"/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910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910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045710" y="1080135"/>
            <a:ext cx="5477510" cy="9169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、为什么会有多个父类？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一般</a:t>
            </a:r>
            <a:r>
              <a:rPr lang="en-US" altLang="zh-CN"/>
              <a:t>MQ</a:t>
            </a:r>
            <a:r>
              <a:rPr lang="zh-CN" altLang="en-US"/>
              <a:t>批量消费时，存在多个父类上游</a:t>
            </a:r>
            <a:r>
              <a:rPr lang="en-US" altLang="zh-CN"/>
              <a:t>traceSegment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045710" y="2555875"/>
            <a:ext cx="3498850" cy="9169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ID</a:t>
            </a:r>
            <a:r>
              <a:rPr lang="zh-CN" altLang="en-US"/>
              <a:t>组成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应用实例编号</a:t>
            </a:r>
            <a:r>
              <a:rPr lang="en-US" altLang="zh-CN"/>
              <a:t>.</a:t>
            </a:r>
            <a:r>
              <a:rPr lang="zh-CN" altLang="en-US"/>
              <a:t>线程编号</a:t>
            </a:r>
            <a:r>
              <a:rPr lang="en-US" altLang="zh-CN"/>
              <a:t>.</a:t>
            </a:r>
            <a:r>
              <a:rPr lang="zh-CN" altLang="en-US"/>
              <a:t>时间戳串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5045710" y="4114800"/>
            <a:ext cx="4474210" cy="9169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ENTRY_SPAN--&gt;LOCAL_SPAN--&gt; EXIT_SPAN</a:t>
            </a:r>
            <a:endParaRPr lang="en-US" altLang="zh-CN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web ui</a:t>
            </a:r>
            <a:endParaRPr lang="en-US" altLang="zh-CN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3.2.6-6.0</a:t>
            </a:r>
            <a:r>
              <a:rPr lang="zh-CN" altLang="en-US"/>
              <a:t>：  https://github.com/apache/skywalking-ui</a:t>
            </a:r>
            <a:endParaRPr lang="zh-CN" altLang="en-US"/>
          </a:p>
          <a:p>
            <a:endParaRPr lang="en-US" altLang="zh-CN"/>
          </a:p>
          <a:p>
            <a:r>
              <a:rPr lang="en-US" altLang="zh-CN" sz="1400"/>
              <a:t>http://localhost:12800/traceStack/globalTraceId</a:t>
            </a:r>
            <a:endParaRPr lang="en-US" altLang="zh-CN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0490" y="68580"/>
            <a:ext cx="3258820" cy="2029460"/>
          </a:xfrm>
          <a:prstGeom prst="rect">
            <a:avLst/>
          </a:prstGeom>
        </p:spPr>
      </p:pic>
      <p:pic>
        <p:nvPicPr>
          <p:cNvPr id="5" name="图片 4" descr="BootServ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" y="2240280"/>
            <a:ext cx="11184890" cy="12573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706100" y="406400"/>
            <a:ext cx="1052195" cy="31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2">
                    <a:lumMod val="25000"/>
                  </a:schemeClr>
                </a:solidFill>
              </a:rPr>
              <a:t>beforeBoot</a:t>
            </a:r>
            <a:endParaRPr lang="zh-CN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86415" y="985520"/>
            <a:ext cx="1052195" cy="31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bg2">
                    <a:lumMod val="25000"/>
                  </a:schemeClr>
                </a:solidFill>
              </a:rPr>
              <a:t>boot</a:t>
            </a:r>
            <a:endParaRPr lang="en-US" altLang="zh-CN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706100" y="1603375"/>
            <a:ext cx="1052195" cy="318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bg2">
                    <a:lumMod val="25000"/>
                  </a:schemeClr>
                </a:solidFill>
              </a:rPr>
              <a:t>afterBoot</a:t>
            </a:r>
            <a:endParaRPr lang="en-US" altLang="zh-CN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17665" y="281940"/>
            <a:ext cx="341693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000"/>
              <a:t>GRPCChannelManager</a:t>
            </a:r>
            <a:r>
              <a:rPr lang="en-US" altLang="zh-CN" sz="1000"/>
              <a:t>---&gt;List&lt;GRPCChannelListener&gt; listeners</a:t>
            </a:r>
            <a:endParaRPr lang="en-US" altLang="zh-CN" sz="1000"/>
          </a:p>
        </p:txBody>
      </p:sp>
      <p:sp>
        <p:nvSpPr>
          <p:cNvPr id="10" name="文本框 9"/>
          <p:cNvSpPr txBox="1"/>
          <p:nvPr/>
        </p:nvSpPr>
        <p:spPr>
          <a:xfrm>
            <a:off x="7007225" y="696595"/>
            <a:ext cx="2205355" cy="8248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1</a:t>
            </a:r>
            <a:r>
              <a:rPr lang="zh-CN" altLang="en-US" sz="1200"/>
              <a:t>、</a:t>
            </a:r>
            <a:r>
              <a:rPr lang="en-US" altLang="zh-CN" sz="1200"/>
              <a:t>JvmService</a:t>
            </a:r>
            <a:endParaRPr lang="en-US" altLang="zh-CN" sz="1200"/>
          </a:p>
          <a:p>
            <a:r>
              <a:rPr lang="en-US" altLang="zh-CN" sz="1200"/>
              <a:t>2</a:t>
            </a:r>
            <a:r>
              <a:rPr lang="zh-CN" altLang="en-US" sz="1200"/>
              <a:t>、</a:t>
            </a:r>
            <a:r>
              <a:rPr lang="en-US" altLang="zh-CN" sz="1200"/>
              <a:t>AppAndServiceRegisterClient</a:t>
            </a:r>
            <a:endParaRPr lang="en-US" altLang="zh-CN" sz="1200"/>
          </a:p>
          <a:p>
            <a:r>
              <a:rPr lang="en-US" altLang="zh-CN" sz="1200"/>
              <a:t>3</a:t>
            </a:r>
            <a:r>
              <a:rPr lang="zh-CN" altLang="en-US" sz="1200"/>
              <a:t>、</a:t>
            </a:r>
            <a:r>
              <a:rPr lang="en-US" altLang="zh-CN" sz="1200"/>
              <a:t>TraceSegmentServiceClient</a:t>
            </a:r>
            <a:endParaRPr lang="en-US" altLang="zh-CN" sz="1200"/>
          </a:p>
          <a:p>
            <a:r>
              <a:rPr lang="en-US" altLang="zh-CN" sz="1200"/>
              <a:t>4</a:t>
            </a:r>
            <a:r>
              <a:rPr lang="zh-CN" altLang="en-US" sz="1200"/>
              <a:t>、</a:t>
            </a:r>
            <a:r>
              <a:rPr lang="en-US" altLang="zh-CN" sz="1200"/>
              <a:t>....</a:t>
            </a:r>
            <a:endParaRPr lang="en-US" altLang="zh-CN" sz="1200"/>
          </a:p>
        </p:txBody>
      </p:sp>
      <p:sp>
        <p:nvSpPr>
          <p:cNvPr id="11" name="文本框 10"/>
          <p:cNvSpPr txBox="1"/>
          <p:nvPr/>
        </p:nvSpPr>
        <p:spPr>
          <a:xfrm>
            <a:off x="598170" y="4640580"/>
            <a:ext cx="8114665" cy="11912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ClollectorDiscoverService# findServerList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GET http://127.0.0.1:10800/agent/gRPC HTTP/1.1 ---</a:t>
            </a:r>
            <a:r>
              <a:rPr lang="zh-CN" altLang="en-US"/>
              <a:t>》 </a:t>
            </a:r>
            <a:r>
              <a:rPr lang="en-US" altLang="zh-CN"/>
              <a:t>grpc-serviers: localhost:11800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98170" y="4051300"/>
            <a:ext cx="41351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t>SnifferConfigInitializer.initialize() </a:t>
            </a:r>
            <a:r>
              <a:rPr lang="zh-CN"/>
              <a:t>配置发现</a:t>
            </a:r>
            <a:endParaRPr 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505" y="94615"/>
            <a:ext cx="10515600" cy="563880"/>
          </a:xfrm>
        </p:spPr>
        <p:txBody>
          <a:bodyPr>
            <a:normAutofit fontScale="90000"/>
          </a:bodyPr>
          <a:p>
            <a:r>
              <a:rPr lang="zh-CN" altLang="en-US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插件增强</a:t>
            </a:r>
            <a:endParaRPr lang="zh-CN" altLang="en-US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8985" y="1314450"/>
            <a:ext cx="781685" cy="154940"/>
          </a:xfrm>
          <a:prstGeom prst="rect">
            <a:avLst/>
          </a:prstGeom>
          <a:solidFill>
            <a:srgbClr val="77DE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1157605" y="1546225"/>
            <a:ext cx="4445" cy="53092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流程图: 联系 5"/>
          <p:cNvSpPr/>
          <p:nvPr/>
        </p:nvSpPr>
        <p:spPr>
          <a:xfrm>
            <a:off x="1162050" y="2202180"/>
            <a:ext cx="193040" cy="203200"/>
          </a:xfrm>
          <a:prstGeom prst="flowChartConnector">
            <a:avLst/>
          </a:prstGeom>
          <a:solidFill>
            <a:srgbClr val="77DE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肘形连接符 6"/>
          <p:cNvCxnSpPr>
            <a:endCxn id="6" idx="6"/>
          </p:cNvCxnSpPr>
          <p:nvPr/>
        </p:nvCxnSpPr>
        <p:spPr>
          <a:xfrm rot="5400000" flipV="1">
            <a:off x="1050925" y="1998980"/>
            <a:ext cx="429895" cy="178435"/>
          </a:xfrm>
          <a:prstGeom prst="bentConnector4">
            <a:avLst>
              <a:gd name="adj1" fmla="val 147"/>
              <a:gd name="adj2" fmla="val 233452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643505" y="1314450"/>
            <a:ext cx="781685" cy="154940"/>
          </a:xfrm>
          <a:prstGeom prst="rect">
            <a:avLst/>
          </a:prstGeom>
          <a:solidFill>
            <a:srgbClr val="77DE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3032125" y="1469390"/>
            <a:ext cx="4445" cy="53092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74675" y="961390"/>
            <a:ext cx="1170305" cy="2762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PluginBootstrap</a:t>
            </a:r>
            <a:endParaRPr lang="en-US" altLang="zh-CN" sz="1200"/>
          </a:p>
        </p:txBody>
      </p:sp>
      <p:sp>
        <p:nvSpPr>
          <p:cNvPr id="11" name="文本框 10"/>
          <p:cNvSpPr txBox="1"/>
          <p:nvPr/>
        </p:nvSpPr>
        <p:spPr>
          <a:xfrm>
            <a:off x="2449195" y="961390"/>
            <a:ext cx="956945" cy="2762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PluginFinder</a:t>
            </a:r>
            <a:endParaRPr lang="en-US" altLang="zh-CN" sz="1200"/>
          </a:p>
        </p:txBody>
      </p:sp>
      <p:sp>
        <p:nvSpPr>
          <p:cNvPr id="12" name="文本框 11"/>
          <p:cNvSpPr txBox="1"/>
          <p:nvPr/>
        </p:nvSpPr>
        <p:spPr>
          <a:xfrm>
            <a:off x="1350645" y="1576705"/>
            <a:ext cx="8489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loadPlugins</a:t>
            </a:r>
            <a:endParaRPr lang="zh-CN" altLang="en-US" sz="1000"/>
          </a:p>
        </p:txBody>
      </p:sp>
      <p:sp>
        <p:nvSpPr>
          <p:cNvPr id="13" name="流程图: 联系 12"/>
          <p:cNvSpPr/>
          <p:nvPr/>
        </p:nvSpPr>
        <p:spPr>
          <a:xfrm>
            <a:off x="2938145" y="2494280"/>
            <a:ext cx="193040" cy="203200"/>
          </a:xfrm>
          <a:prstGeom prst="flowChartConnector">
            <a:avLst/>
          </a:prstGeom>
          <a:solidFill>
            <a:srgbClr val="77DE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1148080" y="2594610"/>
            <a:ext cx="1790065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550035" y="2303145"/>
            <a:ext cx="13881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save enhance mapping</a:t>
            </a:r>
            <a:endParaRPr lang="en-US" altLang="zh-CN" sz="1000"/>
          </a:p>
        </p:txBody>
      </p:sp>
      <p:sp>
        <p:nvSpPr>
          <p:cNvPr id="17" name="文本框 16"/>
          <p:cNvSpPr txBox="1"/>
          <p:nvPr/>
        </p:nvSpPr>
        <p:spPr>
          <a:xfrm>
            <a:off x="3036570" y="1469390"/>
            <a:ext cx="17926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origin class-&gt; proxy filter list</a:t>
            </a:r>
            <a:endParaRPr lang="en-US" altLang="zh-CN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713740" y="821690"/>
            <a:ext cx="1283970" cy="3282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/>
              <a:t>StanardWrapperValue</a:t>
            </a:r>
            <a:endParaRPr lang="en-US" altLang="zh-CN" sz="800"/>
          </a:p>
        </p:txBody>
      </p:sp>
      <p:sp>
        <p:nvSpPr>
          <p:cNvPr id="5" name="文本框 4"/>
          <p:cNvSpPr txBox="1"/>
          <p:nvPr/>
        </p:nvSpPr>
        <p:spPr>
          <a:xfrm>
            <a:off x="655320" y="455295"/>
            <a:ext cx="121920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tomcat-embed-core</a:t>
            </a:r>
            <a:endParaRPr lang="en-US" altLang="zh-CN" sz="1000"/>
          </a:p>
        </p:txBody>
      </p:sp>
      <p:cxnSp>
        <p:nvCxnSpPr>
          <p:cNvPr id="6" name="直接箭头连接符 5"/>
          <p:cNvCxnSpPr>
            <a:stCxn id="4" idx="2"/>
          </p:cNvCxnSpPr>
          <p:nvPr/>
        </p:nvCxnSpPr>
        <p:spPr>
          <a:xfrm flipH="1">
            <a:off x="1350645" y="1149985"/>
            <a:ext cx="5080" cy="5724525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292860" y="1457960"/>
            <a:ext cx="135255" cy="482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13740" y="1591945"/>
            <a:ext cx="455930" cy="2146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/>
              <a:t>invoke</a:t>
            </a:r>
            <a:endParaRPr lang="en-US" altLang="zh-CN" sz="800"/>
          </a:p>
        </p:txBody>
      </p:sp>
      <p:sp>
        <p:nvSpPr>
          <p:cNvPr id="9" name="椭圆 8"/>
          <p:cNvSpPr/>
          <p:nvPr/>
        </p:nvSpPr>
        <p:spPr>
          <a:xfrm>
            <a:off x="1428115" y="1457960"/>
            <a:ext cx="96520" cy="9652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428115" y="1844040"/>
            <a:ext cx="96520" cy="9652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527810" y="1243330"/>
            <a:ext cx="1238250" cy="2146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/>
              <a:t>TomcatInvokeInterceptor</a:t>
            </a:r>
            <a:endParaRPr lang="en-US" altLang="zh-CN" sz="800"/>
          </a:p>
        </p:txBody>
      </p:sp>
      <p:cxnSp>
        <p:nvCxnSpPr>
          <p:cNvPr id="13" name="肘形连接符 12"/>
          <p:cNvCxnSpPr>
            <a:stCxn id="9" idx="6"/>
            <a:endCxn id="10" idx="6"/>
          </p:cNvCxnSpPr>
          <p:nvPr/>
        </p:nvCxnSpPr>
        <p:spPr>
          <a:xfrm>
            <a:off x="1524635" y="1506220"/>
            <a:ext cx="3175" cy="386080"/>
          </a:xfrm>
          <a:prstGeom prst="bentConnector3">
            <a:avLst>
              <a:gd name="adj1" fmla="val 7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886075" y="821690"/>
            <a:ext cx="1283970" cy="3282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/>
              <a:t>InvocableHandlerMethod</a:t>
            </a:r>
            <a:endParaRPr lang="en-US" altLang="zh-CN" sz="800"/>
          </a:p>
        </p:txBody>
      </p:sp>
      <p:cxnSp>
        <p:nvCxnSpPr>
          <p:cNvPr id="22" name="直接箭头连接符 21"/>
          <p:cNvCxnSpPr>
            <a:stCxn id="21" idx="2"/>
          </p:cNvCxnSpPr>
          <p:nvPr/>
        </p:nvCxnSpPr>
        <p:spPr>
          <a:xfrm flipH="1">
            <a:off x="3522980" y="1149985"/>
            <a:ext cx="5080" cy="5724525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465195" y="1457960"/>
            <a:ext cx="135255" cy="482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451100" y="1784985"/>
            <a:ext cx="909955" cy="2146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/>
              <a:t>invokeForrequest</a:t>
            </a:r>
            <a:endParaRPr lang="en-US" altLang="zh-CN" sz="800"/>
          </a:p>
        </p:txBody>
      </p:sp>
      <p:sp>
        <p:nvSpPr>
          <p:cNvPr id="25" name="椭圆 24"/>
          <p:cNvSpPr/>
          <p:nvPr/>
        </p:nvSpPr>
        <p:spPr>
          <a:xfrm>
            <a:off x="3600450" y="1457960"/>
            <a:ext cx="96520" cy="9652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600450" y="1844040"/>
            <a:ext cx="96520" cy="9652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600450" y="1243330"/>
            <a:ext cx="1401445" cy="2146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800"/>
              <a:t>InvokeForRequestInterceptor</a:t>
            </a:r>
            <a:endParaRPr lang="en-US" altLang="zh-CN" sz="800"/>
          </a:p>
        </p:txBody>
      </p:sp>
      <p:cxnSp>
        <p:nvCxnSpPr>
          <p:cNvPr id="28" name="肘形连接符 27"/>
          <p:cNvCxnSpPr>
            <a:stCxn id="25" idx="6"/>
            <a:endCxn id="26" idx="6"/>
          </p:cNvCxnSpPr>
          <p:nvPr/>
        </p:nvCxnSpPr>
        <p:spPr>
          <a:xfrm>
            <a:off x="3696970" y="1506220"/>
            <a:ext cx="3175" cy="386080"/>
          </a:xfrm>
          <a:prstGeom prst="bentConnector3">
            <a:avLst>
              <a:gd name="adj1" fmla="val 7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915920" y="484505"/>
            <a:ext cx="75882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spring-web</a:t>
            </a:r>
            <a:endParaRPr lang="en-US" altLang="zh-CN" sz="1000"/>
          </a:p>
        </p:txBody>
      </p:sp>
      <p:cxnSp>
        <p:nvCxnSpPr>
          <p:cNvPr id="30" name="直接箭头连接符 29"/>
          <p:cNvCxnSpPr>
            <a:stCxn id="7" idx="3"/>
            <a:endCxn id="23" idx="1"/>
          </p:cNvCxnSpPr>
          <p:nvPr/>
        </p:nvCxnSpPr>
        <p:spPr>
          <a:xfrm>
            <a:off x="1428115" y="1699260"/>
            <a:ext cx="2037080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038725" y="821690"/>
            <a:ext cx="1283970" cy="3282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ym typeface="+mn-ea"/>
              </a:rPr>
              <a:t>LogbackPatternConverter</a:t>
            </a:r>
            <a:endParaRPr lang="en-US" altLang="zh-CN" sz="800"/>
          </a:p>
        </p:txBody>
      </p:sp>
      <p:sp>
        <p:nvSpPr>
          <p:cNvPr id="32" name="矩形 31"/>
          <p:cNvSpPr/>
          <p:nvPr/>
        </p:nvSpPr>
        <p:spPr>
          <a:xfrm>
            <a:off x="5612765" y="2317115"/>
            <a:ext cx="135255" cy="482600"/>
          </a:xfrm>
          <a:prstGeom prst="rect">
            <a:avLst/>
          </a:prstGeom>
          <a:solidFill>
            <a:srgbClr val="77DEF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5748020" y="1554480"/>
            <a:ext cx="1236345" cy="2146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800"/>
              <a:t>FormattingConvert#write</a:t>
            </a:r>
            <a:endParaRPr lang="en-US" altLang="zh-CN" sz="800"/>
          </a:p>
        </p:txBody>
      </p:sp>
      <p:cxnSp>
        <p:nvCxnSpPr>
          <p:cNvPr id="35" name="肘形连接符 34"/>
          <p:cNvCxnSpPr/>
          <p:nvPr/>
        </p:nvCxnSpPr>
        <p:spPr>
          <a:xfrm>
            <a:off x="5844540" y="2365375"/>
            <a:ext cx="3175" cy="386080"/>
          </a:xfrm>
          <a:prstGeom prst="bentConnector3">
            <a:avLst>
              <a:gd name="adj1" fmla="val 7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5678170" y="1149985"/>
            <a:ext cx="5080" cy="5724525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5751195" y="2317115"/>
            <a:ext cx="96520" cy="9652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5751195" y="2703195"/>
            <a:ext cx="96520" cy="9652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465195" y="2317115"/>
            <a:ext cx="135255" cy="482600"/>
          </a:xfrm>
          <a:prstGeom prst="rect">
            <a:avLst/>
          </a:prstGeom>
          <a:solidFill>
            <a:srgbClr val="77DEF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600450" y="2317115"/>
            <a:ext cx="96520" cy="9652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3600450" y="2703195"/>
            <a:ext cx="96520" cy="9652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5" name="肘形连接符 44"/>
          <p:cNvCxnSpPr>
            <a:stCxn id="43" idx="6"/>
            <a:endCxn id="44" idx="6"/>
          </p:cNvCxnSpPr>
          <p:nvPr/>
        </p:nvCxnSpPr>
        <p:spPr>
          <a:xfrm>
            <a:off x="3696970" y="2365375"/>
            <a:ext cx="3175" cy="386080"/>
          </a:xfrm>
          <a:prstGeom prst="bentConnector3">
            <a:avLst>
              <a:gd name="adj1" fmla="val 7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2568575" y="2451735"/>
            <a:ext cx="792480" cy="213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800"/>
              <a:t>业务入口请求</a:t>
            </a:r>
            <a:endParaRPr lang="zh-CN" altLang="en-US" sz="800"/>
          </a:p>
        </p:txBody>
      </p:sp>
      <p:sp>
        <p:nvSpPr>
          <p:cNvPr id="47" name="文本框 46"/>
          <p:cNvSpPr txBox="1"/>
          <p:nvPr/>
        </p:nvSpPr>
        <p:spPr>
          <a:xfrm>
            <a:off x="5748020" y="2102485"/>
            <a:ext cx="1158875" cy="2146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800"/>
              <a:t>PrintTraceIdInterceptor</a:t>
            </a:r>
            <a:endParaRPr lang="en-US" altLang="zh-CN" sz="800"/>
          </a:p>
        </p:txBody>
      </p:sp>
      <p:sp>
        <p:nvSpPr>
          <p:cNvPr id="48" name="文本框 47"/>
          <p:cNvSpPr txBox="1"/>
          <p:nvPr/>
        </p:nvSpPr>
        <p:spPr>
          <a:xfrm>
            <a:off x="5001895" y="484505"/>
            <a:ext cx="134620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logback:PatternLayout</a:t>
            </a:r>
            <a:endParaRPr lang="en-US" altLang="zh-CN" sz="1000"/>
          </a:p>
        </p:txBody>
      </p:sp>
      <p:cxnSp>
        <p:nvCxnSpPr>
          <p:cNvPr id="49" name="直接箭头连接符 48"/>
          <p:cNvCxnSpPr>
            <a:stCxn id="42" idx="3"/>
            <a:endCxn id="32" idx="1"/>
          </p:cNvCxnSpPr>
          <p:nvPr/>
        </p:nvCxnSpPr>
        <p:spPr>
          <a:xfrm>
            <a:off x="3600450" y="2558415"/>
            <a:ext cx="2012315" cy="0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5001895" y="2585085"/>
            <a:ext cx="499110" cy="2146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800"/>
              <a:t>convert</a:t>
            </a:r>
            <a:endParaRPr lang="en-US" altLang="zh-CN" sz="800"/>
          </a:p>
        </p:txBody>
      </p:sp>
      <p:sp>
        <p:nvSpPr>
          <p:cNvPr id="51" name="下箭头 50"/>
          <p:cNvSpPr/>
          <p:nvPr/>
        </p:nvSpPr>
        <p:spPr>
          <a:xfrm>
            <a:off x="6246495" y="1769110"/>
            <a:ext cx="76200" cy="37592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7402195" y="822325"/>
            <a:ext cx="4403090" cy="57804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7402195" y="426085"/>
            <a:ext cx="1097280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核心流程讲解</a:t>
            </a:r>
            <a:endParaRPr lang="zh-CN" altLang="en-US" sz="1200"/>
          </a:p>
        </p:txBody>
      </p:sp>
      <p:sp>
        <p:nvSpPr>
          <p:cNvPr id="54" name="文本框 53"/>
          <p:cNvSpPr txBox="1"/>
          <p:nvPr/>
        </p:nvSpPr>
        <p:spPr>
          <a:xfrm>
            <a:off x="3674745" y="2102485"/>
            <a:ext cx="1689735" cy="2146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800"/>
              <a:t>RequestMappingMethodInterceptor</a:t>
            </a:r>
            <a:endParaRPr lang="zh-CN" altLang="en-US" sz="800"/>
          </a:p>
        </p:txBody>
      </p:sp>
      <p:sp>
        <p:nvSpPr>
          <p:cNvPr id="55" name="文本框 54"/>
          <p:cNvSpPr txBox="1"/>
          <p:nvPr/>
        </p:nvSpPr>
        <p:spPr>
          <a:xfrm>
            <a:off x="7605395" y="998220"/>
            <a:ext cx="14598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1</a:t>
            </a:r>
            <a:r>
              <a:rPr lang="zh-CN" altLang="en-US" sz="1000"/>
              <a:t>、</a:t>
            </a:r>
            <a:r>
              <a:rPr lang="en-US" altLang="zh-CN" sz="1000"/>
              <a:t>global traceId</a:t>
            </a:r>
            <a:r>
              <a:rPr lang="zh-CN" altLang="en-US" sz="1000"/>
              <a:t>的生成</a:t>
            </a:r>
            <a:endParaRPr lang="zh-CN" altLang="en-US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捕获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1645" y="574675"/>
            <a:ext cx="4665345" cy="18008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9115" y="3650615"/>
            <a:ext cx="2326640" cy="23361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6" name="文本框 5"/>
          <p:cNvSpPr txBox="1"/>
          <p:nvPr/>
        </p:nvSpPr>
        <p:spPr>
          <a:xfrm>
            <a:off x="337185" y="3206115"/>
            <a:ext cx="1591945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TracingContext</a:t>
            </a:r>
            <a:endParaRPr lang="en-US" altLang="zh-CN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1345" y="3765550"/>
            <a:ext cx="2202180" cy="2451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p>
            <a:r>
              <a:rPr lang="en-US" altLang="zh-CN" sz="1000"/>
              <a:t>segment: TraceSegment</a:t>
            </a:r>
            <a:endParaRPr lang="en-US" altLang="zh-CN" sz="1000"/>
          </a:p>
        </p:txBody>
      </p:sp>
      <p:sp>
        <p:nvSpPr>
          <p:cNvPr id="8" name="文本框 7"/>
          <p:cNvSpPr txBox="1"/>
          <p:nvPr/>
        </p:nvSpPr>
        <p:spPr>
          <a:xfrm>
            <a:off x="601980" y="4277360"/>
            <a:ext cx="2201545" cy="2451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p>
            <a:r>
              <a:rPr lang="en-US" altLang="zh-CN" sz="1000"/>
              <a:t>activeSpanStack: List&lt;AbstractSpan&gt;</a:t>
            </a:r>
            <a:endParaRPr lang="en-US" altLang="zh-CN" sz="1000"/>
          </a:p>
        </p:txBody>
      </p:sp>
      <p:sp>
        <p:nvSpPr>
          <p:cNvPr id="9" name="文本框 8"/>
          <p:cNvSpPr txBox="1"/>
          <p:nvPr/>
        </p:nvSpPr>
        <p:spPr>
          <a:xfrm>
            <a:off x="601980" y="4856480"/>
            <a:ext cx="2202180" cy="2451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p>
            <a:r>
              <a:rPr lang="en-US" altLang="zh-CN" sz="1000"/>
              <a:t>spanIdGeneratort:int</a:t>
            </a:r>
            <a:endParaRPr lang="en-US" altLang="zh-CN" sz="1000"/>
          </a:p>
        </p:txBody>
      </p:sp>
      <p:sp>
        <p:nvSpPr>
          <p:cNvPr id="10" name="矩形 9"/>
          <p:cNvSpPr/>
          <p:nvPr/>
        </p:nvSpPr>
        <p:spPr>
          <a:xfrm>
            <a:off x="3338830" y="3650615"/>
            <a:ext cx="2510790" cy="27800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2803525" y="3825240"/>
            <a:ext cx="743585" cy="125730"/>
          </a:xfrm>
          <a:prstGeom prst="rightArrow">
            <a:avLst/>
          </a:prstGeom>
          <a:solidFill>
            <a:srgbClr val="77E4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338830" y="3206115"/>
            <a:ext cx="1515745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TraceSegment</a:t>
            </a:r>
            <a:endParaRPr lang="en-US" altLang="zh-CN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656580" y="154940"/>
            <a:ext cx="21348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activeSpanStack</a:t>
            </a:r>
            <a:r>
              <a:rPr lang="zh-CN" altLang="en-US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搬迁</a:t>
            </a:r>
            <a:endParaRPr lang="zh-CN" altLang="en-US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1345" y="5396865"/>
            <a:ext cx="2202815" cy="2451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p>
            <a:r>
              <a:rPr lang="en-US" altLang="zh-CN" sz="1000"/>
              <a:t>samplingService:&lt;S&gt;</a:t>
            </a:r>
            <a:endParaRPr lang="en-US" altLang="zh-CN" sz="1000"/>
          </a:p>
        </p:txBody>
      </p:sp>
      <p:sp>
        <p:nvSpPr>
          <p:cNvPr id="15" name="文本框 14"/>
          <p:cNvSpPr txBox="1"/>
          <p:nvPr/>
        </p:nvSpPr>
        <p:spPr>
          <a:xfrm>
            <a:off x="3545205" y="3765550"/>
            <a:ext cx="2124710" cy="245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p>
            <a:r>
              <a:rPr lang="en-US" altLang="zh-CN" sz="1000"/>
              <a:t>traceSegmentId:ID</a:t>
            </a:r>
            <a:endParaRPr lang="en-US" altLang="zh-CN" sz="1000"/>
          </a:p>
        </p:txBody>
      </p:sp>
      <p:sp>
        <p:nvSpPr>
          <p:cNvPr id="16" name="文本框 15"/>
          <p:cNvSpPr txBox="1"/>
          <p:nvPr/>
        </p:nvSpPr>
        <p:spPr>
          <a:xfrm>
            <a:off x="3531870" y="4171315"/>
            <a:ext cx="2124710" cy="2451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p>
            <a:r>
              <a:rPr lang="en-US" altLang="zh-CN" sz="1000"/>
              <a:t>spans:List&lt;AbstractTracingSpan&gt;</a:t>
            </a:r>
            <a:endParaRPr lang="en-US" altLang="zh-CN" sz="1000"/>
          </a:p>
        </p:txBody>
      </p:sp>
      <p:sp>
        <p:nvSpPr>
          <p:cNvPr id="17" name="椭圆 16"/>
          <p:cNvSpPr/>
          <p:nvPr/>
        </p:nvSpPr>
        <p:spPr>
          <a:xfrm>
            <a:off x="539115" y="3650615"/>
            <a:ext cx="202565" cy="18351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539115" y="6082665"/>
            <a:ext cx="10090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图中</a:t>
            </a:r>
            <a:r>
              <a:rPr lang="en-US" altLang="zh-CN" sz="1000"/>
              <a:t>1</a:t>
            </a:r>
            <a:r>
              <a:rPr lang="zh-CN" altLang="en-US" sz="1000"/>
              <a:t>为上报点</a:t>
            </a:r>
            <a:endParaRPr lang="zh-CN" altLang="en-US" sz="1000"/>
          </a:p>
        </p:txBody>
      </p:sp>
      <p:sp>
        <p:nvSpPr>
          <p:cNvPr id="23" name="文本框 22"/>
          <p:cNvSpPr txBox="1"/>
          <p:nvPr/>
        </p:nvSpPr>
        <p:spPr>
          <a:xfrm>
            <a:off x="3531870" y="4611370"/>
            <a:ext cx="2124710" cy="2451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p>
            <a:r>
              <a:rPr lang="en-US" altLang="zh-CN" sz="1000"/>
              <a:t>refs:List&lt;TradeSegmentRef&gt;</a:t>
            </a:r>
            <a:endParaRPr lang="zh-CN" altLang="en-US" sz="1000"/>
          </a:p>
        </p:txBody>
      </p:sp>
      <p:sp>
        <p:nvSpPr>
          <p:cNvPr id="24" name="文本框 23"/>
          <p:cNvSpPr txBox="1"/>
          <p:nvPr/>
        </p:nvSpPr>
        <p:spPr>
          <a:xfrm>
            <a:off x="3531870" y="5004435"/>
            <a:ext cx="2317750" cy="245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p>
            <a:r>
              <a:rPr lang="en-US" sz="1000"/>
              <a:t>relatedGlobalTraces:DistributedTraceIds</a:t>
            </a:r>
            <a:endParaRPr lang="en-US" sz="1000"/>
          </a:p>
        </p:txBody>
      </p:sp>
      <p:sp>
        <p:nvSpPr>
          <p:cNvPr id="25" name="文本框 24"/>
          <p:cNvSpPr txBox="1"/>
          <p:nvPr/>
        </p:nvSpPr>
        <p:spPr>
          <a:xfrm>
            <a:off x="3547110" y="5396865"/>
            <a:ext cx="2124710" cy="2451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p>
            <a:r>
              <a:rPr lang="en-US" sz="1000"/>
              <a:t>ignore:false</a:t>
            </a:r>
            <a:endParaRPr lang="en-US" sz="1000"/>
          </a:p>
        </p:txBody>
      </p:sp>
      <p:sp>
        <p:nvSpPr>
          <p:cNvPr id="26" name="文本框 25"/>
          <p:cNvSpPr txBox="1"/>
          <p:nvPr/>
        </p:nvSpPr>
        <p:spPr>
          <a:xfrm>
            <a:off x="3547110" y="5837555"/>
            <a:ext cx="2124710" cy="2451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p>
            <a:r>
              <a:rPr lang="en-US" sz="1000"/>
              <a:t>isSizeLimited:false</a:t>
            </a:r>
            <a:endParaRPr lang="en-US" sz="1000"/>
          </a:p>
        </p:txBody>
      </p:sp>
      <p:graphicFrame>
        <p:nvGraphicFramePr>
          <p:cNvPr id="27" name="表格 26"/>
          <p:cNvGraphicFramePr/>
          <p:nvPr/>
        </p:nvGraphicFramePr>
        <p:xfrm>
          <a:off x="5849620" y="1101725"/>
          <a:ext cx="5588000" cy="45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</a:tblGrid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EntrySpan:0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     tomcat</a:t>
                      </a:r>
                      <a:endParaRPr lang="en-US" altLang="zh-CN" sz="1200"/>
                    </a:p>
                  </a:txBody>
                  <a:tcPr>
                    <a:solidFill>
                      <a:srgbClr val="C79CD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ExistSpan:1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       jedis</a:t>
                      </a:r>
                      <a:endParaRPr lang="en-US" altLang="zh-CN" sz="1200"/>
                    </a:p>
                  </a:txBody>
                  <a:tcPr>
                    <a:solidFill>
                      <a:srgbClr val="C79CDB"/>
                    </a:solidFill>
                  </a:tcPr>
                </a:tc>
              </a:tr>
            </a:tbl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5849620" y="744855"/>
            <a:ext cx="1108075" cy="2762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12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before method</a:t>
            </a:r>
            <a:endParaRPr lang="en-US" altLang="zh-CN" sz="120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0" name="下箭头 29"/>
          <p:cNvSpPr/>
          <p:nvPr/>
        </p:nvSpPr>
        <p:spPr>
          <a:xfrm>
            <a:off x="6292850" y="1570355"/>
            <a:ext cx="144780" cy="231775"/>
          </a:xfrm>
          <a:prstGeom prst="downArrow">
            <a:avLst/>
          </a:prstGeom>
          <a:solidFill>
            <a:srgbClr val="C79C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148070" y="1802130"/>
            <a:ext cx="511175" cy="2762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/>
              <a:t>NULL</a:t>
            </a:r>
            <a:endParaRPr lang="en-US" altLang="zh-CN" sz="1200" b="1"/>
          </a:p>
        </p:txBody>
      </p:sp>
      <p:sp>
        <p:nvSpPr>
          <p:cNvPr id="32" name="上弧形箭头 31"/>
          <p:cNvSpPr/>
          <p:nvPr/>
        </p:nvSpPr>
        <p:spPr>
          <a:xfrm rot="10800000">
            <a:off x="6659245" y="1560195"/>
            <a:ext cx="782955" cy="182245"/>
          </a:xfrm>
          <a:prstGeom prst="curvedDownArrow">
            <a:avLst/>
          </a:prstGeom>
          <a:solidFill>
            <a:srgbClr val="C79C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33" name="表格 32"/>
          <p:cNvGraphicFramePr/>
          <p:nvPr/>
        </p:nvGraphicFramePr>
        <p:xfrm>
          <a:off x="8542655" y="1101090"/>
          <a:ext cx="5588000" cy="45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</a:tblGrid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EntrySpan:0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     tomcat</a:t>
                      </a:r>
                      <a:endParaRPr lang="en-US" altLang="zh-CN" sz="1200"/>
                    </a:p>
                  </a:txBody>
                  <a:tcPr>
                    <a:solidFill>
                      <a:srgbClr val="C79CD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>
                    <a:solidFill>
                      <a:srgbClr val="C79CDB"/>
                    </a:solidFill>
                  </a:tcPr>
                </a:tc>
              </a:tr>
            </a:tbl>
          </a:graphicData>
        </a:graphic>
      </p:graphicFrame>
      <p:sp>
        <p:nvSpPr>
          <p:cNvPr id="34" name="下箭头 33"/>
          <p:cNvSpPr/>
          <p:nvPr/>
        </p:nvSpPr>
        <p:spPr>
          <a:xfrm>
            <a:off x="8985885" y="1569720"/>
            <a:ext cx="144780" cy="231775"/>
          </a:xfrm>
          <a:prstGeom prst="downArrow">
            <a:avLst/>
          </a:prstGeom>
          <a:solidFill>
            <a:srgbClr val="C79C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8803005" y="1802130"/>
            <a:ext cx="511175" cy="2762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/>
              <a:t>NULL</a:t>
            </a:r>
            <a:endParaRPr lang="en-US" altLang="zh-CN" sz="1200" b="1"/>
          </a:p>
        </p:txBody>
      </p:sp>
      <p:graphicFrame>
        <p:nvGraphicFramePr>
          <p:cNvPr id="37" name="表格 36"/>
          <p:cNvGraphicFramePr/>
          <p:nvPr/>
        </p:nvGraphicFramePr>
        <p:xfrm>
          <a:off x="6014720" y="3909060"/>
          <a:ext cx="4763135" cy="702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260"/>
                <a:gridCol w="1190625"/>
                <a:gridCol w="1191260"/>
                <a:gridCol w="1189990"/>
              </a:tblGrid>
              <a:tr h="46355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solidFill>
                      <a:srgbClr val="6FBEC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   </a:t>
                      </a:r>
                      <a:endParaRPr lang="en-US" altLang="zh-CN" sz="10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  ExistSpan:1</a:t>
                      </a:r>
                      <a:endParaRPr lang="en-US" altLang="zh-CN" sz="10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       dubbo</a:t>
                      </a:r>
                      <a:endParaRPr lang="en-US" altLang="zh-CN" sz="1000"/>
                    </a:p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solidFill>
                      <a:srgbClr val="6FBEC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0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   ExistSpan:1</a:t>
                      </a:r>
                      <a:endParaRPr lang="en-US" altLang="zh-CN" sz="10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       jedis:get</a:t>
                      </a:r>
                      <a:endParaRPr lang="en-US" altLang="zh-CN" sz="1000"/>
                    </a:p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>
                    <a:solidFill>
                      <a:srgbClr val="6FBEC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0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   ExistSpan:1</a:t>
                      </a:r>
                      <a:endParaRPr lang="en-US" altLang="zh-CN" sz="10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       jedis:set</a:t>
                      </a:r>
                      <a:endParaRPr lang="en-US" altLang="zh-CN" sz="1000"/>
                    </a:p>
                    <a:p>
                      <a:pPr>
                        <a:buNone/>
                      </a:pPr>
                      <a:endParaRPr lang="en-US" altLang="zh-CN" sz="1000">
                        <a:sym typeface="+mn-ea"/>
                      </a:endParaRPr>
                    </a:p>
                  </a:txBody>
                  <a:tcPr>
                    <a:solidFill>
                      <a:srgbClr val="6FBEC3"/>
                    </a:solidFill>
                  </a:tcPr>
                </a:tc>
              </a:tr>
            </a:tbl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9893935" y="3557905"/>
            <a:ext cx="491490" cy="2762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12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head</a:t>
            </a:r>
            <a:endParaRPr lang="en-US" altLang="zh-CN" sz="12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681335" y="3456940"/>
            <a:ext cx="14420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finished span</a:t>
            </a:r>
            <a:endParaRPr lang="en-US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0" name="下箭头 39"/>
          <p:cNvSpPr/>
          <p:nvPr/>
        </p:nvSpPr>
        <p:spPr>
          <a:xfrm>
            <a:off x="10499090" y="1546860"/>
            <a:ext cx="120650" cy="2362200"/>
          </a:xfrm>
          <a:prstGeom prst="downArrow">
            <a:avLst/>
          </a:prstGeom>
          <a:solidFill>
            <a:srgbClr val="6FBEC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10777855" y="2270125"/>
            <a:ext cx="1000760" cy="27622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12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after method</a:t>
            </a:r>
            <a:endParaRPr lang="en-US" altLang="zh-CN" sz="120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622790" y="767715"/>
            <a:ext cx="240030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900"/>
              <a:t>span</a:t>
            </a:r>
            <a:r>
              <a:rPr lang="zh-CN" altLang="en-US" sz="900"/>
              <a:t>存在多次触发</a:t>
            </a:r>
            <a:r>
              <a:rPr lang="en-US" altLang="zh-CN" sz="900"/>
              <a:t>, </a:t>
            </a:r>
            <a:r>
              <a:rPr lang="zh-CN" altLang="en-US" sz="900"/>
              <a:t>只有最后一次退出才搬迁</a:t>
            </a:r>
            <a:endParaRPr lang="zh-CN" altLang="en-US" sz="900"/>
          </a:p>
        </p:txBody>
      </p:sp>
      <p:sp>
        <p:nvSpPr>
          <p:cNvPr id="43" name="文本框 42"/>
          <p:cNvSpPr txBox="1"/>
          <p:nvPr/>
        </p:nvSpPr>
        <p:spPr>
          <a:xfrm>
            <a:off x="10791190" y="1715135"/>
            <a:ext cx="8928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stackDepth=1</a:t>
            </a:r>
            <a:endParaRPr lang="en-US" altLang="zh-CN" sz="1000"/>
          </a:p>
        </p:txBody>
      </p:sp>
      <p:graphicFrame>
        <p:nvGraphicFramePr>
          <p:cNvPr id="44" name="表格 43"/>
          <p:cNvGraphicFramePr/>
          <p:nvPr/>
        </p:nvGraphicFramePr>
        <p:xfrm>
          <a:off x="7840980" y="2178685"/>
          <a:ext cx="1781810" cy="459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510"/>
                <a:gridCol w="495300"/>
              </a:tblGrid>
              <a:tr h="4591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EntrySpan:0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     tomcat</a:t>
                      </a:r>
                      <a:endParaRPr lang="en-US" altLang="zh-CN" sz="1200"/>
                    </a:p>
                  </a:txBody>
                  <a:tcPr>
                    <a:solidFill>
                      <a:srgbClr val="C79CD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jedis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  get</a:t>
                      </a:r>
                      <a:endParaRPr lang="en-US" altLang="zh-CN" sz="1200"/>
                    </a:p>
                  </a:txBody>
                  <a:tcPr>
                    <a:solidFill>
                      <a:srgbClr val="C79CDB"/>
                    </a:solidFill>
                  </a:tcPr>
                </a:tc>
              </a:tr>
            </a:tbl>
          </a:graphicData>
        </a:graphic>
      </p:graphicFrame>
      <p:sp>
        <p:nvSpPr>
          <p:cNvPr id="45" name="下箭头 44"/>
          <p:cNvSpPr/>
          <p:nvPr/>
        </p:nvSpPr>
        <p:spPr>
          <a:xfrm>
            <a:off x="9236075" y="2637790"/>
            <a:ext cx="116205" cy="1235710"/>
          </a:xfrm>
          <a:prstGeom prst="downArrow">
            <a:avLst/>
          </a:prstGeom>
          <a:solidFill>
            <a:srgbClr val="6FBEC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6148070" y="5837555"/>
            <a:ext cx="5795010" cy="733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     </a:t>
            </a:r>
            <a:r>
              <a:rPr lang="zh-CN" altLang="en-US" sz="1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代理类内部可能存在多种调用的情况，复用存在多次触发</a:t>
            </a:r>
            <a:r>
              <a:rPr lang="en-US" altLang="zh-CN" sz="1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method </a:t>
            </a:r>
            <a:r>
              <a:rPr lang="zh-CN" altLang="en-US" sz="1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增强，故</a:t>
            </a:r>
            <a:r>
              <a:rPr lang="en-US" altLang="zh-CN" sz="1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span</a:t>
            </a:r>
            <a:r>
              <a:rPr lang="zh-CN" altLang="en-US" sz="1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定义了</a:t>
            </a:r>
            <a:r>
              <a:rPr lang="en-US" altLang="zh-CN" sz="1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stackDeth</a:t>
            </a:r>
            <a:r>
              <a:rPr lang="zh-CN" altLang="en-US" sz="1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去控制退出，</a:t>
            </a:r>
            <a:r>
              <a:rPr lang="en-US" altLang="zh-CN" sz="1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zh-CN" altLang="en-US" sz="1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比如 </a:t>
            </a:r>
            <a:r>
              <a:rPr lang="en-US" altLang="zh-CN" sz="1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JedisCluster</a:t>
            </a:r>
            <a:r>
              <a:rPr lang="zh-CN" altLang="en-US" sz="1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和</a:t>
            </a:r>
            <a:r>
              <a:rPr lang="en-US" altLang="zh-CN" sz="1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Jedis</a:t>
            </a:r>
            <a:r>
              <a:rPr lang="zh-CN" altLang="en-US" sz="1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的操作是复用的，多次操作增强，只有最后一次才能作为释放的结束</a:t>
            </a:r>
            <a:endParaRPr lang="zh-CN" altLang="en-US" sz="14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aphicFrame>
        <p:nvGraphicFramePr>
          <p:cNvPr id="48" name="表格 47"/>
          <p:cNvGraphicFramePr/>
          <p:nvPr/>
        </p:nvGraphicFramePr>
        <p:xfrm>
          <a:off x="6040755" y="2897505"/>
          <a:ext cx="1826895" cy="459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450"/>
                <a:gridCol w="639445"/>
              </a:tblGrid>
              <a:tr h="4591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EntrySpan:0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     tomcat</a:t>
                      </a:r>
                      <a:endParaRPr lang="en-US" altLang="zh-CN" sz="1200"/>
                    </a:p>
                  </a:txBody>
                  <a:tcPr>
                    <a:solidFill>
                      <a:srgbClr val="C79CDB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dubbo</a:t>
                      </a:r>
                      <a:endParaRPr lang="en-US" altLang="zh-CN" sz="1200"/>
                    </a:p>
                  </a:txBody>
                  <a:tcPr>
                    <a:solidFill>
                      <a:srgbClr val="C79CDB"/>
                    </a:solidFill>
                  </a:tcPr>
                </a:tc>
              </a:tr>
            </a:tbl>
          </a:graphicData>
        </a:graphic>
      </p:graphicFrame>
      <p:sp>
        <p:nvSpPr>
          <p:cNvPr id="51" name="下箭头 50"/>
          <p:cNvSpPr/>
          <p:nvPr/>
        </p:nvSpPr>
        <p:spPr>
          <a:xfrm>
            <a:off x="7442200" y="3355975"/>
            <a:ext cx="116205" cy="517525"/>
          </a:xfrm>
          <a:prstGeom prst="downArrow">
            <a:avLst/>
          </a:prstGeom>
          <a:solidFill>
            <a:srgbClr val="6FBEC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6555740" y="3315335"/>
            <a:ext cx="0" cy="598805"/>
          </a:xfrm>
          <a:prstGeom prst="straightConnector1">
            <a:avLst/>
          </a:prstGeom>
          <a:ln w="57150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53" name="表格 52"/>
          <p:cNvGraphicFramePr/>
          <p:nvPr/>
        </p:nvGraphicFramePr>
        <p:xfrm>
          <a:off x="6873240" y="5004435"/>
          <a:ext cx="3843020" cy="392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355"/>
                <a:gridCol w="426720"/>
                <a:gridCol w="427355"/>
                <a:gridCol w="426720"/>
                <a:gridCol w="426720"/>
                <a:gridCol w="426720"/>
                <a:gridCol w="427355"/>
                <a:gridCol w="426720"/>
                <a:gridCol w="427355"/>
              </a:tblGrid>
              <a:tr h="3924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直角上箭头 53"/>
          <p:cNvSpPr/>
          <p:nvPr/>
        </p:nvSpPr>
        <p:spPr>
          <a:xfrm rot="5400000">
            <a:off x="6356985" y="4799965"/>
            <a:ext cx="714375" cy="3175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10791190" y="4856480"/>
            <a:ext cx="1021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channels</a:t>
            </a:r>
            <a:endParaRPr lang="en-US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910705" y="4736465"/>
            <a:ext cx="2283460" cy="2762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activeSpanStack  Empty </a:t>
            </a:r>
            <a:r>
              <a:rPr lang="zh-CN" altLang="en-US" sz="12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触发上报</a:t>
            </a:r>
            <a:endParaRPr lang="zh-CN" altLang="en-US" sz="12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3" name="曲线连接符 2"/>
          <p:cNvCxnSpPr>
            <a:stCxn id="24" idx="1"/>
            <a:endCxn id="15" idx="1"/>
          </p:cNvCxnSpPr>
          <p:nvPr/>
        </p:nvCxnSpPr>
        <p:spPr>
          <a:xfrm rot="10800000" flipH="1">
            <a:off x="3531235" y="3887470"/>
            <a:ext cx="13335" cy="1238885"/>
          </a:xfrm>
          <a:prstGeom prst="curvedConnector3">
            <a:avLst>
              <a:gd name="adj1" fmla="val -7714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2607</Words>
  <Application>WPS 演示</Application>
  <PresentationFormat>宽屏</PresentationFormat>
  <Paragraphs>269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微软雅黑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web ui</vt:lpstr>
      <vt:lpstr>PowerPoint 演示文稿</vt:lpstr>
      <vt:lpstr>插件增强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数据存储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68</cp:revision>
  <dcterms:created xsi:type="dcterms:W3CDTF">2021-06-24T09:03:00Z</dcterms:created>
  <dcterms:modified xsi:type="dcterms:W3CDTF">2021-08-10T08:24:01Z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2052-10.1.0.6395</vt:lpwstr>
  </property>
</Properties>
</file>