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7" r:id="rId2"/>
    <p:sldId id="259" r:id="rId3"/>
    <p:sldId id="260" r:id="rId4"/>
    <p:sldId id="262" r:id="rId5"/>
    <p:sldId id="263" r:id="rId6"/>
    <p:sldId id="264" r:id="rId7"/>
    <p:sldId id="265" r:id="rId8"/>
    <p:sldId id="269" r:id="rId9"/>
    <p:sldId id="268" r:id="rId10"/>
    <p:sldId id="270" r:id="rId11"/>
    <p:sldId id="271" r:id="rId12"/>
    <p:sldId id="282" r:id="rId13"/>
    <p:sldId id="283" r:id="rId14"/>
    <p:sldId id="284" r:id="rId15"/>
    <p:sldId id="285" r:id="rId16"/>
    <p:sldId id="286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9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90.wmf"/><Relationship Id="rId7" Type="http://schemas.openxmlformats.org/officeDocument/2006/relationships/image" Target="../media/image93.wmf"/><Relationship Id="rId2" Type="http://schemas.openxmlformats.org/officeDocument/2006/relationships/image" Target="../media/image9.wmf"/><Relationship Id="rId1" Type="http://schemas.openxmlformats.org/officeDocument/2006/relationships/image" Target="../media/image89.wmf"/><Relationship Id="rId6" Type="http://schemas.openxmlformats.org/officeDocument/2006/relationships/image" Target="../media/image79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9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89.wmf"/><Relationship Id="rId4" Type="http://schemas.openxmlformats.org/officeDocument/2006/relationships/image" Target="../media/image9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89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98.wmf"/><Relationship Id="rId1" Type="http://schemas.openxmlformats.org/officeDocument/2006/relationships/image" Target="../media/image8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89.wmf"/><Relationship Id="rId4" Type="http://schemas.openxmlformats.org/officeDocument/2006/relationships/image" Target="../media/image10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8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03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9.wmf"/><Relationship Id="rId2" Type="http://schemas.openxmlformats.org/officeDocument/2006/relationships/image" Target="../media/image11.wmf"/><Relationship Id="rId1" Type="http://schemas.openxmlformats.org/officeDocument/2006/relationships/image" Target="../media/image15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19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8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9.wmf"/><Relationship Id="rId7" Type="http://schemas.openxmlformats.org/officeDocument/2006/relationships/image" Target="../media/image29.wmf"/><Relationship Id="rId2" Type="http://schemas.openxmlformats.org/officeDocument/2006/relationships/image" Target="../media/image18.wmf"/><Relationship Id="rId1" Type="http://schemas.openxmlformats.org/officeDocument/2006/relationships/image" Target="../media/image25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12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11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Relationship Id="rId1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54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666E77-75B3-4CC8-BE99-7F88C8AA3B6E}" type="datetimeFigureOut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06D12-817F-4EFA-BFDC-02BA41666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40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" panose="02020603050405020304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652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9DD55CC9-57EC-4F5D-913A-2F7E55112D8C}" type="slidenum">
              <a:rPr lang="en-US" altLang="ko-KR" sz="1300" smtClean="0">
                <a:latin typeface="Times" panose="02020603050405020304" pitchFamily="18" charset="0"/>
              </a:rPr>
              <a:pPr/>
              <a:t>2</a:t>
            </a:fld>
            <a:endParaRPr lang="en-US" altLang="ko-KR" sz="130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41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95DEB93-9876-45A6-BB3A-7C880C991524}" type="slidenum">
              <a:rPr kumimoji="1" 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11</a:t>
            </a:fld>
            <a:endParaRPr kumimoji="1" 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9065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95DEB93-9876-45A6-BB3A-7C880C991524}" type="slidenum">
              <a:rPr kumimoji="1" 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12</a:t>
            </a:fld>
            <a:endParaRPr kumimoji="1" 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781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95DEB93-9876-45A6-BB3A-7C880C991524}" type="slidenum">
              <a:rPr kumimoji="1" 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13</a:t>
            </a:fld>
            <a:endParaRPr kumimoji="1" 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9683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95DEB93-9876-45A6-BB3A-7C880C991524}" type="slidenum">
              <a:rPr kumimoji="1" 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14</a:t>
            </a:fld>
            <a:endParaRPr kumimoji="1" 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658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95DEB93-9876-45A6-BB3A-7C880C991524}" type="slidenum">
              <a:rPr kumimoji="1" 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15</a:t>
            </a:fld>
            <a:endParaRPr kumimoji="1" 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2536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95DEB93-9876-45A6-BB3A-7C880C991524}" type="slidenum">
              <a:rPr kumimoji="1" 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16</a:t>
            </a:fld>
            <a:endParaRPr kumimoji="1" 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891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FE2DA398-85E8-4B58-B4C5-7E78A109445D}" type="slidenum">
              <a:rPr kumimoji="1" lang="en-US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17</a:t>
            </a:fld>
            <a:endParaRPr kumimoji="1" 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5756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547E4696-6F2E-4C7B-8F90-FFDF82BDCE41}" type="slidenum">
              <a:rPr kumimoji="1" lang="en-US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18</a:t>
            </a:fld>
            <a:endParaRPr kumimoji="1" 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1710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3E66FFA-028C-46FF-B33D-ABFAB8BC0601}" type="slidenum">
              <a:rPr kumimoji="1" lang="en-US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19</a:t>
            </a:fld>
            <a:endParaRPr kumimoji="1" 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739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242CBF1-2C6C-4FC2-B317-F562283789BD}" type="slidenum">
              <a:rPr kumimoji="1" lang="en-US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20</a:t>
            </a:fld>
            <a:endParaRPr kumimoji="1" 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961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" panose="02020603050405020304" pitchFamily="18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652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6B9860FA-2DBD-405B-85B1-5087DB1FCA6E}" type="slidenum">
              <a:rPr lang="en-US" altLang="ko-KR" sz="1300" smtClean="0">
                <a:latin typeface="Times" panose="02020603050405020304" pitchFamily="18" charset="0"/>
              </a:rPr>
              <a:pPr/>
              <a:t>3</a:t>
            </a:fld>
            <a:endParaRPr lang="en-US" altLang="ko-KR" sz="130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18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8522A32-7F73-4579-9296-14214D064D06}" type="slidenum">
              <a:rPr kumimoji="1" lang="en-US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21</a:t>
            </a:fld>
            <a:endParaRPr kumimoji="1" 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0790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6752203C-ABCD-45CD-8F2B-106043127494}" type="slidenum">
              <a:rPr kumimoji="1" lang="en-US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22</a:t>
            </a:fld>
            <a:endParaRPr kumimoji="1" 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572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F0E03FB-62E4-41DA-BB76-5F4EB786C5AD}" type="slidenum">
              <a:rPr kumimoji="1" lang="en-US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23</a:t>
            </a:fld>
            <a:endParaRPr kumimoji="1" 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2565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9E1051A4-0AB8-4FB2-97A2-CC8ADF6C4DFB}" type="slidenum">
              <a:rPr kumimoji="1" lang="en-US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24</a:t>
            </a:fld>
            <a:endParaRPr kumimoji="1" 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9365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76ADE35-307B-4583-8651-F7D2B7E7F025}" type="slidenum">
              <a:rPr kumimoji="1" lang="en-US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25</a:t>
            </a:fld>
            <a:endParaRPr kumimoji="1" 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805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95DEB93-9876-45A6-BB3A-7C880C991524}" type="slidenum">
              <a:rPr kumimoji="1" 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</a:t>
            </a:fld>
            <a:endParaRPr kumimoji="1" 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380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9A4D7EB8-0CAA-4BF1-BF52-9C09A498E4AA}" type="slidenum">
              <a:rPr kumimoji="1" 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5</a:t>
            </a:fld>
            <a:endParaRPr kumimoji="1" 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476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1656B9F-C017-48D2-8F4E-ECDB3D448B5D}" type="slidenum">
              <a:rPr kumimoji="1" 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6</a:t>
            </a:fld>
            <a:endParaRPr kumimoji="1" 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78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F7CCCF90-5CCE-49CC-8A6A-11E4C9C0A671}" type="slidenum">
              <a:rPr kumimoji="1" lang="en-US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7</a:t>
            </a:fld>
            <a:endParaRPr kumimoji="1" 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22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F7CCCF90-5CCE-49CC-8A6A-11E4C9C0A671}" type="slidenum">
              <a:rPr kumimoji="1" lang="en-US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8</a:t>
            </a:fld>
            <a:endParaRPr kumimoji="1" 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489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27FA1763-D205-439D-8ED8-662B0CA12B11}" type="slidenum">
              <a:rPr kumimoji="1" lang="en-US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9</a:t>
            </a:fld>
            <a:endParaRPr kumimoji="1" 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429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95DEB93-9876-45A6-BB3A-7C880C991524}" type="slidenum">
              <a:rPr kumimoji="1" 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10</a:t>
            </a:fld>
            <a:endParaRPr kumimoji="1" 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63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60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11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8A9E7-2808-4DE5-A20B-3135B241EA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15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4ECD350-D9EE-4AAB-859C-76700980BE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842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32B86D-9E69-4DAA-AD83-51CCC3830B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13-021_sysu-cmu_ppt2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9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54.bin"/><Relationship Id="rId7" Type="http://schemas.openxmlformats.org/officeDocument/2006/relationships/image" Target="../media/image44.wmf"/><Relationship Id="rId12" Type="http://schemas.openxmlformats.org/officeDocument/2006/relationships/image" Target="../media/image53.jpg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6.wmf"/><Relationship Id="rId24" Type="http://schemas.openxmlformats.org/officeDocument/2006/relationships/image" Target="../media/image52.wmf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oleObject" Target="../embeddings/oleObject49.bin"/><Relationship Id="rId19" Type="http://schemas.openxmlformats.org/officeDocument/2006/relationships/oleObject" Target="../embeddings/oleObject53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5.wmf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5.wmf"/><Relationship Id="rId5" Type="http://schemas.openxmlformats.org/officeDocument/2006/relationships/image" Target="../media/image54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4.jpe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2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7.wmf"/><Relationship Id="rId4" Type="http://schemas.openxmlformats.org/officeDocument/2006/relationships/image" Target="../media/image53.jpg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79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8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9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88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99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78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3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1.wmf"/><Relationship Id="rId5" Type="http://schemas.openxmlformats.org/officeDocument/2006/relationships/image" Target="../media/image89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94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9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97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01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00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9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03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0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06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0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1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03.wmf"/><Relationship Id="rId5" Type="http://schemas.openxmlformats.org/officeDocument/2006/relationships/image" Target="../media/image109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1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15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14.wmf"/><Relationship Id="rId5" Type="http://schemas.openxmlformats.org/officeDocument/2006/relationships/image" Target="../media/image103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1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wmf"/><Relationship Id="rId5" Type="http://schemas.openxmlformats.org/officeDocument/2006/relationships/image" Target="../media/image15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5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9.bin"/><Relationship Id="rId26" Type="http://schemas.openxmlformats.org/officeDocument/2006/relationships/oleObject" Target="../embeddings/oleObject43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9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29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42.bin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28" Type="http://schemas.openxmlformats.org/officeDocument/2006/relationships/oleObject" Target="../embeddings/oleObject44.bin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38.wmf"/><Relationship Id="rId31" Type="http://schemas.openxmlformats.org/officeDocument/2006/relationships/image" Target="../media/image4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Design and Implementation of Speech Recognition Systems</a:t>
            </a:r>
            <a:endParaRPr lang="en-US" dirty="0"/>
          </a:p>
        </p:txBody>
      </p:sp>
      <p:pic>
        <p:nvPicPr>
          <p:cNvPr id="7" name="Picture 77" descr="http://upload.wikimedia.org/wikipedia/zh/a/ab/Sys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67" y="160738"/>
            <a:ext cx="1499438" cy="143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371600" y="3660775"/>
            <a:ext cx="6945086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chemeClr val="tx1"/>
                </a:solidFill>
              </a:rPr>
              <a:t>Fall 2014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Ming Li</a:t>
            </a:r>
          </a:p>
          <a:p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sz="3300" dirty="0">
                <a:solidFill>
                  <a:schemeClr val="tx1"/>
                </a:solidFill>
              </a:rPr>
              <a:t>Special topic: the Expectation-Maximization algorithm and GMM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Sep 30  2014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72143" y="5686652"/>
            <a:ext cx="9144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400" dirty="0">
                <a:latin typeface="Times" panose="02020603050405020304" pitchFamily="18" charset="0"/>
                <a:ea typeface="굴림" panose="020B0600000101010101" pitchFamily="34" charset="-127"/>
                <a:cs typeface="Arial" panose="020B0604020202020204" pitchFamily="34" charset="0"/>
              </a:rPr>
              <a:t>Some graphics are from Pattern Recognition and Machine learning, Bishop, Copyright © Springer</a:t>
            </a:r>
          </a:p>
          <a:p>
            <a:pPr algn="ctr">
              <a:spcBef>
                <a:spcPct val="50000"/>
              </a:spcBef>
            </a:pPr>
            <a:r>
              <a:rPr lang="en-US" altLang="ko-KR" sz="1400" dirty="0">
                <a:latin typeface="Times" panose="02020603050405020304" pitchFamily="18" charset="0"/>
                <a:ea typeface="굴림" panose="020B0600000101010101" pitchFamily="34" charset="-127"/>
                <a:cs typeface="Arial" panose="020B0604020202020204" pitchFamily="34" charset="0"/>
              </a:rPr>
              <a:t>Some equations are from the slides edited by </a:t>
            </a:r>
            <a:r>
              <a:rPr lang="en-US" sz="1400" dirty="0" err="1">
                <a:latin typeface="Times" panose="02020603050405020304" pitchFamily="18" charset="0"/>
                <a:ea typeface="굴림" panose="020B0600000101010101" pitchFamily="34" charset="-127"/>
                <a:cs typeface="Arial" panose="020B0604020202020204" pitchFamily="34" charset="0"/>
              </a:rPr>
              <a:t>Muneem</a:t>
            </a:r>
            <a:r>
              <a:rPr lang="en-US" sz="1400" dirty="0">
                <a:latin typeface="Times" panose="02020603050405020304" pitchFamily="18" charset="0"/>
                <a:ea typeface="굴림" panose="020B0600000101010101" pitchFamily="34" charset="-127"/>
                <a:cs typeface="Arial" panose="020B0604020202020204" pitchFamily="34" charset="0"/>
              </a:rPr>
              <a:t> S. </a:t>
            </a:r>
            <a:endParaRPr lang="en-US" altLang="ko-KR" sz="1400" dirty="0">
              <a:latin typeface="Times" panose="02020603050405020304" pitchFamily="18" charset="0"/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endParaRPr lang="en-US" altLang="ko-KR" sz="1400" dirty="0">
              <a:latin typeface="Times" panose="02020603050405020304" pitchFamily="18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847725"/>
            <a:ext cx="7924800" cy="790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Expectation-Maximization (1)</a:t>
            </a:r>
            <a:endParaRPr lang="en-US" altLang="zh-TW" sz="4000" b="1" dirty="0">
              <a:solidFill>
                <a:schemeClr val="tx2"/>
              </a:solidFill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638300"/>
            <a:ext cx="7967662" cy="207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>
                <a:ea typeface="ＭＳ Ｐゴシック" panose="020B0600070205080204" pitchFamily="34" charset="-128"/>
              </a:rPr>
              <a:t>If we want to find the local maxima of </a:t>
            </a:r>
          </a:p>
          <a:p>
            <a:pPr lvl="1" eaLnBrk="1" hangingPunct="1"/>
            <a:r>
              <a:rPr lang="en-US" altLang="zh-TW" dirty="0" smtClean="0">
                <a:ea typeface="ＭＳ Ｐゴシック" panose="020B0600070205080204" pitchFamily="34" charset="-128"/>
              </a:rPr>
              <a:t>Define an auxiliary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function               at </a:t>
            </a:r>
            <a:endParaRPr lang="en-US" altLang="zh-TW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zh-TW" dirty="0" smtClean="0">
                <a:ea typeface="ＭＳ Ｐゴシック" panose="020B0600070205080204" pitchFamily="34" charset="-128"/>
              </a:rPr>
              <a:t>Satisfy                                    and 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162948"/>
              </p:ext>
            </p:extLst>
          </p:nvPr>
        </p:nvGraphicFramePr>
        <p:xfrm>
          <a:off x="7264194" y="1673225"/>
          <a:ext cx="952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7" name="Equation" r:id="rId4" imgW="342720" imgH="203040" progId="Equation.DSMT4">
                  <p:embed/>
                </p:oleObj>
              </mc:Choice>
              <mc:Fallback>
                <p:oleObj name="Equation" r:id="rId4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194" y="1673225"/>
                        <a:ext cx="952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02543"/>
              </p:ext>
            </p:extLst>
          </p:nvPr>
        </p:nvGraphicFramePr>
        <p:xfrm>
          <a:off x="5339051" y="2226129"/>
          <a:ext cx="12033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8" name="Equation" r:id="rId6" imgW="520560" imgH="228600" progId="Equation.DSMT4">
                  <p:embed/>
                </p:oleObj>
              </mc:Choice>
              <mc:Fallback>
                <p:oleObj name="Equation" r:id="rId6" imgW="52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051" y="2226129"/>
                        <a:ext cx="12033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38525"/>
              </p:ext>
            </p:extLst>
          </p:nvPr>
        </p:nvGraphicFramePr>
        <p:xfrm>
          <a:off x="2322513" y="2701925"/>
          <a:ext cx="27590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9" name="Equation" r:id="rId8" imgW="1193760" imgH="228600" progId="Equation.DSMT4">
                  <p:embed/>
                </p:oleObj>
              </mc:Choice>
              <mc:Fallback>
                <p:oleObj name="Equation" r:id="rId8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701925"/>
                        <a:ext cx="27590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77998"/>
              </p:ext>
            </p:extLst>
          </p:nvPr>
        </p:nvGraphicFramePr>
        <p:xfrm>
          <a:off x="6122988" y="2740025"/>
          <a:ext cx="24368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0" name="Equation" r:id="rId10" imgW="1054080" imgH="228600" progId="Equation.DSMT4">
                  <p:embed/>
                </p:oleObj>
              </mc:Choice>
              <mc:Fallback>
                <p:oleObj name="Equation" r:id="rId10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2740025"/>
                        <a:ext cx="243681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8" y="3388425"/>
            <a:ext cx="4318045" cy="3178629"/>
          </a:xfrm>
          <a:prstGeom prst="rect">
            <a:avLst/>
          </a:prstGeom>
        </p:spPr>
      </p:pic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706257"/>
              </p:ext>
            </p:extLst>
          </p:nvPr>
        </p:nvGraphicFramePr>
        <p:xfrm>
          <a:off x="5016294" y="3577431"/>
          <a:ext cx="3200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1" name="Equation" r:id="rId13" imgW="1384200" imgH="228600" progId="Equation.DSMT4">
                  <p:embed/>
                </p:oleObj>
              </mc:Choice>
              <mc:Fallback>
                <p:oleObj name="Equation" r:id="rId13" imgW="138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294" y="3577431"/>
                        <a:ext cx="32004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35"/>
          <p:cNvSpPr>
            <a:spLocks noChangeArrowheads="1"/>
          </p:cNvSpPr>
          <p:nvPr/>
        </p:nvSpPr>
        <p:spPr bwMode="auto">
          <a:xfrm rot="5400000">
            <a:off x="6226618" y="4086803"/>
            <a:ext cx="452594" cy="399051"/>
          </a:xfrm>
          <a:prstGeom prst="rightArrow">
            <a:avLst>
              <a:gd name="adj1" fmla="val 50000"/>
              <a:gd name="adj2" fmla="val 562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653651"/>
              </p:ext>
            </p:extLst>
          </p:nvPr>
        </p:nvGraphicFramePr>
        <p:xfrm>
          <a:off x="5209789" y="5018400"/>
          <a:ext cx="28463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2" name="Equation" r:id="rId15" imgW="1231560" imgH="228600" progId="Equation.DSMT4">
                  <p:embed/>
                </p:oleObj>
              </mc:Choice>
              <mc:Fallback>
                <p:oleObj name="Equation" r:id="rId15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789" y="5018400"/>
                        <a:ext cx="284638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29501"/>
              </p:ext>
            </p:extLst>
          </p:nvPr>
        </p:nvGraphicFramePr>
        <p:xfrm>
          <a:off x="4996522" y="4483256"/>
          <a:ext cx="41973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3" name="Equation" r:id="rId17" imgW="1815840" imgH="228600" progId="Equation.DSMT4">
                  <p:embed/>
                </p:oleObj>
              </mc:Choice>
              <mc:Fallback>
                <p:oleObj name="Equation" r:id="rId17" imgW="1815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522" y="4483256"/>
                        <a:ext cx="41973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35"/>
          <p:cNvSpPr>
            <a:spLocks noChangeArrowheads="1"/>
          </p:cNvSpPr>
          <p:nvPr/>
        </p:nvSpPr>
        <p:spPr bwMode="auto">
          <a:xfrm rot="5400000">
            <a:off x="6226618" y="5543948"/>
            <a:ext cx="452594" cy="399051"/>
          </a:xfrm>
          <a:prstGeom prst="rightArrow">
            <a:avLst>
              <a:gd name="adj1" fmla="val 50000"/>
              <a:gd name="adj2" fmla="val 562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16733"/>
              </p:ext>
            </p:extLst>
          </p:nvPr>
        </p:nvGraphicFramePr>
        <p:xfrm>
          <a:off x="5389563" y="5849300"/>
          <a:ext cx="22304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4" name="Equation" r:id="rId19" imgW="965160" imgH="228600" progId="Equation.DSMT4">
                  <p:embed/>
                </p:oleObj>
              </mc:Choice>
              <mc:Fallback>
                <p:oleObj name="Equation" r:id="rId19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5849300"/>
                        <a:ext cx="223043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608723"/>
              </p:ext>
            </p:extLst>
          </p:nvPr>
        </p:nvGraphicFramePr>
        <p:xfrm>
          <a:off x="5339051" y="6350682"/>
          <a:ext cx="24653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5" name="Equation" r:id="rId21" imgW="1066680" imgH="228600" progId="Equation.DSMT4">
                  <p:embed/>
                </p:oleObj>
              </mc:Choice>
              <mc:Fallback>
                <p:oleObj name="Equation" r:id="rId21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051" y="6350682"/>
                        <a:ext cx="246538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51222"/>
              </p:ext>
            </p:extLst>
          </p:nvPr>
        </p:nvGraphicFramePr>
        <p:xfrm>
          <a:off x="6958807" y="2247446"/>
          <a:ext cx="3825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6" name="Equation" r:id="rId23" imgW="164880" imgH="203040" progId="Equation.DSMT4">
                  <p:embed/>
                </p:oleObj>
              </mc:Choice>
              <mc:Fallback>
                <p:oleObj name="Equation" r:id="rId23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807" y="2247446"/>
                        <a:ext cx="3825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40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847725"/>
            <a:ext cx="7924800" cy="790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Expectation-Maximization (2)</a:t>
            </a:r>
            <a:endParaRPr lang="en-US" altLang="zh-TW" sz="4000" b="1" dirty="0">
              <a:solidFill>
                <a:schemeClr val="tx2"/>
              </a:solidFill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638300"/>
            <a:ext cx="7967662" cy="18311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>
                <a:ea typeface="ＭＳ Ｐゴシック" panose="020B0600070205080204" pitchFamily="34" charset="-128"/>
              </a:rPr>
              <a:t>The goal: finding ML solutions for probabilistic models with latent variables</a:t>
            </a: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717695"/>
              </p:ext>
            </p:extLst>
          </p:nvPr>
        </p:nvGraphicFramePr>
        <p:xfrm>
          <a:off x="2166136" y="4040188"/>
          <a:ext cx="68643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" name="Equation" r:id="rId4" imgW="2971800" imgH="431640" progId="Equation.DSMT4">
                  <p:embed/>
                </p:oleObj>
              </mc:Choice>
              <mc:Fallback>
                <p:oleObj name="Equation" r:id="rId4" imgW="2971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136" y="4040188"/>
                        <a:ext cx="686435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638425" y="3472678"/>
            <a:ext cx="4582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Difficult,</a:t>
            </a:r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auxiliary function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2649" y="2849806"/>
            <a:ext cx="1104900" cy="2462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291424" y="3111743"/>
            <a:ext cx="544512" cy="600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277136" y="4464293"/>
            <a:ext cx="544513" cy="600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35899" y="3813418"/>
            <a:ext cx="0" cy="579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961147"/>
              </p:ext>
            </p:extLst>
          </p:nvPr>
        </p:nvGraphicFramePr>
        <p:xfrm>
          <a:off x="953286" y="4597643"/>
          <a:ext cx="3571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5" name="Equation" r:id="rId6" imgW="164880" imgH="164880" progId="Equation.DSMT4">
                  <p:embed/>
                </p:oleObj>
              </mc:Choice>
              <mc:Fallback>
                <p:oleObj name="Equation" r:id="rId6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86" y="4597643"/>
                        <a:ext cx="3571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703177"/>
              </p:ext>
            </p:extLst>
          </p:nvPr>
        </p:nvGraphicFramePr>
        <p:xfrm>
          <a:off x="953286" y="3043481"/>
          <a:ext cx="357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6" name="Equation" r:id="rId8" imgW="164880" imgH="164880" progId="Equation.DSMT4">
                  <p:embed/>
                </p:oleObj>
              </mc:Choice>
              <mc:Fallback>
                <p:oleObj name="Equation" r:id="rId8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86" y="3043481"/>
                        <a:ext cx="357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960574"/>
              </p:ext>
            </p:extLst>
          </p:nvPr>
        </p:nvGraphicFramePr>
        <p:xfrm>
          <a:off x="2846927" y="2833014"/>
          <a:ext cx="44592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7" name="Equation" r:id="rId10" imgW="1930320" imgH="355320" progId="Equation.DSMT4">
                  <p:embed/>
                </p:oleObj>
              </mc:Choice>
              <mc:Fallback>
                <p:oleObj name="Equation" r:id="rId10" imgW="19303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927" y="2833014"/>
                        <a:ext cx="44592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701798"/>
              </p:ext>
            </p:extLst>
          </p:nvPr>
        </p:nvGraphicFramePr>
        <p:xfrm>
          <a:off x="2638425" y="5025905"/>
          <a:ext cx="28130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" name="Equation" r:id="rId12" imgW="1257120" imgH="355320" progId="Equation.DSMT4">
                  <p:embed/>
                </p:oleObj>
              </mc:Choice>
              <mc:Fallback>
                <p:oleObj name="Equation" r:id="rId12" imgW="12571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38425" y="5025905"/>
                        <a:ext cx="2813050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883761"/>
              </p:ext>
            </p:extLst>
          </p:nvPr>
        </p:nvGraphicFramePr>
        <p:xfrm>
          <a:off x="881729" y="5639435"/>
          <a:ext cx="80962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9" name="Equation" r:id="rId14" imgW="3504960" imgH="431640" progId="Equation.DSMT4">
                  <p:embed/>
                </p:oleObj>
              </mc:Choice>
              <mc:Fallback>
                <p:oleObj name="Equation" r:id="rId14" imgW="350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729" y="5639435"/>
                        <a:ext cx="809625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5580062" y="4968718"/>
            <a:ext cx="2985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Log(x) is concave</a:t>
            </a:r>
            <a:endParaRPr lang="en-US" altLang="zh-TW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AutoShape 13"/>
          <p:cNvSpPr>
            <a:spLocks noChangeArrowheads="1"/>
          </p:cNvSpPr>
          <p:nvPr/>
        </p:nvSpPr>
        <p:spPr bwMode="auto">
          <a:xfrm>
            <a:off x="3955265" y="4856675"/>
            <a:ext cx="4785230" cy="751916"/>
          </a:xfrm>
          <a:prstGeom prst="cloudCallout">
            <a:avLst>
              <a:gd name="adj1" fmla="val 15889"/>
              <a:gd name="adj2" fmla="val 84135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Auxiliary function</a:t>
            </a:r>
            <a:endParaRPr lang="en-US" altLang="zh-TW" sz="3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3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" grpId="0"/>
      <p:bldP spid="23" grpId="0" animBg="1"/>
      <p:bldP spid="24" grpId="0" animBg="1"/>
      <p:bldP spid="25" grpId="0" animBg="1"/>
      <p:bldP spid="31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847725"/>
            <a:ext cx="7924800" cy="790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Expectation-Maximization (2)</a:t>
            </a:r>
            <a:endParaRPr lang="en-US" altLang="zh-TW" sz="4000" b="1" dirty="0">
              <a:solidFill>
                <a:schemeClr val="tx2"/>
              </a:solidFill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638300"/>
            <a:ext cx="7967662" cy="18311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>
                <a:ea typeface="ＭＳ Ｐゴシック" panose="020B0600070205080204" pitchFamily="34" charset="-128"/>
              </a:rPr>
              <a:t>What is the gap?</a:t>
            </a:r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409933"/>
              </p:ext>
            </p:extLst>
          </p:nvPr>
        </p:nvGraphicFramePr>
        <p:xfrm>
          <a:off x="509588" y="2054621"/>
          <a:ext cx="56038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1" name="Equation" r:id="rId4" imgW="2425680" imgH="431640" progId="Equation.DSMT4">
                  <p:embed/>
                </p:oleObj>
              </mc:Choice>
              <mc:Fallback>
                <p:oleObj name="Equation" r:id="rId4" imgW="2425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2054621"/>
                        <a:ext cx="56038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480190"/>
              </p:ext>
            </p:extLst>
          </p:nvPr>
        </p:nvGraphicFramePr>
        <p:xfrm>
          <a:off x="398463" y="2940050"/>
          <a:ext cx="59261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2" name="Equation" r:id="rId6" imgW="2565360" imgH="457200" progId="Equation.DSMT4">
                  <p:embed/>
                </p:oleObj>
              </mc:Choice>
              <mc:Fallback>
                <p:oleObj name="Equation" r:id="rId6" imgW="2565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940050"/>
                        <a:ext cx="592613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02872"/>
              </p:ext>
            </p:extLst>
          </p:nvPr>
        </p:nvGraphicFramePr>
        <p:xfrm>
          <a:off x="375464" y="4022818"/>
          <a:ext cx="3797115" cy="949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3" name="Equation" r:id="rId8" imgW="1726920" imgH="431640" progId="Equation.DSMT4">
                  <p:embed/>
                </p:oleObj>
              </mc:Choice>
              <mc:Fallback>
                <p:oleObj name="Equation" r:id="rId8" imgW="1726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5464" y="4022818"/>
                        <a:ext cx="3797115" cy="949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569988"/>
              </p:ext>
            </p:extLst>
          </p:nvPr>
        </p:nvGraphicFramePr>
        <p:xfrm>
          <a:off x="4172579" y="4065927"/>
          <a:ext cx="3521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4" name="Equation" r:id="rId10" imgW="1600200" imgH="431640" progId="Equation.DSMT4">
                  <p:embed/>
                </p:oleObj>
              </mc:Choice>
              <mc:Fallback>
                <p:oleObj name="Equation" r:id="rId10" imgW="1600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72579" y="4065927"/>
                        <a:ext cx="35210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991739"/>
              </p:ext>
            </p:extLst>
          </p:nvPr>
        </p:nvGraphicFramePr>
        <p:xfrm>
          <a:off x="375464" y="5040699"/>
          <a:ext cx="39624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5" name="Equation" r:id="rId12" imgW="1663560" imgH="253800" progId="Equation.DSMT4">
                  <p:embed/>
                </p:oleObj>
              </mc:Choice>
              <mc:Fallback>
                <p:oleObj name="Equation" r:id="rId12" imgW="1663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5464" y="5040699"/>
                        <a:ext cx="39624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97971"/>
              </p:ext>
            </p:extLst>
          </p:nvPr>
        </p:nvGraphicFramePr>
        <p:xfrm>
          <a:off x="442676" y="5813054"/>
          <a:ext cx="6956426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6" name="Equation" r:id="rId14" imgW="2920680" imgH="253800" progId="Equation.DSMT4">
                  <p:embed/>
                </p:oleObj>
              </mc:Choice>
              <mc:Fallback>
                <p:oleObj name="Equation" r:id="rId14" imgW="2920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2676" y="5813054"/>
                        <a:ext cx="6956426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006" name="Picture 142" descr="https://encrypted-tbn3.gstatic.com/images?q=tbn:ANd9GcQFhr7k5VDna-NouTGeiwfcE9rli3NEIIFa-i8-G4gDsmRURgjq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85"/>
          <a:stretch/>
        </p:blipFill>
        <p:spPr bwMode="auto">
          <a:xfrm>
            <a:off x="4788477" y="5015252"/>
            <a:ext cx="3269446" cy="92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5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847725"/>
            <a:ext cx="7924800" cy="790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Expectation-Maximization (2)</a:t>
            </a:r>
            <a:endParaRPr lang="en-US" altLang="zh-TW" sz="4000" b="1" dirty="0">
              <a:solidFill>
                <a:schemeClr val="tx2"/>
              </a:solidFill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513284"/>
            <a:ext cx="7967662" cy="18311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>
                <a:ea typeface="ＭＳ Ｐゴシック" panose="020B0600070205080204" pitchFamily="34" charset="-128"/>
              </a:rPr>
              <a:t>We have shown that</a:t>
            </a:r>
          </a:p>
          <a:p>
            <a:pPr eaLnBrk="1" hangingPunct="1"/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3" y="4053354"/>
            <a:ext cx="3668420" cy="2700423"/>
          </a:xfrm>
          <a:prstGeom prst="rect">
            <a:avLst/>
          </a:prstGeom>
        </p:spPr>
      </p:pic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716983"/>
              </p:ext>
            </p:extLst>
          </p:nvPr>
        </p:nvGraphicFramePr>
        <p:xfrm>
          <a:off x="-7938" y="1897063"/>
          <a:ext cx="91519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1" name="Equation" r:id="rId5" imgW="3962160" imgH="431640" progId="Equation.DSMT4">
                  <p:embed/>
                </p:oleObj>
              </mc:Choice>
              <mc:Fallback>
                <p:oleObj name="Equation" r:id="rId5" imgW="3962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938" y="1897063"/>
                        <a:ext cx="9151938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375208"/>
              </p:ext>
            </p:extLst>
          </p:nvPr>
        </p:nvGraphicFramePr>
        <p:xfrm>
          <a:off x="5845175" y="2975018"/>
          <a:ext cx="2965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2" name="Equation" r:id="rId7" imgW="1244520" imgH="228600" progId="Equation.DSMT4">
                  <p:embed/>
                </p:oleObj>
              </mc:Choice>
              <mc:Fallback>
                <p:oleObj name="Equation" r:id="rId7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45175" y="2975018"/>
                        <a:ext cx="2965450" cy="5429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032805"/>
              </p:ext>
            </p:extLst>
          </p:nvPr>
        </p:nvGraphicFramePr>
        <p:xfrm>
          <a:off x="2657887" y="3043954"/>
          <a:ext cx="16335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3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57887" y="3043954"/>
                        <a:ext cx="1633538" cy="5429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54"/>
          <p:cNvSpPr>
            <a:spLocks/>
          </p:cNvSpPr>
          <p:nvPr/>
        </p:nvSpPr>
        <p:spPr bwMode="auto">
          <a:xfrm rot="5400000">
            <a:off x="3486416" y="1551705"/>
            <a:ext cx="226686" cy="2847006"/>
          </a:xfrm>
          <a:prstGeom prst="rightBrace">
            <a:avLst>
              <a:gd name="adj1" fmla="val 41667"/>
              <a:gd name="adj2" fmla="val 5146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sz="2800" i="1" baseline="-25000">
              <a:solidFill>
                <a:srgbClr val="0000FF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81500"/>
              </p:ext>
            </p:extLst>
          </p:nvPr>
        </p:nvGraphicFramePr>
        <p:xfrm>
          <a:off x="3953668" y="4096168"/>
          <a:ext cx="358616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4" name="Equation" r:id="rId11" imgW="1739880" imgH="457200" progId="Equation.DSMT4">
                  <p:embed/>
                </p:oleObj>
              </mc:Choice>
              <mc:Fallback>
                <p:oleObj name="Equation" r:id="rId11" imgW="1739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3668" y="4096168"/>
                        <a:ext cx="3586163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081673"/>
              </p:ext>
            </p:extLst>
          </p:nvPr>
        </p:nvGraphicFramePr>
        <p:xfrm>
          <a:off x="3904171" y="4768454"/>
          <a:ext cx="46037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5" name="Equation" r:id="rId13" imgW="2234880" imgH="457200" progId="Equation.DSMT4">
                  <p:embed/>
                </p:oleObj>
              </mc:Choice>
              <mc:Fallback>
                <p:oleObj name="Equation" r:id="rId13" imgW="2234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4171" y="4768454"/>
                        <a:ext cx="4603750" cy="94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02362"/>
              </p:ext>
            </p:extLst>
          </p:nvPr>
        </p:nvGraphicFramePr>
        <p:xfrm>
          <a:off x="3904171" y="5789259"/>
          <a:ext cx="51323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6" name="Equation" r:id="rId15" imgW="3009600" imgH="355320" progId="Equation.DSMT4">
                  <p:embed/>
                </p:oleObj>
              </mc:Choice>
              <mc:Fallback>
                <p:oleObj name="Equation" r:id="rId15" imgW="30096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04171" y="5789259"/>
                        <a:ext cx="5132387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23316" y="94461"/>
            <a:ext cx="6152886" cy="1333889"/>
          </a:xfrm>
          <a:prstGeom prst="cloudCallout">
            <a:avLst>
              <a:gd name="adj1" fmla="val 15889"/>
              <a:gd name="adj2" fmla="val 84135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we evaluate with old parameters</a:t>
            </a:r>
            <a:endParaRPr lang="en-US" altLang="zh-TW" sz="3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6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15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847725"/>
            <a:ext cx="7924800" cy="790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Expectation-Maximization (3)</a:t>
            </a:r>
            <a:endParaRPr lang="en-US" altLang="zh-TW" sz="4000" b="1" dirty="0">
              <a:solidFill>
                <a:schemeClr val="tx2"/>
              </a:solidFill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513285"/>
            <a:ext cx="7967662" cy="742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dirty="0" smtClean="0">
                <a:ea typeface="ＭＳ Ｐゴシック" panose="020B0600070205080204" pitchFamily="34" charset="-128"/>
              </a:rPr>
              <a:t>Any physical meaning of the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auxiliary function?</a:t>
            </a:r>
            <a:endParaRPr lang="en-US" altLang="zh-TW" sz="32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435595"/>
              </p:ext>
            </p:extLst>
          </p:nvPr>
        </p:nvGraphicFramePr>
        <p:xfrm>
          <a:off x="468313" y="2111375"/>
          <a:ext cx="72009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6" name="Equation" r:id="rId4" imgW="3022560" imgH="431640" progId="Equation.DSMT4">
                  <p:embed/>
                </p:oleObj>
              </mc:Choice>
              <mc:Fallback>
                <p:oleObj name="Equation" r:id="rId4" imgW="3022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313" y="2111375"/>
                        <a:ext cx="7200900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266596"/>
              </p:ext>
            </p:extLst>
          </p:nvPr>
        </p:nvGraphicFramePr>
        <p:xfrm>
          <a:off x="0" y="3136900"/>
          <a:ext cx="9017001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7" name="Equation" r:id="rId6" imgW="3784320" imgH="355320" progId="Equation.DSMT4">
                  <p:embed/>
                </p:oleObj>
              </mc:Choice>
              <mc:Fallback>
                <p:oleObj name="Equation" r:id="rId6" imgW="37843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3136900"/>
                        <a:ext cx="9017001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452642"/>
              </p:ext>
            </p:extLst>
          </p:nvPr>
        </p:nvGraphicFramePr>
        <p:xfrm>
          <a:off x="0" y="4400725"/>
          <a:ext cx="60213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8" name="Equation" r:id="rId8" imgW="2527200" imgH="355320" progId="Equation.DSMT4">
                  <p:embed/>
                </p:oleObj>
              </mc:Choice>
              <mc:Fallback>
                <p:oleObj name="Equation" r:id="rId8" imgW="25272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4400725"/>
                        <a:ext cx="6021388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54"/>
          <p:cNvSpPr>
            <a:spLocks/>
          </p:cNvSpPr>
          <p:nvPr/>
        </p:nvSpPr>
        <p:spPr bwMode="auto">
          <a:xfrm rot="5400000">
            <a:off x="6940404" y="2444604"/>
            <a:ext cx="226686" cy="2847006"/>
          </a:xfrm>
          <a:prstGeom prst="rightBrace">
            <a:avLst>
              <a:gd name="adj1" fmla="val 41667"/>
              <a:gd name="adj2" fmla="val 5146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sz="2800" i="1" baseline="-25000">
              <a:solidFill>
                <a:srgbClr val="0000FF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3862773"/>
            <a:ext cx="283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Independent of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2395"/>
              </p:ext>
            </p:extLst>
          </p:nvPr>
        </p:nvGraphicFramePr>
        <p:xfrm>
          <a:off x="7949169" y="3922375"/>
          <a:ext cx="375158" cy="404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9" name="Equation" r:id="rId10" imgW="164880" imgH="177480" progId="Equation.DSMT4">
                  <p:embed/>
                </p:oleObj>
              </mc:Choice>
              <mc:Fallback>
                <p:oleObj name="Equation" r:id="rId10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49169" y="3922375"/>
                        <a:ext cx="375158" cy="404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468313" y="5480050"/>
            <a:ext cx="8847117" cy="1377950"/>
          </a:xfrm>
          <a:prstGeom prst="cloudCallout">
            <a:avLst>
              <a:gd name="adj1" fmla="val -29774"/>
              <a:gd name="adj2" fmla="val -80116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Conditional expectation of the  complete data log likelihood</a:t>
            </a:r>
            <a:endParaRPr lang="en-US" altLang="zh-TW" sz="3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19" grpId="0" animBg="1"/>
      <p:bldP spid="20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847725"/>
            <a:ext cx="7924800" cy="790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Expectation-Maximization (4)</a:t>
            </a:r>
            <a:endParaRPr lang="en-US" altLang="zh-TW" sz="4000" b="1" dirty="0">
              <a:solidFill>
                <a:schemeClr val="tx2"/>
              </a:solidFill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513284"/>
            <a:ext cx="7967662" cy="18311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dirty="0" smtClean="0">
                <a:ea typeface="ＭＳ Ｐゴシック" panose="020B0600070205080204" pitchFamily="34" charset="-128"/>
              </a:rPr>
              <a:t>Choose an initial setting for the parameters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dirty="0" smtClean="0">
                <a:ea typeface="ＭＳ Ｐゴシック" panose="020B0600070205080204" pitchFamily="34" charset="-128"/>
              </a:rPr>
              <a:t>E step: evaluate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zh-TW" dirty="0" smtClean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dirty="0" smtClean="0">
                <a:ea typeface="ＭＳ Ｐゴシック" panose="020B0600070205080204" pitchFamily="34" charset="-128"/>
              </a:rPr>
              <a:t>M step: evaluate         given by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zh-TW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+mj-lt"/>
              <a:buAutoNum type="arabicPeriod" startAt="4"/>
            </a:pPr>
            <a:r>
              <a:rPr lang="en-US" altLang="zh-TW" dirty="0" smtClean="0">
                <a:ea typeface="ＭＳ Ｐゴシック" panose="020B0600070205080204" pitchFamily="34" charset="-128"/>
              </a:rPr>
              <a:t>Check for convergence</a:t>
            </a:r>
          </a:p>
          <a:p>
            <a:pPr marL="400050" lvl="1" indent="0" eaLnBrk="1" hangingPunct="1">
              <a:buNone/>
            </a:pPr>
            <a:r>
              <a:rPr lang="en-US" altLang="zh-TW" dirty="0" smtClean="0">
                <a:ea typeface="ＭＳ Ｐゴシック" panose="020B0600070205080204" pitchFamily="34" charset="-128"/>
              </a:rPr>
              <a:t> if not,                         and return to step 2</a:t>
            </a:r>
            <a:endParaRPr lang="en-US" altLang="zh-TW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512094"/>
              </p:ext>
            </p:extLst>
          </p:nvPr>
        </p:nvGraphicFramePr>
        <p:xfrm>
          <a:off x="8294554" y="1568283"/>
          <a:ext cx="705118" cy="49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6" name="Equation" r:id="rId4" imgW="291960" imgH="203040" progId="Equation.DSMT4">
                  <p:embed/>
                </p:oleObj>
              </mc:Choice>
              <mc:Fallback>
                <p:oleObj name="Equation" r:id="rId4" imgW="29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4554" y="1568283"/>
                        <a:ext cx="705118" cy="49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776753"/>
              </p:ext>
            </p:extLst>
          </p:nvPr>
        </p:nvGraphicFramePr>
        <p:xfrm>
          <a:off x="3941185" y="2113715"/>
          <a:ext cx="1903354" cy="53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7" name="Equation" r:id="rId6" imgW="812520" imgH="228600" progId="Equation.DSMT4">
                  <p:embed/>
                </p:oleObj>
              </mc:Choice>
              <mc:Fallback>
                <p:oleObj name="Equation" r:id="rId6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1185" y="2113715"/>
                        <a:ext cx="1903354" cy="535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226698"/>
              </p:ext>
            </p:extLst>
          </p:nvPr>
        </p:nvGraphicFramePr>
        <p:xfrm>
          <a:off x="3948113" y="3383504"/>
          <a:ext cx="7366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8" name="Equation" r:id="rId8" imgW="304560" imgH="203040" progId="Equation.DSMT4">
                  <p:embed/>
                </p:oleObj>
              </mc:Choice>
              <mc:Fallback>
                <p:oleObj name="Equation" r:id="rId8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48113" y="3383504"/>
                        <a:ext cx="73660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550551"/>
              </p:ext>
            </p:extLst>
          </p:nvPr>
        </p:nvGraphicFramePr>
        <p:xfrm>
          <a:off x="1971769" y="3913080"/>
          <a:ext cx="3536383" cy="69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9" name="Equation" r:id="rId10" imgW="1625400" imgH="317160" progId="Equation.DSMT4">
                  <p:embed/>
                </p:oleObj>
              </mc:Choice>
              <mc:Fallback>
                <p:oleObj name="Equation" r:id="rId10" imgW="1625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769" y="3913080"/>
                        <a:ext cx="3536383" cy="693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627901"/>
              </p:ext>
            </p:extLst>
          </p:nvPr>
        </p:nvGraphicFramePr>
        <p:xfrm>
          <a:off x="1487487" y="2709854"/>
          <a:ext cx="55467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0" name="Equation" r:id="rId12" imgW="2743200" imgH="355320" progId="Equation.DSMT4">
                  <p:embed/>
                </p:oleObj>
              </mc:Choice>
              <mc:Fallback>
                <p:oleObj name="Equation" r:id="rId12" imgW="27432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87487" y="2709854"/>
                        <a:ext cx="5546725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387394"/>
              </p:ext>
            </p:extLst>
          </p:nvPr>
        </p:nvGraphicFramePr>
        <p:xfrm>
          <a:off x="2034429" y="5045662"/>
          <a:ext cx="19002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" name="Equation" r:id="rId14" imgW="787320" imgH="203040" progId="Equation.DSMT4">
                  <p:embed/>
                </p:oleObj>
              </mc:Choice>
              <mc:Fallback>
                <p:oleObj name="Equation" r:id="rId14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34429" y="5045662"/>
                        <a:ext cx="1900237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5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847725"/>
            <a:ext cx="7924800" cy="790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Expectation-Maximization (4)</a:t>
            </a:r>
            <a:endParaRPr lang="en-US" altLang="zh-TW" sz="4000" b="1" dirty="0">
              <a:solidFill>
                <a:schemeClr val="tx2"/>
              </a:solidFill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88" y="1745877"/>
            <a:ext cx="6673569" cy="49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err="1" smtClean="0">
                <a:ea typeface="ＭＳ Ｐゴシック" panose="020B0600070205080204" pitchFamily="34" charset="-128"/>
              </a:rPr>
              <a:t>Guassian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Mixture Model (GMM)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05706"/>
              </p:ext>
            </p:extLst>
          </p:nvPr>
        </p:nvGraphicFramePr>
        <p:xfrm>
          <a:off x="455613" y="2178050"/>
          <a:ext cx="7829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2" name="Equation" r:id="rId4" imgW="3898800" imgH="457200" progId="Equation.DSMT4">
                  <p:embed/>
                </p:oleObj>
              </mc:Choice>
              <mc:Fallback>
                <p:oleObj name="Equation" r:id="rId4" imgW="3898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2178050"/>
                        <a:ext cx="7829550" cy="9144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44475" y="1514228"/>
            <a:ext cx="7256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2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Guassian</a:t>
            </a:r>
            <a:r>
              <a:rPr kumimoji="1"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model of a </a:t>
            </a:r>
            <a:r>
              <a:rPr kumimoji="1" lang="en-US" altLang="zh-TW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kumimoji="1"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-dimensional source, say </a:t>
            </a:r>
            <a:r>
              <a:rPr kumimoji="1" lang="en-US" altLang="zh-TW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kumimoji="1"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: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15912" y="3833566"/>
            <a:ext cx="343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GMM with </a:t>
            </a:r>
            <a:r>
              <a:rPr kumimoji="1" lang="en-US" altLang="zh-TW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</a:t>
            </a:r>
            <a:r>
              <a:rPr kumimoji="1"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sources:</a:t>
            </a: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572228"/>
              </p:ext>
            </p:extLst>
          </p:nvPr>
        </p:nvGraphicFramePr>
        <p:xfrm>
          <a:off x="539750" y="4481513"/>
          <a:ext cx="58435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3" name="Equation" r:id="rId6" imgW="2908080" imgH="444240" progId="Equation.DSMT4">
                  <p:embed/>
                </p:oleObj>
              </mc:Choice>
              <mc:Fallback>
                <p:oleObj name="Equation" r:id="rId6" imgW="290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81513"/>
                        <a:ext cx="5843588" cy="8890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92856"/>
              </p:ext>
            </p:extLst>
          </p:nvPr>
        </p:nvGraphicFramePr>
        <p:xfrm>
          <a:off x="603250" y="3257303"/>
          <a:ext cx="1657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4" name="方程式" r:id="rId8" imgW="825500" imgH="241300" progId="Equation.3">
                  <p:embed/>
                </p:oleObj>
              </mc:Choice>
              <mc:Fallback>
                <p:oleObj name="方程式" r:id="rId8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257303"/>
                        <a:ext cx="16573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685537"/>
              </p:ext>
            </p:extLst>
          </p:nvPr>
        </p:nvGraphicFramePr>
        <p:xfrm>
          <a:off x="603250" y="5644903"/>
          <a:ext cx="11731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5" name="Equation" r:id="rId10" imgW="583947" imgH="507780" progId="Equation.DSMT4">
                  <p:embed/>
                </p:oleObj>
              </mc:Choice>
              <mc:Fallback>
                <p:oleObj name="Equation" r:id="rId10" imgW="583947" imgH="507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644903"/>
                        <a:ext cx="1173163" cy="10160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6948487" y="4139160"/>
            <a:ext cx="1104900" cy="2462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07262" y="4401097"/>
            <a:ext cx="544512" cy="6000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92974" y="5753647"/>
            <a:ext cx="544513" cy="6000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551737" y="5102772"/>
            <a:ext cx="0" cy="579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391559"/>
              </p:ext>
            </p:extLst>
          </p:nvPr>
        </p:nvGraphicFramePr>
        <p:xfrm>
          <a:off x="6946900" y="5665041"/>
          <a:ext cx="33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6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5665041"/>
                        <a:ext cx="33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038964"/>
              </p:ext>
            </p:extLst>
          </p:nvPr>
        </p:nvGraphicFramePr>
        <p:xfrm>
          <a:off x="6969125" y="4264866"/>
          <a:ext cx="357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7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4264866"/>
                        <a:ext cx="3571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6500812" y="6116963"/>
            <a:ext cx="7921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139500"/>
              </p:ext>
            </p:extLst>
          </p:nvPr>
        </p:nvGraphicFramePr>
        <p:xfrm>
          <a:off x="6167250" y="5968254"/>
          <a:ext cx="3286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8" name="Equation" r:id="rId16" imgW="152280" imgH="164880" progId="Equation.DSMT4">
                  <p:embed/>
                </p:oleObj>
              </mc:Choice>
              <mc:Fallback>
                <p:oleObj name="Equation" r:id="rId16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250" y="5968254"/>
                        <a:ext cx="328613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224964"/>
              </p:ext>
            </p:extLst>
          </p:nvPr>
        </p:nvGraphicFramePr>
        <p:xfrm>
          <a:off x="8620125" y="6011116"/>
          <a:ext cx="3000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9" name="Equation" r:id="rId18" imgW="139680" imgH="152280" progId="Equation.DSMT4">
                  <p:embed/>
                </p:oleObj>
              </mc:Choice>
              <mc:Fallback>
                <p:oleObj name="Equation" r:id="rId18" imgW="1396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25" y="6011116"/>
                        <a:ext cx="30003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 flipV="1">
            <a:off x="7837489" y="6146847"/>
            <a:ext cx="726764" cy="13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0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68" grpId="0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514754"/>
              </p:ext>
            </p:extLst>
          </p:nvPr>
        </p:nvGraphicFramePr>
        <p:xfrm>
          <a:off x="681437" y="5053829"/>
          <a:ext cx="82073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2" name="Equation" r:id="rId4" imgW="4381500" imgH="431800" progId="Equation.DSMT4">
                  <p:embed/>
                </p:oleObj>
              </mc:Choice>
              <mc:Fallback>
                <p:oleObj name="Equation" r:id="rId4" imgW="4381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37" y="5053829"/>
                        <a:ext cx="8207375" cy="8112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4277"/>
              </p:ext>
            </p:extLst>
          </p:nvPr>
        </p:nvGraphicFramePr>
        <p:xfrm>
          <a:off x="828675" y="2263373"/>
          <a:ext cx="3816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3" name="方程式" r:id="rId6" imgW="1688367" imgH="215806" progId="Equation.3">
                  <p:embed/>
                </p:oleObj>
              </mc:Choice>
              <mc:Fallback>
                <p:oleObj name="方程式" r:id="rId6" imgW="168836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263373"/>
                        <a:ext cx="38163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58271"/>
              </p:ext>
            </p:extLst>
          </p:nvPr>
        </p:nvGraphicFramePr>
        <p:xfrm>
          <a:off x="3751263" y="1054100"/>
          <a:ext cx="38766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4" name="Equation" r:id="rId8" imgW="1612800" imgH="431640" progId="Equation.DSMT4">
                  <p:embed/>
                </p:oleObj>
              </mc:Choice>
              <mc:Fallback>
                <p:oleObj name="Equation" r:id="rId8" imgW="1612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1054100"/>
                        <a:ext cx="3876675" cy="10382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828675" y="1269598"/>
            <a:ext cx="2657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Mixture Model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368985"/>
              </p:ext>
            </p:extLst>
          </p:nvPr>
        </p:nvGraphicFramePr>
        <p:xfrm>
          <a:off x="6537325" y="2117293"/>
          <a:ext cx="12906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5" name="方程式" r:id="rId10" imgW="571252" imgH="431613" progId="Equation.3">
                  <p:embed/>
                </p:oleObj>
              </mc:Choice>
              <mc:Fallback>
                <p:oleObj name="方程式" r:id="rId10" imgW="57125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2117293"/>
                        <a:ext cx="12906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889500" y="2390527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240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subject to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81437" y="5910207"/>
            <a:ext cx="1362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 step:</a:t>
            </a:r>
            <a:endParaRPr kumimoji="1" lang="en-US" altLang="zh-TW" sz="2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131544"/>
              </p:ext>
            </p:extLst>
          </p:nvPr>
        </p:nvGraphicFramePr>
        <p:xfrm>
          <a:off x="657225" y="4197350"/>
          <a:ext cx="537686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6" name="Equation" r:id="rId12" imgW="2869920" imgH="431640" progId="Equation.DSMT4">
                  <p:embed/>
                </p:oleObj>
              </mc:Choice>
              <mc:Fallback>
                <p:oleObj name="Equation" r:id="rId12" imgW="286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4197350"/>
                        <a:ext cx="5376863" cy="8112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92247"/>
              </p:ext>
            </p:extLst>
          </p:nvPr>
        </p:nvGraphicFramePr>
        <p:xfrm>
          <a:off x="1084262" y="3662051"/>
          <a:ext cx="55467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7" name="Equation" r:id="rId14" imgW="2743200" imgH="355320" progId="Equation.DSMT4">
                  <p:embed/>
                </p:oleObj>
              </mc:Choice>
              <mc:Fallback>
                <p:oleObj name="Equation" r:id="rId14" imgW="27432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84262" y="3662051"/>
                        <a:ext cx="5546725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62000" y="2830542"/>
            <a:ext cx="1301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E step:</a:t>
            </a:r>
            <a:endParaRPr kumimoji="1" lang="en-US" altLang="zh-TW" sz="2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743256"/>
              </p:ext>
            </p:extLst>
          </p:nvPr>
        </p:nvGraphicFramePr>
        <p:xfrm>
          <a:off x="2222709" y="2897217"/>
          <a:ext cx="18319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8" name="Equation" r:id="rId16" imgW="761760" imgH="241200" progId="Equation.DSMT4">
                  <p:embed/>
                </p:oleObj>
              </mc:Choice>
              <mc:Fallback>
                <p:oleObj name="Equation" r:id="rId16" imgW="761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709" y="2897217"/>
                        <a:ext cx="1831975" cy="579438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103734"/>
              </p:ext>
            </p:extLst>
          </p:nvPr>
        </p:nvGraphicFramePr>
        <p:xfrm>
          <a:off x="6265863" y="4455727"/>
          <a:ext cx="27574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9" name="Equation" r:id="rId18" imgW="1752480" imgH="241200" progId="Equation.DSMT4">
                  <p:embed/>
                </p:oleObj>
              </mc:Choice>
              <mc:Fallback>
                <p:oleObj name="Equation" r:id="rId18" imgW="1752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3" y="4455727"/>
                        <a:ext cx="27574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827089" y="2330909"/>
            <a:ext cx="3382962" cy="1800225"/>
          </a:xfrm>
          <a:prstGeom prst="cloudCallout">
            <a:avLst>
              <a:gd name="adj1" fmla="val 32301"/>
              <a:gd name="adj2" fmla="val 108326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TW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Correlated with </a:t>
            </a:r>
            <a:r>
              <a:rPr kumimoji="1"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kumimoji="1" lang="en-US" altLang="zh-TW" sz="32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kumimoji="1" lang="en-US" altLang="zh-TW" sz="32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only.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5196678" y="2192039"/>
            <a:ext cx="3382963" cy="1800225"/>
          </a:xfrm>
          <a:prstGeom prst="cloudCallout">
            <a:avLst>
              <a:gd name="adj1" fmla="val 10583"/>
              <a:gd name="adj2" fmla="val 117815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TW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Correlated with </a:t>
            </a:r>
            <a:r>
              <a:rPr kumimoji="1" lang="en-US" altLang="zh-TW" sz="3200" i="1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</a:t>
            </a:r>
            <a:r>
              <a:rPr kumimoji="1" lang="en-US" altLang="zh-TW" sz="32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kumimoji="1" lang="en-US" altLang="zh-TW" sz="32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only.</a:t>
            </a: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617841"/>
              </p:ext>
            </p:extLst>
          </p:nvPr>
        </p:nvGraphicFramePr>
        <p:xfrm>
          <a:off x="2097654" y="5852351"/>
          <a:ext cx="3536383" cy="69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" name="Equation" r:id="rId20" imgW="1625400" imgH="317160" progId="Equation.DSMT4">
                  <p:embed/>
                </p:oleObj>
              </mc:Choice>
              <mc:Fallback>
                <p:oleObj name="Equation" r:id="rId20" imgW="1625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654" y="5852351"/>
                        <a:ext cx="3536383" cy="693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31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/>
      <p:bldP spid="35851" grpId="0"/>
      <p:bldP spid="35852" grpId="0"/>
      <p:bldP spid="14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1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6000" smtClean="0">
                <a:ea typeface="ＭＳ Ｐゴシック" panose="020B0600070205080204" pitchFamily="34" charset="-128"/>
              </a:rPr>
              <a:t>Finding </a:t>
            </a:r>
            <a:r>
              <a:rPr lang="en-US" altLang="zh-TW" sz="60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zh-TW" sz="6000" i="1" baseline="-2500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TW" sz="6000" smtClean="0">
                <a:ea typeface="ＭＳ Ｐゴシック" panose="020B0600070205080204" pitchFamily="34" charset="-128"/>
              </a:rPr>
              <a:t> </a:t>
            </a:r>
          </a:p>
        </p:txBody>
      </p:sp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828675" y="96838"/>
          <a:ext cx="82073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2" name="方程式" r:id="rId4" imgW="4381500" imgH="431800" progId="Equation.3">
                  <p:embed/>
                </p:oleObj>
              </mc:Choice>
              <mc:Fallback>
                <p:oleObj name="方程式" r:id="rId4" imgW="438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96838"/>
                        <a:ext cx="8207375" cy="8112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900113" y="2349500"/>
            <a:ext cx="756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Due to the constraint on </a:t>
            </a:r>
            <a:r>
              <a:rPr kumimoji="1" lang="en-US" altLang="zh-TW" sz="24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kumimoji="1" lang="en-US" altLang="zh-TW" sz="2400" i="1" baseline="-250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kumimoji="1" lang="en-US" altLang="zh-TW" sz="24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’s</a:t>
            </a:r>
            <a:r>
              <a:rPr kumimoji="1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, we introduce </a:t>
            </a:r>
            <a:r>
              <a:rPr kumimoji="1" lang="en-US" altLang="zh-TW" sz="2400" i="1">
                <a:latin typeface="Times New Roman" panose="02020603050405020304" pitchFamily="18" charset="0"/>
                <a:ea typeface="新細明體" panose="02020500000000000000" pitchFamily="18" charset="-120"/>
              </a:rPr>
              <a:t>Lagrange Multiplier</a:t>
            </a:r>
            <a:r>
              <a:rPr kumimoji="1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4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</a:t>
            </a:r>
            <a:r>
              <a:rPr kumimoji="1"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, and solve the following equation.</a:t>
            </a:r>
          </a:p>
        </p:txBody>
      </p:sp>
      <p:graphicFrame>
        <p:nvGraphicFramePr>
          <p:cNvPr id="37913" name="Object 25"/>
          <p:cNvGraphicFramePr>
            <a:graphicFrameLocks noChangeAspect="1"/>
          </p:cNvGraphicFramePr>
          <p:nvPr/>
        </p:nvGraphicFramePr>
        <p:xfrm>
          <a:off x="1042988" y="3392488"/>
          <a:ext cx="7388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3" name="方程式" r:id="rId6" imgW="3975100" imgH="482600" progId="Equation.3">
                  <p:embed/>
                </p:oleObj>
              </mc:Choice>
              <mc:Fallback>
                <p:oleObj name="方程式" r:id="rId6" imgW="3975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92488"/>
                        <a:ext cx="73882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6" name="Object 28"/>
          <p:cNvGraphicFramePr>
            <a:graphicFrameLocks noChangeAspect="1"/>
          </p:cNvGraphicFramePr>
          <p:nvPr/>
        </p:nvGraphicFramePr>
        <p:xfrm>
          <a:off x="3779838" y="4616450"/>
          <a:ext cx="46497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4" name="方程式" r:id="rId8" imgW="2501900" imgH="444500" progId="Equation.3">
                  <p:embed/>
                </p:oleObj>
              </mc:Choice>
              <mc:Fallback>
                <p:oleObj name="方程式" r:id="rId8" imgW="2501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616450"/>
                        <a:ext cx="464978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7" name="Object 29"/>
          <p:cNvGraphicFramePr>
            <a:graphicFrameLocks noChangeAspect="1"/>
          </p:cNvGraphicFramePr>
          <p:nvPr/>
        </p:nvGraphicFramePr>
        <p:xfrm>
          <a:off x="3776663" y="5648325"/>
          <a:ext cx="453231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5" name="方程式" r:id="rId10" imgW="2438400" imgH="431800" progId="Equation.3">
                  <p:embed/>
                </p:oleObj>
              </mc:Choice>
              <mc:Fallback>
                <p:oleObj name="方程式" r:id="rId10" imgW="2438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5648325"/>
                        <a:ext cx="4532312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8" name="AutoShape 30"/>
          <p:cNvSpPr>
            <a:spLocks noChangeArrowheads="1"/>
          </p:cNvSpPr>
          <p:nvPr/>
        </p:nvSpPr>
        <p:spPr bwMode="auto">
          <a:xfrm>
            <a:off x="1258888" y="4868863"/>
            <a:ext cx="1944687" cy="360362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7919" name="AutoShape 31"/>
          <p:cNvSpPr>
            <a:spLocks noChangeArrowheads="1"/>
          </p:cNvSpPr>
          <p:nvPr/>
        </p:nvSpPr>
        <p:spPr bwMode="auto">
          <a:xfrm>
            <a:off x="1258888" y="5876925"/>
            <a:ext cx="1944687" cy="360363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  <p:bldP spid="37918" grpId="0" animBg="1"/>
      <p:bldP spid="379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0" y="5715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000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Parametric density estimation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52400" y="1554163"/>
            <a:ext cx="883920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ko-KR" sz="2000" b="1">
              <a:solidFill>
                <a:srgbClr val="2D2DB9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ko-KR" sz="2000" b="1">
              <a:solidFill>
                <a:srgbClr val="2D2DB9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ko-KR" sz="2000" b="1">
              <a:solidFill>
                <a:srgbClr val="2D2DB9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ko-KR" sz="2000" b="1">
              <a:solidFill>
                <a:srgbClr val="2D2DB9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ko-KR" sz="2000" b="1">
              <a:solidFill>
                <a:srgbClr val="2D2DB9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ko-KR" sz="2000" b="1">
              <a:solidFill>
                <a:srgbClr val="2D2DB9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ko-KR" sz="2000" b="1">
              <a:solidFill>
                <a:srgbClr val="2D2DB9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ko-KR" sz="2000" b="1">
              <a:solidFill>
                <a:srgbClr val="2D2DB9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ko-KR" sz="2000" b="1">
              <a:solidFill>
                <a:srgbClr val="2D2DB9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ko-KR" sz="2000" b="1">
              <a:solidFill>
                <a:srgbClr val="2D2DB9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ko-KR" sz="2000" b="1">
              <a:solidFill>
                <a:srgbClr val="2D2DB9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000" b="1">
                <a:solidFill>
                  <a:srgbClr val="2D2DB9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How to estimate those parameters?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1600" b="1">
                <a:solidFill>
                  <a:srgbClr val="2D2DB9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ML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1600" b="1">
                <a:solidFill>
                  <a:srgbClr val="2D2DB9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MAP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1809750"/>
            <a:ext cx="292893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0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6000" smtClean="0">
                <a:ea typeface="ＭＳ Ｐゴシック" panose="020B0600070205080204" pitchFamily="34" charset="-128"/>
              </a:rPr>
              <a:t>Finding </a:t>
            </a:r>
            <a:r>
              <a:rPr lang="en-US" altLang="zh-TW" sz="60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zh-TW" sz="6000" i="1" baseline="-2500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TW" sz="6000" smtClean="0">
                <a:ea typeface="ＭＳ Ｐゴシック" panose="020B0600070205080204" pitchFamily="34" charset="-128"/>
              </a:rPr>
              <a:t> </a:t>
            </a:r>
          </a:p>
        </p:txBody>
      </p:sp>
      <p:graphicFrame>
        <p:nvGraphicFramePr>
          <p:cNvPr id="69635" name="Object 21"/>
          <p:cNvGraphicFramePr>
            <a:graphicFrameLocks noChangeAspect="1"/>
          </p:cNvGraphicFramePr>
          <p:nvPr/>
        </p:nvGraphicFramePr>
        <p:xfrm>
          <a:off x="828675" y="96838"/>
          <a:ext cx="82073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2" name="方程式" r:id="rId4" imgW="4381500" imgH="431800" progId="Equation.3">
                  <p:embed/>
                </p:oleObj>
              </mc:Choice>
              <mc:Fallback>
                <p:oleObj name="方程式" r:id="rId4" imgW="438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96838"/>
                        <a:ext cx="8207375" cy="8112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25"/>
          <p:cNvGraphicFramePr>
            <a:graphicFrameLocks noChangeAspect="1"/>
          </p:cNvGraphicFramePr>
          <p:nvPr/>
        </p:nvGraphicFramePr>
        <p:xfrm>
          <a:off x="3776663" y="5648325"/>
          <a:ext cx="453231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3" name="方程式" r:id="rId6" imgW="2438400" imgH="431800" progId="Equation.3">
                  <p:embed/>
                </p:oleObj>
              </mc:Choice>
              <mc:Fallback>
                <p:oleObj name="方程式" r:id="rId6" imgW="2438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5648325"/>
                        <a:ext cx="4532312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0" name="Object 28"/>
          <p:cNvGraphicFramePr>
            <a:graphicFrameLocks noChangeAspect="1"/>
          </p:cNvGraphicFramePr>
          <p:nvPr/>
        </p:nvGraphicFramePr>
        <p:xfrm>
          <a:off x="3854450" y="2420938"/>
          <a:ext cx="35401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4" name="方程式" r:id="rId8" imgW="1905000" imgH="431800" progId="Equation.3">
                  <p:embed/>
                </p:oleObj>
              </mc:Choice>
              <mc:Fallback>
                <p:oleObj name="方程式" r:id="rId8" imgW="1905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420938"/>
                        <a:ext cx="35401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AutoShape 29"/>
          <p:cNvSpPr>
            <a:spLocks noChangeArrowheads="1"/>
          </p:cNvSpPr>
          <p:nvPr/>
        </p:nvSpPr>
        <p:spPr bwMode="auto">
          <a:xfrm>
            <a:off x="1258888" y="5876925"/>
            <a:ext cx="1944687" cy="360363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8942" name="AutoShape 30"/>
          <p:cNvSpPr>
            <a:spLocks noChangeArrowheads="1"/>
          </p:cNvSpPr>
          <p:nvPr/>
        </p:nvSpPr>
        <p:spPr bwMode="auto">
          <a:xfrm>
            <a:off x="1258888" y="2636838"/>
            <a:ext cx="1944687" cy="360362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38943" name="Object 31"/>
          <p:cNvGraphicFramePr>
            <a:graphicFrameLocks noChangeAspect="1"/>
          </p:cNvGraphicFramePr>
          <p:nvPr/>
        </p:nvGraphicFramePr>
        <p:xfrm>
          <a:off x="3854450" y="3344863"/>
          <a:ext cx="35401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5" name="方程式" r:id="rId10" imgW="1905000" imgH="431800" progId="Equation.3">
                  <p:embed/>
                </p:oleObj>
              </mc:Choice>
              <mc:Fallback>
                <p:oleObj name="方程式" r:id="rId10" imgW="1905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3344863"/>
                        <a:ext cx="35401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4" name="AutoShape 32"/>
          <p:cNvSpPr>
            <a:spLocks noChangeArrowheads="1"/>
          </p:cNvSpPr>
          <p:nvPr/>
        </p:nvSpPr>
        <p:spPr bwMode="auto">
          <a:xfrm>
            <a:off x="1258888" y="3560763"/>
            <a:ext cx="1944687" cy="360362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8945" name="AutoShape 33"/>
          <p:cNvSpPr>
            <a:spLocks/>
          </p:cNvSpPr>
          <p:nvPr/>
        </p:nvSpPr>
        <p:spPr bwMode="auto">
          <a:xfrm rot="5400000">
            <a:off x="4968082" y="3466306"/>
            <a:ext cx="215900" cy="1582737"/>
          </a:xfrm>
          <a:prstGeom prst="rightBrace">
            <a:avLst>
              <a:gd name="adj1" fmla="val 6109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zh-TW" sz="24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endParaRPr kumimoji="1" lang="en-US" altLang="zh-TW" sz="24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r>
              <a:rPr kumimoji="1" lang="en-US" altLang="zh-TW" sz="24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endParaRPr kumimoji="1" lang="en-US" altLang="zh-TW" sz="2400" i="1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8946" name="AutoShape 34"/>
          <p:cNvSpPr>
            <a:spLocks/>
          </p:cNvSpPr>
          <p:nvPr/>
        </p:nvSpPr>
        <p:spPr bwMode="auto">
          <a:xfrm rot="5400000">
            <a:off x="4823619" y="3898107"/>
            <a:ext cx="215900" cy="1871662"/>
          </a:xfrm>
          <a:prstGeom prst="rightBrace">
            <a:avLst>
              <a:gd name="adj1" fmla="val 7224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zh-TW" sz="24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endParaRPr kumimoji="1" lang="en-US" altLang="zh-TW" sz="24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38947" name="AutoShape 35"/>
          <p:cNvSpPr>
            <a:spLocks/>
          </p:cNvSpPr>
          <p:nvPr/>
        </p:nvSpPr>
        <p:spPr bwMode="auto">
          <a:xfrm rot="5400000">
            <a:off x="6516688" y="3933825"/>
            <a:ext cx="215900" cy="6477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zh-TW" sz="24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endParaRPr kumimoji="1" lang="en-US" altLang="zh-TW" sz="24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r>
              <a:rPr kumimoji="1" lang="en-US" altLang="zh-TW" sz="24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endParaRPr kumimoji="1" lang="en-US" altLang="zh-TW" sz="2400" i="1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38948" name="Object 36"/>
          <p:cNvGraphicFramePr>
            <a:graphicFrameLocks noChangeAspect="1"/>
          </p:cNvGraphicFramePr>
          <p:nvPr/>
        </p:nvGraphicFramePr>
        <p:xfrm>
          <a:off x="6732588" y="1125538"/>
          <a:ext cx="20161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6" name="方程式" r:id="rId12" imgW="507780" imgH="177723" progId="Equation.3">
                  <p:embed/>
                </p:oleObj>
              </mc:Choice>
              <mc:Fallback>
                <p:oleObj name="方程式" r:id="rId12" imgW="50778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125538"/>
                        <a:ext cx="2016125" cy="7080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9" name="AutoShape 37"/>
          <p:cNvSpPr>
            <a:spLocks noChangeArrowheads="1"/>
          </p:cNvSpPr>
          <p:nvPr/>
        </p:nvSpPr>
        <p:spPr bwMode="auto">
          <a:xfrm>
            <a:off x="5868988" y="1268413"/>
            <a:ext cx="649287" cy="360362"/>
          </a:xfrm>
          <a:prstGeom prst="rightArrow">
            <a:avLst>
              <a:gd name="adj1" fmla="val 50000"/>
              <a:gd name="adj2" fmla="val 45044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6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2" grpId="0" animBg="1"/>
      <p:bldP spid="38944" grpId="0" animBg="1"/>
      <p:bldP spid="38945" grpId="0" animBg="1"/>
      <p:bldP spid="38946" grpId="0" animBg="1"/>
      <p:bldP spid="38947" grpId="0" animBg="1"/>
      <p:bldP spid="389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17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6000" smtClean="0">
                <a:ea typeface="ＭＳ Ｐゴシック" panose="020B0600070205080204" pitchFamily="34" charset="-128"/>
              </a:rPr>
              <a:t>Finding </a:t>
            </a:r>
            <a:r>
              <a:rPr lang="en-US" altLang="zh-TW" sz="60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zh-TW" sz="6000" i="1" baseline="-2500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TW" sz="6000" smtClean="0">
                <a:ea typeface="ＭＳ Ｐゴシック" panose="020B0600070205080204" pitchFamily="34" charset="-128"/>
              </a:rPr>
              <a:t> </a:t>
            </a:r>
          </a:p>
        </p:txBody>
      </p:sp>
      <p:graphicFrame>
        <p:nvGraphicFramePr>
          <p:cNvPr id="71683" name="Object 18"/>
          <p:cNvGraphicFramePr>
            <a:graphicFrameLocks noChangeAspect="1"/>
          </p:cNvGraphicFramePr>
          <p:nvPr/>
        </p:nvGraphicFramePr>
        <p:xfrm>
          <a:off x="828675" y="96838"/>
          <a:ext cx="82073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6" name="方程式" r:id="rId4" imgW="4381500" imgH="431800" progId="Equation.3">
                  <p:embed/>
                </p:oleObj>
              </mc:Choice>
              <mc:Fallback>
                <p:oleObj name="方程式" r:id="rId4" imgW="438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96838"/>
                        <a:ext cx="8207375" cy="8112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19"/>
          <p:cNvGraphicFramePr>
            <a:graphicFrameLocks noChangeAspect="1"/>
          </p:cNvGraphicFramePr>
          <p:nvPr/>
        </p:nvGraphicFramePr>
        <p:xfrm>
          <a:off x="3776663" y="5648325"/>
          <a:ext cx="453231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7" name="方程式" r:id="rId6" imgW="2438400" imgH="431800" progId="Equation.3">
                  <p:embed/>
                </p:oleObj>
              </mc:Choice>
              <mc:Fallback>
                <p:oleObj name="方程式" r:id="rId6" imgW="2438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5648325"/>
                        <a:ext cx="4532312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AutoShape 21"/>
          <p:cNvSpPr>
            <a:spLocks noChangeArrowheads="1"/>
          </p:cNvSpPr>
          <p:nvPr/>
        </p:nvSpPr>
        <p:spPr bwMode="auto">
          <a:xfrm>
            <a:off x="1258888" y="5876925"/>
            <a:ext cx="1944687" cy="360363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71686" name="Object 28"/>
          <p:cNvGraphicFramePr>
            <a:graphicFrameLocks noChangeAspect="1"/>
          </p:cNvGraphicFramePr>
          <p:nvPr/>
        </p:nvGraphicFramePr>
        <p:xfrm>
          <a:off x="6732588" y="1125538"/>
          <a:ext cx="20161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8" name="方程式" r:id="rId8" imgW="507780" imgH="177723" progId="Equation.3">
                  <p:embed/>
                </p:oleObj>
              </mc:Choice>
              <mc:Fallback>
                <p:oleObj name="方程式" r:id="rId8" imgW="50778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125538"/>
                        <a:ext cx="2016125" cy="7080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AutoShape 29"/>
          <p:cNvSpPr>
            <a:spLocks noChangeArrowheads="1"/>
          </p:cNvSpPr>
          <p:nvPr/>
        </p:nvSpPr>
        <p:spPr bwMode="auto">
          <a:xfrm>
            <a:off x="5868988" y="1268413"/>
            <a:ext cx="649287" cy="360362"/>
          </a:xfrm>
          <a:prstGeom prst="rightArrow">
            <a:avLst>
              <a:gd name="adj1" fmla="val 50000"/>
              <a:gd name="adj2" fmla="val 45044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3563938" y="2349500"/>
          <a:ext cx="4608512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9" name="方程式" r:id="rId10" imgW="1409088" imgH="431613" progId="Equation.3">
                  <p:embed/>
                </p:oleObj>
              </mc:Choice>
              <mc:Fallback>
                <p:oleObj name="方程式" r:id="rId10" imgW="140908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349500"/>
                        <a:ext cx="4608512" cy="14160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AutoShape 31"/>
          <p:cNvSpPr>
            <a:spLocks noChangeArrowheads="1"/>
          </p:cNvSpPr>
          <p:nvPr/>
        </p:nvSpPr>
        <p:spPr bwMode="auto">
          <a:xfrm>
            <a:off x="1258888" y="2852738"/>
            <a:ext cx="1944687" cy="360362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4356100" y="4076700"/>
          <a:ext cx="381635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0" name="方程式" r:id="rId12" imgW="1892300" imgH="673100" progId="Equation.3">
                  <p:embed/>
                </p:oleObj>
              </mc:Choice>
              <mc:Fallback>
                <p:oleObj name="方程式" r:id="rId12" imgW="18923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076700"/>
                        <a:ext cx="381635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37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6000" smtClean="0">
                <a:ea typeface="ＭＳ Ｐゴシック" panose="020B0600070205080204" pitchFamily="34" charset="-128"/>
              </a:rPr>
              <a:t>Finding </a:t>
            </a:r>
            <a:r>
              <a:rPr lang="en-US" altLang="zh-TW" sz="6000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TW" sz="6000" i="1" baseline="-2500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TW" sz="6000" smtClean="0">
                <a:ea typeface="ＭＳ Ｐゴシック" panose="020B0600070205080204" pitchFamily="34" charset="-128"/>
              </a:rPr>
              <a:t> </a:t>
            </a:r>
          </a:p>
        </p:txBody>
      </p:sp>
      <p:graphicFrame>
        <p:nvGraphicFramePr>
          <p:cNvPr id="73731" name="Object 14"/>
          <p:cNvGraphicFramePr>
            <a:graphicFrameLocks noChangeAspect="1"/>
          </p:cNvGraphicFramePr>
          <p:nvPr/>
        </p:nvGraphicFramePr>
        <p:xfrm>
          <a:off x="828675" y="96838"/>
          <a:ext cx="82073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4" name="方程式" r:id="rId4" imgW="4381500" imgH="431800" progId="Equation.3">
                  <p:embed/>
                </p:oleObj>
              </mc:Choice>
              <mc:Fallback>
                <p:oleObj name="方程式" r:id="rId4" imgW="438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96838"/>
                        <a:ext cx="8207375" cy="8112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AutoShape 22"/>
          <p:cNvSpPr>
            <a:spLocks/>
          </p:cNvSpPr>
          <p:nvPr/>
        </p:nvSpPr>
        <p:spPr bwMode="auto">
          <a:xfrm rot="5400000">
            <a:off x="7020719" y="-675481"/>
            <a:ext cx="287338" cy="3600450"/>
          </a:xfrm>
          <a:prstGeom prst="rightBrace">
            <a:avLst>
              <a:gd name="adj1" fmla="val 10442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zh-TW" sz="2400">
              <a:solidFill>
                <a:srgbClr val="00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endParaRPr kumimoji="1" lang="en-US" altLang="zh-TW" sz="2400">
              <a:solidFill>
                <a:srgbClr val="00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endParaRPr kumimoji="1" lang="en-US" altLang="zh-TW" sz="2400">
              <a:solidFill>
                <a:srgbClr val="00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r>
              <a:rPr kumimoji="1" lang="en-US" altLang="zh-TW" sz="24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Only need to maximize</a:t>
            </a:r>
          </a:p>
          <a:p>
            <a:pPr algn="ctr" eaLnBrk="1" hangingPunct="1"/>
            <a:r>
              <a:rPr kumimoji="1" lang="en-US" altLang="zh-TW" sz="24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this term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755650" y="2549525"/>
            <a:ext cx="2579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Consider GMM</a:t>
            </a:r>
          </a:p>
        </p:txBody>
      </p:sp>
      <p:graphicFrame>
        <p:nvGraphicFramePr>
          <p:cNvPr id="43032" name="Object 24"/>
          <p:cNvGraphicFramePr>
            <a:graphicFrameLocks noChangeAspect="1"/>
          </p:cNvGraphicFramePr>
          <p:nvPr/>
        </p:nvGraphicFramePr>
        <p:xfrm>
          <a:off x="1339850" y="3116263"/>
          <a:ext cx="73691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5" name="方程式" r:id="rId6" imgW="3670300" imgH="444500" progId="Equation.3">
                  <p:embed/>
                </p:oleObj>
              </mc:Choice>
              <mc:Fallback>
                <p:oleObj name="方程式" r:id="rId6" imgW="3670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116263"/>
                        <a:ext cx="73691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25"/>
          <p:cNvGraphicFramePr>
            <a:graphicFrameLocks noChangeAspect="1"/>
          </p:cNvGraphicFramePr>
          <p:nvPr/>
        </p:nvGraphicFramePr>
        <p:xfrm>
          <a:off x="1360488" y="4267200"/>
          <a:ext cx="1555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6" name="方程式" r:id="rId8" imgW="774364" imgH="228501" progId="Equation.3">
                  <p:embed/>
                </p:oleObj>
              </mc:Choice>
              <mc:Fallback>
                <p:oleObj name="方程式" r:id="rId8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267200"/>
                        <a:ext cx="1555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4" name="Object 26"/>
          <p:cNvGraphicFramePr>
            <a:graphicFrameLocks noChangeAspect="1"/>
          </p:cNvGraphicFramePr>
          <p:nvPr/>
        </p:nvGraphicFramePr>
        <p:xfrm>
          <a:off x="755650" y="5322888"/>
          <a:ext cx="82883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7" name="方程式" r:id="rId10" imgW="4127500" imgH="241300" progId="Equation.3">
                  <p:embed/>
                </p:oleObj>
              </mc:Choice>
              <mc:Fallback>
                <p:oleObj name="方程式" r:id="rId10" imgW="412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22888"/>
                        <a:ext cx="82883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5" name="AutoShape 27"/>
          <p:cNvSpPr>
            <a:spLocks/>
          </p:cNvSpPr>
          <p:nvPr/>
        </p:nvSpPr>
        <p:spPr bwMode="auto">
          <a:xfrm rot="5400000">
            <a:off x="3708400" y="5373688"/>
            <a:ext cx="287337" cy="1296988"/>
          </a:xfrm>
          <a:prstGeom prst="rightBrace">
            <a:avLst>
              <a:gd name="adj1" fmla="val 37615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zh-TW" sz="2400">
              <a:solidFill>
                <a:srgbClr val="00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endParaRPr kumimoji="1" lang="en-US" altLang="zh-TW" sz="2400">
              <a:solidFill>
                <a:srgbClr val="00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r>
              <a:rPr kumimoji="1" lang="en-US" altLang="zh-TW" sz="24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unrelated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6516688" y="333375"/>
            <a:ext cx="1079500" cy="358775"/>
          </a:xfrm>
          <a:prstGeom prst="rect">
            <a:avLst/>
          </a:prstGeom>
          <a:solidFill>
            <a:srgbClr val="33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kumimoji="1" 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769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4303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0" grpId="0" animBg="1"/>
      <p:bldP spid="43031" grpId="0"/>
      <p:bldP spid="43035" grpId="0" animBg="1"/>
      <p:bldP spid="430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1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6000" smtClean="0">
                <a:ea typeface="ＭＳ Ｐゴシック" panose="020B0600070205080204" pitchFamily="34" charset="-128"/>
              </a:rPr>
              <a:t>Finding </a:t>
            </a:r>
            <a:r>
              <a:rPr lang="en-US" altLang="zh-TW" sz="6000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TW" sz="6000" i="1" baseline="-2500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TW" sz="6000" smtClean="0">
                <a:ea typeface="ＭＳ Ｐゴシック" panose="020B0600070205080204" pitchFamily="34" charset="-128"/>
              </a:rPr>
              <a:t> </a:t>
            </a:r>
          </a:p>
        </p:txBody>
      </p:sp>
      <p:graphicFrame>
        <p:nvGraphicFramePr>
          <p:cNvPr id="75779" name="Object 14"/>
          <p:cNvGraphicFramePr>
            <a:graphicFrameLocks noChangeAspect="1"/>
          </p:cNvGraphicFramePr>
          <p:nvPr/>
        </p:nvGraphicFramePr>
        <p:xfrm>
          <a:off x="828675" y="96838"/>
          <a:ext cx="82073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9" name="方程式" r:id="rId4" imgW="4381500" imgH="431800" progId="Equation.3">
                  <p:embed/>
                </p:oleObj>
              </mc:Choice>
              <mc:Fallback>
                <p:oleObj name="方程式" r:id="rId4" imgW="438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96838"/>
                        <a:ext cx="8207375" cy="8112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AutoShape 15"/>
          <p:cNvSpPr>
            <a:spLocks/>
          </p:cNvSpPr>
          <p:nvPr/>
        </p:nvSpPr>
        <p:spPr bwMode="auto">
          <a:xfrm rot="5400000">
            <a:off x="7020719" y="-675481"/>
            <a:ext cx="287338" cy="3600450"/>
          </a:xfrm>
          <a:prstGeom prst="rightBrace">
            <a:avLst>
              <a:gd name="adj1" fmla="val 10442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zh-TW" sz="2400">
              <a:solidFill>
                <a:srgbClr val="00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endParaRPr kumimoji="1" lang="en-US" altLang="zh-TW" sz="2400">
              <a:solidFill>
                <a:srgbClr val="00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endParaRPr kumimoji="1" lang="en-US" altLang="zh-TW" sz="2400">
              <a:solidFill>
                <a:srgbClr val="00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ctr" eaLnBrk="1" hangingPunct="1"/>
            <a:r>
              <a:rPr kumimoji="1" lang="en-US" altLang="zh-TW" sz="24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Only need to maximize</a:t>
            </a:r>
          </a:p>
          <a:p>
            <a:pPr algn="ctr" eaLnBrk="1" hangingPunct="1"/>
            <a:r>
              <a:rPr kumimoji="1" lang="en-US" altLang="zh-TW" sz="24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this term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755650" y="2349500"/>
            <a:ext cx="5330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Therefore, we want to maximize:</a:t>
            </a:r>
          </a:p>
        </p:txBody>
      </p:sp>
      <p:sp>
        <p:nvSpPr>
          <p:cNvPr id="75784" name="Rectangle 21"/>
          <p:cNvSpPr>
            <a:spLocks noChangeArrowheads="1"/>
          </p:cNvSpPr>
          <p:nvPr/>
        </p:nvSpPr>
        <p:spPr bwMode="auto">
          <a:xfrm>
            <a:off x="6516688" y="333375"/>
            <a:ext cx="1079500" cy="358775"/>
          </a:xfrm>
          <a:prstGeom prst="rect">
            <a:avLst/>
          </a:prstGeom>
          <a:solidFill>
            <a:srgbClr val="33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kumimoji="1" 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977900" y="2924175"/>
          <a:ext cx="79232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" name="方程式" r:id="rId6" imgW="4330700" imgH="431800" progId="Equation.3">
                  <p:embed/>
                </p:oleObj>
              </mc:Choice>
              <mc:Fallback>
                <p:oleObj name="方程式" r:id="rId6" imgW="4330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924175"/>
                        <a:ext cx="7923213" cy="79216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1023938" y="40767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414597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8" grpId="0"/>
      <p:bldP spid="440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1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6000" smtClean="0">
                <a:ea typeface="ＭＳ Ｐゴシック" panose="020B0600070205080204" pitchFamily="34" charset="-128"/>
              </a:rPr>
              <a:t>Finding </a:t>
            </a:r>
            <a:r>
              <a:rPr lang="en-US" altLang="zh-TW" sz="6000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TW" sz="6000" i="1" baseline="-2500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TW" sz="6000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77827" name="Text Box 17"/>
          <p:cNvSpPr txBox="1">
            <a:spLocks noChangeArrowheads="1"/>
          </p:cNvSpPr>
          <p:nvPr/>
        </p:nvSpPr>
        <p:spPr bwMode="auto">
          <a:xfrm>
            <a:off x="755650" y="2349500"/>
            <a:ext cx="5330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Therefore, we want to maximize:</a:t>
            </a:r>
          </a:p>
        </p:txBody>
      </p:sp>
      <p:graphicFrame>
        <p:nvGraphicFramePr>
          <p:cNvPr id="77828" name="Object 21"/>
          <p:cNvGraphicFramePr>
            <a:graphicFrameLocks noChangeAspect="1"/>
          </p:cNvGraphicFramePr>
          <p:nvPr/>
        </p:nvGraphicFramePr>
        <p:xfrm>
          <a:off x="977900" y="2924175"/>
          <a:ext cx="79232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2" name="方程式" r:id="rId4" imgW="4330700" imgH="431800" progId="Equation.3">
                  <p:embed/>
                </p:oleObj>
              </mc:Choice>
              <mc:Fallback>
                <p:oleObj name="方程式" r:id="rId4" imgW="4330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924175"/>
                        <a:ext cx="7923213" cy="79216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7" name="Object 31"/>
          <p:cNvGraphicFramePr>
            <a:graphicFrameLocks noChangeAspect="1"/>
          </p:cNvGraphicFramePr>
          <p:nvPr/>
        </p:nvGraphicFramePr>
        <p:xfrm>
          <a:off x="900113" y="4340225"/>
          <a:ext cx="272732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3" name="方程式" r:id="rId6" imgW="1371600" imgH="838200" progId="Equation.3">
                  <p:embed/>
                </p:oleObj>
              </mc:Choice>
              <mc:Fallback>
                <p:oleObj name="方程式" r:id="rId6" imgW="1371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40225"/>
                        <a:ext cx="2727325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8" name="Object 32"/>
          <p:cNvGraphicFramePr>
            <a:graphicFrameLocks noChangeAspect="1"/>
          </p:cNvGraphicFramePr>
          <p:nvPr/>
        </p:nvGraphicFramePr>
        <p:xfrm>
          <a:off x="4140200" y="4365625"/>
          <a:ext cx="46736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4" name="方程式" r:id="rId8" imgW="2349500" imgH="838200" progId="Equation.3">
                  <p:embed/>
                </p:oleObj>
              </mc:Choice>
              <mc:Fallback>
                <p:oleObj name="方程式" r:id="rId8" imgW="2349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365625"/>
                        <a:ext cx="46736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1" name="Object 35"/>
          <p:cNvGraphicFramePr>
            <a:graphicFrameLocks noChangeAspect="1"/>
          </p:cNvGraphicFramePr>
          <p:nvPr/>
        </p:nvGraphicFramePr>
        <p:xfrm>
          <a:off x="4932363" y="188913"/>
          <a:ext cx="381635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5" name="方程式" r:id="rId10" imgW="1892300" imgH="673100" progId="Equation.3">
                  <p:embed/>
                </p:oleObj>
              </mc:Choice>
              <mc:Fallback>
                <p:oleObj name="方程式" r:id="rId10" imgW="18923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88913"/>
                        <a:ext cx="3816350" cy="13620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40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6000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762000" y="1633538"/>
            <a:ext cx="376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2800" dirty="0">
                <a:latin typeface="Arial" panose="020B0604020202020204" pitchFamily="34" charset="0"/>
                <a:ea typeface="新細明體" panose="02020500000000000000" pitchFamily="18" charset="-120"/>
              </a:rPr>
              <a:t>EM algorithm for GMM</a:t>
            </a:r>
          </a:p>
        </p:txBody>
      </p:sp>
      <p:graphicFrame>
        <p:nvGraphicFramePr>
          <p:cNvPr id="7987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27599"/>
              </p:ext>
            </p:extLst>
          </p:nvPr>
        </p:nvGraphicFramePr>
        <p:xfrm>
          <a:off x="2138363" y="2608227"/>
          <a:ext cx="2815761" cy="100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2" name="方程式" r:id="rId4" imgW="1892300" imgH="673100" progId="Equation.3">
                  <p:embed/>
                </p:oleObj>
              </mc:Choice>
              <mc:Fallback>
                <p:oleObj name="方程式" r:id="rId4" imgW="18923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608227"/>
                        <a:ext cx="2815761" cy="100496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2124075" y="3643313"/>
          <a:ext cx="2565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3" name="方程式" r:id="rId6" imgW="1536700" imgH="431800" progId="Equation.3">
                  <p:embed/>
                </p:oleObj>
              </mc:Choice>
              <mc:Fallback>
                <p:oleObj name="方程式" r:id="rId6" imgW="1536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43313"/>
                        <a:ext cx="2565400" cy="7239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2138363" y="4508500"/>
          <a:ext cx="22987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4" name="方程式" r:id="rId8" imgW="1485900" imgH="838200" progId="Equation.3">
                  <p:embed/>
                </p:oleObj>
              </mc:Choice>
              <mc:Fallback>
                <p:oleObj name="方程式" r:id="rId8" imgW="1485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4508500"/>
                        <a:ext cx="2298700" cy="12985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4581525" y="4508500"/>
          <a:ext cx="416718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5" name="方程式" r:id="rId10" imgW="2692400" imgH="838200" progId="Equation.3">
                  <p:embed/>
                </p:oleObj>
              </mc:Choice>
              <mc:Fallback>
                <p:oleObj name="方程式" r:id="rId10" imgW="2692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4508500"/>
                        <a:ext cx="4167188" cy="12985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176338" y="2190750"/>
            <a:ext cx="582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Given an initial guess </a:t>
            </a:r>
            <a:r>
              <a:rPr kumimoji="1"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</a:t>
            </a:r>
            <a:r>
              <a:rPr kumimoji="1" lang="en-US" altLang="zh-TW" sz="2400" i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kumimoji="1"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, find </a:t>
            </a:r>
            <a:r>
              <a:rPr kumimoji="1"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</a:t>
            </a:r>
            <a:r>
              <a:rPr kumimoji="1" lang="en-US" altLang="zh-TW" sz="2400" i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new</a:t>
            </a:r>
            <a:r>
              <a:rPr kumimoji="1"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as follows</a:t>
            </a:r>
          </a:p>
        </p:txBody>
      </p:sp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2197100" y="6092825"/>
          <a:ext cx="18002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6" name="方程式" r:id="rId12" imgW="723586" imgH="203112" progId="Equation.3">
                  <p:embed/>
                </p:oleObj>
              </mc:Choice>
              <mc:Fallback>
                <p:oleObj name="方程式" r:id="rId12" imgW="72358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6092825"/>
                        <a:ext cx="18002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AutoShape 17"/>
          <p:cNvSpPr>
            <a:spLocks noChangeArrowheads="1"/>
          </p:cNvSpPr>
          <p:nvPr/>
        </p:nvSpPr>
        <p:spPr bwMode="auto">
          <a:xfrm flipH="1" flipV="1">
            <a:off x="971550" y="2776538"/>
            <a:ext cx="719138" cy="3821112"/>
          </a:xfrm>
          <a:prstGeom prst="curvedLeftArrow">
            <a:avLst>
              <a:gd name="adj1" fmla="val 84106"/>
              <a:gd name="adj2" fmla="val 168212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TW" sz="2400" b="1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Not converge</a:t>
            </a:r>
            <a:r>
              <a:rPr kumimoji="1" lang="en-US" altLang="zh-TW" b="1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34200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  <p:bldP spid="47119" grpId="0"/>
      <p:bldP spid="471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0" y="5715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000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How about </a:t>
            </a:r>
            <a:r>
              <a:rPr lang="en-US" sz="4000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Multimodal</a:t>
            </a:r>
            <a:r>
              <a:rPr lang="en-US" altLang="ko-KR" sz="4000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 cases?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52400" y="1554163"/>
            <a:ext cx="883920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altLang="ko-KR" sz="2000" b="1" dirty="0" smtClean="0">
              <a:solidFill>
                <a:srgbClr val="2D2DB9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b="1" dirty="0" smtClean="0">
              <a:solidFill>
                <a:srgbClr val="2D2DB9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b="1" dirty="0" smtClean="0">
              <a:solidFill>
                <a:srgbClr val="2D2DB9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b="1" dirty="0" smtClean="0">
              <a:solidFill>
                <a:srgbClr val="2D2DB9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b="1" dirty="0" smtClean="0">
              <a:solidFill>
                <a:srgbClr val="2D2DB9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b="1" dirty="0" smtClean="0">
              <a:solidFill>
                <a:srgbClr val="2D2DB9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b="1" dirty="0" smtClean="0">
              <a:solidFill>
                <a:srgbClr val="2D2DB9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b="1" dirty="0" smtClean="0">
              <a:solidFill>
                <a:srgbClr val="2D2DB9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b="1" dirty="0" smtClean="0">
              <a:solidFill>
                <a:srgbClr val="2D2DB9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b="1" dirty="0" smtClean="0">
              <a:solidFill>
                <a:srgbClr val="2D2DB9"/>
              </a:solidFill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altLang="ko-KR" sz="2000" b="1" dirty="0" smtClean="0">
              <a:solidFill>
                <a:srgbClr val="2D2DB9"/>
              </a:solidFill>
              <a:ea typeface="굴림" panose="020B0600000101010101" pitchFamily="3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554163"/>
            <a:ext cx="339725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3935413"/>
            <a:ext cx="2635250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3884613"/>
            <a:ext cx="259873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1714500"/>
            <a:ext cx="312102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847725"/>
            <a:ext cx="7924800" cy="790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Mixture Models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638300"/>
            <a:ext cx="7967662" cy="207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ea typeface="ＭＳ Ｐゴシック" panose="020B0600070205080204" pitchFamily="34" charset="-128"/>
              </a:rPr>
              <a:t>If you believe that the data set is comprised of </a:t>
            </a:r>
            <a:r>
              <a:rPr lang="en-US" altLang="zh-TW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several distinct populations</a:t>
            </a:r>
            <a:endParaRPr lang="en-US" altLang="zh-TW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zh-TW" smtClean="0">
                <a:ea typeface="ＭＳ Ｐゴシック" panose="020B0600070205080204" pitchFamily="34" charset="-128"/>
              </a:rPr>
              <a:t>It has the following form: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722313" y="3160713"/>
          <a:ext cx="4408487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方程式" r:id="rId4" imgW="1586811" imgH="444307" progId="Equation.3">
                  <p:embed/>
                </p:oleObj>
              </mc:Choice>
              <mc:Fallback>
                <p:oleObj name="方程式" r:id="rId4" imgW="1586811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160713"/>
                        <a:ext cx="4408487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147888" y="4511675"/>
          <a:ext cx="46910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方程式" r:id="rId6" imgW="1688367" imgH="215806" progId="Equation.3">
                  <p:embed/>
                </p:oleObj>
              </mc:Choice>
              <mc:Fallback>
                <p:oleObj name="方程式" r:id="rId6" imgW="1688367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4511675"/>
                        <a:ext cx="469106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6854825" y="3160713"/>
          <a:ext cx="16224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" name="方程式" r:id="rId8" imgW="583947" imgH="444307" progId="Equation.3">
                  <p:embed/>
                </p:oleObj>
              </mc:Choice>
              <mc:Fallback>
                <p:oleObj name="方程式" r:id="rId8" imgW="583947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825" y="3160713"/>
                        <a:ext cx="1622425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583238" y="3517900"/>
            <a:ext cx="817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with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0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020763"/>
            <a:ext cx="7924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5400" smtClean="0">
                <a:ea typeface="ＭＳ Ｐゴシック" panose="020B0600070205080204" pitchFamily="34" charset="-128"/>
              </a:rPr>
              <a:t>Mixture Models</a:t>
            </a: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5757863" y="46038"/>
          <a:ext cx="32781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" name="方程式" r:id="rId4" imgW="1586811" imgH="444307" progId="Equation.3">
                  <p:embed/>
                </p:oleObj>
              </mc:Choice>
              <mc:Fallback>
                <p:oleObj name="方程式" r:id="rId4" imgW="1586811" imgH="44430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46038"/>
                        <a:ext cx="3278187" cy="9175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8" name="Group 25"/>
          <p:cNvGrpSpPr>
            <a:grpSpLocks/>
          </p:cNvGrpSpPr>
          <p:nvPr/>
        </p:nvGrpSpPr>
        <p:grpSpPr bwMode="auto">
          <a:xfrm>
            <a:off x="1747838" y="2682875"/>
            <a:ext cx="1870075" cy="2133600"/>
            <a:chOff x="1153" y="2131"/>
            <a:chExt cx="1068" cy="1344"/>
          </a:xfrm>
        </p:grpSpPr>
        <p:sp>
          <p:nvSpPr>
            <p:cNvPr id="13328" name="Freeform 26"/>
            <p:cNvSpPr>
              <a:spLocks/>
            </p:cNvSpPr>
            <p:nvPr/>
          </p:nvSpPr>
          <p:spPr bwMode="auto">
            <a:xfrm>
              <a:off x="1153" y="2131"/>
              <a:ext cx="1068" cy="1344"/>
            </a:xfrm>
            <a:custGeom>
              <a:avLst/>
              <a:gdLst>
                <a:gd name="T0" fmla="*/ 174 w 1942"/>
                <a:gd name="T1" fmla="*/ 1013 h 1745"/>
                <a:gd name="T2" fmla="*/ 25 w 1942"/>
                <a:gd name="T3" fmla="*/ 594 h 1745"/>
                <a:gd name="T4" fmla="*/ 324 w 1942"/>
                <a:gd name="T5" fmla="*/ 314 h 1745"/>
                <a:gd name="T6" fmla="*/ 574 w 1942"/>
                <a:gd name="T7" fmla="*/ 35 h 1745"/>
                <a:gd name="T8" fmla="*/ 1022 w 1942"/>
                <a:gd name="T9" fmla="*/ 524 h 1745"/>
                <a:gd name="T10" fmla="*/ 848 w 1942"/>
                <a:gd name="T11" fmla="*/ 1257 h 1745"/>
                <a:gd name="T12" fmla="*/ 499 w 1942"/>
                <a:gd name="T13" fmla="*/ 1047 h 1745"/>
                <a:gd name="T14" fmla="*/ 249 w 1942"/>
                <a:gd name="T15" fmla="*/ 1083 h 1745"/>
                <a:gd name="T16" fmla="*/ 174 w 1942"/>
                <a:gd name="T17" fmla="*/ 1013 h 17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2" h="1745">
                  <a:moveTo>
                    <a:pt x="317" y="1315"/>
                  </a:moveTo>
                  <a:cubicBezTo>
                    <a:pt x="249" y="1209"/>
                    <a:pt x="0" y="922"/>
                    <a:pt x="45" y="771"/>
                  </a:cubicBezTo>
                  <a:cubicBezTo>
                    <a:pt x="90" y="620"/>
                    <a:pt x="423" y="529"/>
                    <a:pt x="589" y="408"/>
                  </a:cubicBezTo>
                  <a:cubicBezTo>
                    <a:pt x="755" y="287"/>
                    <a:pt x="831" y="0"/>
                    <a:pt x="1043" y="45"/>
                  </a:cubicBezTo>
                  <a:cubicBezTo>
                    <a:pt x="1255" y="90"/>
                    <a:pt x="1776" y="415"/>
                    <a:pt x="1859" y="680"/>
                  </a:cubicBezTo>
                  <a:cubicBezTo>
                    <a:pt x="1942" y="945"/>
                    <a:pt x="1701" y="1519"/>
                    <a:pt x="1542" y="1632"/>
                  </a:cubicBezTo>
                  <a:cubicBezTo>
                    <a:pt x="1383" y="1745"/>
                    <a:pt x="1088" y="1398"/>
                    <a:pt x="907" y="1360"/>
                  </a:cubicBezTo>
                  <a:cubicBezTo>
                    <a:pt x="726" y="1322"/>
                    <a:pt x="551" y="1413"/>
                    <a:pt x="453" y="1406"/>
                  </a:cubicBezTo>
                  <a:cubicBezTo>
                    <a:pt x="355" y="1399"/>
                    <a:pt x="385" y="1421"/>
                    <a:pt x="317" y="1315"/>
                  </a:cubicBez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27"/>
            <p:cNvSpPr txBox="1">
              <a:spLocks noChangeArrowheads="1"/>
            </p:cNvSpPr>
            <p:nvPr/>
          </p:nvSpPr>
          <p:spPr bwMode="auto">
            <a:xfrm>
              <a:off x="1519" y="2485"/>
              <a:ext cx="40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TW" sz="4800" b="1">
                  <a:latin typeface="Arial" panose="020B060402020202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</a:t>
              </a:r>
            </a:p>
          </p:txBody>
        </p:sp>
      </p:grp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1042988" y="5229225"/>
            <a:ext cx="741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Let </a:t>
            </a:r>
            <a:r>
              <a:rPr kumimoji="1" lang="en-US" altLang="zh-TW" sz="3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y</a:t>
            </a:r>
            <a:r>
              <a:rPr kumimoji="1" lang="en-US" altLang="zh-TW" sz="3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kumimoji="1"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{1,…, </a:t>
            </a:r>
            <a:r>
              <a:rPr kumimoji="1" lang="en-US" altLang="zh-TW" sz="3200" i="1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kumimoji="1"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  <a:r>
              <a:rPr kumimoji="1" lang="en-US" altLang="zh-TW" sz="32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represents the source that generates the data.</a:t>
            </a:r>
            <a:r>
              <a:rPr kumimoji="1" lang="en-US" altLang="zh-TW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713" y="2519363"/>
            <a:ext cx="1104900" cy="2462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5488" y="2781300"/>
            <a:ext cx="544512" cy="600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1200" y="4133850"/>
            <a:ext cx="544513" cy="600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69963" y="3482975"/>
            <a:ext cx="0" cy="579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7350" y="4267200"/>
          <a:ext cx="3571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6" name="Equation" r:id="rId6" imgW="164880" imgH="164880" progId="Equation.DSMT4">
                  <p:embed/>
                </p:oleObj>
              </mc:Choice>
              <mc:Fallback>
                <p:oleObj name="Equation" r:id="rId6" imgW="164880" imgH="164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267200"/>
                        <a:ext cx="3571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87350" y="2713038"/>
          <a:ext cx="357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7" name="Equation" r:id="rId8" imgW="164880" imgH="164880" progId="Equation.DSMT4">
                  <p:embed/>
                </p:oleObj>
              </mc:Choice>
              <mc:Fallback>
                <p:oleObj name="Equation" r:id="rId8" imgW="164880" imgH="1648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2713038"/>
                        <a:ext cx="357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911600" y="2968625"/>
            <a:ext cx="1431925" cy="576263"/>
          </a:xfrm>
          <a:prstGeom prst="rightArrow">
            <a:avLst>
              <a:gd name="adj1" fmla="val 50000"/>
              <a:gd name="adj2" fmla="val 563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24" name="Object 18"/>
          <p:cNvGraphicFramePr>
            <a:graphicFrameLocks noChangeAspect="1"/>
          </p:cNvGraphicFramePr>
          <p:nvPr/>
        </p:nvGraphicFramePr>
        <p:xfrm>
          <a:off x="5480050" y="2897188"/>
          <a:ext cx="3609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8" name="方程式" r:id="rId10" imgW="1181100" imgH="228600" progId="Equation.3">
                  <p:embed/>
                </p:oleObj>
              </mc:Choice>
              <mc:Fallback>
                <p:oleObj name="方程式" r:id="rId10" imgW="11811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2897188"/>
                        <a:ext cx="36099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3894138" y="4265613"/>
            <a:ext cx="1431925" cy="576262"/>
          </a:xfrm>
          <a:prstGeom prst="rightArrow">
            <a:avLst>
              <a:gd name="adj1" fmla="val 50000"/>
              <a:gd name="adj2" fmla="val 563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26" name="Object 24"/>
          <p:cNvGraphicFramePr>
            <a:graphicFrameLocks noChangeAspect="1"/>
          </p:cNvGraphicFramePr>
          <p:nvPr/>
        </p:nvGraphicFramePr>
        <p:xfrm>
          <a:off x="5480050" y="4133850"/>
          <a:ext cx="35560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9" name="Equation" r:id="rId12" imgW="1181100" imgH="228600" progId="Equation.DSMT4">
                  <p:embed/>
                </p:oleObj>
              </mc:Choice>
              <mc:Fallback>
                <p:oleObj name="Equation" r:id="rId12" imgW="11811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4133850"/>
                        <a:ext cx="35560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3" grpId="0"/>
      <p:bldP spid="4" grpId="0" animBg="1"/>
      <p:bldP spid="5" grpId="0" animBg="1"/>
      <p:bldP spid="16" grpId="0" animBg="1"/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0"/>
          <p:cNvSpPr>
            <a:spLocks noGrp="1" noChangeArrowheads="1"/>
          </p:cNvSpPr>
          <p:nvPr>
            <p:ph type="title"/>
          </p:nvPr>
        </p:nvSpPr>
        <p:spPr bwMode="auto">
          <a:xfrm>
            <a:off x="788988" y="974314"/>
            <a:ext cx="7924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5400" dirty="0" smtClean="0">
                <a:ea typeface="ＭＳ Ｐゴシック" panose="020B0600070205080204" pitchFamily="34" charset="-128"/>
              </a:rPr>
              <a:t>Mixture Models</a:t>
            </a:r>
          </a:p>
        </p:txBody>
      </p:sp>
      <p:graphicFrame>
        <p:nvGraphicFramePr>
          <p:cNvPr id="1536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981188"/>
              </p:ext>
            </p:extLst>
          </p:nvPr>
        </p:nvGraphicFramePr>
        <p:xfrm>
          <a:off x="5680075" y="46038"/>
          <a:ext cx="3435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" name="Equation" r:id="rId4" imgW="1663560" imgH="444240" progId="Equation.DSMT4">
                  <p:embed/>
                </p:oleObj>
              </mc:Choice>
              <mc:Fallback>
                <p:oleObj name="Equation" r:id="rId4" imgW="166356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46038"/>
                        <a:ext cx="3435350" cy="9175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4" name="Group 28"/>
          <p:cNvGrpSpPr>
            <a:grpSpLocks/>
          </p:cNvGrpSpPr>
          <p:nvPr/>
        </p:nvGrpSpPr>
        <p:grpSpPr bwMode="auto">
          <a:xfrm>
            <a:off x="1747838" y="2682875"/>
            <a:ext cx="2922466" cy="2133600"/>
            <a:chOff x="1153" y="1905"/>
            <a:chExt cx="1669" cy="1344"/>
          </a:xfrm>
        </p:grpSpPr>
        <p:sp>
          <p:nvSpPr>
            <p:cNvPr id="15377" name="AutoShape 23"/>
            <p:cNvSpPr>
              <a:spLocks noChangeArrowheads="1"/>
            </p:cNvSpPr>
            <p:nvPr/>
          </p:nvSpPr>
          <p:spPr bwMode="auto">
            <a:xfrm>
              <a:off x="2255" y="2886"/>
              <a:ext cx="567" cy="363"/>
            </a:xfrm>
            <a:prstGeom prst="rightArrow">
              <a:avLst>
                <a:gd name="adj1" fmla="val 50000"/>
                <a:gd name="adj2" fmla="val 562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>
                <a:latin typeface="Arial" panose="020B0604020202020204" pitchFamily="34" charset="0"/>
              </a:endParaRPr>
            </a:p>
          </p:txBody>
        </p:sp>
        <p:grpSp>
          <p:nvGrpSpPr>
            <p:cNvPr id="15378" name="Group 25"/>
            <p:cNvGrpSpPr>
              <a:grpSpLocks/>
            </p:cNvGrpSpPr>
            <p:nvPr/>
          </p:nvGrpSpPr>
          <p:grpSpPr bwMode="auto">
            <a:xfrm>
              <a:off x="1153" y="1905"/>
              <a:ext cx="1068" cy="1344"/>
              <a:chOff x="1153" y="2131"/>
              <a:chExt cx="1068" cy="1344"/>
            </a:xfrm>
          </p:grpSpPr>
          <p:sp>
            <p:nvSpPr>
              <p:cNvPr id="15379" name="Freeform 26"/>
              <p:cNvSpPr>
                <a:spLocks/>
              </p:cNvSpPr>
              <p:nvPr/>
            </p:nvSpPr>
            <p:spPr bwMode="auto">
              <a:xfrm>
                <a:off x="1153" y="2131"/>
                <a:ext cx="1068" cy="1344"/>
              </a:xfrm>
              <a:custGeom>
                <a:avLst/>
                <a:gdLst>
                  <a:gd name="T0" fmla="*/ 174 w 1942"/>
                  <a:gd name="T1" fmla="*/ 1013 h 1745"/>
                  <a:gd name="T2" fmla="*/ 25 w 1942"/>
                  <a:gd name="T3" fmla="*/ 594 h 1745"/>
                  <a:gd name="T4" fmla="*/ 324 w 1942"/>
                  <a:gd name="T5" fmla="*/ 314 h 1745"/>
                  <a:gd name="T6" fmla="*/ 574 w 1942"/>
                  <a:gd name="T7" fmla="*/ 35 h 1745"/>
                  <a:gd name="T8" fmla="*/ 1022 w 1942"/>
                  <a:gd name="T9" fmla="*/ 524 h 1745"/>
                  <a:gd name="T10" fmla="*/ 848 w 1942"/>
                  <a:gd name="T11" fmla="*/ 1257 h 1745"/>
                  <a:gd name="T12" fmla="*/ 499 w 1942"/>
                  <a:gd name="T13" fmla="*/ 1047 h 1745"/>
                  <a:gd name="T14" fmla="*/ 249 w 1942"/>
                  <a:gd name="T15" fmla="*/ 1083 h 1745"/>
                  <a:gd name="T16" fmla="*/ 174 w 1942"/>
                  <a:gd name="T17" fmla="*/ 1013 h 17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42" h="1745">
                    <a:moveTo>
                      <a:pt x="317" y="1315"/>
                    </a:moveTo>
                    <a:cubicBezTo>
                      <a:pt x="249" y="1209"/>
                      <a:pt x="0" y="922"/>
                      <a:pt x="45" y="771"/>
                    </a:cubicBezTo>
                    <a:cubicBezTo>
                      <a:pt x="90" y="620"/>
                      <a:pt x="423" y="529"/>
                      <a:pt x="589" y="408"/>
                    </a:cubicBezTo>
                    <a:cubicBezTo>
                      <a:pt x="755" y="287"/>
                      <a:pt x="831" y="0"/>
                      <a:pt x="1043" y="45"/>
                    </a:cubicBezTo>
                    <a:cubicBezTo>
                      <a:pt x="1255" y="90"/>
                      <a:pt x="1776" y="415"/>
                      <a:pt x="1859" y="680"/>
                    </a:cubicBezTo>
                    <a:cubicBezTo>
                      <a:pt x="1942" y="945"/>
                      <a:pt x="1701" y="1519"/>
                      <a:pt x="1542" y="1632"/>
                    </a:cubicBezTo>
                    <a:cubicBezTo>
                      <a:pt x="1383" y="1745"/>
                      <a:pt x="1088" y="1398"/>
                      <a:pt x="907" y="1360"/>
                    </a:cubicBezTo>
                    <a:cubicBezTo>
                      <a:pt x="726" y="1322"/>
                      <a:pt x="551" y="1413"/>
                      <a:pt x="453" y="1406"/>
                    </a:cubicBezTo>
                    <a:cubicBezTo>
                      <a:pt x="355" y="1399"/>
                      <a:pt x="385" y="1421"/>
                      <a:pt x="317" y="1315"/>
                    </a:cubicBezTo>
                    <a:close/>
                  </a:path>
                </a:pathLst>
              </a:cu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0" name="Text Box 27"/>
              <p:cNvSpPr txBox="1">
                <a:spLocks noChangeArrowheads="1"/>
              </p:cNvSpPr>
              <p:nvPr/>
            </p:nvSpPr>
            <p:spPr bwMode="auto">
              <a:xfrm>
                <a:off x="1519" y="2485"/>
                <a:ext cx="401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TW" sz="4800" b="1">
                    <a:latin typeface="Arial" panose="020B0604020202020204" pitchFamily="34" charset="0"/>
                    <a:ea typeface="新細明體" panose="02020500000000000000" pitchFamily="18" charset="-120"/>
                    <a:sym typeface="Symbol" panose="05050102010706020507" pitchFamily="18" charset="2"/>
                  </a:rPr>
                  <a:t></a:t>
                </a:r>
              </a:p>
            </p:txBody>
          </p:sp>
        </p:grpSp>
      </p:grpSp>
      <p:sp>
        <p:nvSpPr>
          <p:cNvPr id="15365" name="Text Box 29"/>
          <p:cNvSpPr txBox="1">
            <a:spLocks noChangeArrowheads="1"/>
          </p:cNvSpPr>
          <p:nvPr/>
        </p:nvSpPr>
        <p:spPr bwMode="auto">
          <a:xfrm>
            <a:off x="1042988" y="5229225"/>
            <a:ext cx="741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TW" sz="3200">
                <a:latin typeface="Times New Roman" panose="02020603050405020304" pitchFamily="18" charset="0"/>
                <a:ea typeface="新細明體" panose="02020500000000000000" pitchFamily="18" charset="-120"/>
              </a:rPr>
              <a:t>Let </a:t>
            </a:r>
            <a:r>
              <a:rPr kumimoji="1" lang="en-US" altLang="zh-TW" sz="3200" i="1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y</a:t>
            </a:r>
            <a:r>
              <a:rPr kumimoji="1" lang="en-US" altLang="zh-TW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kumimoji="1" lang="en-US" altLang="zh-TW" sz="32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{1,…, </a:t>
            </a:r>
            <a:r>
              <a:rPr kumimoji="1" lang="en-US" altLang="zh-TW" sz="3200" i="1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kumimoji="1" lang="en-US" altLang="zh-TW" sz="32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  <a:r>
              <a:rPr kumimoji="1" lang="en-US" altLang="zh-TW" sz="32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represents the source that generates the data.</a:t>
            </a:r>
            <a:r>
              <a:rPr kumimoji="1" lang="en-US" altLang="zh-TW" sz="32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713" y="2519363"/>
            <a:ext cx="1104900" cy="2462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5488" y="2781300"/>
            <a:ext cx="544512" cy="600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1200" y="4133850"/>
            <a:ext cx="544513" cy="600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69963" y="3482975"/>
            <a:ext cx="0" cy="579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370" name="Object 8"/>
          <p:cNvGraphicFramePr>
            <a:graphicFrameLocks noChangeAspect="1"/>
          </p:cNvGraphicFramePr>
          <p:nvPr/>
        </p:nvGraphicFramePr>
        <p:xfrm>
          <a:off x="387350" y="4267200"/>
          <a:ext cx="3571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" name="Equation" r:id="rId6" imgW="164880" imgH="164880" progId="Equation.DSMT4">
                  <p:embed/>
                </p:oleObj>
              </mc:Choice>
              <mc:Fallback>
                <p:oleObj name="Equation" r:id="rId6" imgW="164880" imgH="164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267200"/>
                        <a:ext cx="3571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21"/>
          <p:cNvGraphicFramePr>
            <a:graphicFrameLocks noChangeAspect="1"/>
          </p:cNvGraphicFramePr>
          <p:nvPr/>
        </p:nvGraphicFramePr>
        <p:xfrm>
          <a:off x="387350" y="2713038"/>
          <a:ext cx="357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" name="Equation" r:id="rId8" imgW="164880" imgH="164880" progId="Equation.DSMT4">
                  <p:embed/>
                </p:oleObj>
              </mc:Choice>
              <mc:Fallback>
                <p:oleObj name="Equation" r:id="rId8" imgW="164880" imgH="1648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2713038"/>
                        <a:ext cx="357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AutoShape 17"/>
          <p:cNvSpPr>
            <a:spLocks noChangeArrowheads="1"/>
          </p:cNvSpPr>
          <p:nvPr/>
        </p:nvSpPr>
        <p:spPr bwMode="auto">
          <a:xfrm>
            <a:off x="3678238" y="2957513"/>
            <a:ext cx="992187" cy="576262"/>
          </a:xfrm>
          <a:prstGeom prst="rightArrow">
            <a:avLst>
              <a:gd name="adj1" fmla="val 50000"/>
              <a:gd name="adj2" fmla="val 5621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1537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63969"/>
              </p:ext>
            </p:extLst>
          </p:nvPr>
        </p:nvGraphicFramePr>
        <p:xfrm>
          <a:off x="4687888" y="3919538"/>
          <a:ext cx="779462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5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3919538"/>
                        <a:ext cx="779462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4422"/>
              </p:ext>
            </p:extLst>
          </p:nvPr>
        </p:nvGraphicFramePr>
        <p:xfrm>
          <a:off x="4730727" y="2820194"/>
          <a:ext cx="15097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6" name="Equation" r:id="rId12" imgW="406080" imgH="228600" progId="Equation.DSMT4">
                  <p:embed/>
                </p:oleObj>
              </mc:Choice>
              <mc:Fallback>
                <p:oleObj name="Equation" r:id="rId12" imgW="40608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27" y="2820194"/>
                        <a:ext cx="15097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117444"/>
              </p:ext>
            </p:extLst>
          </p:nvPr>
        </p:nvGraphicFramePr>
        <p:xfrm>
          <a:off x="5432425" y="4240213"/>
          <a:ext cx="37115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7" name="Equation" r:id="rId14" imgW="1714320" imgH="241200" progId="Equation.DSMT4">
                  <p:embed/>
                </p:oleObj>
              </mc:Choice>
              <mc:Fallback>
                <p:oleObj name="Equation" r:id="rId14" imgW="1714320" imgH="24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4240213"/>
                        <a:ext cx="3711575" cy="5238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873265"/>
              </p:ext>
            </p:extLst>
          </p:nvPr>
        </p:nvGraphicFramePr>
        <p:xfrm>
          <a:off x="6465864" y="2982119"/>
          <a:ext cx="2413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8" name="Equation" r:id="rId16" imgW="1104840" imgH="241200" progId="Equation.DSMT4">
                  <p:embed/>
                </p:oleObj>
              </mc:Choice>
              <mc:Fallback>
                <p:oleObj name="Equation" r:id="rId16" imgW="1104840" imgH="241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64" y="2982119"/>
                        <a:ext cx="2413000" cy="525462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15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5400" dirty="0" smtClean="0">
                <a:ea typeface="ＭＳ Ｐゴシック" panose="020B0600070205080204" pitchFamily="34" charset="-128"/>
              </a:rPr>
              <a:t>Mixture Models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65894" y="3586163"/>
            <a:ext cx="2225992" cy="1944687"/>
            <a:chOff x="567" y="1480"/>
            <a:chExt cx="2052" cy="1769"/>
          </a:xfrm>
        </p:grpSpPr>
        <p:sp>
          <p:nvSpPr>
            <p:cNvPr id="36878" name="AutoShape 34"/>
            <p:cNvSpPr>
              <a:spLocks noChangeArrowheads="1"/>
            </p:cNvSpPr>
            <p:nvPr/>
          </p:nvSpPr>
          <p:spPr bwMode="auto">
            <a:xfrm>
              <a:off x="1802" y="1774"/>
              <a:ext cx="817" cy="363"/>
            </a:xfrm>
            <a:prstGeom prst="rightArrow">
              <a:avLst>
                <a:gd name="adj1" fmla="val 50000"/>
                <a:gd name="adj2" fmla="val 5626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36879" name="AutoShape 35"/>
            <p:cNvSpPr>
              <a:spLocks noChangeArrowheads="1"/>
            </p:cNvSpPr>
            <p:nvPr/>
          </p:nvSpPr>
          <p:spPr bwMode="auto">
            <a:xfrm>
              <a:off x="1787" y="2753"/>
              <a:ext cx="817" cy="363"/>
            </a:xfrm>
            <a:prstGeom prst="rightArrow">
              <a:avLst>
                <a:gd name="adj1" fmla="val 50000"/>
                <a:gd name="adj2" fmla="val 562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>
                <a:latin typeface="Arial" panose="020B0604020202020204" pitchFamily="34" charset="0"/>
              </a:endParaRPr>
            </a:p>
          </p:txBody>
        </p:sp>
        <p:grpSp>
          <p:nvGrpSpPr>
            <p:cNvPr id="36880" name="Group 36"/>
            <p:cNvGrpSpPr>
              <a:grpSpLocks/>
            </p:cNvGrpSpPr>
            <p:nvPr/>
          </p:nvGrpSpPr>
          <p:grpSpPr bwMode="auto">
            <a:xfrm>
              <a:off x="567" y="1480"/>
              <a:ext cx="1451" cy="1769"/>
              <a:chOff x="567" y="1706"/>
              <a:chExt cx="1451" cy="1769"/>
            </a:xfrm>
          </p:grpSpPr>
          <p:sp>
            <p:nvSpPr>
              <p:cNvPr id="36881" name="Freeform 37"/>
              <p:cNvSpPr>
                <a:spLocks/>
              </p:cNvSpPr>
              <p:nvPr/>
            </p:nvSpPr>
            <p:spPr bwMode="auto">
              <a:xfrm>
                <a:off x="567" y="1706"/>
                <a:ext cx="1451" cy="1769"/>
              </a:xfrm>
              <a:custGeom>
                <a:avLst/>
                <a:gdLst>
                  <a:gd name="T0" fmla="*/ 317 w 1942"/>
                  <a:gd name="T1" fmla="*/ 1315 h 1745"/>
                  <a:gd name="T2" fmla="*/ 45 w 1942"/>
                  <a:gd name="T3" fmla="*/ 771 h 1745"/>
                  <a:gd name="T4" fmla="*/ 589 w 1942"/>
                  <a:gd name="T5" fmla="*/ 408 h 1745"/>
                  <a:gd name="T6" fmla="*/ 1043 w 1942"/>
                  <a:gd name="T7" fmla="*/ 45 h 1745"/>
                  <a:gd name="T8" fmla="*/ 1859 w 1942"/>
                  <a:gd name="T9" fmla="*/ 680 h 1745"/>
                  <a:gd name="T10" fmla="*/ 1542 w 1942"/>
                  <a:gd name="T11" fmla="*/ 1632 h 1745"/>
                  <a:gd name="T12" fmla="*/ 907 w 1942"/>
                  <a:gd name="T13" fmla="*/ 1360 h 1745"/>
                  <a:gd name="T14" fmla="*/ 453 w 1942"/>
                  <a:gd name="T15" fmla="*/ 1406 h 1745"/>
                  <a:gd name="T16" fmla="*/ 317 w 1942"/>
                  <a:gd name="T17" fmla="*/ 1315 h 17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42" h="1745">
                    <a:moveTo>
                      <a:pt x="317" y="1315"/>
                    </a:moveTo>
                    <a:cubicBezTo>
                      <a:pt x="249" y="1209"/>
                      <a:pt x="0" y="922"/>
                      <a:pt x="45" y="771"/>
                    </a:cubicBezTo>
                    <a:cubicBezTo>
                      <a:pt x="90" y="620"/>
                      <a:pt x="423" y="529"/>
                      <a:pt x="589" y="408"/>
                    </a:cubicBezTo>
                    <a:cubicBezTo>
                      <a:pt x="755" y="287"/>
                      <a:pt x="831" y="0"/>
                      <a:pt x="1043" y="45"/>
                    </a:cubicBezTo>
                    <a:cubicBezTo>
                      <a:pt x="1255" y="90"/>
                      <a:pt x="1776" y="415"/>
                      <a:pt x="1859" y="680"/>
                    </a:cubicBezTo>
                    <a:cubicBezTo>
                      <a:pt x="1942" y="945"/>
                      <a:pt x="1701" y="1519"/>
                      <a:pt x="1542" y="1632"/>
                    </a:cubicBezTo>
                    <a:cubicBezTo>
                      <a:pt x="1383" y="1745"/>
                      <a:pt x="1088" y="1398"/>
                      <a:pt x="907" y="1360"/>
                    </a:cubicBezTo>
                    <a:cubicBezTo>
                      <a:pt x="726" y="1322"/>
                      <a:pt x="551" y="1413"/>
                      <a:pt x="453" y="1406"/>
                    </a:cubicBezTo>
                    <a:cubicBezTo>
                      <a:pt x="355" y="1399"/>
                      <a:pt x="385" y="1421"/>
                      <a:pt x="317" y="1315"/>
                    </a:cubicBezTo>
                    <a:close/>
                  </a:path>
                </a:pathLst>
              </a:cu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2" name="Text Box 38"/>
              <p:cNvSpPr txBox="1">
                <a:spLocks noChangeArrowheads="1"/>
              </p:cNvSpPr>
              <p:nvPr/>
            </p:nvSpPr>
            <p:spPr bwMode="auto">
              <a:xfrm>
                <a:off x="1156" y="2296"/>
                <a:ext cx="401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TW" sz="4800" b="1" dirty="0">
                    <a:latin typeface="Arial" panose="020B0604020202020204" pitchFamily="34" charset="0"/>
                    <a:ea typeface="新細明體" panose="02020500000000000000" pitchFamily="18" charset="-120"/>
                    <a:sym typeface="Symbol" panose="05050102010706020507" pitchFamily="18" charset="2"/>
                  </a:rPr>
                  <a:t></a:t>
                </a:r>
              </a:p>
            </p:txBody>
          </p:sp>
        </p:grp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530688" y="3674206"/>
            <a:ext cx="596138" cy="2066387"/>
            <a:chOff x="2805" y="1804"/>
            <a:chExt cx="531" cy="1422"/>
          </a:xfrm>
        </p:grpSpPr>
        <p:graphicFrame>
          <p:nvGraphicFramePr>
            <p:cNvPr id="36876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78847"/>
                </p:ext>
              </p:extLst>
            </p:nvPr>
          </p:nvGraphicFramePr>
          <p:xfrm>
            <a:off x="2805" y="2491"/>
            <a:ext cx="531" cy="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9" name="方程式" r:id="rId4" imgW="165028" imgH="228501" progId="Equation.3">
                    <p:embed/>
                  </p:oleObj>
                </mc:Choice>
                <mc:Fallback>
                  <p:oleObj name="方程式" r:id="rId4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" y="2491"/>
                          <a:ext cx="531" cy="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1257303"/>
                </p:ext>
              </p:extLst>
            </p:nvPr>
          </p:nvGraphicFramePr>
          <p:xfrm>
            <a:off x="2806" y="1804"/>
            <a:ext cx="530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0" name="方程式" r:id="rId6" imgW="165028" imgH="228501" progId="Equation.3">
                    <p:embed/>
                  </p:oleObj>
                </mc:Choice>
                <mc:Fallback>
                  <p:oleObj name="方程式" r:id="rId6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1804"/>
                          <a:ext cx="530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9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09317"/>
              </p:ext>
            </p:extLst>
          </p:nvPr>
        </p:nvGraphicFramePr>
        <p:xfrm>
          <a:off x="1296986" y="5738334"/>
          <a:ext cx="65881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" name="方程式" r:id="rId8" imgW="2844800" imgH="228600" progId="Equation.3">
                  <p:embed/>
                </p:oleObj>
              </mc:Choice>
              <mc:Fallback>
                <p:oleObj name="方程式" r:id="rId8" imgW="2844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6" y="5738334"/>
                        <a:ext cx="6588125" cy="528638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189287" y="3940970"/>
            <a:ext cx="1042988" cy="1727200"/>
            <a:chOff x="2576" y="1635"/>
            <a:chExt cx="657" cy="1088"/>
          </a:xfrm>
        </p:grpSpPr>
        <p:sp>
          <p:nvSpPr>
            <p:cNvPr id="36874" name="AutoShape 43"/>
            <p:cNvSpPr>
              <a:spLocks/>
            </p:cNvSpPr>
            <p:nvPr/>
          </p:nvSpPr>
          <p:spPr bwMode="auto">
            <a:xfrm>
              <a:off x="2576" y="1635"/>
              <a:ext cx="181" cy="1088"/>
            </a:xfrm>
            <a:prstGeom prst="rightBrace">
              <a:avLst>
                <a:gd name="adj1" fmla="val 5009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kumimoji="1" 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graphicFrame>
          <p:nvGraphicFramePr>
            <p:cNvPr id="3687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9145672"/>
                </p:ext>
              </p:extLst>
            </p:nvPr>
          </p:nvGraphicFramePr>
          <p:xfrm>
            <a:off x="2743" y="1746"/>
            <a:ext cx="490" cy="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2" name="方程式" r:id="rId10" imgW="152334" imgH="228501" progId="Equation.3">
                    <p:embed/>
                  </p:oleObj>
                </mc:Choice>
                <mc:Fallback>
                  <p:oleObj name="方程式" r:id="rId10" imgW="15233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1746"/>
                          <a:ext cx="490" cy="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2515"/>
              </p:ext>
            </p:extLst>
          </p:nvPr>
        </p:nvGraphicFramePr>
        <p:xfrm>
          <a:off x="261447" y="2561357"/>
          <a:ext cx="8659205" cy="83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3" name="Equation" r:id="rId12" imgW="4724280" imgH="457200" progId="Equation.DSMT4">
                  <p:embed/>
                </p:oleObj>
              </mc:Choice>
              <mc:Fallback>
                <p:oleObj name="Equation" r:id="rId12" imgW="4724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47" y="2561357"/>
                        <a:ext cx="8659205" cy="83716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204350"/>
              </p:ext>
            </p:extLst>
          </p:nvPr>
        </p:nvGraphicFramePr>
        <p:xfrm>
          <a:off x="92868" y="1618456"/>
          <a:ext cx="37115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4" name="Equation" r:id="rId14" imgW="1714320" imgH="241200" progId="Equation.DSMT4">
                  <p:embed/>
                </p:oleObj>
              </mc:Choice>
              <mc:Fallback>
                <p:oleObj name="Equation" r:id="rId14" imgW="1714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" y="1618456"/>
                        <a:ext cx="3711575" cy="5238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62224"/>
              </p:ext>
            </p:extLst>
          </p:nvPr>
        </p:nvGraphicFramePr>
        <p:xfrm>
          <a:off x="4724400" y="1616869"/>
          <a:ext cx="2413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5" name="Equation" r:id="rId16" imgW="1104840" imgH="241200" progId="Equation.DSMT4">
                  <p:embed/>
                </p:oleObj>
              </mc:Choice>
              <mc:Fallback>
                <p:oleObj name="Equation" r:id="rId16" imgW="1104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16869"/>
                        <a:ext cx="2413000" cy="525462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34"/>
          <p:cNvSpPr>
            <a:spLocks noChangeArrowheads="1"/>
          </p:cNvSpPr>
          <p:nvPr/>
        </p:nvSpPr>
        <p:spPr bwMode="auto">
          <a:xfrm rot="5400000">
            <a:off x="3989538" y="1945321"/>
            <a:ext cx="456897" cy="576262"/>
          </a:xfrm>
          <a:prstGeom prst="rightArrow">
            <a:avLst>
              <a:gd name="adj1" fmla="val 50000"/>
              <a:gd name="adj2" fmla="val 562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15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5400" dirty="0" smtClean="0">
                <a:ea typeface="ＭＳ Ｐゴシック" panose="020B0600070205080204" pitchFamily="34" charset="-128"/>
              </a:rPr>
              <a:t>Mixture Models</a:t>
            </a:r>
          </a:p>
        </p:txBody>
      </p:sp>
      <p:graphicFrame>
        <p:nvGraphicFramePr>
          <p:cNvPr id="2359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741218"/>
              </p:ext>
            </p:extLst>
          </p:nvPr>
        </p:nvGraphicFramePr>
        <p:xfrm>
          <a:off x="77904" y="2232128"/>
          <a:ext cx="89471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2" name="Equation" r:id="rId4" imgW="4063680" imgH="228600" progId="Equation.DSMT4">
                  <p:embed/>
                </p:oleObj>
              </mc:Choice>
              <mc:Fallback>
                <p:oleObj name="Equation" r:id="rId4" imgW="4063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4" y="2232128"/>
                        <a:ext cx="8947150" cy="528637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966328"/>
              </p:ext>
            </p:extLst>
          </p:nvPr>
        </p:nvGraphicFramePr>
        <p:xfrm>
          <a:off x="756983" y="1619002"/>
          <a:ext cx="37115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3" name="Equation" r:id="rId6" imgW="1714320" imgH="241200" progId="Equation.DSMT4">
                  <p:embed/>
                </p:oleObj>
              </mc:Choice>
              <mc:Fallback>
                <p:oleObj name="Equation" r:id="rId6" imgW="1714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83" y="1619002"/>
                        <a:ext cx="3711575" cy="5238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9"/>
          <p:cNvGraphicFramePr>
            <a:graphicFrameLocks noChangeAspect="1"/>
          </p:cNvGraphicFramePr>
          <p:nvPr/>
        </p:nvGraphicFramePr>
        <p:xfrm>
          <a:off x="4724400" y="1616869"/>
          <a:ext cx="2413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4" name="Equation" r:id="rId8" imgW="1104840" imgH="241200" progId="Equation.DSMT4">
                  <p:embed/>
                </p:oleObj>
              </mc:Choice>
              <mc:Fallback>
                <p:oleObj name="Equation" r:id="rId8" imgW="1104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16869"/>
                        <a:ext cx="2413000" cy="525462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382234"/>
              </p:ext>
            </p:extLst>
          </p:nvPr>
        </p:nvGraphicFramePr>
        <p:xfrm>
          <a:off x="1187450" y="2872213"/>
          <a:ext cx="3486150" cy="927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5" name="方程式" r:id="rId10" imgW="1625600" imgH="431800" progId="Equation.3">
                  <p:embed/>
                </p:oleObj>
              </mc:Choice>
              <mc:Fallback>
                <p:oleObj name="方程式" r:id="rId10" imgW="1625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72213"/>
                        <a:ext cx="3486150" cy="927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471653"/>
              </p:ext>
            </p:extLst>
          </p:nvPr>
        </p:nvGraphicFramePr>
        <p:xfrm>
          <a:off x="4673600" y="2852341"/>
          <a:ext cx="3048611" cy="927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6" name="方程式" r:id="rId12" imgW="1422400" imgH="431800" progId="Equation.3">
                  <p:embed/>
                </p:oleObj>
              </mc:Choice>
              <mc:Fallback>
                <p:oleObj name="方程式" r:id="rId12" imgW="1422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2852341"/>
                        <a:ext cx="3048611" cy="927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65568"/>
              </p:ext>
            </p:extLst>
          </p:nvPr>
        </p:nvGraphicFramePr>
        <p:xfrm>
          <a:off x="1548036" y="3799682"/>
          <a:ext cx="3782091" cy="92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7" name="方程式" r:id="rId14" imgW="1765300" imgH="431800" progId="Equation.3">
                  <p:embed/>
                </p:oleObj>
              </mc:Choice>
              <mc:Fallback>
                <p:oleObj name="方程式" r:id="rId14" imgW="1765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036" y="3799682"/>
                        <a:ext cx="3782091" cy="927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855943"/>
              </p:ext>
            </p:extLst>
          </p:nvPr>
        </p:nvGraphicFramePr>
        <p:xfrm>
          <a:off x="5330127" y="3758139"/>
          <a:ext cx="3102419" cy="92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8" name="方程式" r:id="rId16" imgW="1447800" imgH="431800" progId="Equation.3">
                  <p:embed/>
                </p:oleObj>
              </mc:Choice>
              <mc:Fallback>
                <p:oleObj name="方程式" r:id="rId16" imgW="1447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127" y="3758139"/>
                        <a:ext cx="3102419" cy="927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609129"/>
              </p:ext>
            </p:extLst>
          </p:nvPr>
        </p:nvGraphicFramePr>
        <p:xfrm>
          <a:off x="1548036" y="4816947"/>
          <a:ext cx="2340619" cy="1447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9" name="方程式" r:id="rId18" imgW="1091726" imgH="672808" progId="Equation.3">
                  <p:embed/>
                </p:oleObj>
              </mc:Choice>
              <mc:Fallback>
                <p:oleObj name="方程式" r:id="rId18" imgW="1091726" imgH="6728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036" y="4816947"/>
                        <a:ext cx="2340619" cy="1447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4074301" y="4691342"/>
            <a:ext cx="4950753" cy="1847404"/>
          </a:xfrm>
          <a:prstGeom prst="cloudCallout">
            <a:avLst>
              <a:gd name="adj1" fmla="val -54093"/>
              <a:gd name="adj2" fmla="val -43792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Given </a:t>
            </a:r>
            <a:r>
              <a:rPr kumimoji="1"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kumimoji="1"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and </a:t>
            </a:r>
            <a:r>
              <a:rPr kumimoji="1"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</a:t>
            </a:r>
            <a:r>
              <a:rPr kumimoji="1"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the c</a:t>
            </a:r>
            <a:r>
              <a:rPr kumimoji="1"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onditional </a:t>
            </a:r>
            <a:r>
              <a:rPr kumimoji="1"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density of </a:t>
            </a:r>
            <a:r>
              <a:rPr kumimoji="1" lang="en-US" altLang="zh-TW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y</a:t>
            </a:r>
            <a:r>
              <a:rPr kumimoji="1" lang="en-US" altLang="zh-TW" sz="2800" i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can be computed.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25166"/>
              </p:ext>
            </p:extLst>
          </p:nvPr>
        </p:nvGraphicFramePr>
        <p:xfrm>
          <a:off x="5662886" y="0"/>
          <a:ext cx="3435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0" name="Equation" r:id="rId20" imgW="1663560" imgH="444240" progId="Equation.DSMT4">
                  <p:embed/>
                </p:oleObj>
              </mc:Choice>
              <mc:Fallback>
                <p:oleObj name="Equation" r:id="rId20" imgW="1663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886" y="0"/>
                        <a:ext cx="3435350" cy="9175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18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32"/>
          <p:cNvSpPr>
            <a:spLocks noChangeArrowheads="1"/>
          </p:cNvSpPr>
          <p:nvPr/>
        </p:nvSpPr>
        <p:spPr bwMode="auto">
          <a:xfrm>
            <a:off x="2441216" y="2984810"/>
            <a:ext cx="915987" cy="384175"/>
          </a:xfrm>
          <a:prstGeom prst="rightArrow">
            <a:avLst>
              <a:gd name="adj1" fmla="val 50000"/>
              <a:gd name="adj2" fmla="val 5960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3010" name="AutoShap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856013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>
                <a:ea typeface="ＭＳ Ｐゴシック" panose="020B0600070205080204" pitchFamily="34" charset="-128"/>
              </a:rPr>
              <a:t>Complete-Data Likelihood Function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322946" y="1782458"/>
            <a:ext cx="2052638" cy="1871662"/>
            <a:chOff x="844" y="1551"/>
            <a:chExt cx="1293" cy="1179"/>
          </a:xfrm>
        </p:grpSpPr>
        <p:sp>
          <p:nvSpPr>
            <p:cNvPr id="43029" name="AutoShape 31"/>
            <p:cNvSpPr>
              <a:spLocks noChangeArrowheads="1"/>
            </p:cNvSpPr>
            <p:nvPr/>
          </p:nvSpPr>
          <p:spPr bwMode="auto">
            <a:xfrm>
              <a:off x="1559" y="1653"/>
              <a:ext cx="578" cy="242"/>
            </a:xfrm>
            <a:prstGeom prst="rightArrow">
              <a:avLst>
                <a:gd name="adj1" fmla="val 50000"/>
                <a:gd name="adj2" fmla="val 59711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>
                <a:latin typeface="Arial" panose="020B0604020202020204" pitchFamily="34" charset="0"/>
              </a:endParaRPr>
            </a:p>
          </p:txBody>
        </p:sp>
        <p:grpSp>
          <p:nvGrpSpPr>
            <p:cNvPr id="43031" name="Group 48"/>
            <p:cNvGrpSpPr>
              <a:grpSpLocks/>
            </p:cNvGrpSpPr>
            <p:nvPr/>
          </p:nvGrpSpPr>
          <p:grpSpPr bwMode="auto">
            <a:xfrm>
              <a:off x="844" y="1551"/>
              <a:ext cx="1026" cy="1179"/>
              <a:chOff x="844" y="1551"/>
              <a:chExt cx="1026" cy="1179"/>
            </a:xfrm>
          </p:grpSpPr>
          <p:sp>
            <p:nvSpPr>
              <p:cNvPr id="43032" name="Freeform 34"/>
              <p:cNvSpPr>
                <a:spLocks/>
              </p:cNvSpPr>
              <p:nvPr/>
            </p:nvSpPr>
            <p:spPr bwMode="auto">
              <a:xfrm>
                <a:off x="844" y="1551"/>
                <a:ext cx="1026" cy="1179"/>
              </a:xfrm>
              <a:custGeom>
                <a:avLst/>
                <a:gdLst>
                  <a:gd name="T0" fmla="*/ 317 w 1942"/>
                  <a:gd name="T1" fmla="*/ 1315 h 1745"/>
                  <a:gd name="T2" fmla="*/ 45 w 1942"/>
                  <a:gd name="T3" fmla="*/ 771 h 1745"/>
                  <a:gd name="T4" fmla="*/ 589 w 1942"/>
                  <a:gd name="T5" fmla="*/ 408 h 1745"/>
                  <a:gd name="T6" fmla="*/ 1043 w 1942"/>
                  <a:gd name="T7" fmla="*/ 45 h 1745"/>
                  <a:gd name="T8" fmla="*/ 1859 w 1942"/>
                  <a:gd name="T9" fmla="*/ 680 h 1745"/>
                  <a:gd name="T10" fmla="*/ 1542 w 1942"/>
                  <a:gd name="T11" fmla="*/ 1632 h 1745"/>
                  <a:gd name="T12" fmla="*/ 907 w 1942"/>
                  <a:gd name="T13" fmla="*/ 1360 h 1745"/>
                  <a:gd name="T14" fmla="*/ 453 w 1942"/>
                  <a:gd name="T15" fmla="*/ 1406 h 1745"/>
                  <a:gd name="T16" fmla="*/ 317 w 1942"/>
                  <a:gd name="T17" fmla="*/ 1315 h 17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42" h="1745">
                    <a:moveTo>
                      <a:pt x="317" y="1315"/>
                    </a:moveTo>
                    <a:cubicBezTo>
                      <a:pt x="249" y="1209"/>
                      <a:pt x="0" y="922"/>
                      <a:pt x="45" y="771"/>
                    </a:cubicBezTo>
                    <a:cubicBezTo>
                      <a:pt x="90" y="620"/>
                      <a:pt x="423" y="529"/>
                      <a:pt x="589" y="408"/>
                    </a:cubicBezTo>
                    <a:cubicBezTo>
                      <a:pt x="755" y="287"/>
                      <a:pt x="831" y="0"/>
                      <a:pt x="1043" y="45"/>
                    </a:cubicBezTo>
                    <a:cubicBezTo>
                      <a:pt x="1255" y="90"/>
                      <a:pt x="1776" y="415"/>
                      <a:pt x="1859" y="680"/>
                    </a:cubicBezTo>
                    <a:cubicBezTo>
                      <a:pt x="1942" y="945"/>
                      <a:pt x="1701" y="1519"/>
                      <a:pt x="1542" y="1632"/>
                    </a:cubicBezTo>
                    <a:cubicBezTo>
                      <a:pt x="1383" y="1745"/>
                      <a:pt x="1088" y="1398"/>
                      <a:pt x="907" y="1360"/>
                    </a:cubicBezTo>
                    <a:cubicBezTo>
                      <a:pt x="726" y="1322"/>
                      <a:pt x="551" y="1413"/>
                      <a:pt x="453" y="1406"/>
                    </a:cubicBezTo>
                    <a:cubicBezTo>
                      <a:pt x="355" y="1399"/>
                      <a:pt x="385" y="1421"/>
                      <a:pt x="317" y="1315"/>
                    </a:cubicBezTo>
                    <a:close/>
                  </a:path>
                </a:pathLst>
              </a:cu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3" name="Text Box 35"/>
              <p:cNvSpPr txBox="1">
                <a:spLocks noChangeArrowheads="1"/>
              </p:cNvSpPr>
              <p:nvPr/>
            </p:nvSpPr>
            <p:spPr bwMode="auto">
              <a:xfrm>
                <a:off x="1160" y="1842"/>
                <a:ext cx="401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TW" sz="4800" b="1" dirty="0">
                    <a:latin typeface="Arial" panose="020B0604020202020204" pitchFamily="34" charset="0"/>
                    <a:ea typeface="新細明體" panose="02020500000000000000" pitchFamily="18" charset="-120"/>
                    <a:sym typeface="Symbol" panose="05050102010706020507" pitchFamily="18" charset="2"/>
                  </a:rPr>
                  <a:t></a:t>
                </a:r>
              </a:p>
            </p:txBody>
          </p:sp>
        </p:grpSp>
      </p:grpSp>
      <p:graphicFrame>
        <p:nvGraphicFramePr>
          <p:cNvPr id="2768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224864"/>
              </p:ext>
            </p:extLst>
          </p:nvPr>
        </p:nvGraphicFramePr>
        <p:xfrm>
          <a:off x="3463329" y="2924485"/>
          <a:ext cx="25654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" name="方程式" r:id="rId4" imgW="977900" imgH="228600" progId="Equation.3">
                  <p:embed/>
                </p:oleObj>
              </mc:Choice>
              <mc:Fallback>
                <p:oleObj name="方程式" r:id="rId4" imgW="97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329" y="2924485"/>
                        <a:ext cx="25654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8" name="AutoShape 40"/>
          <p:cNvSpPr>
            <a:spLocks/>
          </p:cNvSpPr>
          <p:nvPr/>
        </p:nvSpPr>
        <p:spPr bwMode="auto">
          <a:xfrm>
            <a:off x="6054487" y="2046055"/>
            <a:ext cx="214313" cy="1366837"/>
          </a:xfrm>
          <a:prstGeom prst="rightBrace">
            <a:avLst>
              <a:gd name="adj1" fmla="val 531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kumimoji="1" 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2768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302712"/>
              </p:ext>
            </p:extLst>
          </p:nvPr>
        </p:nvGraphicFramePr>
        <p:xfrm>
          <a:off x="6788151" y="1910894"/>
          <a:ext cx="21605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4" name="方程式" r:id="rId6" imgW="736600" imgH="228600" progId="Equation.3">
                  <p:embed/>
                </p:oleObj>
              </mc:Choice>
              <mc:Fallback>
                <p:oleObj name="方程式" r:id="rId6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1" y="1910894"/>
                        <a:ext cx="216058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217256"/>
              </p:ext>
            </p:extLst>
          </p:nvPr>
        </p:nvGraphicFramePr>
        <p:xfrm>
          <a:off x="3480234" y="1826240"/>
          <a:ext cx="24987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5" name="方程式" r:id="rId8" imgW="952087" imgH="228501" progId="Equation.3">
                  <p:embed/>
                </p:oleObj>
              </mc:Choice>
              <mc:Fallback>
                <p:oleObj name="方程式" r:id="rId8" imgW="95208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234" y="1826240"/>
                        <a:ext cx="24987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927259"/>
              </p:ext>
            </p:extLst>
          </p:nvPr>
        </p:nvGraphicFramePr>
        <p:xfrm>
          <a:off x="6352351" y="2511249"/>
          <a:ext cx="283051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" name="方程式" r:id="rId10" imgW="965200" imgH="228600" progId="Equation.3">
                  <p:embed/>
                </p:oleObj>
              </mc:Choice>
              <mc:Fallback>
                <p:oleObj name="方程式" r:id="rId10" imgW="96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2351" y="2511249"/>
                        <a:ext cx="283051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722634"/>
              </p:ext>
            </p:extLst>
          </p:nvPr>
        </p:nvGraphicFramePr>
        <p:xfrm>
          <a:off x="1454150" y="3689910"/>
          <a:ext cx="13652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" name="Equation" r:id="rId12" imgW="558720" imgH="203040" progId="Equation.DSMT4">
                  <p:embed/>
                </p:oleObj>
              </mc:Choice>
              <mc:Fallback>
                <p:oleObj name="Equation" r:id="rId12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689910"/>
                        <a:ext cx="13652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009780"/>
              </p:ext>
            </p:extLst>
          </p:nvPr>
        </p:nvGraphicFramePr>
        <p:xfrm>
          <a:off x="2819400" y="3712929"/>
          <a:ext cx="19224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8" name="Equation" r:id="rId14" imgW="787058" imgH="203112" progId="Equation.DSMT4">
                  <p:embed/>
                </p:oleObj>
              </mc:Choice>
              <mc:Fallback>
                <p:oleObj name="Equation" r:id="rId14" imgW="7870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12929"/>
                        <a:ext cx="192246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147119"/>
              </p:ext>
            </p:extLst>
          </p:nvPr>
        </p:nvGraphicFramePr>
        <p:xfrm>
          <a:off x="4741863" y="3749441"/>
          <a:ext cx="31337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9" name="方程式" r:id="rId16" imgW="1282700" imgH="203200" progId="Equation.3">
                  <p:embed/>
                </p:oleObj>
              </mc:Choice>
              <mc:Fallback>
                <p:oleObj name="方程式" r:id="rId16" imgW="1282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3749441"/>
                        <a:ext cx="31337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782717"/>
              </p:ext>
            </p:extLst>
          </p:nvPr>
        </p:nvGraphicFramePr>
        <p:xfrm>
          <a:off x="2046287" y="4334435"/>
          <a:ext cx="38163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0" name="Equation" r:id="rId18" imgW="1562100" imgH="431800" progId="Equation.DSMT4">
                  <p:embed/>
                </p:oleObj>
              </mc:Choice>
              <mc:Fallback>
                <p:oleObj name="Equation" r:id="rId18" imgW="1562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7" y="4334435"/>
                        <a:ext cx="38163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737443"/>
              </p:ext>
            </p:extLst>
          </p:nvPr>
        </p:nvGraphicFramePr>
        <p:xfrm>
          <a:off x="5862637" y="4358481"/>
          <a:ext cx="300831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1" name="方程式" r:id="rId20" imgW="1231366" imgH="431613" progId="Equation.3">
                  <p:embed/>
                </p:oleObj>
              </mc:Choice>
              <mc:Fallback>
                <p:oleObj name="方程式" r:id="rId20" imgW="12313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7" y="4358481"/>
                        <a:ext cx="3008313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3717925" y="5126597"/>
            <a:ext cx="792162" cy="733425"/>
            <a:chOff x="2381" y="3748"/>
            <a:chExt cx="499" cy="462"/>
          </a:xfrm>
        </p:grpSpPr>
        <p:sp>
          <p:nvSpPr>
            <p:cNvPr id="43027" name="AutoShape 53"/>
            <p:cNvSpPr>
              <a:spLocks/>
            </p:cNvSpPr>
            <p:nvPr/>
          </p:nvSpPr>
          <p:spPr bwMode="auto">
            <a:xfrm rot="5400000">
              <a:off x="2563" y="3566"/>
              <a:ext cx="136" cy="499"/>
            </a:xfrm>
            <a:prstGeom prst="rightBrace">
              <a:avLst>
                <a:gd name="adj1" fmla="val 305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sz="2800" i="1" baseline="-250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endParaRPr>
            </a:p>
          </p:txBody>
        </p:sp>
        <p:graphicFrame>
          <p:nvGraphicFramePr>
            <p:cNvPr id="43028" name="Object 55"/>
            <p:cNvGraphicFramePr>
              <a:graphicFrameLocks noChangeAspect="1"/>
            </p:cNvGraphicFramePr>
            <p:nvPr/>
          </p:nvGraphicFramePr>
          <p:xfrm>
            <a:off x="2517" y="3838"/>
            <a:ext cx="312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2" name="方程式" r:id="rId22" imgW="203112" imgH="241195" progId="Equation.3">
                    <p:embed/>
                  </p:oleObj>
                </mc:Choice>
                <mc:Fallback>
                  <p:oleObj name="方程式" r:id="rId22" imgW="203112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838"/>
                          <a:ext cx="312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4654550" y="5126597"/>
            <a:ext cx="1079500" cy="661988"/>
            <a:chOff x="2971" y="3748"/>
            <a:chExt cx="680" cy="417"/>
          </a:xfrm>
        </p:grpSpPr>
        <p:sp>
          <p:nvSpPr>
            <p:cNvPr id="43025" name="AutoShape 54"/>
            <p:cNvSpPr>
              <a:spLocks/>
            </p:cNvSpPr>
            <p:nvPr/>
          </p:nvSpPr>
          <p:spPr bwMode="auto">
            <a:xfrm rot="5400000">
              <a:off x="3243" y="3476"/>
              <a:ext cx="136" cy="680"/>
            </a:xfrm>
            <a:prstGeom prst="rightBrace">
              <a:avLst>
                <a:gd name="adj1" fmla="val 41667"/>
                <a:gd name="adj2" fmla="val 514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sz="2800" i="1" baseline="-250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endParaRPr>
            </a:p>
          </p:txBody>
        </p:sp>
        <p:graphicFrame>
          <p:nvGraphicFramePr>
            <p:cNvPr id="43026" name="Object 56"/>
            <p:cNvGraphicFramePr>
              <a:graphicFrameLocks noChangeAspect="1"/>
            </p:cNvGraphicFramePr>
            <p:nvPr/>
          </p:nvGraphicFramePr>
          <p:xfrm>
            <a:off x="3198" y="3793"/>
            <a:ext cx="351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3" name="方程式" r:id="rId24" imgW="228600" imgH="241300" progId="Equation.3">
                    <p:embed/>
                  </p:oleObj>
                </mc:Choice>
                <mc:Fallback>
                  <p:oleObj name="方程式" r:id="rId24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793"/>
                          <a:ext cx="351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10839" y="1531644"/>
            <a:ext cx="1104900" cy="2462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9614" y="1793581"/>
            <a:ext cx="544512" cy="600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5326" y="3146131"/>
            <a:ext cx="544513" cy="600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4089" y="2495256"/>
            <a:ext cx="0" cy="579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8997"/>
              </p:ext>
            </p:extLst>
          </p:nvPr>
        </p:nvGraphicFramePr>
        <p:xfrm>
          <a:off x="131476" y="3279481"/>
          <a:ext cx="3571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4" name="Equation" r:id="rId26" imgW="164880" imgH="164880" progId="Equation.DSMT4">
                  <p:embed/>
                </p:oleObj>
              </mc:Choice>
              <mc:Fallback>
                <p:oleObj name="Equation" r:id="rId26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76" y="3279481"/>
                        <a:ext cx="3571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515410"/>
              </p:ext>
            </p:extLst>
          </p:nvPr>
        </p:nvGraphicFramePr>
        <p:xfrm>
          <a:off x="131476" y="1725319"/>
          <a:ext cx="357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5" name="Equation" r:id="rId28" imgW="164880" imgH="164880" progId="Equation.DSMT4">
                  <p:embed/>
                </p:oleObj>
              </mc:Choice>
              <mc:Fallback>
                <p:oleObj name="Equation" r:id="rId28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76" y="1725319"/>
                        <a:ext cx="357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13"/>
          <p:cNvSpPr>
            <a:spLocks noChangeArrowheads="1"/>
          </p:cNvSpPr>
          <p:nvPr/>
        </p:nvSpPr>
        <p:spPr bwMode="auto">
          <a:xfrm>
            <a:off x="4063139" y="3668229"/>
            <a:ext cx="4950753" cy="1847404"/>
          </a:xfrm>
          <a:prstGeom prst="cloudCallout">
            <a:avLst>
              <a:gd name="adj1" fmla="val -54093"/>
              <a:gd name="adj2" fmla="val -43792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But we don’t know the latent variable y</a:t>
            </a:r>
            <a:endParaRPr kumimoji="1" lang="en-US" altLang="zh-TW" sz="28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497034"/>
              </p:ext>
            </p:extLst>
          </p:nvPr>
        </p:nvGraphicFramePr>
        <p:xfrm>
          <a:off x="2633436" y="5859684"/>
          <a:ext cx="55864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6" name="Equation" r:id="rId30" imgW="2705040" imgH="444240" progId="Equation.DSMT4">
                  <p:embed/>
                </p:oleObj>
              </mc:Choice>
              <mc:Fallback>
                <p:oleObj name="Equation" r:id="rId30" imgW="2705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436" y="5859684"/>
                        <a:ext cx="5586413" cy="9175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2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688" grpId="0" animBg="1"/>
      <p:bldP spid="28" grpId="0" animBg="1"/>
      <p:bldP spid="29" grpId="0" animBg="1"/>
      <p:bldP spid="30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442</Words>
  <Application>Microsoft Office PowerPoint</Application>
  <PresentationFormat>On-screen Show (4:3)</PresentationFormat>
  <Paragraphs>148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굴림</vt:lpstr>
      <vt:lpstr>ＭＳ Ｐゴシック</vt:lpstr>
      <vt:lpstr>新細明體</vt:lpstr>
      <vt:lpstr>Arial</vt:lpstr>
      <vt:lpstr>Calibri</vt:lpstr>
      <vt:lpstr>Symbol</vt:lpstr>
      <vt:lpstr>Times</vt:lpstr>
      <vt:lpstr>Times New Roman</vt:lpstr>
      <vt:lpstr>Office Theme</vt:lpstr>
      <vt:lpstr>方程式</vt:lpstr>
      <vt:lpstr>Equation</vt:lpstr>
      <vt:lpstr>MathType 5.0 Equation</vt:lpstr>
      <vt:lpstr>Design and Implementation of Speech Recognition Systems</vt:lpstr>
      <vt:lpstr>PowerPoint Presentation</vt:lpstr>
      <vt:lpstr>PowerPoint Presentation</vt:lpstr>
      <vt:lpstr>Mixture Models</vt:lpstr>
      <vt:lpstr>Mixture Models</vt:lpstr>
      <vt:lpstr>Mixture Models</vt:lpstr>
      <vt:lpstr>Mixture Models</vt:lpstr>
      <vt:lpstr>Mixture Models</vt:lpstr>
      <vt:lpstr>Complete-Data Likelihood Function</vt:lpstr>
      <vt:lpstr>Expectation-Maximization (1)</vt:lpstr>
      <vt:lpstr>Expectation-Maximization (2)</vt:lpstr>
      <vt:lpstr>Expectation-Maximization (2)</vt:lpstr>
      <vt:lpstr>Expectation-Maximization (2)</vt:lpstr>
      <vt:lpstr>Expectation-Maximization (3)</vt:lpstr>
      <vt:lpstr>Expectation-Maximization (4)</vt:lpstr>
      <vt:lpstr>Expectation-Maximization (4)</vt:lpstr>
      <vt:lpstr>Guassian Mixture Model (GMM)</vt:lpstr>
      <vt:lpstr>PowerPoint Presentation</vt:lpstr>
      <vt:lpstr>Finding l </vt:lpstr>
      <vt:lpstr>Finding l </vt:lpstr>
      <vt:lpstr>Finding l </vt:lpstr>
      <vt:lpstr>Finding l </vt:lpstr>
      <vt:lpstr>Finding l </vt:lpstr>
      <vt:lpstr>Finding l </vt:lpstr>
      <vt:lpstr>Summary</vt:lpstr>
    </vt:vector>
  </TitlesOfParts>
  <Company>Carnegie Mellon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Crossen</dc:creator>
  <cp:lastModifiedBy>ming li</cp:lastModifiedBy>
  <cp:revision>101</cp:revision>
  <dcterms:created xsi:type="dcterms:W3CDTF">2012-07-25T17:42:12Z</dcterms:created>
  <dcterms:modified xsi:type="dcterms:W3CDTF">2014-09-30T04:06:01Z</dcterms:modified>
</cp:coreProperties>
</file>