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2" r:id="rId3"/>
    <p:sldId id="278" r:id="rId4"/>
    <p:sldId id="279" r:id="rId5"/>
    <p:sldId id="280" r:id="rId6"/>
    <p:sldId id="281" r:id="rId7"/>
    <p:sldId id="322" r:id="rId8"/>
    <p:sldId id="323" r:id="rId9"/>
    <p:sldId id="325" r:id="rId10"/>
    <p:sldId id="326" r:id="rId11"/>
    <p:sldId id="329" r:id="rId12"/>
    <p:sldId id="330" r:id="rId13"/>
    <p:sldId id="331" r:id="rId14"/>
    <p:sldId id="282" r:id="rId15"/>
    <p:sldId id="283" r:id="rId16"/>
    <p:sldId id="284" r:id="rId17"/>
    <p:sldId id="285" r:id="rId18"/>
    <p:sldId id="313" r:id="rId19"/>
    <p:sldId id="314" r:id="rId20"/>
    <p:sldId id="321" r:id="rId21"/>
    <p:sldId id="315" r:id="rId22"/>
    <p:sldId id="316" r:id="rId23"/>
    <p:sldId id="317" r:id="rId24"/>
    <p:sldId id="318" r:id="rId25"/>
    <p:sldId id="319" r:id="rId26"/>
    <p:sldId id="320" r:id="rId27"/>
    <p:sldId id="297" r:id="rId28"/>
    <p:sldId id="334" r:id="rId29"/>
    <p:sldId id="335" r:id="rId30"/>
    <p:sldId id="337" r:id="rId31"/>
    <p:sldId id="339" r:id="rId32"/>
    <p:sldId id="340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28"/>
    <a:srgbClr val="82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3" autoAdjust="0"/>
    <p:restoredTop sz="92308" autoAdjust="0"/>
  </p:normalViewPr>
  <p:slideViewPr>
    <p:cSldViewPr snapToObjects="1">
      <p:cViewPr>
        <p:scale>
          <a:sx n="150" d="100"/>
          <a:sy n="150" d="100"/>
        </p:scale>
        <p:origin x="-80" y="2216"/>
      </p:cViewPr>
      <p:guideLst>
        <p:guide orient="horz" pos="374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70EB-1DAF-094B-8D81-85CF84566250}" type="datetimeFigureOut">
              <a:rPr lang="en-US" smtClean="0"/>
              <a:pPr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8933C-9125-A747-8437-2D0667A30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5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73FE4-E2F0-7844-8CF9-5251EDDB186F}" type="datetimeFigureOut">
              <a:rPr lang="en-US" smtClean="0"/>
              <a:pPr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800A-1C3B-3940-A6ED-5D330BBBA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77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56F17-D04D-4D62-B8A1-5C6E5900CE25}" type="slidenum">
              <a:rPr lang="en-US"/>
              <a:pPr/>
              <a:t>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78C18-F39F-464A-AC9F-5C7B01FF873E}" type="slidenum">
              <a:rPr lang="en-US"/>
              <a:pPr/>
              <a:t>11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37230-F7B8-483C-A23A-FFE131867C0F}" type="slidenum">
              <a:rPr lang="en-US"/>
              <a:pPr/>
              <a:t>12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8DC66-2317-4EDB-B9E0-DEAC34476AFD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69AD2-ABA5-481A-A9D2-725467BB9C12}" type="slidenum">
              <a:rPr lang="en-US"/>
              <a:pPr/>
              <a:t>14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C236D-6FE0-43F7-9A80-E3A9F5881F9C}" type="slidenum">
              <a:rPr lang="en-US"/>
              <a:pPr/>
              <a:t>15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4BD72-5C53-42C6-B331-A23EB1963562}" type="slidenum">
              <a:rPr lang="en-US"/>
              <a:pPr/>
              <a:t>16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A9EFA-D4E4-4C1B-B5ED-5ECC7D77C5B7}" type="slidenum">
              <a:rPr lang="en-US"/>
              <a:pPr/>
              <a:t>17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3287E-D898-47CF-A82F-A5F97213E165}" type="slidenum">
              <a:rPr lang="en-US"/>
              <a:pPr/>
              <a:t>18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least squares problem.</a:t>
            </a:r>
          </a:p>
          <a:p>
            <a:endParaRPr lang="en-US" smtClean="0"/>
          </a:p>
          <a:p>
            <a:r>
              <a:rPr lang="en-US" smtClean="0"/>
              <a:t>Ideally, we would like to achieve sparsity by simply restricting the number of of regression coefficients that are nonzero. </a:t>
            </a:r>
          </a:p>
          <a:p>
            <a:endParaRPr lang="en-US" smtClean="0"/>
          </a:p>
          <a:p>
            <a:r>
              <a:rPr lang="en-US" smtClean="0"/>
              <a:t>However, there is a problem. This sparsity constraint is non-convex, meaning optimization is computationally difficult. There are many local optima, and it is likely that optimizing the objective will get stuck in one of them.</a:t>
            </a:r>
          </a:p>
          <a:p>
            <a:r>
              <a:rPr lang="en-US" smtClean="0"/>
              <a:t>Thus we will never get to the global optimum and have to resort to heuristics to avoid local optima. Furthermore the constraint is not-smooth amking optimization more difficult.</a:t>
            </a:r>
          </a:p>
          <a:p>
            <a:endParaRPr lang="en-US" smtClean="0"/>
          </a:p>
        </p:txBody>
      </p:sp>
      <p:sp>
        <p:nvSpPr>
          <p:cNvPr id="166916" name="Header Placeholder 3"/>
          <p:cNvSpPr txBox="1">
            <a:spLocks noGrp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85"/>
            <a:r>
              <a:rPr lang="en-US" altLang="zh-CN" sz="1200" dirty="0">
                <a:latin typeface="Calibri" pitchFamily="34" charset="0"/>
                <a:cs typeface="Arial" pitchFamily="34" charset="0"/>
              </a:rPr>
              <a:t>Laplace Max-margin Markov Networks</a:t>
            </a:r>
            <a:endParaRPr lang="zh-CN" alt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6917" name="Slide Number Placeholder 4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24B26E4A-FE26-46F1-91A9-29D980480E50}" type="slidenum">
              <a:rPr lang="zh-CN" altLang="en-US" sz="1200">
                <a:latin typeface="Calibri" pitchFamily="34" charset="0"/>
                <a:cs typeface="Arial" pitchFamily="34" charset="0"/>
              </a:rPr>
              <a:pPr algn="r" defTabSz="914485"/>
              <a:t>19</a:t>
            </a:fld>
            <a:endParaRPr lang="en-US" altLang="zh-CN" sz="1200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least squares problem.</a:t>
            </a:r>
          </a:p>
          <a:p>
            <a:endParaRPr lang="en-US" smtClean="0"/>
          </a:p>
          <a:p>
            <a:r>
              <a:rPr lang="en-US" smtClean="0"/>
              <a:t>Ideally, we would like to achieve sparsity by simply restricting the number of of regression coefficients that are nonzero. </a:t>
            </a:r>
          </a:p>
          <a:p>
            <a:endParaRPr lang="en-US" smtClean="0"/>
          </a:p>
          <a:p>
            <a:r>
              <a:rPr lang="en-US" smtClean="0"/>
              <a:t>However, there is a problem. This sparsity constraint is non-convex, meaning optimization is computationally difficult. There are many local optima, and it is likely that optimizing the objective will get stuck in one of them.</a:t>
            </a:r>
          </a:p>
          <a:p>
            <a:r>
              <a:rPr lang="en-US" smtClean="0"/>
              <a:t>Thus we will never get to the global optimum and have to resort to heuristics to avoid local optima. Furthermore the constraint is not-smooth amking optimization more difficult.</a:t>
            </a:r>
          </a:p>
          <a:p>
            <a:endParaRPr lang="en-US" smtClean="0"/>
          </a:p>
        </p:txBody>
      </p:sp>
      <p:sp>
        <p:nvSpPr>
          <p:cNvPr id="166916" name="Header Placeholder 3"/>
          <p:cNvSpPr txBox="1">
            <a:spLocks noGrp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85"/>
            <a:r>
              <a:rPr lang="en-US" altLang="zh-CN" sz="1200" dirty="0">
                <a:latin typeface="Calibri" pitchFamily="34" charset="0"/>
                <a:cs typeface="Arial" pitchFamily="34" charset="0"/>
              </a:rPr>
              <a:t>Laplace Max-margin Markov Networks</a:t>
            </a:r>
            <a:endParaRPr lang="zh-CN" alt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6917" name="Slide Number Placeholder 4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24B26E4A-FE26-46F1-91A9-29D980480E50}" type="slidenum">
              <a:rPr lang="zh-CN" altLang="en-US" sz="1200">
                <a:latin typeface="Calibri" pitchFamily="34" charset="0"/>
                <a:cs typeface="Arial" pitchFamily="34" charset="0"/>
              </a:rPr>
              <a:pPr algn="r" defTabSz="914485"/>
              <a:t>20</a:t>
            </a:fld>
            <a:endParaRPr lang="en-US" altLang="zh-CN" sz="1200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EF570-9FA9-4E2C-86F0-6FAA1FC3D794}" type="slidenum">
              <a:rPr lang="en-US"/>
              <a:pPr/>
              <a:t>3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L1 regularized regression (commonly known as the LASSO) is a convex relaxation. Instead of limiting the number of nonzero coefficients, we constrain the absolute values of coefficients.</a:t>
            </a:r>
          </a:p>
          <a:p>
            <a:endParaRPr lang="en-US" smtClean="0"/>
          </a:p>
          <a:p>
            <a:r>
              <a:rPr lang="en-US" smtClean="0"/>
              <a:t>Although this penalty introduces some bias (it still shrinks relevant coefficients as well as irrelevant ones), it is effective at enforcing sparsity.</a:t>
            </a:r>
          </a:p>
          <a:p>
            <a:endParaRPr lang="en-US" smtClean="0"/>
          </a:p>
          <a:p>
            <a:r>
              <a:rPr lang="en-US" smtClean="0"/>
              <a:t> Consider the  example of the diagram that shows the level sets of an objective function and the feasible set imposed by the L1-penalty. Intuitively, the objective function will be minimized at a corner of the feasible set, resulting in a sparse solution.</a:t>
            </a:r>
          </a:p>
          <a:p>
            <a:endParaRPr lang="en-US" smtClean="0"/>
          </a:p>
          <a:p>
            <a:r>
              <a:rPr lang="en-US" smtClean="0"/>
              <a:t>Since the problem is convex, an exact solution can be achieved. </a:t>
            </a:r>
          </a:p>
        </p:txBody>
      </p:sp>
      <p:sp>
        <p:nvSpPr>
          <p:cNvPr id="168964" name="Header Placeholder 3"/>
          <p:cNvSpPr txBox="1">
            <a:spLocks noGrp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914485"/>
            <a:r>
              <a:rPr lang="en-US" altLang="zh-CN" sz="1200" dirty="0">
                <a:latin typeface="Calibri" pitchFamily="34" charset="0"/>
                <a:cs typeface="Arial" pitchFamily="34" charset="0"/>
              </a:rPr>
              <a:t>Laplace Max-margin Markov Networks</a:t>
            </a:r>
            <a:endParaRPr lang="zh-CN" alt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8965" name="Slide Number Placeholder 4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33BD4B47-0480-4B19-AD3B-02118DB6BCE6}" type="slidenum">
              <a:rPr lang="zh-CN" altLang="en-US" sz="1200">
                <a:latin typeface="Calibri" pitchFamily="34" charset="0"/>
                <a:cs typeface="Arial" pitchFamily="34" charset="0"/>
              </a:rPr>
              <a:pPr algn="r" defTabSz="914485"/>
              <a:t>21</a:t>
            </a:fld>
            <a:endParaRPr lang="en-US" altLang="zh-CN" sz="1200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Laplace Max-margin Markov Networks</a:t>
            </a:r>
            <a:endParaRPr lang="zh-CN" altLang="en-US"/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B9723-46F1-483F-A7E5-4569E8C39DFD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B74B0-7BB2-4BBA-9E6F-6B286AB75553}" type="slidenum">
              <a:rPr lang="en-US"/>
              <a:pPr/>
              <a:t>27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B74B0-7BB2-4BBA-9E6F-6B286AB75553}" type="slidenum">
              <a:rPr lang="en-US"/>
              <a:pPr/>
              <a:t>28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noting that a TF’s target can be another TF which is what we have on the left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4283-36A3-C74B-BF72-B99DFAB69E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1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noting that a TF’s target can be another TF which is what we have on the left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4283-36A3-C74B-BF72-B99DFAB69E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noting that a TF’s target can be another TF which is what we have on the left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4283-36A3-C74B-BF72-B99DFAB69E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1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0E832-5002-4BAF-8EFD-19D0FB9AFD64}" type="slidenum">
              <a:rPr lang="en-US"/>
              <a:pPr/>
              <a:t>33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98181-71C9-4AE7-B77A-A78E237E9A20}" type="slidenum">
              <a:rPr lang="en-US"/>
              <a:pPr/>
              <a:t>4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8F3E1-AFC9-44FB-9194-24080F4399C9}" type="slidenum">
              <a:rPr lang="en-US"/>
              <a:pPr/>
              <a:t>5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65815-804D-47CE-AC04-904DEF89A8C7}" type="slidenum">
              <a:rPr lang="en-US"/>
              <a:pPr/>
              <a:t>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7E3FF-4291-4161-9249-073F3B74BE79}" type="slidenum">
              <a:rPr lang="en-US"/>
              <a:pPr/>
              <a:t>7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special and important case of model selection is called feature selection.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DD9BD-2305-47C4-B6C8-9532BAEF77F6}" type="slidenum">
              <a:rPr lang="en-US"/>
              <a:pPr/>
              <a:t>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6E3D0-F52A-4AAE-8501-DF0712FC2AB5}" type="slidenum">
              <a:rPr lang="en-US"/>
              <a:pPr/>
              <a:t>9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2B80E-C891-485F-BC3B-1DEC15E34A68}" type="slidenum">
              <a:rPr lang="en-US"/>
              <a:pPr/>
              <a:t>10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394D-2E7C-CE49-8AF2-41A7E2D1C03C}" type="datetime1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E877-D6D2-A643-8FE7-056D316633AB}" type="datetime1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8A61-341A-4845-935A-F4622D18D27A}" type="datetime1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1A07-6E89-9A48-B79F-8BBCFEAF033D}" type="datetime1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3176-778F-E247-B149-9F612D13588D}" type="datetime1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3C-C9A9-C447-A855-B9A6AEB382D8}" type="datetime1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D874-80B2-594D-B1E9-6222350C1962}" type="datetime1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8C57-85E6-8841-A948-D166B8284D7E}" type="datetime1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6B2E-2160-7D46-94B0-2417F648DD21}" type="datetime1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218-F73A-6744-A60F-F8CA4CC5927C}" type="datetime1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6E7-A996-664E-96B3-23C8EF752C35}" type="datetime1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0FE0-7732-0544-86FD-BF4DA30634AE}" type="datetime1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Eric Xing @ CMU,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E8AE-E81B-364E-A0D8-805D2EFB0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7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8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emf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slideLayout" Target="../slideLayouts/slideLayout6.xml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42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5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Selection, 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Machine Learning 10-601B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Seyoung Kim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124200" y="6186765"/>
            <a:ext cx="6019800" cy="59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2D2DB9"/>
                </a:solidFill>
              </a:rPr>
              <a:t>M</a:t>
            </a:r>
            <a:r>
              <a:rPr lang="en-US" sz="2000" dirty="0" smtClean="0">
                <a:solidFill>
                  <a:srgbClr val="2D2DB9"/>
                </a:solidFill>
              </a:rPr>
              <a:t>any </a:t>
            </a:r>
            <a:r>
              <a:rPr lang="en-US" sz="2000" dirty="0">
                <a:solidFill>
                  <a:srgbClr val="2D2DB9"/>
                </a:solidFill>
              </a:rPr>
              <a:t>of these slides are derived </a:t>
            </a:r>
            <a:r>
              <a:rPr lang="en-US" sz="2000" dirty="0" smtClean="0">
                <a:solidFill>
                  <a:srgbClr val="2D2DB9"/>
                </a:solidFill>
              </a:rPr>
              <a:t>from </a:t>
            </a:r>
            <a:r>
              <a:rPr lang="en-US" sz="2000" dirty="0" err="1" smtClean="0">
                <a:solidFill>
                  <a:srgbClr val="2D2DB9"/>
                </a:solidFill>
              </a:rPr>
              <a:t>Ziv</a:t>
            </a:r>
            <a:r>
              <a:rPr lang="en-US" sz="2000" dirty="0" smtClean="0">
                <a:solidFill>
                  <a:srgbClr val="2D2DB9"/>
                </a:solidFill>
              </a:rPr>
              <a:t>-Bar Joseph. </a:t>
            </a:r>
            <a:r>
              <a:rPr lang="en-US" sz="2000" dirty="0">
                <a:solidFill>
                  <a:srgbClr val="2D2DB9"/>
                </a:solidFill>
              </a:rPr>
              <a:t>Thanks!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0868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  </a:t>
            </a:r>
            <a:r>
              <a:rPr lang="en-US" sz="2400" b="0"/>
              <a:t>[Xing et al, 2001]</a:t>
            </a:r>
          </a:p>
        </p:txBody>
      </p:sp>
      <p:sp>
        <p:nvSpPr>
          <p:cNvPr id="64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case: </a:t>
            </a:r>
          </a:p>
          <a:p>
            <a:pPr lvl="1"/>
            <a:r>
              <a:rPr lang="en-US" sz="1400" b="1"/>
              <a:t>7130 genes from a microarray dataset</a:t>
            </a:r>
          </a:p>
          <a:p>
            <a:pPr lvl="1"/>
            <a:r>
              <a:rPr lang="en-US" sz="1400" b="1"/>
              <a:t>72 samples</a:t>
            </a:r>
          </a:p>
          <a:p>
            <a:pPr lvl="1"/>
            <a:r>
              <a:rPr lang="en-US" sz="1400" b="1"/>
              <a:t>47 type I Leukemias (called ALL) </a:t>
            </a:r>
          </a:p>
          <a:p>
            <a:pPr lvl="1">
              <a:buFont typeface="Wingdings" pitchFamily="2" charset="2"/>
              <a:buNone/>
            </a:pPr>
            <a:r>
              <a:rPr lang="en-US" sz="1400" b="1"/>
              <a:t>	and 25 type II Leukemias (called AML)</a:t>
            </a:r>
          </a:p>
          <a:p>
            <a:r>
              <a:rPr lang="en-US"/>
              <a:t>Three classifier:</a:t>
            </a:r>
          </a:p>
          <a:p>
            <a:pPr lvl="1"/>
            <a:r>
              <a:rPr lang="en-US" sz="1400" b="1"/>
              <a:t>kNN</a:t>
            </a:r>
          </a:p>
          <a:p>
            <a:pPr lvl="1"/>
            <a:r>
              <a:rPr lang="en-US" sz="1400" b="1"/>
              <a:t>Gaussian classifier</a:t>
            </a:r>
          </a:p>
          <a:p>
            <a:pPr lvl="1"/>
            <a:r>
              <a:rPr lang="en-US" sz="1400" b="1"/>
              <a:t>Logistic regression</a:t>
            </a:r>
          </a:p>
        </p:txBody>
      </p:sp>
      <p:pic>
        <p:nvPicPr>
          <p:cNvPr id="648197" name="Picture 5" descr="The image “http://www.millipore.com/images/xl/MB4784-06%5B771-ALL%5D.jpg” cannot be displayed, because it contains error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6375"/>
            <a:ext cx="27432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33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Information criterion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are trying select among several different models for a learning problem.</a:t>
            </a:r>
          </a:p>
          <a:p>
            <a:endParaRPr lang="en-US" dirty="0" smtClean="0"/>
          </a:p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Given model family                                    ,  find                  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 can design J that not only reflect the predictive loss, but also the amount of information M</a:t>
            </a:r>
            <a:r>
              <a:rPr lang="en-US" baseline="-25000" dirty="0" smtClean="0"/>
              <a:t>k</a:t>
            </a:r>
            <a:r>
              <a:rPr lang="en-US" dirty="0" smtClean="0"/>
              <a:t> can hold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652293" name="Object 5"/>
          <p:cNvGraphicFramePr>
            <a:graphicFrameLocks noChangeAspect="1"/>
          </p:cNvGraphicFramePr>
          <p:nvPr/>
        </p:nvGraphicFramePr>
        <p:xfrm>
          <a:off x="3382962" y="3336925"/>
          <a:ext cx="19923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58" name="Equation" r:id="rId4" imgW="1028700" imgH="152400" progId="Equation.3">
                  <p:embed/>
                </p:oleObj>
              </mc:Choice>
              <mc:Fallback>
                <p:oleObj name="Equation" r:id="rId4" imgW="1028700" imgH="15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2" y="3336925"/>
                        <a:ext cx="1992313" cy="320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4" name="Object 6"/>
          <p:cNvGraphicFramePr>
            <a:graphicFrameLocks noChangeAspect="1"/>
          </p:cNvGraphicFramePr>
          <p:nvPr/>
        </p:nvGraphicFramePr>
        <p:xfrm>
          <a:off x="5954712" y="3311525"/>
          <a:ext cx="750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59" name="Equation" r:id="rId6" imgW="393700" imgH="165100" progId="Equation.3">
                  <p:embed/>
                </p:oleObj>
              </mc:Choice>
              <mc:Fallback>
                <p:oleObj name="Equation" r:id="rId6" imgW="393700" imgH="165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2" y="3311525"/>
                        <a:ext cx="750888" cy="339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5" name="Object 7"/>
          <p:cNvGraphicFramePr>
            <a:graphicFrameLocks noChangeAspect="1"/>
          </p:cNvGraphicFramePr>
          <p:nvPr/>
        </p:nvGraphicFramePr>
        <p:xfrm>
          <a:off x="3422650" y="4003675"/>
          <a:ext cx="2101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60" name="Equation" r:id="rId8" imgW="1092200" imgH="203200" progId="Equation.3">
                  <p:embed/>
                </p:oleObj>
              </mc:Choice>
              <mc:Fallback>
                <p:oleObj name="Equation" r:id="rId8" imgW="1092200" imgH="20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003675"/>
                        <a:ext cx="2101850" cy="415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16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 via Information Criteria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Let </a:t>
            </a:r>
            <a:r>
              <a:rPr lang="en-US" i="1">
                <a:latin typeface="Times New Roman" pitchFamily="18" charset="0"/>
              </a:rPr>
              <a:t>f</a:t>
            </a:r>
            <a:r>
              <a:rPr lang="en-US"/>
              <a:t>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/>
              <a:t>) denote the truth, the underlying distribution of the data</a:t>
            </a:r>
          </a:p>
          <a:p>
            <a:r>
              <a:rPr lang="en-US"/>
              <a:t>Let 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/>
              <a:t>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/>
              <a:t>,</a:t>
            </a:r>
            <a:r>
              <a:rPr lang="en-US" i="1">
                <a:latin typeface="Symbol" pitchFamily="18" charset="2"/>
              </a:rPr>
              <a:t>q</a:t>
            </a:r>
            <a:r>
              <a:rPr lang="en-US"/>
              <a:t>) denote the model family we are evaluating</a:t>
            </a:r>
          </a:p>
          <a:p>
            <a:pPr lvl="1"/>
            <a:endParaRPr lang="en-US" sz="800"/>
          </a:p>
          <a:p>
            <a:pPr lvl="1"/>
            <a:r>
              <a:rPr lang="en-US" i="1">
                <a:latin typeface="Times New Roman" pitchFamily="18" charset="0"/>
              </a:rPr>
              <a:t>f</a:t>
            </a:r>
            <a:r>
              <a:rPr lang="en-US"/>
              <a:t>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/>
              <a:t>) does not necessarily reside in the model family</a:t>
            </a:r>
          </a:p>
          <a:p>
            <a:pPr lvl="1"/>
            <a:r>
              <a:rPr lang="en-US" i="1">
                <a:latin typeface="Symbol" pitchFamily="18" charset="2"/>
              </a:rPr>
              <a:t>q</a:t>
            </a:r>
            <a:r>
              <a:rPr lang="en-US" baseline="-25000"/>
              <a:t>ML</a:t>
            </a:r>
            <a:r>
              <a:rPr lang="en-US"/>
              <a:t>(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/>
              <a:t>) denote the MLE of model parameter from data y</a:t>
            </a:r>
          </a:p>
          <a:p>
            <a:pPr lvl="1"/>
            <a:endParaRPr lang="en-US" sz="800"/>
          </a:p>
          <a:p>
            <a:r>
              <a:rPr lang="en-US"/>
              <a:t>Among early attempts to move beyond Fisher's </a:t>
            </a:r>
            <a:r>
              <a:rPr lang="en-US" i="1"/>
              <a:t>Maliximum Likelihood</a:t>
            </a:r>
            <a:r>
              <a:rPr lang="en-US"/>
              <a:t> framework, </a:t>
            </a:r>
            <a:r>
              <a:rPr lang="en-US" b="1">
                <a:solidFill>
                  <a:srgbClr val="CC3300"/>
                </a:solidFill>
              </a:rPr>
              <a:t>Akaike </a:t>
            </a:r>
            <a:r>
              <a:rPr lang="en-US"/>
              <a:t>proposed the following information criterion: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</a:p>
          <a:p>
            <a:pPr>
              <a:buFont typeface="Wingdings" pitchFamily="2" charset="2"/>
              <a:buNone/>
            </a:pPr>
            <a:r>
              <a:rPr lang="en-US"/>
              <a:t>	which is, of course, intractable (because </a:t>
            </a:r>
            <a:r>
              <a:rPr lang="en-US" i="1">
                <a:latin typeface="Times New Roman" pitchFamily="18" charset="0"/>
              </a:rPr>
              <a:t>f</a:t>
            </a:r>
            <a:r>
              <a:rPr lang="en-US"/>
              <a:t>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/>
              <a:t>) is unknown)</a:t>
            </a:r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2971800" y="4897438"/>
          <a:ext cx="28432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6" name="Equation" r:id="rId4" imgW="1092200" imgH="190500" progId="Equation.3">
                  <p:embed/>
                </p:oleObj>
              </mc:Choice>
              <mc:Fallback>
                <p:oleObj name="Equation" r:id="rId4" imgW="10922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97438"/>
                        <a:ext cx="2843213" cy="512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79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AIC (An information criterion, not </a:t>
            </a:r>
            <a:r>
              <a:rPr lang="en-US" b="1" dirty="0" err="1">
                <a:solidFill>
                  <a:srgbClr val="CC3300"/>
                </a:solidFill>
              </a:rPr>
              <a:t>Akaike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dirty="0"/>
              <a:t>information criterion)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3366FF"/>
                </a:solidFill>
              </a:rPr>
              <a:t>where </a:t>
            </a:r>
            <a:r>
              <a:rPr lang="en-US" sz="2000" i="1" dirty="0" err="1">
                <a:solidFill>
                  <a:srgbClr val="3366FF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3366FF"/>
                </a:solidFill>
              </a:rPr>
              <a:t> is the number of parameters in the model</a:t>
            </a:r>
            <a:endParaRPr lang="en-US" sz="2000" dirty="0" smtClean="0">
              <a:solidFill>
                <a:srgbClr val="3366FF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rgbClr val="3366FF"/>
              </a:solidFill>
            </a:endParaRPr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/>
        </p:nvGraphicFramePr>
        <p:xfrm>
          <a:off x="3048000" y="2209800"/>
          <a:ext cx="2733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14" name="Equation" r:id="rId4" imgW="1054100" imgH="177800" progId="Equation.3">
                  <p:embed/>
                </p:oleObj>
              </mc:Choice>
              <mc:Fallback>
                <p:oleObj name="Equation" r:id="rId4" imgW="10541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2733675" cy="485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85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Regularization</a:t>
            </a:r>
            <a:endParaRPr lang="en-US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Maximum-likelihood estimates are not always the best</a:t>
            </a:r>
          </a:p>
          <a:p>
            <a:r>
              <a:rPr lang="en-US" dirty="0" smtClean="0"/>
              <a:t>Alternative: we "regularize" the likelihood objective (also known as penalized likelihood, shrinkage, smoothing, etc.), by adding to it a penalty term: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	where |</a:t>
            </a:r>
            <a:r>
              <a:rPr lang="en-US" dirty="0" smtClean="0"/>
              <a:t>|</a:t>
            </a:r>
            <a:r>
              <a:rPr lang="en-US" smtClean="0"/>
              <a:t>θ|</a:t>
            </a:r>
            <a:r>
              <a:rPr lang="en-US" dirty="0" smtClean="0"/>
              <a:t>| might be the L1 or L2 norm.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choice of norm has an effect</a:t>
            </a:r>
          </a:p>
          <a:p>
            <a:pPr lvl="1"/>
            <a:r>
              <a:rPr lang="en-US" dirty="0" smtClean="0"/>
              <a:t>using the L2  norm pulls  directly towards the origin, </a:t>
            </a:r>
          </a:p>
          <a:p>
            <a:pPr lvl="1"/>
            <a:r>
              <a:rPr lang="en-US" dirty="0" smtClean="0"/>
              <a:t>while using the L1 norm pulls towards the coordinate axes, </a:t>
            </a:r>
            <a:r>
              <a:rPr lang="en-US" dirty="0" err="1" smtClean="0"/>
              <a:t>i.e</a:t>
            </a:r>
            <a:r>
              <a:rPr lang="en-US" dirty="0" smtClean="0"/>
              <a:t> it tries to set some of the coordinates to 0. </a:t>
            </a:r>
          </a:p>
          <a:p>
            <a:pPr lvl="1"/>
            <a:r>
              <a:rPr lang="en-US" dirty="0" smtClean="0"/>
              <a:t>This second approach can be useful in a feature-selection setting.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563204" name="Object 4"/>
          <p:cNvGraphicFramePr>
            <a:graphicFrameLocks noChangeAspect="1"/>
          </p:cNvGraphicFramePr>
          <p:nvPr/>
        </p:nvGraphicFramePr>
        <p:xfrm>
          <a:off x="2085975" y="3081338"/>
          <a:ext cx="4467225" cy="59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74" name="Equation" r:id="rId4" imgW="2044700" imgH="266700" progId="Equation.3">
                  <p:embed/>
                </p:oleObj>
              </mc:Choice>
              <mc:Fallback>
                <p:oleObj name="Equation" r:id="rId4" imgW="2044700" imgH="266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081338"/>
                        <a:ext cx="4467225" cy="59552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10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Bayesian and Frequentist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Frequentist</a:t>
            </a:r>
            <a:r>
              <a:rPr lang="en-US" dirty="0"/>
              <a:t> interpretation of probability</a:t>
            </a:r>
          </a:p>
          <a:p>
            <a:pPr lvl="1"/>
            <a:r>
              <a:rPr lang="en-US" dirty="0"/>
              <a:t>Probabilities are objective properties of the real world, and refer to limiting relative frequencies (e.g., number of times I have observed heads). Hence one cannot write </a:t>
            </a:r>
            <a:r>
              <a:rPr lang="en-US" i="1" dirty="0" err="1"/>
              <a:t>P</a:t>
            </a:r>
            <a:r>
              <a:rPr lang="en-US" dirty="0" err="1"/>
              <a:t>(Katrina</a:t>
            </a:r>
            <a:r>
              <a:rPr lang="en-US" dirty="0"/>
              <a:t> could have been </a:t>
            </a:r>
            <a:r>
              <a:rPr lang="en-US" dirty="0" err="1"/>
              <a:t>prevented</a:t>
            </a:r>
            <a:r>
              <a:rPr lang="en-US" i="1" dirty="0" err="1"/>
              <a:t>|D</a:t>
            </a:r>
            <a:r>
              <a:rPr lang="en-US" dirty="0"/>
              <a:t>), since the event will never repeat.</a:t>
            </a:r>
          </a:p>
          <a:p>
            <a:pPr lvl="1"/>
            <a:r>
              <a:rPr lang="en-US" dirty="0"/>
              <a:t>Parameters of models are </a:t>
            </a:r>
            <a:r>
              <a:rPr lang="en-US" i="1" dirty="0">
                <a:solidFill>
                  <a:srgbClr val="CC3300"/>
                </a:solidFill>
              </a:rPr>
              <a:t>fixed, unknown constants</a:t>
            </a:r>
            <a:r>
              <a:rPr lang="en-US" dirty="0"/>
              <a:t>. Hence one cannot write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θ|D</a:t>
            </a:r>
            <a:r>
              <a:rPr lang="en-US" dirty="0"/>
              <a:t>) since </a:t>
            </a:r>
            <a:r>
              <a:rPr lang="en-US" i="1" dirty="0" err="1"/>
              <a:t>θ</a:t>
            </a:r>
            <a:r>
              <a:rPr lang="en-US" i="1" dirty="0"/>
              <a:t> </a:t>
            </a:r>
            <a:r>
              <a:rPr lang="en-US" dirty="0"/>
              <a:t>does not have a probability distribution. Instead one can only write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D|θ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One computes point estimates of parameters using various </a:t>
            </a:r>
            <a:r>
              <a:rPr lang="en-US" i="1" dirty="0"/>
              <a:t>estimators</a:t>
            </a:r>
            <a:r>
              <a:rPr lang="en-US" dirty="0"/>
              <a:t>, </a:t>
            </a:r>
            <a:r>
              <a:rPr lang="en-US" i="1" dirty="0" err="1"/>
              <a:t>θ</a:t>
            </a:r>
            <a:r>
              <a:rPr lang="en-US" i="1" dirty="0"/>
              <a:t>*</a:t>
            </a:r>
            <a:r>
              <a:rPr lang="en-US" dirty="0"/>
              <a:t>= </a:t>
            </a:r>
            <a:r>
              <a:rPr lang="en-US" i="1" dirty="0" err="1"/>
              <a:t>f</a:t>
            </a:r>
            <a:r>
              <a:rPr lang="en-US" dirty="0" err="1"/>
              <a:t>(</a:t>
            </a:r>
            <a:r>
              <a:rPr lang="en-US" i="1" dirty="0" err="1"/>
              <a:t>D</a:t>
            </a:r>
            <a:r>
              <a:rPr lang="en-US" dirty="0"/>
              <a:t>), which are designed to have various desirable qualities when </a:t>
            </a:r>
            <a:r>
              <a:rPr lang="en-US" i="1" dirty="0"/>
              <a:t>averaged over future data D </a:t>
            </a:r>
            <a:r>
              <a:rPr lang="en-US" dirty="0"/>
              <a:t>(assumed to be drawn from the “true” distribution).</a:t>
            </a:r>
          </a:p>
          <a:p>
            <a:r>
              <a:rPr lang="en-US" dirty="0"/>
              <a:t>Bayesian interpretation of probability</a:t>
            </a:r>
          </a:p>
          <a:p>
            <a:pPr lvl="1"/>
            <a:r>
              <a:rPr lang="en-US" dirty="0"/>
              <a:t>Probability describes degrees of belief, not limiting frequencies.</a:t>
            </a:r>
          </a:p>
          <a:p>
            <a:pPr lvl="1"/>
            <a:r>
              <a:rPr lang="en-US" dirty="0"/>
              <a:t>Parameters of models </a:t>
            </a:r>
            <a:r>
              <a:rPr lang="en-US" dirty="0" smtClean="0"/>
              <a:t>are </a:t>
            </a:r>
            <a:r>
              <a:rPr lang="en-US" i="1" dirty="0" smtClean="0">
                <a:solidFill>
                  <a:srgbClr val="FF6600"/>
                </a:solidFill>
              </a:rPr>
              <a:t>random</a:t>
            </a:r>
            <a:r>
              <a:rPr lang="en-US" i="1" dirty="0" smtClean="0">
                <a:solidFill>
                  <a:srgbClr val="CC3300"/>
                </a:solidFill>
              </a:rPr>
              <a:t> </a:t>
            </a:r>
            <a:r>
              <a:rPr lang="en-US" i="1" dirty="0">
                <a:solidFill>
                  <a:srgbClr val="CC3300"/>
                </a:solidFill>
              </a:rPr>
              <a:t>variables</a:t>
            </a:r>
            <a:r>
              <a:rPr lang="en-US" dirty="0"/>
              <a:t>, so one can compute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θ|D</a:t>
            </a:r>
            <a:r>
              <a:rPr lang="en-US" dirty="0"/>
              <a:t>) or </a:t>
            </a:r>
            <a:r>
              <a:rPr lang="en-US" i="1" dirty="0" err="1"/>
              <a:t>P</a:t>
            </a:r>
            <a:r>
              <a:rPr lang="en-US" dirty="0" err="1"/>
              <a:t>(</a:t>
            </a:r>
            <a:r>
              <a:rPr lang="en-US" i="1" dirty="0" err="1"/>
              <a:t>f</a:t>
            </a:r>
            <a:r>
              <a:rPr lang="en-US" dirty="0" err="1"/>
              <a:t>(</a:t>
            </a:r>
            <a:r>
              <a:rPr lang="en-US" i="1" dirty="0" err="1"/>
              <a:t>θ</a:t>
            </a:r>
            <a:r>
              <a:rPr lang="en-US" dirty="0" err="1"/>
              <a:t>)</a:t>
            </a:r>
            <a:r>
              <a:rPr lang="en-US" i="1" dirty="0" err="1"/>
              <a:t>|D</a:t>
            </a:r>
            <a:r>
              <a:rPr lang="en-US" dirty="0"/>
              <a:t>) for some function </a:t>
            </a:r>
            <a:r>
              <a:rPr lang="en-US" i="1" dirty="0" err="1"/>
              <a:t>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estimates parameters by computing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θ|D</a:t>
            </a:r>
            <a:r>
              <a:rPr lang="en-US" dirty="0"/>
              <a:t>) using </a:t>
            </a:r>
            <a:r>
              <a:rPr lang="en-US" dirty="0" err="1"/>
              <a:t>Bayes</a:t>
            </a:r>
            <a:r>
              <a:rPr lang="en-US" dirty="0"/>
              <a:t> rule: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3429000" y="6096000"/>
          <a:ext cx="21542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22" name="Equation" r:id="rId4" imgW="1104900" imgH="304800" progId="Equation.3">
                  <p:embed/>
                </p:oleObj>
              </mc:Choice>
              <mc:Fallback>
                <p:oleObj name="Equation" r:id="rId4" imgW="1104900" imgH="30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96000"/>
                        <a:ext cx="2154238" cy="627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6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Bayesian </a:t>
            </a:r>
            <a:r>
              <a:rPr lang="en-US" dirty="0"/>
              <a:t>interpretation of </a:t>
            </a: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Regularized Linear Regression </a:t>
            </a:r>
          </a:p>
          <a:p>
            <a:pPr lvl="1"/>
            <a:r>
              <a:rPr lang="en-US" dirty="0"/>
              <a:t>Recall that using squared error as the cost function results in the</a:t>
            </a:r>
            <a:r>
              <a:rPr lang="en-US" dirty="0" smtClean="0"/>
              <a:t> least squared error </a:t>
            </a:r>
            <a:r>
              <a:rPr lang="en-US" dirty="0"/>
              <a:t>estimate</a:t>
            </a:r>
          </a:p>
          <a:p>
            <a:pPr lvl="1"/>
            <a:r>
              <a:rPr lang="en-US" dirty="0"/>
              <a:t>And assume </a:t>
            </a:r>
            <a:r>
              <a:rPr lang="en-US" dirty="0" err="1"/>
              <a:t>iid</a:t>
            </a:r>
            <a:r>
              <a:rPr lang="en-US" dirty="0"/>
              <a:t> data and Gaussian noise,</a:t>
            </a:r>
            <a:r>
              <a:rPr lang="en-US" dirty="0" smtClean="0"/>
              <a:t> LSE estimate </a:t>
            </a:r>
            <a:r>
              <a:rPr lang="en-US" dirty="0"/>
              <a:t>is equivalent to MLE of</a:t>
            </a:r>
            <a:r>
              <a:rPr lang="en-US" dirty="0" smtClean="0"/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β</a:t>
            </a:r>
            <a:endParaRPr lang="en-US" i="1" dirty="0" smtClean="0">
              <a:solidFill>
                <a:srgbClr val="CC3300"/>
              </a:solidFill>
              <a:latin typeface="Times New Roman"/>
              <a:cs typeface="Times New Roman"/>
            </a:endParaRPr>
          </a:p>
          <a:p>
            <a:pPr lvl="1"/>
            <a:endParaRPr lang="en-US" i="1" dirty="0" smtClean="0">
              <a:solidFill>
                <a:srgbClr val="CC3300"/>
              </a:solidFill>
            </a:endParaRPr>
          </a:p>
          <a:p>
            <a:pPr lvl="1">
              <a:buNone/>
            </a:pPr>
            <a:endParaRPr lang="en-US" i="1" dirty="0" smtClean="0">
              <a:solidFill>
                <a:srgbClr val="CC3300"/>
              </a:solidFill>
            </a:endParaRPr>
          </a:p>
          <a:p>
            <a:pPr lvl="1"/>
            <a:r>
              <a:rPr lang="en-US" dirty="0"/>
              <a:t>Now assume that vector</a:t>
            </a:r>
            <a:r>
              <a:rPr lang="en-US" dirty="0" smtClean="0"/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β</a:t>
            </a:r>
            <a:r>
              <a:rPr lang="en-US" i="1" dirty="0" smtClean="0"/>
              <a:t> </a:t>
            </a:r>
            <a:r>
              <a:rPr lang="en-US" dirty="0" smtClean="0"/>
              <a:t>follows </a:t>
            </a:r>
            <a:r>
              <a:rPr lang="en-US" dirty="0"/>
              <a:t>a normal prior with 0-mean and a diagonal covariance matrix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What is the posterior distribution of</a:t>
            </a:r>
            <a:r>
              <a:rPr lang="en-US" dirty="0" smtClean="0"/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β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2042908" y="3352800"/>
          <a:ext cx="466269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10" name="Equation" r:id="rId4" imgW="2603500" imgH="381000" progId="Equation.3">
                  <p:embed/>
                </p:oleObj>
              </mc:Choice>
              <mc:Fallback>
                <p:oleObj name="Equation" r:id="rId4" imgW="2603500" imgH="38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908" y="3352800"/>
                        <a:ext cx="4662692" cy="723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3716338" y="4724400"/>
          <a:ext cx="1465262" cy="39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11" name="Equation" r:id="rId6" imgW="800100" imgH="203200" progId="Equation.3">
                  <p:embed/>
                </p:oleObj>
              </mc:Choice>
              <mc:Fallback>
                <p:oleObj name="Equation" r:id="rId6" imgW="8001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724400"/>
                        <a:ext cx="1465262" cy="39841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2" name="Object 6"/>
          <p:cNvGraphicFramePr>
            <a:graphicFrameLocks noChangeAspect="1"/>
          </p:cNvGraphicFramePr>
          <p:nvPr/>
        </p:nvGraphicFramePr>
        <p:xfrm>
          <a:off x="1439068" y="5565513"/>
          <a:ext cx="7485063" cy="111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12" name="Equation" r:id="rId8" imgW="4965700" imgH="698500" progId="Equation.3">
                  <p:embed/>
                </p:oleObj>
              </mc:Choice>
              <mc:Fallback>
                <p:oleObj name="Equation" r:id="rId8" imgW="4965700" imgH="698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068" y="5565513"/>
                        <a:ext cx="7485063" cy="111017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2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Bayesian </a:t>
            </a:r>
            <a:r>
              <a:rPr lang="en-US" dirty="0"/>
              <a:t>interpretation of </a:t>
            </a:r>
            <a:r>
              <a:rPr lang="en-US" dirty="0" smtClean="0"/>
              <a:t>regularization</a:t>
            </a:r>
            <a:r>
              <a:rPr lang="en-US" dirty="0"/>
              <a:t>, </a:t>
            </a:r>
            <a:r>
              <a:rPr lang="en-US" dirty="0" err="1"/>
              <a:t>con'd</a:t>
            </a:r>
            <a:endParaRPr 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posterior distribution of</a:t>
            </a:r>
            <a:r>
              <a:rPr lang="en-US" dirty="0" smtClean="0"/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β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r>
              <a:rPr lang="en-US" dirty="0"/>
              <a:t>This leads to a now objective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800" dirty="0"/>
          </a:p>
          <a:p>
            <a:pPr lvl="1"/>
            <a:r>
              <a:rPr lang="en-US" dirty="0"/>
              <a:t>This is </a:t>
            </a:r>
            <a:r>
              <a:rPr lang="en-US" i="1" dirty="0">
                <a:latin typeface="Times New Roman" pitchFamily="18" charset="0"/>
              </a:rPr>
              <a:t>L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dirty="0"/>
              <a:t> regularized</a:t>
            </a:r>
            <a:r>
              <a:rPr lang="en-US" dirty="0" smtClean="0"/>
              <a:t> linear regression! </a:t>
            </a:r>
            <a:r>
              <a:rPr lang="en-US" dirty="0"/>
              <a:t>--- a MAP estimation of</a:t>
            </a:r>
            <a:r>
              <a:rPr lang="en-US" dirty="0" smtClean="0"/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β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choose </a:t>
            </a:r>
            <a:r>
              <a:rPr lang="en-US" i="1" dirty="0" err="1">
                <a:latin typeface="Symbol" pitchFamily="18" charset="2"/>
              </a:rPr>
              <a:t>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cross-validation!</a:t>
            </a:r>
          </a:p>
        </p:txBody>
      </p:sp>
      <p:graphicFrame>
        <p:nvGraphicFramePr>
          <p:cNvPr id="635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97154"/>
              </p:ext>
            </p:extLst>
          </p:nvPr>
        </p:nvGraphicFramePr>
        <p:xfrm>
          <a:off x="1652588" y="3406775"/>
          <a:ext cx="52816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38" name="Equation" r:id="rId4" imgW="3175000" imgH="647700" progId="Equation.3">
                  <p:embed/>
                </p:oleObj>
              </mc:Choice>
              <mc:Fallback>
                <p:oleObj name="Equation" r:id="rId4" imgW="3175000" imgH="647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406775"/>
                        <a:ext cx="5281612" cy="11318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09" name="Object 5"/>
          <p:cNvGraphicFramePr>
            <a:graphicFrameLocks noChangeAspect="1"/>
          </p:cNvGraphicFramePr>
          <p:nvPr/>
        </p:nvGraphicFramePr>
        <p:xfrm>
          <a:off x="1306513" y="2057400"/>
          <a:ext cx="6084887" cy="89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39" name="Equation" r:id="rId6" imgW="3352800" imgH="469900" progId="Equation.3">
                  <p:embed/>
                </p:oleObj>
              </mc:Choice>
              <mc:Fallback>
                <p:oleObj name="Equation" r:id="rId6" imgW="3352800" imgH="469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057400"/>
                        <a:ext cx="6084887" cy="89318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324600" y="5410200"/>
            <a:ext cx="2438400" cy="79375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not perform a model selection directly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6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Regularized Regression</a:t>
            </a:r>
          </a:p>
        </p:txBody>
      </p:sp>
      <p:sp>
        <p:nvSpPr>
          <p:cNvPr id="58268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Recall linear regression: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Regularized LR:</a:t>
            </a:r>
          </a:p>
          <a:p>
            <a:pPr lvl="1"/>
            <a:r>
              <a:rPr lang="en-US" dirty="0"/>
              <a:t>L2-regularized LR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 where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L1</a:t>
            </a:r>
            <a:r>
              <a:rPr lang="en-US" dirty="0"/>
              <a:t>-regularized LR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 where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82692" name="Picture 3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08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2693" name="Picture 3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3581400"/>
            <a:ext cx="1690687" cy="143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6184900"/>
            <a:ext cx="4343400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Performs a model selection directly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895600" y="5562600"/>
          <a:ext cx="1214836" cy="53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2" name="Equation" r:id="rId6" imgW="800100" imgH="355600" progId="Equation.3">
                  <p:embed/>
                </p:oleObj>
              </mc:Choice>
              <mc:Fallback>
                <p:oleObj name="Equation" r:id="rId6" imgW="800100" imgH="355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1214836" cy="539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28" name="Object 8"/>
          <p:cNvGraphicFramePr>
            <a:graphicFrameLocks noChangeAspect="1"/>
          </p:cNvGraphicFramePr>
          <p:nvPr/>
        </p:nvGraphicFramePr>
        <p:xfrm>
          <a:off x="3092450" y="4230688"/>
          <a:ext cx="12144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3" name="Equation" r:id="rId8" imgW="800100" imgH="355600" progId="Equation.3">
                  <p:embed/>
                </p:oleObj>
              </mc:Choice>
              <mc:Fallback>
                <p:oleObj name="Equation" r:id="rId8" imgW="800100" imgH="355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4230688"/>
                        <a:ext cx="12144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962400" y="17526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4" name="Equation" r:id="rId10" imgW="749300" imgH="203200" progId="Equation.3">
                  <p:embed/>
                </p:oleObj>
              </mc:Choice>
              <mc:Fallback>
                <p:oleObj name="Equation" r:id="rId10" imgW="749300" imgH="203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1" name="Object 11"/>
          <p:cNvGraphicFramePr>
            <a:graphicFrameLocks noChangeAspect="1"/>
          </p:cNvGraphicFramePr>
          <p:nvPr/>
        </p:nvGraphicFramePr>
        <p:xfrm>
          <a:off x="2565400" y="2286000"/>
          <a:ext cx="3683000" cy="8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5" name="Equation" r:id="rId12" imgW="2146300" imgH="495300" progId="Equation.3">
                  <p:embed/>
                </p:oleObj>
              </mc:Choice>
              <mc:Fallback>
                <p:oleObj name="Equation" r:id="rId12" imgW="2146300" imgH="495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286000"/>
                        <a:ext cx="3683000" cy="849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2" name="Object 12"/>
          <p:cNvGraphicFramePr>
            <a:graphicFrameLocks noChangeAspect="1"/>
          </p:cNvGraphicFramePr>
          <p:nvPr/>
        </p:nvGraphicFramePr>
        <p:xfrm>
          <a:off x="2430463" y="3810000"/>
          <a:ext cx="36385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6" name="Equation" r:id="rId14" imgW="2120900" imgH="215900" progId="Equation.3">
                  <p:embed/>
                </p:oleObj>
              </mc:Choice>
              <mc:Fallback>
                <p:oleObj name="Equation" r:id="rId14" imgW="2120900" imgH="215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810000"/>
                        <a:ext cx="36385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3" name="Object 13"/>
          <p:cNvGraphicFramePr>
            <a:graphicFrameLocks noChangeAspect="1"/>
          </p:cNvGraphicFramePr>
          <p:nvPr/>
        </p:nvGraphicFramePr>
        <p:xfrm>
          <a:off x="2473325" y="5011738"/>
          <a:ext cx="35512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7" name="Equation" r:id="rId16" imgW="2070100" imgH="215900" progId="Equation.3">
                  <p:embed/>
                </p:oleObj>
              </mc:Choice>
              <mc:Fallback>
                <p:oleObj name="Equation" r:id="rId16" imgW="20701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011738"/>
                        <a:ext cx="35512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4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a typeface="幼圆"/>
              </a:rPr>
              <a:t>Sparsity</a:t>
            </a:r>
            <a:endParaRPr lang="en-US" b="1" dirty="0" smtClean="0">
              <a:ea typeface="幼圆"/>
            </a:endParaRP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least squares linear regression problem:</a:t>
            </a:r>
          </a:p>
          <a:p>
            <a:r>
              <a:rPr lang="en-US" dirty="0" err="1" smtClean="0"/>
              <a:t>Sparsity</a:t>
            </a:r>
            <a:r>
              <a:rPr lang="en-US" dirty="0" smtClean="0"/>
              <a:t> “means” most of the beta’s are zero.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But this is not convex!!! Many local optima, computationally intractable.</a:t>
            </a:r>
          </a:p>
        </p:txBody>
      </p:sp>
      <p:pic>
        <p:nvPicPr>
          <p:cNvPr id="165893" name="Picture 4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300" y="2903537"/>
            <a:ext cx="30416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6419850" y="356235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7312025" y="21971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7312025" y="273685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312025" y="32893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Oval 10"/>
          <p:cNvSpPr>
            <a:spLocks noChangeArrowheads="1"/>
          </p:cNvSpPr>
          <p:nvPr/>
        </p:nvSpPr>
        <p:spPr bwMode="auto">
          <a:xfrm>
            <a:off x="7312025" y="437515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Oval 11"/>
          <p:cNvSpPr>
            <a:spLocks noChangeArrowheads="1"/>
          </p:cNvSpPr>
          <p:nvPr/>
        </p:nvSpPr>
        <p:spPr bwMode="auto">
          <a:xfrm>
            <a:off x="7312025" y="49530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 rot="-5400000">
            <a:off x="6975476" y="367347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Symbol" pitchFamily="18" charset="2"/>
                <a:cs typeface="Arial" pitchFamily="34" charset="0"/>
              </a:rPr>
              <a:t>¼</a:t>
            </a:r>
          </a:p>
        </p:txBody>
      </p:sp>
      <p:cxnSp>
        <p:nvCxnSpPr>
          <p:cNvPr id="165901" name="AutoShape 13"/>
          <p:cNvCxnSpPr>
            <a:cxnSpLocks noChangeShapeType="1"/>
            <a:stCxn id="165895" idx="2"/>
            <a:endCxn id="165894" idx="0"/>
          </p:cNvCxnSpPr>
          <p:nvPr/>
        </p:nvCxnSpPr>
        <p:spPr bwMode="auto">
          <a:xfrm flipH="1">
            <a:off x="6600825" y="2378075"/>
            <a:ext cx="711200" cy="1184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902" name="AutoShape 14"/>
          <p:cNvCxnSpPr>
            <a:cxnSpLocks noChangeShapeType="1"/>
            <a:stCxn id="165896" idx="2"/>
            <a:endCxn id="165894" idx="7"/>
          </p:cNvCxnSpPr>
          <p:nvPr/>
        </p:nvCxnSpPr>
        <p:spPr bwMode="auto">
          <a:xfrm flipH="1">
            <a:off x="6729413" y="2917825"/>
            <a:ext cx="582612" cy="696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903" name="AutoShape 15"/>
          <p:cNvCxnSpPr>
            <a:cxnSpLocks noChangeShapeType="1"/>
            <a:stCxn id="165897" idx="2"/>
            <a:endCxn id="165894" idx="6"/>
          </p:cNvCxnSpPr>
          <p:nvPr/>
        </p:nvCxnSpPr>
        <p:spPr bwMode="auto">
          <a:xfrm flipH="1">
            <a:off x="6781800" y="3470275"/>
            <a:ext cx="530225" cy="273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904" name="AutoShape 16"/>
          <p:cNvCxnSpPr>
            <a:cxnSpLocks noChangeShapeType="1"/>
            <a:stCxn id="165899" idx="2"/>
            <a:endCxn id="165894" idx="4"/>
          </p:cNvCxnSpPr>
          <p:nvPr/>
        </p:nvCxnSpPr>
        <p:spPr bwMode="auto">
          <a:xfrm flipH="1" flipV="1">
            <a:off x="6600825" y="3924300"/>
            <a:ext cx="711200" cy="1209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905" name="AutoShape 17"/>
          <p:cNvCxnSpPr>
            <a:cxnSpLocks noChangeShapeType="1"/>
            <a:stCxn id="165898" idx="2"/>
            <a:endCxn id="165894" idx="5"/>
          </p:cNvCxnSpPr>
          <p:nvPr/>
        </p:nvCxnSpPr>
        <p:spPr bwMode="auto">
          <a:xfrm flipH="1" flipV="1">
            <a:off x="6729413" y="3871913"/>
            <a:ext cx="582612" cy="684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6099175" y="3398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y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7705725" y="20526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7693025" y="26114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693025" y="31829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7693025" y="4268788"/>
            <a:ext cx="684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n-1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7699375" y="48847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n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6588125" y="2647950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165913" name="Text Box 25"/>
          <p:cNvSpPr txBox="1">
            <a:spLocks noChangeArrowheads="1"/>
          </p:cNvSpPr>
          <p:nvPr/>
        </p:nvSpPr>
        <p:spPr bwMode="auto">
          <a:xfrm>
            <a:off x="6804025" y="2921000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6899275" y="3244850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6937375" y="3911600"/>
            <a:ext cx="554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n-1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6638925" y="4413250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3" grpId="0"/>
      <p:bldP spid="1659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battle against overfitting</a:t>
            </a:r>
          </a:p>
        </p:txBody>
      </p:sp>
      <p:pic>
        <p:nvPicPr>
          <p:cNvPr id="530437" name="Picture 5" descr="Battle_Against_Nature_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629400" cy="49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4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28813"/>
            <a:ext cx="16002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63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a typeface="幼圆"/>
              </a:rPr>
              <a:t>Sparsity</a:t>
            </a:r>
            <a:endParaRPr lang="en-US" b="1" dirty="0" smtClean="0">
              <a:ea typeface="幼圆"/>
            </a:endParaRP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least squares linear regression problem:</a:t>
            </a:r>
          </a:p>
          <a:p>
            <a:r>
              <a:rPr lang="en-US" dirty="0" err="1" smtClean="0"/>
              <a:t>Sparsity</a:t>
            </a:r>
            <a:r>
              <a:rPr lang="en-US" dirty="0" smtClean="0"/>
              <a:t> “means” most of the beta’s are zero.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But this is not convex!!! Many local optima, computationally intractable.</a:t>
            </a:r>
          </a:p>
        </p:txBody>
      </p:sp>
      <p:pic>
        <p:nvPicPr>
          <p:cNvPr id="165893" name="Picture 4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300" y="2903537"/>
            <a:ext cx="30416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6419850" y="356235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7312025" y="21971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7312025" y="273685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312025" y="32893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Oval 10"/>
          <p:cNvSpPr>
            <a:spLocks noChangeArrowheads="1"/>
          </p:cNvSpPr>
          <p:nvPr/>
        </p:nvSpPr>
        <p:spPr bwMode="auto">
          <a:xfrm>
            <a:off x="7312025" y="437515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Oval 11"/>
          <p:cNvSpPr>
            <a:spLocks noChangeArrowheads="1"/>
          </p:cNvSpPr>
          <p:nvPr/>
        </p:nvSpPr>
        <p:spPr bwMode="auto">
          <a:xfrm>
            <a:off x="7312025" y="4953000"/>
            <a:ext cx="361950" cy="361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60392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 rot="-5400000">
            <a:off x="6975476" y="367347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Symbol" pitchFamily="18" charset="2"/>
                <a:cs typeface="Arial" pitchFamily="34" charset="0"/>
              </a:rPr>
              <a:t>¼</a:t>
            </a:r>
          </a:p>
        </p:txBody>
      </p:sp>
      <p:cxnSp>
        <p:nvCxnSpPr>
          <p:cNvPr id="165901" name="AutoShape 13"/>
          <p:cNvCxnSpPr>
            <a:cxnSpLocks noChangeShapeType="1"/>
            <a:stCxn id="165895" idx="2"/>
            <a:endCxn id="165894" idx="0"/>
          </p:cNvCxnSpPr>
          <p:nvPr/>
        </p:nvCxnSpPr>
        <p:spPr bwMode="auto">
          <a:xfrm flipH="1">
            <a:off x="6600825" y="2378075"/>
            <a:ext cx="711200" cy="1184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903" name="AutoShape 15"/>
          <p:cNvCxnSpPr>
            <a:cxnSpLocks noChangeShapeType="1"/>
            <a:stCxn id="165897" idx="2"/>
            <a:endCxn id="165894" idx="6"/>
          </p:cNvCxnSpPr>
          <p:nvPr/>
        </p:nvCxnSpPr>
        <p:spPr bwMode="auto">
          <a:xfrm flipH="1">
            <a:off x="6781800" y="3470275"/>
            <a:ext cx="530225" cy="273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904" name="AutoShape 16"/>
          <p:cNvCxnSpPr>
            <a:cxnSpLocks noChangeShapeType="1"/>
            <a:stCxn id="165899" idx="2"/>
            <a:endCxn id="165894" idx="4"/>
          </p:cNvCxnSpPr>
          <p:nvPr/>
        </p:nvCxnSpPr>
        <p:spPr bwMode="auto">
          <a:xfrm flipH="1" flipV="1">
            <a:off x="6600825" y="3924300"/>
            <a:ext cx="711200" cy="1209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6099175" y="3398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y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7705725" y="20526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7693025" y="26114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693025" y="31829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7693025" y="4268788"/>
            <a:ext cx="684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n-1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7699375" y="488473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800" b="0" baseline="-25000">
                <a:solidFill>
                  <a:srgbClr val="0D0DFF"/>
                </a:solidFill>
                <a:latin typeface="Times New Roman" pitchFamily="18" charset="0"/>
                <a:cs typeface="Arial" pitchFamily="34" charset="0"/>
              </a:rPr>
              <a:t>n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6588125" y="2647950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6899275" y="3244850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6638925" y="4413250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幼圆"/>
              </a:rPr>
              <a:t>L1 Regularization (LASSO)</a:t>
            </a:r>
            <a:br>
              <a:rPr lang="en-US" b="1" dirty="0" smtClean="0">
                <a:ea typeface="幼圆"/>
              </a:rPr>
            </a:br>
            <a:r>
              <a:rPr lang="en-US" sz="1600" dirty="0" smtClean="0">
                <a:ea typeface="幼圆"/>
              </a:rPr>
              <a:t> (</a:t>
            </a:r>
            <a:r>
              <a:rPr lang="en-US" sz="1600" dirty="0" err="1" smtClean="0">
                <a:ea typeface="幼圆"/>
              </a:rPr>
              <a:t>Tibshirani</a:t>
            </a:r>
            <a:r>
              <a:rPr lang="en-US" sz="1600" dirty="0" smtClean="0">
                <a:ea typeface="幼圆"/>
              </a:rPr>
              <a:t>, 1996)</a:t>
            </a:r>
            <a:r>
              <a:rPr lang="en-US" sz="1600" b="1" dirty="0" smtClean="0">
                <a:ea typeface="幼圆"/>
              </a:rPr>
              <a:t> </a:t>
            </a:r>
            <a:endParaRPr lang="en-US" b="1" dirty="0" smtClean="0">
              <a:ea typeface="幼圆"/>
            </a:endParaRP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convex relaxation.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Still enforces </a:t>
            </a:r>
            <a:r>
              <a:rPr lang="en-US" dirty="0" err="1" smtClean="0"/>
              <a:t>sparsity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167941" name="Picture 4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2676525"/>
            <a:ext cx="2889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2" name="TextBox 5"/>
          <p:cNvSpPr txBox="1">
            <a:spLocks noChangeArrowheads="1"/>
          </p:cNvSpPr>
          <p:nvPr/>
        </p:nvSpPr>
        <p:spPr bwMode="auto">
          <a:xfrm>
            <a:off x="1204913" y="2219325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b="0">
                <a:solidFill>
                  <a:srgbClr val="3516F0"/>
                </a:solidFill>
                <a:cs typeface="Arial" pitchFamily="34" charset="0"/>
              </a:rPr>
              <a:t>Constrained Form</a:t>
            </a:r>
          </a:p>
        </p:txBody>
      </p:sp>
      <p:sp>
        <p:nvSpPr>
          <p:cNvPr id="167943" name="TextBox 6"/>
          <p:cNvSpPr txBox="1">
            <a:spLocks noChangeArrowheads="1"/>
          </p:cNvSpPr>
          <p:nvPr/>
        </p:nvSpPr>
        <p:spPr bwMode="auto">
          <a:xfrm>
            <a:off x="5334000" y="2219325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b="0">
                <a:solidFill>
                  <a:srgbClr val="3516F0"/>
                </a:solidFill>
                <a:cs typeface="Arial" pitchFamily="34" charset="0"/>
              </a:rPr>
              <a:t>Lagrangian Form</a:t>
            </a:r>
          </a:p>
        </p:txBody>
      </p:sp>
      <p:pic>
        <p:nvPicPr>
          <p:cNvPr id="167944" name="Picture 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8688" y="2676525"/>
            <a:ext cx="3937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rot="5400000">
            <a:off x="3082132" y="5638006"/>
            <a:ext cx="2133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957513" y="5638800"/>
            <a:ext cx="2895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3" name="Diamond 12"/>
          <p:cNvSpPr/>
          <p:nvPr/>
        </p:nvSpPr>
        <p:spPr>
          <a:xfrm>
            <a:off x="3429000" y="4953000"/>
            <a:ext cx="1447800" cy="1371600"/>
          </a:xfrm>
          <a:prstGeom prst="diamond">
            <a:avLst/>
          </a:prstGeom>
          <a:solidFill>
            <a:srgbClr val="6699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b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-1800000">
            <a:off x="4673252" y="4543528"/>
            <a:ext cx="2514600" cy="838200"/>
            <a:chOff x="4953000" y="4876800"/>
            <a:chExt cx="2514600" cy="838200"/>
          </a:xfrm>
        </p:grpSpPr>
        <p:sp>
          <p:nvSpPr>
            <p:cNvPr id="17" name="Oval 16"/>
            <p:cNvSpPr/>
            <p:nvPr/>
          </p:nvSpPr>
          <p:spPr>
            <a:xfrm>
              <a:off x="5791200" y="5181600"/>
              <a:ext cx="914400" cy="304800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86400" y="5105400"/>
              <a:ext cx="1524000" cy="457200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105400" y="4953000"/>
              <a:ext cx="2209800" cy="685800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953000" y="4876800"/>
              <a:ext cx="2514600" cy="838200"/>
            </a:xfrm>
            <a:prstGeom prst="ellipse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  <a:cs typeface="Arial" pitchFamily="34" charset="0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1143000" y="4929188"/>
            <a:ext cx="6143625" cy="7143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800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028" name="TextBox 11"/>
          <p:cNvSpPr txBox="1">
            <a:spLocks noChangeArrowheads="1"/>
          </p:cNvSpPr>
          <p:nvPr/>
        </p:nvSpPr>
        <p:spPr bwMode="auto">
          <a:xfrm rot="-5400000">
            <a:off x="2539206" y="3223419"/>
            <a:ext cx="2928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rgbClr val="3516F0"/>
                </a:solidFill>
              </a:rPr>
              <a:t>T G A A C C A T G A A G T A </a:t>
            </a:r>
          </a:p>
        </p:txBody>
      </p:sp>
      <p:sp>
        <p:nvSpPr>
          <p:cNvPr id="1029" name="TextBox 12"/>
          <p:cNvSpPr txBox="1">
            <a:spLocks noChangeArrowheads="1"/>
          </p:cNvSpPr>
          <p:nvPr/>
        </p:nvSpPr>
        <p:spPr bwMode="auto">
          <a:xfrm>
            <a:off x="3500438" y="1571625"/>
            <a:ext cx="1714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rgbClr val="1AAE1E"/>
                </a:solidFill>
              </a:rPr>
              <a:t>Genotype</a:t>
            </a: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1357313" y="1571625"/>
            <a:ext cx="1714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rgbClr val="1AAE1E"/>
                </a:solidFill>
              </a:rPr>
              <a:t>Trait</a:t>
            </a:r>
          </a:p>
        </p:txBody>
      </p:sp>
      <p:sp>
        <p:nvSpPr>
          <p:cNvPr id="10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" pitchFamily="34" charset="0"/>
                <a:ea typeface="幼圆"/>
                <a:cs typeface="Arial" pitchFamily="34" charset="0"/>
              </a:rPr>
              <a:t>Ridge Regression</a:t>
            </a:r>
            <a:endParaRPr lang="en-US" sz="1800" b="1" dirty="0" smtClean="0">
              <a:latin typeface="Arial" pitchFamily="34" charset="0"/>
              <a:ea typeface="幼圆"/>
              <a:cs typeface="Arial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452688" y="5651500"/>
            <a:ext cx="4937280" cy="1085850"/>
            <a:chOff x="2452688" y="5651500"/>
            <a:chExt cx="4937280" cy="1085850"/>
          </a:xfrm>
        </p:grpSpPr>
        <p:sp>
          <p:nvSpPr>
            <p:cNvPr id="15" name="Cloud 14"/>
            <p:cNvSpPr/>
            <p:nvPr/>
          </p:nvSpPr>
          <p:spPr>
            <a:xfrm rot="171098">
              <a:off x="2452688" y="5651500"/>
              <a:ext cx="4913312" cy="1085850"/>
            </a:xfrm>
            <a:prstGeom prst="cloud">
              <a:avLst/>
            </a:prstGeom>
            <a:solidFill>
              <a:srgbClr val="FF0000">
                <a:alpha val="13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059" name="TextBox 388"/>
            <p:cNvSpPr txBox="1">
              <a:spLocks noChangeArrowheads="1"/>
            </p:cNvSpPr>
            <p:nvPr/>
          </p:nvSpPr>
          <p:spPr bwMode="auto">
            <a:xfrm>
              <a:off x="3071801" y="5854503"/>
              <a:ext cx="431816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0" dirty="0"/>
                <a:t>Many non-zero</a:t>
              </a:r>
              <a:r>
                <a:rPr lang="en-US" sz="1800" b="0" dirty="0" smtClean="0"/>
                <a:t> input features (genotypes): </a:t>
              </a:r>
              <a:endParaRPr lang="en-US" sz="1800" b="0" dirty="0"/>
            </a:p>
            <a:p>
              <a:r>
                <a:rPr lang="en-US" sz="1800" b="0" dirty="0" smtClean="0"/>
                <a:t>Which</a:t>
              </a:r>
              <a:r>
                <a:rPr lang="en-US" dirty="0" smtClean="0"/>
                <a:t> genotype</a:t>
              </a:r>
              <a:r>
                <a:rPr lang="en-US" sz="1800" b="0" dirty="0" smtClean="0"/>
                <a:t>s </a:t>
              </a:r>
              <a:r>
                <a:rPr lang="en-US" sz="1800" b="0" dirty="0"/>
                <a:t>are truly significant?</a:t>
              </a:r>
            </a:p>
          </p:txBody>
        </p:sp>
      </p:grpSp>
      <p:sp>
        <p:nvSpPr>
          <p:cNvPr id="1033" name="TextBox 32"/>
          <p:cNvSpPr txBox="1">
            <a:spLocks noChangeArrowheads="1"/>
          </p:cNvSpPr>
          <p:nvPr/>
        </p:nvSpPr>
        <p:spPr bwMode="auto">
          <a:xfrm>
            <a:off x="1428750" y="2643188"/>
            <a:ext cx="785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solidFill>
                  <a:srgbClr val="3516F0"/>
                </a:solidFill>
              </a:rPr>
              <a:t>2.1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643188" y="2571750"/>
            <a:ext cx="3000375" cy="455613"/>
            <a:chOff x="2643188" y="2571750"/>
            <a:chExt cx="3000375" cy="455613"/>
          </a:xfrm>
        </p:grpSpPr>
        <p:sp>
          <p:nvSpPr>
            <p:cNvPr id="1056" name="TextBox 22"/>
            <p:cNvSpPr txBox="1">
              <a:spLocks noChangeArrowheads="1"/>
            </p:cNvSpPr>
            <p:nvPr/>
          </p:nvSpPr>
          <p:spPr bwMode="auto">
            <a:xfrm>
              <a:off x="5143500" y="2571750"/>
              <a:ext cx="5000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900" b="0"/>
                <a:t>x</a:t>
              </a:r>
            </a:p>
          </p:txBody>
        </p:sp>
        <p:sp>
          <p:nvSpPr>
            <p:cNvPr id="1057" name="TextBox 31"/>
            <p:cNvSpPr txBox="1">
              <a:spLocks noChangeArrowheads="1"/>
            </p:cNvSpPr>
            <p:nvPr/>
          </p:nvSpPr>
          <p:spPr bwMode="auto">
            <a:xfrm>
              <a:off x="2643188" y="2643188"/>
              <a:ext cx="500062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900" b="0"/>
                <a:t>=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643563" y="1571625"/>
            <a:ext cx="2071687" cy="3214688"/>
            <a:chOff x="5643563" y="1571625"/>
            <a:chExt cx="2071687" cy="3214697"/>
          </a:xfrm>
        </p:grpSpPr>
        <p:sp>
          <p:nvSpPr>
            <p:cNvPr id="1040" name="TextBox 13"/>
            <p:cNvSpPr txBox="1">
              <a:spLocks noChangeArrowheads="1"/>
            </p:cNvSpPr>
            <p:nvPr/>
          </p:nvSpPr>
          <p:spPr bwMode="auto">
            <a:xfrm>
              <a:off x="5643563" y="1571625"/>
              <a:ext cx="20716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solidFill>
                    <a:srgbClr val="1AAE1E"/>
                  </a:solidFill>
                </a:rPr>
                <a:t>Association Strength</a:t>
              </a:r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6572264" y="2071678"/>
              <a:ext cx="214314" cy="2714644"/>
              <a:chOff x="7143768" y="2143116"/>
              <a:chExt cx="164592" cy="214314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143757" y="2143125"/>
                <a:ext cx="164591" cy="164181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143757" y="2296026"/>
                <a:ext cx="164591" cy="164181"/>
              </a:xfrm>
              <a:prstGeom prst="rect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143757" y="2447675"/>
                <a:ext cx="164591" cy="165435"/>
              </a:xfrm>
              <a:prstGeom prst="rect">
                <a:avLst/>
              </a:pr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143757" y="2600576"/>
                <a:ext cx="164591" cy="1641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143757" y="2752225"/>
                <a:ext cx="164591" cy="165435"/>
              </a:xfrm>
              <a:prstGeom prst="rect">
                <a:avLst/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143757" y="2907634"/>
                <a:ext cx="164591" cy="1641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43757" y="3071815"/>
                <a:ext cx="164591" cy="164182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43757" y="3224716"/>
                <a:ext cx="164591" cy="164182"/>
              </a:xfrm>
              <a:prstGeom prst="rect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43757" y="3376365"/>
                <a:ext cx="164591" cy="165435"/>
              </a:xfrm>
              <a:prstGeom prst="rect">
                <a:avLst/>
              </a:pr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43757" y="3529267"/>
                <a:ext cx="164591" cy="164181"/>
              </a:xfrm>
              <a:prstGeom prst="rect">
                <a:avLst/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43757" y="3680915"/>
                <a:ext cx="164591" cy="165435"/>
              </a:xfrm>
              <a:prstGeom prst="rect">
                <a:avLst/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43757" y="3836323"/>
                <a:ext cx="164591" cy="1641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143757" y="3966666"/>
                <a:ext cx="164591" cy="165435"/>
              </a:xfrm>
              <a:prstGeom prst="rect">
                <a:avLst/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43757" y="4122074"/>
                <a:ext cx="164591" cy="164182"/>
              </a:xfrm>
              <a:prstGeom prst="rect">
                <a:avLst/>
              </a:prstGeom>
              <a:solidFill>
                <a:schemeClr val="tx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 b="0">
                  <a:solidFill>
                    <a:srgbClr val="FFFFFF"/>
                  </a:solidFill>
                  <a:ea typeface="SimSun" pitchFamily="2" charset="-122"/>
                </a:endParaRPr>
              </a:p>
            </p:txBody>
          </p:sp>
        </p:grp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620-C6B9-49BD-AA1C-2FA7D4C50EAA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1163268" name="Object 4"/>
          <p:cNvGraphicFramePr>
            <a:graphicFrameLocks noChangeAspect="1"/>
          </p:cNvGraphicFramePr>
          <p:nvPr/>
        </p:nvGraphicFramePr>
        <p:xfrm>
          <a:off x="2457450" y="5116512"/>
          <a:ext cx="36385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2" name="Equation" r:id="rId4" imgW="2120900" imgH="215900" progId="Equation.3">
                  <p:embed/>
                </p:oleObj>
              </mc:Choice>
              <mc:Fallback>
                <p:oleObj name="Equation" r:id="rId4" imgW="21209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116512"/>
                        <a:ext cx="36385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1143000" y="4929188"/>
            <a:ext cx="6143625" cy="7143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800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2" name="TextBox 12"/>
          <p:cNvSpPr txBox="1">
            <a:spLocks noChangeArrowheads="1"/>
          </p:cNvSpPr>
          <p:nvPr/>
        </p:nvSpPr>
        <p:spPr bwMode="auto">
          <a:xfrm>
            <a:off x="3500438" y="1571625"/>
            <a:ext cx="1714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rgbClr val="1AAE1E"/>
                </a:solidFill>
              </a:rPr>
              <a:t>Genotype</a:t>
            </a:r>
          </a:p>
        </p:txBody>
      </p:sp>
      <p:sp>
        <p:nvSpPr>
          <p:cNvPr id="2053" name="TextBox 22"/>
          <p:cNvSpPr txBox="1">
            <a:spLocks noChangeArrowheads="1"/>
          </p:cNvSpPr>
          <p:nvPr/>
        </p:nvSpPr>
        <p:spPr bwMode="auto">
          <a:xfrm>
            <a:off x="5143500" y="2571750"/>
            <a:ext cx="5000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b="0"/>
              <a:t>x</a:t>
            </a:r>
          </a:p>
        </p:txBody>
      </p:sp>
      <p:sp>
        <p:nvSpPr>
          <p:cNvPr id="2054" name="TextBox 31"/>
          <p:cNvSpPr txBox="1">
            <a:spLocks noChangeArrowheads="1"/>
          </p:cNvSpPr>
          <p:nvPr/>
        </p:nvSpPr>
        <p:spPr bwMode="auto">
          <a:xfrm>
            <a:off x="2643188" y="2643188"/>
            <a:ext cx="5000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b="0"/>
              <a:t>=</a:t>
            </a:r>
          </a:p>
        </p:txBody>
      </p:sp>
      <p:sp>
        <p:nvSpPr>
          <p:cNvPr id="2055" name="TextBox 32"/>
          <p:cNvSpPr txBox="1">
            <a:spLocks noChangeArrowheads="1"/>
          </p:cNvSpPr>
          <p:nvPr/>
        </p:nvSpPr>
        <p:spPr bwMode="auto">
          <a:xfrm>
            <a:off x="1428750" y="2643188"/>
            <a:ext cx="785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solidFill>
                  <a:srgbClr val="3516F0"/>
                </a:solidFill>
              </a:rPr>
              <a:t>2.1 </a:t>
            </a: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1357313" y="1571625"/>
            <a:ext cx="1714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rgbClr val="1AAE1E"/>
                </a:solidFill>
              </a:rPr>
              <a:t>Trait</a:t>
            </a:r>
          </a:p>
        </p:txBody>
      </p:sp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" pitchFamily="34" charset="0"/>
                <a:ea typeface="幼圆"/>
                <a:cs typeface="Arial" pitchFamily="34" charset="0"/>
              </a:rPr>
              <a:t>Lasso </a:t>
            </a:r>
            <a:r>
              <a:rPr lang="en-US" dirty="0" smtClean="0">
                <a:latin typeface="Arial" pitchFamily="34" charset="0"/>
                <a:ea typeface="幼圆"/>
                <a:cs typeface="Arial" pitchFamily="34" charset="0"/>
              </a:rPr>
              <a:t>Achieve</a:t>
            </a:r>
            <a:r>
              <a:rPr lang="en-US" b="1" dirty="0" smtClean="0">
                <a:latin typeface="Arial" pitchFamily="34" charset="0"/>
                <a:ea typeface="幼圆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ea typeface="幼圆"/>
                <a:cs typeface="Arial" pitchFamily="34" charset="0"/>
              </a:rPr>
              <a:t>Sparsity</a:t>
            </a:r>
            <a:r>
              <a:rPr lang="en-US" dirty="0" smtClean="0">
                <a:latin typeface="Arial" pitchFamily="34" charset="0"/>
                <a:ea typeface="幼圆"/>
                <a:cs typeface="Arial" pitchFamily="34" charset="0"/>
              </a:rPr>
              <a:t> and Reduce False Positives</a:t>
            </a:r>
            <a:endParaRPr lang="en-US" sz="1800" b="1" dirty="0" smtClean="0">
              <a:ea typeface="幼圆"/>
            </a:endParaRPr>
          </a:p>
        </p:txBody>
      </p:sp>
      <p:sp>
        <p:nvSpPr>
          <p:cNvPr id="2061" name="TextBox 11"/>
          <p:cNvSpPr txBox="1">
            <a:spLocks noChangeArrowheads="1"/>
          </p:cNvSpPr>
          <p:nvPr/>
        </p:nvSpPr>
        <p:spPr bwMode="auto">
          <a:xfrm rot="-5400000">
            <a:off x="2543969" y="3223419"/>
            <a:ext cx="2928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rgbClr val="3516F0"/>
                </a:solidFill>
              </a:rPr>
              <a:t>T G A A C C A T G A A G T A 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643563" y="1571625"/>
            <a:ext cx="2071687" cy="2852738"/>
            <a:chOff x="5643585" y="1571625"/>
            <a:chExt cx="2071687" cy="2852737"/>
          </a:xfrm>
        </p:grpSpPr>
        <p:sp>
          <p:nvSpPr>
            <p:cNvPr id="2069" name="TextBox 13"/>
            <p:cNvSpPr txBox="1">
              <a:spLocks noChangeArrowheads="1"/>
            </p:cNvSpPr>
            <p:nvPr/>
          </p:nvSpPr>
          <p:spPr bwMode="auto">
            <a:xfrm>
              <a:off x="5643585" y="1571625"/>
              <a:ext cx="20716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solidFill>
                    <a:srgbClr val="1AAE1E"/>
                  </a:solidFill>
                </a:rPr>
                <a:t>Association Strength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72272" y="2651125"/>
              <a:ext cx="214313" cy="207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72272" y="3040062"/>
              <a:ext cx="214313" cy="207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72272" y="4216399"/>
              <a:ext cx="214313" cy="207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b="0">
                <a:solidFill>
                  <a:srgbClr val="FFFFFF"/>
                </a:solidFill>
                <a:ea typeface="SimSun" pitchFamily="2" charset="-122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620-C6B9-49BD-AA1C-2FA7D4C50EA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6200" y="5970588"/>
            <a:ext cx="813383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Lasso (l1 penalty) results in sparse solutions – vector with more zero coordinates</a:t>
            </a:r>
          </a:p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Good for high-dimensional problems – don’t have to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store or even “measure”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all coordinates!</a:t>
            </a:r>
          </a:p>
        </p:txBody>
      </p:sp>
      <p:pic>
        <p:nvPicPr>
          <p:cNvPr id="26" name="Picture 7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105400"/>
            <a:ext cx="3937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3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Linear Regression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</a:t>
            </a:r>
            <a:r>
              <a:rPr lang="en-US" dirty="0" err="1"/>
              <a:t>vs</a:t>
            </a:r>
            <a:r>
              <a:rPr lang="en-US" dirty="0"/>
              <a:t> Lasso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620-C6B9-49BD-AA1C-2FA7D4C50EA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66308" name="TextBox 11"/>
          <p:cNvSpPr txBox="1">
            <a:spLocks noChangeArrowheads="1"/>
          </p:cNvSpPr>
          <p:nvPr/>
        </p:nvSpPr>
        <p:spPr bwMode="auto">
          <a:xfrm>
            <a:off x="1752600" y="2898775"/>
            <a:ext cx="3900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Ridge Regression: 	      Lasso:</a:t>
            </a:r>
          </a:p>
          <a:p>
            <a:r>
              <a:rPr lang="en-US" sz="2000">
                <a:latin typeface="Calibri" pitchFamily="34" charset="0"/>
              </a:rPr>
              <a:t>			</a:t>
            </a:r>
          </a:p>
        </p:txBody>
      </p:sp>
      <p:sp>
        <p:nvSpPr>
          <p:cNvPr id="8" name="Explosion 2 7"/>
          <p:cNvSpPr/>
          <p:nvPr/>
        </p:nvSpPr>
        <p:spPr>
          <a:xfrm>
            <a:off x="6819900" y="2819400"/>
            <a:ext cx="1676400" cy="9906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C00000"/>
                </a:solidFill>
              </a:rPr>
              <a:t>HOT!</a:t>
            </a:r>
          </a:p>
        </p:txBody>
      </p:sp>
      <p:pic>
        <p:nvPicPr>
          <p:cNvPr id="866310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2287588"/>
            <a:ext cx="41290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631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828800" y="3302000"/>
            <a:ext cx="1704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6312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933950" y="3319463"/>
            <a:ext cx="16954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953000" y="3987800"/>
            <a:ext cx="2874963" cy="2514600"/>
            <a:chOff x="3319397" y="3276600"/>
            <a:chExt cx="2874471" cy="2514600"/>
          </a:xfrm>
        </p:grpSpPr>
        <p:pic>
          <p:nvPicPr>
            <p:cNvPr id="866315" name="Picture 6"/>
            <p:cNvPicPr>
              <a:picLocks noChangeAspect="1" noChangeArrowheads="1"/>
            </p:cNvPicPr>
            <p:nvPr/>
          </p:nvPicPr>
          <p:blipFill>
            <a:blip r:embed="rId9"/>
            <a:srcRect b="8333"/>
            <a:stretch>
              <a:fillRect/>
            </a:stretch>
          </p:blipFill>
          <p:spPr bwMode="auto">
            <a:xfrm>
              <a:off x="3641662" y="3276600"/>
              <a:ext cx="2552206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6316" name="TextBox 26"/>
            <p:cNvSpPr txBox="1">
              <a:spLocks noChangeArrowheads="1"/>
            </p:cNvSpPr>
            <p:nvPr/>
          </p:nvSpPr>
          <p:spPr bwMode="auto">
            <a:xfrm>
              <a:off x="3319397" y="4105275"/>
              <a:ext cx="1045984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800" i="1">
                  <a:cs typeface="Arial" charset="0"/>
                </a:rPr>
                <a:t>β</a:t>
              </a:r>
              <a:r>
                <a:rPr lang="en-US" sz="1800">
                  <a:cs typeface="Arial" charset="0"/>
                </a:rPr>
                <a:t>s</a:t>
              </a:r>
              <a:r>
                <a:rPr lang="en-US" sz="1800">
                  <a:latin typeface="Calibri" pitchFamily="34" charset="0"/>
                </a:rPr>
                <a:t> with </a:t>
              </a:r>
            </a:p>
            <a:p>
              <a:r>
                <a:rPr lang="en-US" sz="1800">
                  <a:latin typeface="Calibri" pitchFamily="34" charset="0"/>
                </a:rPr>
                <a:t>constant </a:t>
              </a:r>
            </a:p>
            <a:p>
              <a:r>
                <a:rPr lang="en-US" sz="1800">
                  <a:latin typeface="Calibri" pitchFamily="34" charset="0"/>
                </a:rPr>
                <a:t>l1 norm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974877" y="3429000"/>
              <a:ext cx="380935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4212994" y="4953013"/>
              <a:ext cx="152400" cy="15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>
              <a:spLocks noChangeAspect="1"/>
            </p:cNvSpPr>
            <p:nvPr/>
          </p:nvSpPr>
          <p:spPr>
            <a:xfrm rot="18960000">
              <a:off x="4435219" y="4992688"/>
              <a:ext cx="457122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236815" y="5216525"/>
              <a:ext cx="838057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248648" y="5228431"/>
              <a:ext cx="8382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6322" name="Picture 7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181600" y="2311400"/>
            <a:ext cx="2819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066800" y="3798888"/>
            <a:ext cx="5332411" cy="2703512"/>
            <a:chOff x="42797" y="3087469"/>
            <a:chExt cx="5332735" cy="2703731"/>
          </a:xfrm>
        </p:grpSpPr>
        <p:pic>
          <p:nvPicPr>
            <p:cNvPr id="866324" name="Picture 5"/>
            <p:cNvPicPr>
              <a:picLocks noChangeAspect="1" noChangeArrowheads="1"/>
            </p:cNvPicPr>
            <p:nvPr/>
          </p:nvPicPr>
          <p:blipFill>
            <a:blip r:embed="rId11"/>
            <a:srcRect l="2960" t="2779" b="7692"/>
            <a:stretch>
              <a:fillRect/>
            </a:stretch>
          </p:blipFill>
          <p:spPr bwMode="auto">
            <a:xfrm>
              <a:off x="698842" y="3335216"/>
              <a:ext cx="2497873" cy="2455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6325" name="TextBox 24"/>
            <p:cNvSpPr txBox="1">
              <a:spLocks noChangeArrowheads="1"/>
            </p:cNvSpPr>
            <p:nvPr/>
          </p:nvSpPr>
          <p:spPr bwMode="auto">
            <a:xfrm>
              <a:off x="3222752" y="3087469"/>
              <a:ext cx="2152780" cy="64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800" dirty="0">
                  <a:cs typeface="Arial" charset="0"/>
                </a:rPr>
                <a:t>β</a:t>
              </a:r>
              <a:r>
                <a:rPr lang="en-US" sz="1800" dirty="0">
                  <a:cs typeface="Arial" charset="0"/>
                </a:rPr>
                <a:t>s</a:t>
              </a:r>
              <a:r>
                <a:rPr lang="en-US" sz="1800" dirty="0">
                  <a:latin typeface="Calibri" pitchFamily="34" charset="0"/>
                </a:rPr>
                <a:t> with constant </a:t>
              </a:r>
              <a:r>
                <a:rPr lang="en-US" sz="1800" i="1" dirty="0">
                  <a:latin typeface="Calibri" pitchFamily="34" charset="0"/>
                </a:rPr>
                <a:t>J</a:t>
              </a:r>
              <a:r>
                <a:rPr lang="en-US" sz="1800" dirty="0">
                  <a:latin typeface="Calibri" pitchFamily="34" charset="0"/>
                </a:rPr>
                <a:t>(</a:t>
              </a:r>
              <a:r>
                <a:rPr lang="el-GR" sz="1800" i="1" dirty="0">
                  <a:cs typeface="Arial" charset="0"/>
                </a:rPr>
                <a:t>β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  <a:p>
              <a:r>
                <a:rPr lang="en-US" sz="1800" dirty="0">
                  <a:latin typeface="Calibri" pitchFamily="34" charset="0"/>
                </a:rPr>
                <a:t>(level sets of </a:t>
              </a:r>
              <a:r>
                <a:rPr lang="en-US" sz="1800" i="1" dirty="0">
                  <a:latin typeface="Calibri" pitchFamily="34" charset="0"/>
                </a:rPr>
                <a:t>J</a:t>
              </a:r>
              <a:r>
                <a:rPr lang="en-US" sz="1800" dirty="0">
                  <a:latin typeface="Calibri" pitchFamily="34" charset="0"/>
                </a:rPr>
                <a:t>(</a:t>
              </a:r>
              <a:r>
                <a:rPr lang="el-GR" sz="1800" i="1" dirty="0">
                  <a:cs typeface="Arial" charset="0"/>
                </a:rPr>
                <a:t>β</a:t>
              </a:r>
              <a:r>
                <a:rPr lang="en-US" sz="1800" dirty="0">
                  <a:latin typeface="Calibri" pitchFamily="34" charset="0"/>
                </a:rPr>
                <a:t>))</a:t>
              </a:r>
            </a:p>
          </p:txBody>
        </p:sp>
        <p:sp>
          <p:nvSpPr>
            <p:cNvPr id="866326" name="TextBox 25"/>
            <p:cNvSpPr txBox="1">
              <a:spLocks noChangeArrowheads="1"/>
            </p:cNvSpPr>
            <p:nvPr/>
          </p:nvSpPr>
          <p:spPr bwMode="auto">
            <a:xfrm>
              <a:off x="42797" y="4105139"/>
              <a:ext cx="1046226" cy="916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800" i="1">
                  <a:cs typeface="Arial" charset="0"/>
                </a:rPr>
                <a:t>β</a:t>
              </a:r>
              <a:r>
                <a:rPr lang="en-US" sz="1800">
                  <a:cs typeface="Arial" charset="0"/>
                </a:rPr>
                <a:t>s</a:t>
              </a:r>
              <a:r>
                <a:rPr lang="en-US" sz="1800">
                  <a:latin typeface="Calibri" pitchFamily="34" charset="0"/>
                </a:rPr>
                <a:t> with </a:t>
              </a:r>
            </a:p>
            <a:p>
              <a:r>
                <a:rPr lang="en-US" sz="1800">
                  <a:latin typeface="Calibri" pitchFamily="34" charset="0"/>
                </a:rPr>
                <a:t>constant </a:t>
              </a:r>
            </a:p>
            <a:p>
              <a:r>
                <a:rPr lang="en-US" sz="1800">
                  <a:latin typeface="Calibri" pitchFamily="34" charset="0"/>
                </a:rPr>
                <a:t>l2 norm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 flipV="1">
              <a:off x="2917933" y="3371654"/>
              <a:ext cx="196862" cy="133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936612" y="4876728"/>
              <a:ext cx="152412" cy="152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092198" y="4886252"/>
              <a:ext cx="685841" cy="6858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012818" y="5208541"/>
              <a:ext cx="83825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4716" y="5218860"/>
              <a:ext cx="83826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332" name="TextBox 79"/>
            <p:cNvSpPr txBox="1">
              <a:spLocks noChangeArrowheads="1"/>
            </p:cNvSpPr>
            <p:nvPr/>
          </p:nvSpPr>
          <p:spPr bwMode="auto">
            <a:xfrm>
              <a:off x="1143001" y="4114665"/>
              <a:ext cx="355621" cy="30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 i="1">
                  <a:cs typeface="Arial" charset="0"/>
                </a:rPr>
                <a:t>β</a:t>
              </a:r>
              <a:r>
                <a:rPr lang="en-US" sz="1000">
                  <a:cs typeface="Arial" charset="0"/>
                </a:rPr>
                <a:t>2</a:t>
              </a:r>
              <a:endParaRPr lang="en-US" sz="1800">
                <a:latin typeface="Calibri" pitchFamily="34" charset="0"/>
              </a:endParaRPr>
            </a:p>
          </p:txBody>
        </p:sp>
        <p:sp>
          <p:nvSpPr>
            <p:cNvPr id="866333" name="TextBox 80"/>
            <p:cNvSpPr txBox="1">
              <a:spLocks noChangeArrowheads="1"/>
            </p:cNvSpPr>
            <p:nvPr/>
          </p:nvSpPr>
          <p:spPr bwMode="auto">
            <a:xfrm>
              <a:off x="1997127" y="5148211"/>
              <a:ext cx="355622" cy="30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 i="1">
                  <a:cs typeface="Arial" charset="0"/>
                </a:rPr>
                <a:t>β</a:t>
              </a:r>
              <a:r>
                <a:rPr lang="en-US" sz="1000">
                  <a:cs typeface="Arial" charset="0"/>
                </a:rPr>
                <a:t>1</a:t>
              </a:r>
              <a:endParaRPr lang="en-US" sz="1800">
                <a:latin typeface="Calibri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24000" y="2286000"/>
            <a:ext cx="18594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9400" y="2286000"/>
            <a:ext cx="18594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60438" y="1752600"/>
            <a:ext cx="6278562" cy="979488"/>
            <a:chOff x="959646" y="2286000"/>
            <a:chExt cx="6279354" cy="978932"/>
          </a:xfrm>
        </p:grpSpPr>
        <p:pic>
          <p:nvPicPr>
            <p:cNvPr id="864263" name="Picture 1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59646" y="2286000"/>
              <a:ext cx="6253531" cy="492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eft Brace 7"/>
            <p:cNvSpPr/>
            <p:nvPr/>
          </p:nvSpPr>
          <p:spPr>
            <a:xfrm rot="16200000">
              <a:off x="4403447" y="1294931"/>
              <a:ext cx="228470" cy="297217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en-US" sz="1800">
                <a:latin typeface="Calibri" pitchFamily="34" charset="0"/>
              </a:endParaRPr>
            </a:p>
          </p:txBody>
        </p:sp>
        <p:sp>
          <p:nvSpPr>
            <p:cNvPr id="864265" name="TextBox 8"/>
            <p:cNvSpPr txBox="1">
              <a:spLocks noChangeArrowheads="1"/>
            </p:cNvSpPr>
            <p:nvPr/>
          </p:nvSpPr>
          <p:spPr bwMode="auto">
            <a:xfrm>
              <a:off x="3962400" y="2895600"/>
              <a:ext cx="1432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log likelihood</a:t>
              </a:r>
            </a:p>
          </p:txBody>
        </p:sp>
        <p:sp>
          <p:nvSpPr>
            <p:cNvPr id="864266" name="TextBox 12"/>
            <p:cNvSpPr txBox="1">
              <a:spLocks noChangeArrowheads="1"/>
            </p:cNvSpPr>
            <p:nvPr/>
          </p:nvSpPr>
          <p:spPr bwMode="auto">
            <a:xfrm>
              <a:off x="6248400" y="2895600"/>
              <a:ext cx="9781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log prior</a:t>
              </a:r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6629402" y="2285656"/>
              <a:ext cx="228470" cy="99072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en-US" sz="1800">
                <a:latin typeface="Calibri" pitchFamily="34" charset="0"/>
              </a:endParaRP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990600" y="5791200"/>
            <a:ext cx="7046913" cy="3698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Prior belief that </a:t>
            </a:r>
            <a:r>
              <a:rPr lang="el-GR" sz="1800">
                <a:latin typeface="Calibri" pitchFamily="34" charset="0"/>
                <a:cs typeface="Arial" charset="0"/>
              </a:rPr>
              <a:t>β</a:t>
            </a:r>
            <a:r>
              <a:rPr lang="en-US" sz="1800">
                <a:latin typeface="Calibri" pitchFamily="34" charset="0"/>
                <a:cs typeface="Arial" charset="0"/>
              </a:rPr>
              <a:t> is Gaussian with zero-mean biases solution to “small” </a:t>
            </a:r>
            <a:r>
              <a:rPr lang="el-GR" sz="1800">
                <a:latin typeface="Calibri" pitchFamily="34" charset="0"/>
                <a:cs typeface="Arial" charset="0"/>
              </a:rPr>
              <a:t>β</a:t>
            </a:r>
            <a:endParaRPr lang="en-US" sz="1800">
              <a:latin typeface="Calibri" pitchFamily="34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38200" y="3160713"/>
            <a:ext cx="7383463" cy="1323975"/>
            <a:chOff x="838200" y="3693543"/>
            <a:chExt cx="7382774" cy="1323989"/>
          </a:xfrm>
        </p:grpSpPr>
        <p:sp>
          <p:nvSpPr>
            <p:cNvPr id="864270" name="TextBox 14"/>
            <p:cNvSpPr txBox="1">
              <a:spLocks noChangeArrowheads="1"/>
            </p:cNvSpPr>
            <p:nvPr/>
          </p:nvSpPr>
          <p:spPr bwMode="auto">
            <a:xfrm>
              <a:off x="838200" y="3733800"/>
              <a:ext cx="17155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I) Gaussian Prior</a:t>
              </a:r>
            </a:p>
          </p:txBody>
        </p:sp>
        <p:pic>
          <p:nvPicPr>
            <p:cNvPr id="864271" name="Picture 17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524000" y="4332231"/>
              <a:ext cx="1670986" cy="315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4272" name="Picture 19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114800" y="4280582"/>
              <a:ext cx="2090255" cy="36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Freeform 45"/>
            <p:cNvSpPr/>
            <p:nvPr/>
          </p:nvSpPr>
          <p:spPr>
            <a:xfrm>
              <a:off x="6978077" y="3693543"/>
              <a:ext cx="1242897" cy="1030298"/>
            </a:xfrm>
            <a:custGeom>
              <a:avLst/>
              <a:gdLst>
                <a:gd name="connsiteX0" fmla="*/ 0 w 1242204"/>
                <a:gd name="connsiteY0" fmla="*/ 1030857 h 1030857"/>
                <a:gd name="connsiteX1" fmla="*/ 224287 w 1242204"/>
                <a:gd name="connsiteY1" fmla="*/ 763438 h 1030857"/>
                <a:gd name="connsiteX2" fmla="*/ 483079 w 1242204"/>
                <a:gd name="connsiteY2" fmla="*/ 125083 h 1030857"/>
                <a:gd name="connsiteX3" fmla="*/ 638355 w 1242204"/>
                <a:gd name="connsiteY3" fmla="*/ 12940 h 1030857"/>
                <a:gd name="connsiteX4" fmla="*/ 776377 w 1242204"/>
                <a:gd name="connsiteY4" fmla="*/ 176842 h 1030857"/>
                <a:gd name="connsiteX5" fmla="*/ 1000664 w 1242204"/>
                <a:gd name="connsiteY5" fmla="*/ 789317 h 1030857"/>
                <a:gd name="connsiteX6" fmla="*/ 1242204 w 1242204"/>
                <a:gd name="connsiteY6" fmla="*/ 1013604 h 103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2204" h="1030857">
                  <a:moveTo>
                    <a:pt x="0" y="1030857"/>
                  </a:moveTo>
                  <a:cubicBezTo>
                    <a:pt x="71887" y="972628"/>
                    <a:pt x="143774" y="914400"/>
                    <a:pt x="224287" y="763438"/>
                  </a:cubicBezTo>
                  <a:cubicBezTo>
                    <a:pt x="304800" y="612476"/>
                    <a:pt x="414068" y="250166"/>
                    <a:pt x="483079" y="125083"/>
                  </a:cubicBezTo>
                  <a:cubicBezTo>
                    <a:pt x="552090" y="0"/>
                    <a:pt x="589472" y="4314"/>
                    <a:pt x="638355" y="12940"/>
                  </a:cubicBezTo>
                  <a:cubicBezTo>
                    <a:pt x="687238" y="21566"/>
                    <a:pt x="715992" y="47446"/>
                    <a:pt x="776377" y="176842"/>
                  </a:cubicBezTo>
                  <a:cubicBezTo>
                    <a:pt x="836762" y="306238"/>
                    <a:pt x="923026" y="649857"/>
                    <a:pt x="1000664" y="789317"/>
                  </a:cubicBezTo>
                  <a:cubicBezTo>
                    <a:pt x="1078302" y="928777"/>
                    <a:pt x="1147314" y="1013604"/>
                    <a:pt x="1242204" y="101360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590795" y="3706243"/>
              <a:ext cx="3175" cy="10175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4275" name="TextBox 48"/>
            <p:cNvSpPr txBox="1">
              <a:spLocks noChangeArrowheads="1"/>
            </p:cNvSpPr>
            <p:nvPr/>
          </p:nvSpPr>
          <p:spPr bwMode="auto">
            <a:xfrm>
              <a:off x="7467600" y="4648200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281262" y="4342837"/>
              <a:ext cx="609543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4277" name="Picture 5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 l="80867" r="13493" b="848"/>
            <a:stretch>
              <a:fillRect/>
            </a:stretch>
          </p:blipFill>
          <p:spPr bwMode="auto">
            <a:xfrm>
              <a:off x="7391400" y="4114800"/>
              <a:ext cx="9034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914400" y="4497388"/>
            <a:ext cx="7858125" cy="1054100"/>
            <a:chOff x="914400" y="5031414"/>
            <a:chExt cx="7857677" cy="1052918"/>
          </a:xfrm>
        </p:grpSpPr>
        <p:pic>
          <p:nvPicPr>
            <p:cNvPr id="864279" name="Picture 55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066542" y="5031414"/>
              <a:ext cx="4849418" cy="68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4280" name="TextBox 22"/>
            <p:cNvSpPr txBox="1">
              <a:spLocks noChangeArrowheads="1"/>
            </p:cNvSpPr>
            <p:nvPr/>
          </p:nvSpPr>
          <p:spPr bwMode="auto">
            <a:xfrm>
              <a:off x="6553200" y="5162490"/>
              <a:ext cx="22188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Comic Sans MS" pitchFamily="66" charset="0"/>
                </a:rPr>
                <a:t>Ridge Regression</a:t>
              </a:r>
            </a:p>
          </p:txBody>
        </p:sp>
        <p:pic>
          <p:nvPicPr>
            <p:cNvPr id="864281" name="Picture 40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05400" y="5791200"/>
              <a:ext cx="1601893" cy="230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" name="Straight Arrow Connector 42"/>
            <p:cNvCxnSpPr/>
            <p:nvPr/>
          </p:nvCxnSpPr>
          <p:spPr>
            <a:xfrm rot="5400000">
              <a:off x="5181520" y="5638743"/>
              <a:ext cx="30604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4283" name="TextBox 54"/>
            <p:cNvSpPr txBox="1">
              <a:spLocks noChangeArrowheads="1"/>
            </p:cNvSpPr>
            <p:nvPr/>
          </p:nvSpPr>
          <p:spPr bwMode="auto">
            <a:xfrm>
              <a:off x="914400" y="5715000"/>
              <a:ext cx="17795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Closed form: HW</a:t>
              </a:r>
            </a:p>
          </p:txBody>
        </p:sp>
      </p:grpSp>
      <p:sp>
        <p:nvSpPr>
          <p:cNvPr id="864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Regularized Least Squares and MAP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824663" y="6324600"/>
            <a:ext cx="2133600" cy="365125"/>
          </a:xfrm>
        </p:spPr>
        <p:txBody>
          <a:bodyPr/>
          <a:lstStyle/>
          <a:p>
            <a:fld id="{E43FC620-C6B9-49BD-AA1C-2FA7D4C50EAA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1090571" name="Ink 11"/>
          <p:cNvPicPr>
            <a:picLocks noRot="1" noChangeAspect="1" noEditPoints="1" noChangeArrowheads="1" noChangeShapeType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7080" y="3403780"/>
            <a:ext cx="37741" cy="37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30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Regularized Least Squares and MAP</a:t>
            </a:r>
          </a:p>
        </p:txBody>
      </p:sp>
      <p:pic>
        <p:nvPicPr>
          <p:cNvPr id="865286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960438" y="1752600"/>
            <a:ext cx="62531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Brace 7"/>
          <p:cNvSpPr/>
          <p:nvPr/>
        </p:nvSpPr>
        <p:spPr>
          <a:xfrm rot="16200000">
            <a:off x="4403725" y="762000"/>
            <a:ext cx="228600" cy="2971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1800">
              <a:latin typeface="Calibri" pitchFamily="34" charset="0"/>
            </a:endParaRPr>
          </a:p>
        </p:txBody>
      </p:sp>
      <p:sp>
        <p:nvSpPr>
          <p:cNvPr id="865288" name="TextBox 8"/>
          <p:cNvSpPr txBox="1">
            <a:spLocks noChangeArrowheads="1"/>
          </p:cNvSpPr>
          <p:nvPr/>
        </p:nvSpPr>
        <p:spPr bwMode="auto">
          <a:xfrm>
            <a:off x="3962400" y="2362200"/>
            <a:ext cx="1431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log likelihood</a:t>
            </a:r>
          </a:p>
        </p:txBody>
      </p:sp>
      <p:sp>
        <p:nvSpPr>
          <p:cNvPr id="865289" name="TextBox 12"/>
          <p:cNvSpPr txBox="1">
            <a:spLocks noChangeArrowheads="1"/>
          </p:cNvSpPr>
          <p:nvPr/>
        </p:nvSpPr>
        <p:spPr bwMode="auto">
          <a:xfrm>
            <a:off x="6248400" y="2362200"/>
            <a:ext cx="97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log prior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6629400" y="1752600"/>
            <a:ext cx="228600" cy="990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180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990600" y="5791200"/>
            <a:ext cx="6910388" cy="3698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Prior belief that </a:t>
            </a:r>
            <a:r>
              <a:rPr lang="el-GR" sz="1800">
                <a:latin typeface="Calibri" pitchFamily="34" charset="0"/>
                <a:cs typeface="Arial" charset="0"/>
              </a:rPr>
              <a:t>β</a:t>
            </a:r>
            <a:r>
              <a:rPr lang="en-US" sz="1800">
                <a:latin typeface="Calibri" pitchFamily="34" charset="0"/>
                <a:cs typeface="Arial" charset="0"/>
              </a:rPr>
              <a:t> is Laplace with zero-mean biases solution to “small” </a:t>
            </a:r>
            <a:r>
              <a:rPr lang="el-GR" sz="1800">
                <a:latin typeface="Calibri" pitchFamily="34" charset="0"/>
                <a:cs typeface="Arial" charset="0"/>
              </a:rPr>
              <a:t>β</a:t>
            </a:r>
            <a:endParaRPr lang="en-US" sz="1800">
              <a:latin typeface="Calibri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14400" y="4497388"/>
            <a:ext cx="6480175" cy="1054100"/>
            <a:chOff x="914400" y="5031414"/>
            <a:chExt cx="6480697" cy="1052918"/>
          </a:xfrm>
        </p:grpSpPr>
        <p:pic>
          <p:nvPicPr>
            <p:cNvPr id="865293" name="Picture 24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72619" y="5031414"/>
              <a:ext cx="4837264" cy="68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5294" name="TextBox 22"/>
            <p:cNvSpPr txBox="1">
              <a:spLocks noChangeArrowheads="1"/>
            </p:cNvSpPr>
            <p:nvPr/>
          </p:nvSpPr>
          <p:spPr bwMode="auto">
            <a:xfrm>
              <a:off x="6553200" y="5162490"/>
              <a:ext cx="8418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Comic Sans MS" pitchFamily="66" charset="0"/>
                </a:rPr>
                <a:t>Lasso</a:t>
              </a:r>
            </a:p>
          </p:txBody>
        </p:sp>
        <p:pic>
          <p:nvPicPr>
            <p:cNvPr id="865295" name="Picture 21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80687" y="5791200"/>
              <a:ext cx="1451318" cy="230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" name="Straight Arrow Connector 42"/>
            <p:cNvCxnSpPr/>
            <p:nvPr/>
          </p:nvCxnSpPr>
          <p:spPr>
            <a:xfrm rot="5400000">
              <a:off x="5180541" y="5638743"/>
              <a:ext cx="30604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5297" name="TextBox 53"/>
            <p:cNvSpPr txBox="1">
              <a:spLocks noChangeArrowheads="1"/>
            </p:cNvSpPr>
            <p:nvPr/>
          </p:nvSpPr>
          <p:spPr bwMode="auto">
            <a:xfrm>
              <a:off x="914400" y="5715000"/>
              <a:ext cx="17795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Closed form: HW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38200" y="2819400"/>
            <a:ext cx="7772400" cy="1617663"/>
            <a:chOff x="838200" y="3352800"/>
            <a:chExt cx="7772400" cy="1618176"/>
          </a:xfrm>
        </p:grpSpPr>
        <p:sp>
          <p:nvSpPr>
            <p:cNvPr id="865299" name="TextBox 14"/>
            <p:cNvSpPr txBox="1">
              <a:spLocks noChangeArrowheads="1"/>
            </p:cNvSpPr>
            <p:nvPr/>
          </p:nvSpPr>
          <p:spPr bwMode="auto">
            <a:xfrm>
              <a:off x="838200" y="3733800"/>
              <a:ext cx="16369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II) Laplace Prior</a:t>
              </a:r>
            </a:p>
          </p:txBody>
        </p:sp>
        <p:pic>
          <p:nvPicPr>
            <p:cNvPr id="865300" name="Picture 31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238140" y="4325029"/>
              <a:ext cx="2038460" cy="323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5301" name="Picture 32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265782" y="4319839"/>
              <a:ext cx="1788290" cy="32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5302" name="Picture 27" descr="img49.gif"/>
            <p:cNvPicPr>
              <a:picLocks noChangeAspect="1"/>
            </p:cNvPicPr>
            <p:nvPr/>
          </p:nvPicPr>
          <p:blipFill>
            <a:blip r:embed="rId12"/>
            <a:srcRect l="6451" t="8022" r="6451"/>
            <a:stretch>
              <a:fillRect/>
            </a:stretch>
          </p:blipFill>
          <p:spPr bwMode="auto">
            <a:xfrm>
              <a:off x="6705600" y="3352800"/>
              <a:ext cx="1905000" cy="1618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133600" cy="365125"/>
          </a:xfrm>
        </p:spPr>
        <p:txBody>
          <a:bodyPr/>
          <a:lstStyle/>
          <a:p>
            <a:fld id="{E43FC620-C6B9-49BD-AA1C-2FA7D4C50EAA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Bayesian Model Averaging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209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Consider </a:t>
            </a:r>
            <a:r>
              <a:rPr lang="en-US" dirty="0" err="1" smtClean="0"/>
              <a:t>Δ</a:t>
            </a:r>
            <a:r>
              <a:rPr lang="en-US" dirty="0" smtClean="0"/>
              <a:t>  quantity of interest  like some future observation, utility of a course of action etc.  This is the average of the posterior distributions under each model. 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9147"/>
              </p:ext>
            </p:extLst>
          </p:nvPr>
        </p:nvGraphicFramePr>
        <p:xfrm>
          <a:off x="1736648" y="5257800"/>
          <a:ext cx="5148262" cy="53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15" name="Equation" r:id="rId4" imgW="2159000" imgH="215900" progId="Equation.3">
                  <p:embed/>
                </p:oleObj>
              </mc:Choice>
              <mc:Fallback>
                <p:oleObj name="Equation" r:id="rId4" imgW="2159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648" y="5257800"/>
                        <a:ext cx="5148262" cy="538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" y="4038600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want to weight each distribution by the posterior model probability.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posterior is the likelihood times the prior, up to a constant</a:t>
            </a:r>
            <a:endParaRPr lang="en-US" dirty="0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59600"/>
              </p:ext>
            </p:extLst>
          </p:nvPr>
        </p:nvGraphicFramePr>
        <p:xfrm>
          <a:off x="1270000" y="2856131"/>
          <a:ext cx="4919663" cy="10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16" name="Equation" r:id="rId6" imgW="2222500" imgH="457200" progId="Equation.3">
                  <p:embed/>
                </p:oleObj>
              </mc:Choice>
              <mc:Fallback>
                <p:oleObj name="Equation" r:id="rId6" imgW="222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856131"/>
                        <a:ext cx="4919663" cy="1057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85800" y="1600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Recall the Bayesian Theory: (e.g., for data D and model M) </a:t>
            </a:r>
          </a:p>
        </p:txBody>
      </p:sp>
    </p:spTree>
    <p:extLst>
      <p:ext uri="{BB962C8B-B14F-4D97-AF65-F5344CB8AC3E}">
        <p14:creationId xmlns:p14="http://schemas.microsoft.com/office/powerpoint/2010/main" val="374222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Bayesian Model Averaging cont’d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8001000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After a few steps of approximations and calculations (you will see this in advanced ML class in later semesters), you will get this:</a:t>
            </a:r>
          </a:p>
          <a:p>
            <a:endParaRPr lang="en-US" dirty="0" smtClean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43219"/>
              </p:ext>
            </p:extLst>
          </p:nvPr>
        </p:nvGraphicFramePr>
        <p:xfrm>
          <a:off x="1973263" y="4495800"/>
          <a:ext cx="4722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58" name="Equation" r:id="rId4" imgW="2120900" imgH="393700" progId="Equation.3">
                  <p:embed/>
                </p:oleObj>
              </mc:Choice>
              <mc:Fallback>
                <p:oleObj name="Equation" r:id="rId4" imgW="2120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495800"/>
                        <a:ext cx="4722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573" y="5486400"/>
            <a:ext cx="7878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where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is the number of parameters, and N is the number of data points in D.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is the Bayesian information criterion (BIC).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5800" y="1828800"/>
            <a:ext cx="7577666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	Assume that P(</a:t>
            </a:r>
            <a:r>
              <a:rPr lang="en-US" sz="1900" dirty="0" err="1" smtClean="0"/>
              <a:t>M</a:t>
            </a:r>
            <a:r>
              <a:rPr lang="en-US" sz="1900" baseline="-25000" dirty="0" err="1" smtClean="0"/>
              <a:t>i</a:t>
            </a:r>
            <a:r>
              <a:rPr lang="en-US" sz="1900" dirty="0" smtClean="0"/>
              <a:t>) is uniform and notice that P(D) is constant, then, we just need to find the following:</a:t>
            </a:r>
          </a:p>
          <a:p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92148"/>
              </p:ext>
            </p:extLst>
          </p:nvPr>
        </p:nvGraphicFramePr>
        <p:xfrm>
          <a:off x="1752600" y="2819400"/>
          <a:ext cx="5867400" cy="72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59" name="Equation" r:id="rId6" imgW="2476500" imgH="292100" progId="Equation.3">
                  <p:embed/>
                </p:oleObj>
              </mc:Choice>
              <mc:Fallback>
                <p:oleObj name="Equation" r:id="rId6" imgW="2476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5867400" cy="72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Application: </a:t>
            </a:r>
            <a:br>
              <a:rPr lang="en-US" dirty="0" smtClean="0"/>
            </a:br>
            <a:r>
              <a:rPr lang="en-US" dirty="0" smtClean="0"/>
              <a:t>Gene Regulatory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E8AE-E81B-364E-A0D8-805D2EFB078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219200" y="1524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High throughput </a:t>
            </a:r>
            <a:r>
              <a:rPr lang="en-US" dirty="0" err="1" smtClean="0"/>
              <a:t>ChIP-seq</a:t>
            </a:r>
            <a:r>
              <a:rPr lang="en-US" dirty="0" smtClean="0"/>
              <a:t> data tells us where regulatory proteins called TFs bind.  However, most bindings are not functional.</a:t>
            </a:r>
            <a:endParaRPr lang="en-US" dirty="0"/>
          </a:p>
        </p:txBody>
      </p:sp>
      <p:pic>
        <p:nvPicPr>
          <p:cNvPr id="43" name="Picture 42" descr="functionalT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7" b="11235"/>
          <a:stretch/>
        </p:blipFill>
        <p:spPr>
          <a:xfrm>
            <a:off x="1261533" y="2514177"/>
            <a:ext cx="6629400" cy="35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are trying select among several different models for a learning problem.</a:t>
            </a:r>
          </a:p>
          <a:p>
            <a:r>
              <a:rPr lang="en-US" dirty="0"/>
              <a:t>Examples:</a:t>
            </a:r>
          </a:p>
          <a:p>
            <a:pPr>
              <a:buFont typeface="Wingdings" pitchFamily="2" charset="2"/>
              <a:buNone/>
            </a:pPr>
            <a:r>
              <a:rPr lang="en-US" sz="800" dirty="0"/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1. polynomial regression</a:t>
            </a:r>
          </a:p>
          <a:p>
            <a:pPr lvl="1"/>
            <a:endParaRPr lang="en-US" dirty="0"/>
          </a:p>
          <a:p>
            <a:pPr lvl="2"/>
            <a:endParaRPr lang="en-US" sz="700" dirty="0"/>
          </a:p>
          <a:p>
            <a:pPr lvl="2"/>
            <a:r>
              <a:rPr lang="en-US" dirty="0"/>
              <a:t>Model selection: we wish to </a:t>
            </a:r>
            <a:r>
              <a:rPr lang="en-US" b="1" dirty="0">
                <a:solidFill>
                  <a:srgbClr val="CC3300"/>
                </a:solidFill>
              </a:rPr>
              <a:t>automatically</a:t>
            </a:r>
            <a:r>
              <a:rPr lang="en-US" dirty="0"/>
              <a:t> and </a:t>
            </a:r>
            <a:r>
              <a:rPr lang="en-US" b="1" dirty="0">
                <a:solidFill>
                  <a:srgbClr val="CC3300"/>
                </a:solidFill>
              </a:rPr>
              <a:t>objectively</a:t>
            </a:r>
            <a:r>
              <a:rPr lang="en-US" dirty="0"/>
              <a:t> decide if </a:t>
            </a:r>
            <a:r>
              <a:rPr lang="en-US" i="1" dirty="0" err="1">
                <a:latin typeface="Times New Roman" pitchFamily="18" charset="0"/>
              </a:rPr>
              <a:t>k</a:t>
            </a:r>
            <a:r>
              <a:rPr lang="en-US" dirty="0"/>
              <a:t> should be, say, 0, 1, . . . , or 10.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2.</a:t>
            </a:r>
            <a:r>
              <a:rPr lang="en-US" dirty="0" smtClean="0"/>
              <a:t> Principal component analysis</a:t>
            </a:r>
          </a:p>
          <a:p>
            <a:pPr lvl="2"/>
            <a:r>
              <a:rPr lang="en-US" dirty="0" smtClean="0"/>
              <a:t>The number of principal components to use for dimensionality reduction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3. Mixture models and hidden Markov model,</a:t>
            </a:r>
          </a:p>
          <a:p>
            <a:pPr lvl="2"/>
            <a:r>
              <a:rPr lang="en-US" dirty="0"/>
              <a:t>Model selection: we want to decide the number of hidden states</a:t>
            </a:r>
            <a:endParaRPr lang="en-US" sz="500" dirty="0"/>
          </a:p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Given model family                                   </a:t>
            </a:r>
            <a:r>
              <a:rPr lang="en-US" dirty="0" smtClean="0"/>
              <a:t>  ,  </a:t>
            </a:r>
            <a:r>
              <a:rPr lang="en-US" dirty="0"/>
              <a:t>find                   </a:t>
            </a:r>
            <a:r>
              <a:rPr lang="en-US" dirty="0" err="1"/>
              <a:t>s.t</a:t>
            </a:r>
            <a:r>
              <a:rPr lang="en-US" dirty="0"/>
              <a:t>. </a:t>
            </a:r>
          </a:p>
        </p:txBody>
      </p:sp>
      <p:graphicFrame>
        <p:nvGraphicFramePr>
          <p:cNvPr id="560132" name="Object 4"/>
          <p:cNvGraphicFramePr>
            <a:graphicFrameLocks noChangeAspect="1"/>
          </p:cNvGraphicFramePr>
          <p:nvPr/>
        </p:nvGraphicFramePr>
        <p:xfrm>
          <a:off x="2362200" y="2895600"/>
          <a:ext cx="4046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2" name="Equation" r:id="rId4" imgW="1816100" imgH="177800" progId="Equation.3">
                  <p:embed/>
                </p:oleObj>
              </mc:Choice>
              <mc:Fallback>
                <p:oleObj name="Equation" r:id="rId4" imgW="18161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4046538" cy="411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3200400" y="5562600"/>
          <a:ext cx="19923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3" name="Equation" r:id="rId6" imgW="1028700" imgH="152400" progId="Equation.3">
                  <p:embed/>
                </p:oleObj>
              </mc:Choice>
              <mc:Fallback>
                <p:oleObj name="Equation" r:id="rId6" imgW="1028700" imgH="15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2600"/>
                        <a:ext cx="1992313" cy="320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4" name="Object 6"/>
          <p:cNvGraphicFramePr>
            <a:graphicFrameLocks noChangeAspect="1"/>
          </p:cNvGraphicFramePr>
          <p:nvPr/>
        </p:nvGraphicFramePr>
        <p:xfrm>
          <a:off x="5878512" y="5562600"/>
          <a:ext cx="750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4" name="Equation" r:id="rId8" imgW="393700" imgH="165100" progId="Equation.3">
                  <p:embed/>
                </p:oleObj>
              </mc:Choice>
              <mc:Fallback>
                <p:oleObj name="Equation" r:id="rId8" imgW="393700" imgH="165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2" y="5562600"/>
                        <a:ext cx="750888" cy="339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5" name="Object 7"/>
          <p:cNvGraphicFramePr>
            <a:graphicFrameLocks noChangeAspect="1"/>
          </p:cNvGraphicFramePr>
          <p:nvPr/>
        </p:nvGraphicFramePr>
        <p:xfrm>
          <a:off x="3422650" y="6213475"/>
          <a:ext cx="2101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45" name="Equation" r:id="rId10" imgW="1092200" imgH="203200" progId="Equation.3">
                  <p:embed/>
                </p:oleObj>
              </mc:Choice>
              <mc:Fallback>
                <p:oleObj name="Equation" r:id="rId10" imgW="10922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6213475"/>
                        <a:ext cx="2101850" cy="415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6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FAA0-E937-484E-B41F-C0B0FCC225BC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62612" y="2971496"/>
            <a:ext cx="709301" cy="358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3095" y="3852426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86371" y="4316370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493095" y="5389893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62612" y="4602104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23651" y="2468963"/>
            <a:ext cx="1646602" cy="38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Target Genes 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" y="3838644"/>
            <a:ext cx="533002" cy="38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TFs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4162612" y="6270950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9" name="Straight Arrow Connector 48"/>
          <p:cNvCxnSpPr>
            <a:stCxn id="9" idx="6"/>
            <a:endCxn id="12" idx="2"/>
          </p:cNvCxnSpPr>
          <p:nvPr/>
        </p:nvCxnSpPr>
        <p:spPr>
          <a:xfrm>
            <a:off x="1795671" y="4495595"/>
            <a:ext cx="1697423" cy="10735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6"/>
            <a:endCxn id="14" idx="2"/>
          </p:cNvCxnSpPr>
          <p:nvPr/>
        </p:nvCxnSpPr>
        <p:spPr>
          <a:xfrm>
            <a:off x="1795671" y="4495595"/>
            <a:ext cx="2366941" cy="2857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2372" y="4210877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7605100" y="3315788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7790192" y="4781329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6972421" y="5650401"/>
            <a:ext cx="709301" cy="358450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2507564"/>
            <a:ext cx="1604298" cy="6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Downstream</a:t>
            </a:r>
          </a:p>
          <a:p>
            <a:r>
              <a:rPr lang="en-US" sz="2400" dirty="0" smtClean="0"/>
              <a:t> Genes </a:t>
            </a:r>
            <a:endParaRPr lang="en-US" sz="2400" dirty="0"/>
          </a:p>
        </p:txBody>
      </p:sp>
      <p:cxnSp>
        <p:nvCxnSpPr>
          <p:cNvPr id="113" name="Straight Arrow Connector 112"/>
          <p:cNvCxnSpPr>
            <a:stCxn id="9" idx="6"/>
            <a:endCxn id="8" idx="2"/>
          </p:cNvCxnSpPr>
          <p:nvPr/>
        </p:nvCxnSpPr>
        <p:spPr>
          <a:xfrm flipV="1">
            <a:off x="1795671" y="4031651"/>
            <a:ext cx="1697423" cy="46394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" idx="5"/>
            <a:endCxn id="41" idx="2"/>
          </p:cNvCxnSpPr>
          <p:nvPr/>
        </p:nvCxnSpPr>
        <p:spPr>
          <a:xfrm>
            <a:off x="1691797" y="4622326"/>
            <a:ext cx="2470815" cy="182784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" idx="6"/>
            <a:endCxn id="24" idx="2"/>
          </p:cNvCxnSpPr>
          <p:nvPr/>
        </p:nvCxnSpPr>
        <p:spPr>
          <a:xfrm>
            <a:off x="4202395" y="4031651"/>
            <a:ext cx="2599977" cy="358450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5" idx="3"/>
            <a:endCxn id="24" idx="7"/>
          </p:cNvCxnSpPr>
          <p:nvPr/>
        </p:nvCxnSpPr>
        <p:spPr>
          <a:xfrm flipH="1">
            <a:off x="7407798" y="3621744"/>
            <a:ext cx="301176" cy="641627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4" idx="6"/>
            <a:endCxn id="26" idx="0"/>
          </p:cNvCxnSpPr>
          <p:nvPr/>
        </p:nvCxnSpPr>
        <p:spPr>
          <a:xfrm>
            <a:off x="7511672" y="4390102"/>
            <a:ext cx="633170" cy="391228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8" idx="7"/>
            <a:endCxn id="26" idx="4"/>
          </p:cNvCxnSpPr>
          <p:nvPr/>
        </p:nvCxnSpPr>
        <p:spPr>
          <a:xfrm flipV="1">
            <a:off x="7577848" y="5139780"/>
            <a:ext cx="566995" cy="563116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6"/>
            <a:endCxn id="28" idx="2"/>
          </p:cNvCxnSpPr>
          <p:nvPr/>
        </p:nvCxnSpPr>
        <p:spPr>
          <a:xfrm flipV="1">
            <a:off x="4871912" y="5829626"/>
            <a:ext cx="2100509" cy="620549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itle 1"/>
          <p:cNvSpPr>
            <a:spLocks noGrp="1"/>
          </p:cNvSpPr>
          <p:nvPr>
            <p:ph type="title"/>
          </p:nvPr>
        </p:nvSpPr>
        <p:spPr>
          <a:xfrm>
            <a:off x="418577" y="3705"/>
            <a:ext cx="8229600" cy="1143000"/>
          </a:xfrm>
        </p:spPr>
        <p:txBody>
          <a:bodyPr/>
          <a:lstStyle/>
          <a:p>
            <a:r>
              <a:rPr lang="en-US" dirty="0" smtClean="0"/>
              <a:t>Learn Bayesian Network from Data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27339" y="1091408"/>
            <a:ext cx="1382926" cy="1672673"/>
            <a:chOff x="19373782" y="17468909"/>
            <a:chExt cx="1971026" cy="2954331"/>
          </a:xfrm>
        </p:grpSpPr>
        <p:grpSp>
          <p:nvGrpSpPr>
            <p:cNvPr id="137" name="Group 7"/>
            <p:cNvGrpSpPr>
              <a:grpSpLocks/>
            </p:cNvGrpSpPr>
            <p:nvPr/>
          </p:nvGrpSpPr>
          <p:grpSpPr bwMode="auto">
            <a:xfrm>
              <a:off x="19373782" y="17478709"/>
              <a:ext cx="785813" cy="2925763"/>
              <a:chOff x="2071670" y="3360971"/>
              <a:chExt cx="428630" cy="1996855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2071670" y="3795447"/>
                <a:ext cx="214748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2286418" y="3795447"/>
                <a:ext cx="213882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2071670" y="4184416"/>
                <a:ext cx="214748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2279490" y="3360971"/>
                <a:ext cx="219078" cy="205861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286418" y="3988307"/>
                <a:ext cx="213882" cy="209111"/>
              </a:xfrm>
              <a:prstGeom prst="rect">
                <a:avLst/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2071670" y="4392444"/>
                <a:ext cx="213882" cy="208028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2071670" y="4787915"/>
                <a:ext cx="213882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2071670" y="5149798"/>
                <a:ext cx="213882" cy="208028"/>
              </a:xfrm>
              <a:prstGeom prst="rect">
                <a:avLst/>
              </a:prstGeom>
              <a:solidFill>
                <a:schemeClr val="tx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2285552" y="4392444"/>
                <a:ext cx="214748" cy="208028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2285552" y="4787915"/>
                <a:ext cx="214748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2285552" y="5149798"/>
                <a:ext cx="214748" cy="208028"/>
              </a:xfrm>
              <a:prstGeom prst="rect">
                <a:avLst/>
              </a:prstGeom>
              <a:solidFill>
                <a:schemeClr val="tx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38" name="Group 7"/>
            <p:cNvGrpSpPr>
              <a:grpSpLocks/>
            </p:cNvGrpSpPr>
            <p:nvPr/>
          </p:nvGrpSpPr>
          <p:grpSpPr bwMode="auto">
            <a:xfrm>
              <a:off x="20554088" y="17472903"/>
              <a:ext cx="785813" cy="2925763"/>
              <a:chOff x="2071670" y="3360971"/>
              <a:chExt cx="428630" cy="1996855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2071670" y="3795447"/>
                <a:ext cx="214748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2071670" y="4184416"/>
                <a:ext cx="214748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2279490" y="3360971"/>
                <a:ext cx="219078" cy="205861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2286418" y="3988307"/>
                <a:ext cx="213882" cy="209111"/>
              </a:xfrm>
              <a:prstGeom prst="rect">
                <a:avLst/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2071670" y="4392444"/>
                <a:ext cx="213882" cy="208028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2285552" y="4787915"/>
                <a:ext cx="214748" cy="2080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2285552" y="5149798"/>
                <a:ext cx="214748" cy="208028"/>
              </a:xfrm>
              <a:prstGeom prst="rect">
                <a:avLst/>
              </a:prstGeom>
              <a:solidFill>
                <a:schemeClr val="tx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 bwMode="auto">
            <a:xfrm>
              <a:off x="20159595" y="19300438"/>
              <a:ext cx="392113" cy="306388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0159595" y="18990876"/>
              <a:ext cx="393700" cy="304800"/>
            </a:xfrm>
            <a:prstGeom prst="rect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0159595" y="20100538"/>
              <a:ext cx="393700" cy="304800"/>
            </a:xfrm>
            <a:prstGeom prst="rect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 bwMode="auto">
            <a:xfrm rot="5400000">
              <a:off x="19880339" y="18949564"/>
              <a:ext cx="2928937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 bwMode="auto">
            <a:xfrm rot="5400000">
              <a:off x="19482653" y="18940320"/>
              <a:ext cx="2928937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 bwMode="auto">
            <a:xfrm rot="5400000">
              <a:off x="19088364" y="18942622"/>
              <a:ext cx="2928937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19373782" y="17468909"/>
              <a:ext cx="1971026" cy="29297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 bwMode="auto">
            <a:xfrm rot="5400000">
              <a:off x="18303860" y="18958772"/>
              <a:ext cx="2928937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 bwMode="auto">
            <a:xfrm rot="5400000">
              <a:off x="18694075" y="18933378"/>
              <a:ext cx="2928937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ight Arrow 166"/>
          <p:cNvSpPr/>
          <p:nvPr/>
        </p:nvSpPr>
        <p:spPr>
          <a:xfrm rot="2391983">
            <a:off x="2171241" y="2489946"/>
            <a:ext cx="1133697" cy="730062"/>
          </a:xfrm>
          <a:prstGeom prst="rightArrow">
            <a:avLst>
              <a:gd name="adj1" fmla="val 44985"/>
              <a:gd name="adj2" fmla="val 5018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2069025" y="1241695"/>
            <a:ext cx="1525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Expression</a:t>
            </a:r>
          </a:p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8600" y="513131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target genes, we use prior information to select TF regulators from subset of TFs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7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FAA0-E937-484E-B41F-C0B0FCC225BC}" type="slidenum">
              <a:rPr lang="en-US" smtClean="0"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23471" y="2937933"/>
            <a:ext cx="6692753" cy="3495229"/>
            <a:chOff x="401644" y="2330813"/>
            <a:chExt cx="8295395" cy="4374787"/>
          </a:xfrm>
        </p:grpSpPr>
        <p:sp>
          <p:nvSpPr>
            <p:cNvPr id="6" name="Oval 5"/>
            <p:cNvSpPr/>
            <p:nvPr/>
          </p:nvSpPr>
          <p:spPr>
            <a:xfrm>
              <a:off x="3844004" y="2330813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94804" y="3384390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1644" y="3939258"/>
              <a:ext cx="793718" cy="428700"/>
            </a:xfrm>
            <a:prstGeom prst="ellipse">
              <a:avLst/>
            </a:prstGeom>
            <a:solidFill>
              <a:srgbClr val="95B3D7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94804" y="5223172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44004" y="4280991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44004" y="6276900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49" name="Straight Arrow Connector 48"/>
            <p:cNvCxnSpPr>
              <a:stCxn id="9" idx="6"/>
              <a:endCxn id="12" idx="2"/>
            </p:cNvCxnSpPr>
            <p:nvPr/>
          </p:nvCxnSpPr>
          <p:spPr>
            <a:xfrm>
              <a:off x="1195362" y="4153608"/>
              <a:ext cx="1899442" cy="128391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5"/>
              <a:endCxn id="41" idx="2"/>
            </p:cNvCxnSpPr>
            <p:nvPr/>
          </p:nvCxnSpPr>
          <p:spPr>
            <a:xfrm>
              <a:off x="1079125" y="4305176"/>
              <a:ext cx="2764879" cy="218607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9" idx="6"/>
              <a:endCxn id="14" idx="2"/>
            </p:cNvCxnSpPr>
            <p:nvPr/>
          </p:nvCxnSpPr>
          <p:spPr>
            <a:xfrm>
              <a:off x="1195362" y="4153608"/>
              <a:ext cx="2648642" cy="34173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97935" y="3813090"/>
              <a:ext cx="793718" cy="428700"/>
            </a:xfrm>
            <a:prstGeom prst="ellipse">
              <a:avLst/>
            </a:prstGeom>
            <a:solidFill>
              <a:srgbClr val="95B3D7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96200" y="2742580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903321" y="4495341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988223" y="5534735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9" idx="6"/>
              <a:endCxn id="8" idx="2"/>
            </p:cNvCxnSpPr>
            <p:nvPr/>
          </p:nvCxnSpPr>
          <p:spPr>
            <a:xfrm flipV="1">
              <a:off x="1195362" y="3598740"/>
              <a:ext cx="1899442" cy="5548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6"/>
              <a:endCxn id="24" idx="0"/>
            </p:cNvCxnSpPr>
            <p:nvPr/>
          </p:nvCxnSpPr>
          <p:spPr>
            <a:xfrm>
              <a:off x="4637722" y="2545163"/>
              <a:ext cx="2557072" cy="126792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4" idx="6"/>
              <a:endCxn id="24" idx="3"/>
            </p:cNvCxnSpPr>
            <p:nvPr/>
          </p:nvCxnSpPr>
          <p:spPr>
            <a:xfrm flipV="1">
              <a:off x="4637722" y="4179008"/>
              <a:ext cx="2276450" cy="31633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7"/>
              <a:endCxn id="24" idx="4"/>
            </p:cNvCxnSpPr>
            <p:nvPr/>
          </p:nvCxnSpPr>
          <p:spPr>
            <a:xfrm flipV="1">
              <a:off x="4521485" y="4241790"/>
              <a:ext cx="2673309" cy="209789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" idx="6"/>
              <a:endCxn id="24" idx="2"/>
            </p:cNvCxnSpPr>
            <p:nvPr/>
          </p:nvCxnSpPr>
          <p:spPr>
            <a:xfrm>
              <a:off x="3888522" y="3598740"/>
              <a:ext cx="2909413" cy="42870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" idx="6"/>
              <a:endCxn id="24" idx="3"/>
            </p:cNvCxnSpPr>
            <p:nvPr/>
          </p:nvCxnSpPr>
          <p:spPr>
            <a:xfrm flipV="1">
              <a:off x="3888522" y="4179008"/>
              <a:ext cx="3025650" cy="125851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5" idx="4"/>
              <a:endCxn id="24" idx="7"/>
            </p:cNvCxnSpPr>
            <p:nvPr/>
          </p:nvCxnSpPr>
          <p:spPr>
            <a:xfrm flipH="1">
              <a:off x="7475416" y="3171280"/>
              <a:ext cx="617643" cy="70459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26" idx="1"/>
              <a:endCxn id="24" idx="5"/>
            </p:cNvCxnSpPr>
            <p:nvPr/>
          </p:nvCxnSpPr>
          <p:spPr>
            <a:xfrm flipH="1" flipV="1">
              <a:off x="7475416" y="4179008"/>
              <a:ext cx="544142" cy="37911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8" idx="0"/>
              <a:endCxn id="24" idx="4"/>
            </p:cNvCxnSpPr>
            <p:nvPr/>
          </p:nvCxnSpPr>
          <p:spPr>
            <a:xfrm flipH="1" flipV="1">
              <a:off x="7194794" y="4241790"/>
              <a:ext cx="190288" cy="129294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9" y="1143000"/>
            <a:ext cx="5270500" cy="5207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2" y="1750267"/>
            <a:ext cx="5092700" cy="48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0270" y="3266914"/>
            <a:ext cx="41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657600" y="2319867"/>
            <a:ext cx="119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Pa(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en-US" sz="24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08744" y="2647523"/>
            <a:ext cx="119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Pa(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en-US" sz="2400" dirty="0"/>
              <a:t>)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18577" y="3705"/>
            <a:ext cx="8229600" cy="1143000"/>
          </a:xfrm>
        </p:spPr>
        <p:txBody>
          <a:bodyPr/>
          <a:lstStyle/>
          <a:p>
            <a:r>
              <a:rPr lang="en-US" dirty="0" smtClean="0"/>
              <a:t>Each gene is modeled with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FAA0-E937-484E-B41F-C0B0FCC225BC}" type="slidenum">
              <a:rPr lang="en-US" smtClean="0"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23471" y="3210371"/>
            <a:ext cx="6692753" cy="3495229"/>
            <a:chOff x="401644" y="2330813"/>
            <a:chExt cx="8295395" cy="4374787"/>
          </a:xfrm>
        </p:grpSpPr>
        <p:sp>
          <p:nvSpPr>
            <p:cNvPr id="6" name="Oval 5"/>
            <p:cNvSpPr/>
            <p:nvPr/>
          </p:nvSpPr>
          <p:spPr>
            <a:xfrm>
              <a:off x="3844004" y="2330813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94804" y="3384390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1644" y="3939258"/>
              <a:ext cx="793718" cy="428700"/>
            </a:xfrm>
            <a:prstGeom prst="ellipse">
              <a:avLst/>
            </a:prstGeom>
            <a:solidFill>
              <a:srgbClr val="95B3D7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94804" y="5223172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44004" y="4280991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44004" y="6276900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49" name="Straight Arrow Connector 48"/>
            <p:cNvCxnSpPr>
              <a:stCxn id="9" idx="6"/>
              <a:endCxn id="12" idx="2"/>
            </p:cNvCxnSpPr>
            <p:nvPr/>
          </p:nvCxnSpPr>
          <p:spPr>
            <a:xfrm>
              <a:off x="1195362" y="4153608"/>
              <a:ext cx="1899442" cy="128391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5"/>
              <a:endCxn id="41" idx="2"/>
            </p:cNvCxnSpPr>
            <p:nvPr/>
          </p:nvCxnSpPr>
          <p:spPr>
            <a:xfrm>
              <a:off x="1079125" y="4305176"/>
              <a:ext cx="2764879" cy="218607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9" idx="6"/>
              <a:endCxn id="14" idx="2"/>
            </p:cNvCxnSpPr>
            <p:nvPr/>
          </p:nvCxnSpPr>
          <p:spPr>
            <a:xfrm>
              <a:off x="1195362" y="4153608"/>
              <a:ext cx="2648642" cy="34173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97935" y="3813090"/>
              <a:ext cx="793718" cy="428700"/>
            </a:xfrm>
            <a:prstGeom prst="ellipse">
              <a:avLst/>
            </a:prstGeom>
            <a:solidFill>
              <a:srgbClr val="95B3D7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96200" y="2742580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903321" y="4495341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988223" y="5534735"/>
              <a:ext cx="793718" cy="428700"/>
            </a:xfrm>
            <a:prstGeom prst="ellipse">
              <a:avLst/>
            </a:prstGeom>
            <a:solidFill>
              <a:srgbClr val="FFC828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9" idx="6"/>
              <a:endCxn id="8" idx="2"/>
            </p:cNvCxnSpPr>
            <p:nvPr/>
          </p:nvCxnSpPr>
          <p:spPr>
            <a:xfrm flipV="1">
              <a:off x="1195362" y="3598740"/>
              <a:ext cx="1899442" cy="5548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4" idx="6"/>
              <a:endCxn id="24" idx="3"/>
            </p:cNvCxnSpPr>
            <p:nvPr/>
          </p:nvCxnSpPr>
          <p:spPr>
            <a:xfrm flipV="1">
              <a:off x="4637722" y="4179008"/>
              <a:ext cx="2276450" cy="31633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7"/>
              <a:endCxn id="24" idx="4"/>
            </p:cNvCxnSpPr>
            <p:nvPr/>
          </p:nvCxnSpPr>
          <p:spPr>
            <a:xfrm flipV="1">
              <a:off x="4521485" y="4241790"/>
              <a:ext cx="2673309" cy="209789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" idx="6"/>
              <a:endCxn id="24" idx="3"/>
            </p:cNvCxnSpPr>
            <p:nvPr/>
          </p:nvCxnSpPr>
          <p:spPr>
            <a:xfrm flipV="1">
              <a:off x="3888522" y="4179008"/>
              <a:ext cx="3025650" cy="125851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26" idx="1"/>
              <a:endCxn id="24" idx="5"/>
            </p:cNvCxnSpPr>
            <p:nvPr/>
          </p:nvCxnSpPr>
          <p:spPr>
            <a:xfrm flipH="1" flipV="1">
              <a:off x="7475416" y="4179008"/>
              <a:ext cx="544142" cy="37911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8" idx="0"/>
              <a:endCxn id="24" idx="4"/>
            </p:cNvCxnSpPr>
            <p:nvPr/>
          </p:nvCxnSpPr>
          <p:spPr>
            <a:xfrm flipH="1" flipV="1">
              <a:off x="7194794" y="4241790"/>
              <a:ext cx="190288" cy="129294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290270" y="3539352"/>
            <a:ext cx="41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657600" y="2592305"/>
            <a:ext cx="119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Pa(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en-US" sz="24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08744" y="2919961"/>
            <a:ext cx="119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Pa(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en-US" sz="2400" dirty="0"/>
              <a:t>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00671" y="1337351"/>
            <a:ext cx="1681329" cy="1101049"/>
          </a:xfrm>
          <a:prstGeom prst="roundRect">
            <a:avLst/>
          </a:prstGeom>
          <a:noFill/>
          <a:ln w="63500">
            <a:solidFill>
              <a:srgbClr val="81FF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45837" y="800248"/>
            <a:ext cx="147053" cy="1603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" y="2512529"/>
            <a:ext cx="1787698" cy="230671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" y="1337351"/>
            <a:ext cx="7747000" cy="1007350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18577" y="3705"/>
            <a:ext cx="8229600" cy="1143000"/>
          </a:xfrm>
        </p:spPr>
        <p:txBody>
          <a:bodyPr/>
          <a:lstStyle/>
          <a:p>
            <a:r>
              <a:rPr lang="en-US" dirty="0" smtClean="0"/>
              <a:t>Use L</a:t>
            </a:r>
            <a:r>
              <a:rPr lang="en-US" baseline="-25000" dirty="0" smtClean="0"/>
              <a:t>1</a:t>
            </a:r>
            <a:r>
              <a:rPr lang="en-US" dirty="0" smtClean="0"/>
              <a:t>-Regularization for Feature Selection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5" idx="3"/>
            <a:endCxn id="24" idx="0"/>
          </p:cNvCxnSpPr>
          <p:nvPr/>
        </p:nvCxnSpPr>
        <p:spPr>
          <a:xfrm flipH="1">
            <a:off x="6504207" y="3831702"/>
            <a:ext cx="498318" cy="562932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6"/>
            <a:endCxn id="24" idx="1"/>
          </p:cNvCxnSpPr>
          <p:nvPr/>
        </p:nvCxnSpPr>
        <p:spPr>
          <a:xfrm>
            <a:off x="4441153" y="3381626"/>
            <a:ext cx="1836648" cy="10631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24" idx="1"/>
          </p:cNvCxnSpPr>
          <p:nvPr/>
        </p:nvCxnSpPr>
        <p:spPr>
          <a:xfrm>
            <a:off x="3836696" y="4223380"/>
            <a:ext cx="2441105" cy="221413"/>
          </a:xfrm>
          <a:prstGeom prst="straightConnector1">
            <a:avLst/>
          </a:prstGeom>
          <a:ln w="50800">
            <a:solidFill>
              <a:srgbClr val="8237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1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dirty="0"/>
              <a:t>battle against </a:t>
            </a:r>
            <a:r>
              <a:rPr lang="en-US" dirty="0" err="1"/>
              <a:t>overfitting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Cross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Bayesian Model Averaging</a:t>
            </a:r>
          </a:p>
          <a:p>
            <a:pPr lvl="1"/>
            <a:r>
              <a:rPr lang="en-US" dirty="0" smtClean="0"/>
              <a:t>Real world application: estimating gene regulatory networks.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8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Cross Validation</a:t>
            </a:r>
            <a:endParaRPr 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given training data D and test data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test</a:t>
            </a:r>
            <a:r>
              <a:rPr lang="en-US" dirty="0" smtClean="0"/>
              <a:t>, and we would like to fit this data with a model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(x;q</a:t>
            </a:r>
            <a:r>
              <a:rPr lang="en-US" dirty="0" smtClean="0"/>
              <a:t>) from the family F  (</a:t>
            </a:r>
            <a:r>
              <a:rPr lang="en-US" dirty="0" err="1" smtClean="0"/>
              <a:t>e.g</a:t>
            </a:r>
            <a:r>
              <a:rPr lang="en-US" dirty="0" smtClean="0"/>
              <a:t>, an linear regression), which is indexed by </a:t>
            </a:r>
            <a:r>
              <a:rPr lang="en-US" dirty="0" err="1" smtClean="0"/>
              <a:t>i</a:t>
            </a:r>
            <a:r>
              <a:rPr lang="en-US" dirty="0" smtClean="0"/>
              <a:t> and parameterized by </a:t>
            </a:r>
            <a:r>
              <a:rPr lang="en-US" dirty="0" err="1" smtClean="0"/>
              <a:t>q</a:t>
            </a:r>
            <a:r>
              <a:rPr lang="en-US" dirty="0" smtClean="0"/>
              <a:t>.</a:t>
            </a:r>
          </a:p>
          <a:p>
            <a:r>
              <a:rPr lang="en-US" dirty="0" smtClean="0"/>
              <a:t>K-fold cross-validation (CV)</a:t>
            </a:r>
          </a:p>
          <a:p>
            <a:pPr lvl="1"/>
            <a:r>
              <a:rPr lang="en-US" dirty="0" smtClean="0"/>
              <a:t>Set aside a*N samples of D. This is known as the </a:t>
            </a:r>
            <a:r>
              <a:rPr lang="en-US" dirty="0" smtClean="0">
                <a:solidFill>
                  <a:srgbClr val="0000FF"/>
                </a:solidFill>
              </a:rPr>
              <a:t>held-out data </a:t>
            </a:r>
            <a:r>
              <a:rPr lang="en-US" dirty="0" smtClean="0"/>
              <a:t>and will be used to evaluate different models indexed by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each candidate model </a:t>
            </a:r>
            <a:r>
              <a:rPr lang="en-US" dirty="0" err="1" smtClean="0"/>
              <a:t>i</a:t>
            </a:r>
            <a:r>
              <a:rPr lang="en-US" dirty="0" smtClean="0"/>
              <a:t>, fit the optimal hypothesis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(x;q</a:t>
            </a:r>
            <a:r>
              <a:rPr lang="en-US" dirty="0" smtClean="0"/>
              <a:t>*) to the remaining (1−a)N samples in D  (i.e., hold </a:t>
            </a:r>
            <a:r>
              <a:rPr lang="en-US" dirty="0" err="1" smtClean="0"/>
              <a:t>i</a:t>
            </a:r>
            <a:r>
              <a:rPr lang="en-US" dirty="0" smtClean="0"/>
              <a:t> fixed and find the best </a:t>
            </a:r>
            <a:r>
              <a:rPr lang="en-US" dirty="0" err="1" smtClean="0"/>
              <a:t>q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Evaluate each model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(x|q</a:t>
            </a:r>
            <a:r>
              <a:rPr lang="en-US" dirty="0" smtClean="0"/>
              <a:t>*) on the held-out data using some pre-specified risk function.</a:t>
            </a:r>
          </a:p>
          <a:p>
            <a:pPr lvl="1"/>
            <a:r>
              <a:rPr lang="en-US" dirty="0" smtClean="0"/>
              <a:t>Repeat the above K times, choosing a different held-out data set each time, and the scores are averaged for each model p</a:t>
            </a:r>
            <a:r>
              <a:rPr lang="en-US" baseline="-25000" dirty="0" smtClean="0"/>
              <a:t>i</a:t>
            </a:r>
            <a:r>
              <a:rPr lang="en-US" dirty="0" smtClean="0"/>
              <a:t>(.) over all held-out data set. This gives an estimate of the risk curve of models for different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the model with the lowest risk, say p</a:t>
            </a:r>
            <a:r>
              <a:rPr lang="en-US" baseline="-25000" dirty="0" smtClean="0"/>
              <a:t>i</a:t>
            </a:r>
            <a:r>
              <a:rPr lang="en-US" dirty="0" smtClean="0"/>
              <a:t>*(.),  we use all of D  to find the parameter values for p</a:t>
            </a:r>
            <a:r>
              <a:rPr lang="en-US" baseline="-25000" dirty="0" smtClean="0"/>
              <a:t>i</a:t>
            </a:r>
            <a:r>
              <a:rPr lang="en-US" dirty="0" smtClean="0"/>
              <a:t>*(</a:t>
            </a:r>
            <a:r>
              <a:rPr lang="en-US" dirty="0" err="1" smtClean="0"/>
              <a:t>x;q</a:t>
            </a:r>
            <a:r>
              <a:rPr lang="en-US" dirty="0" smtClean="0"/>
              <a:t>*).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2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i="1">
                <a:solidFill>
                  <a:srgbClr val="CC3300"/>
                </a:solidFill>
                <a:latin typeface="Symbol" pitchFamily="18" charset="2"/>
              </a:rPr>
              <a:t>a=1/</a:t>
            </a:r>
            <a:r>
              <a:rPr lang="en-US" i="1">
                <a:solidFill>
                  <a:srgbClr val="CC3300"/>
                </a:solidFill>
                <a:latin typeface="Times New Roman" pitchFamily="18" charset="0"/>
              </a:rPr>
              <a:t>N</a:t>
            </a:r>
            <a:r>
              <a:rPr lang="en-US" i="1">
                <a:latin typeface="Times New Roman" pitchFamily="18" charset="0"/>
              </a:rPr>
              <a:t>, </a:t>
            </a:r>
            <a:r>
              <a:rPr lang="en-US"/>
              <a:t>the algorithm is known as </a:t>
            </a:r>
            <a:r>
              <a:rPr lang="en-US">
                <a:solidFill>
                  <a:srgbClr val="CC3300"/>
                </a:solidFill>
              </a:rPr>
              <a:t>Leave-One-Out-Cross-Validation (LOOCV)</a:t>
            </a:r>
            <a:endParaRPr lang="en-US"/>
          </a:p>
          <a:p>
            <a:endParaRPr lang="en-US">
              <a:solidFill>
                <a:srgbClr val="CC3300"/>
              </a:solidFill>
            </a:endParaRPr>
          </a:p>
        </p:txBody>
      </p: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438400"/>
            <a:ext cx="4067175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1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65388"/>
            <a:ext cx="4030663" cy="332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1158" name="Rectangle 6"/>
          <p:cNvSpPr>
            <a:spLocks noChangeArrowheads="1"/>
          </p:cNvSpPr>
          <p:nvPr/>
        </p:nvSpPr>
        <p:spPr bwMode="auto">
          <a:xfrm>
            <a:off x="5943600" y="58674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i="1">
                <a:solidFill>
                  <a:srgbClr val="3366FF"/>
                </a:solidFill>
              </a:rPr>
              <a:t>MSELOOCV(M</a:t>
            </a:r>
            <a:r>
              <a:rPr lang="en-US" sz="1400" i="1" baseline="-25000">
                <a:solidFill>
                  <a:srgbClr val="3366FF"/>
                </a:solidFill>
              </a:rPr>
              <a:t>2</a:t>
            </a:r>
            <a:r>
              <a:rPr lang="en-US" sz="1400" i="1">
                <a:solidFill>
                  <a:srgbClr val="3366FF"/>
                </a:solidFill>
              </a:rPr>
              <a:t>)=0.962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1447800" y="5867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i="1">
                <a:solidFill>
                  <a:srgbClr val="3366FF"/>
                </a:solidFill>
              </a:rPr>
              <a:t>MSELOOCV(M</a:t>
            </a:r>
            <a:r>
              <a:rPr lang="en-US" sz="1400" i="1" baseline="-25000">
                <a:solidFill>
                  <a:srgbClr val="3366FF"/>
                </a:solidFill>
              </a:rPr>
              <a:t>1</a:t>
            </a:r>
            <a:r>
              <a:rPr lang="en-US" sz="1400" i="1">
                <a:solidFill>
                  <a:srgbClr val="3366FF"/>
                </a:solidFill>
              </a:rPr>
              <a:t>)=2.12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86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issues for CV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decide the values for </a:t>
            </a:r>
            <a:r>
              <a:rPr lang="en-US" i="1" dirty="0">
                <a:latin typeface="Times New Roman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Commonly used </a:t>
            </a:r>
            <a:r>
              <a:rPr lang="en-US" i="1" dirty="0">
                <a:latin typeface="Times New Roman" pitchFamily="18" charset="0"/>
              </a:rPr>
              <a:t>K</a:t>
            </a:r>
            <a:r>
              <a:rPr lang="en-US" dirty="0"/>
              <a:t> = 10 and  </a:t>
            </a:r>
            <a:r>
              <a:rPr lang="en-US" i="1" dirty="0">
                <a:latin typeface="Symbol" pitchFamily="18" charset="2"/>
              </a:rPr>
              <a:t>a </a:t>
            </a:r>
            <a:r>
              <a:rPr lang="en-US" dirty="0"/>
              <a:t>= 0.1.</a:t>
            </a:r>
          </a:p>
          <a:p>
            <a:pPr lvl="1"/>
            <a:r>
              <a:rPr lang="en-US" dirty="0"/>
              <a:t>when data sets are small relative to the number of models that are being evaluated, we need to decrease </a:t>
            </a:r>
            <a:r>
              <a:rPr lang="en-US" i="1" dirty="0">
                <a:latin typeface="Symbol" pitchFamily="18" charset="2"/>
              </a:rPr>
              <a:t>a </a:t>
            </a:r>
            <a:r>
              <a:rPr lang="en-US" dirty="0"/>
              <a:t>and increase</a:t>
            </a:r>
            <a:r>
              <a:rPr lang="en-US" i="1" dirty="0">
                <a:latin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</a:rPr>
              <a:t>K</a:t>
            </a:r>
            <a:endParaRPr lang="en-US" dirty="0"/>
          </a:p>
          <a:p>
            <a:pPr lvl="1"/>
            <a:r>
              <a:rPr lang="en-US" dirty="0"/>
              <a:t>K needs to be large for the variance to be small enough, but this makes it time-consuming.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important point is that the test data </a:t>
            </a:r>
            <a:r>
              <a:rPr lang="en-US" i="1" dirty="0" err="1">
                <a:latin typeface="Times New Roman" pitchFamily="18" charset="0"/>
              </a:rPr>
              <a:t>D</a:t>
            </a:r>
            <a:r>
              <a:rPr lang="en-US" baseline="-25000" dirty="0" err="1">
                <a:latin typeface="Times New Roman" pitchFamily="18" charset="0"/>
              </a:rPr>
              <a:t>test</a:t>
            </a:r>
            <a:r>
              <a:rPr lang="en-US" dirty="0"/>
              <a:t> is never used in CV, because doing so would result in overly (</a:t>
            </a:r>
            <a:r>
              <a:rPr lang="en-US" dirty="0">
                <a:solidFill>
                  <a:srgbClr val="3366FF"/>
                </a:solidFill>
              </a:rPr>
              <a:t>indeed dishonest</a:t>
            </a:r>
            <a:r>
              <a:rPr lang="en-US" dirty="0"/>
              <a:t>) optimistic accuracy rates during the testing phase.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6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Feature Selection</a:t>
            </a:r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you have a supervised learning problem where the number of features </a:t>
            </a:r>
            <a:r>
              <a:rPr lang="en-US" dirty="0" err="1" smtClean="0"/>
              <a:t>d</a:t>
            </a:r>
            <a:r>
              <a:rPr lang="en-US" dirty="0" smtClean="0"/>
              <a:t> is very large (perhaps </a:t>
            </a:r>
            <a:r>
              <a:rPr lang="en-US" dirty="0" err="1" smtClean="0"/>
              <a:t>d</a:t>
            </a:r>
            <a:r>
              <a:rPr lang="en-US" dirty="0" smtClean="0"/>
              <a:t> &gt;&gt;#samples), but you suspect that there is only a small number of features that are "relevant" to the learning task. </a:t>
            </a:r>
          </a:p>
          <a:p>
            <a:endParaRPr lang="en-US" dirty="0" smtClean="0"/>
          </a:p>
          <a:p>
            <a:r>
              <a:rPr lang="en-US" dirty="0" smtClean="0"/>
              <a:t>This scenario is likely to lead to high generalization error – the learned model will potentially </a:t>
            </a:r>
            <a:r>
              <a:rPr lang="en-US" dirty="0" err="1" smtClean="0"/>
              <a:t>overfit</a:t>
            </a:r>
            <a:r>
              <a:rPr lang="en-US" dirty="0" smtClean="0"/>
              <a:t> unless the training set is fairly large.</a:t>
            </a:r>
          </a:p>
          <a:p>
            <a:endParaRPr lang="en-US" dirty="0" smtClean="0"/>
          </a:p>
          <a:p>
            <a:r>
              <a:rPr lang="en-US" dirty="0" smtClean="0"/>
              <a:t>So let’s get rid of useless parameters!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49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know which features can be pruned?</a:t>
            </a:r>
            <a:endParaRPr lang="en-US" sz="2600" dirty="0"/>
          </a:p>
          <a:p>
            <a:pPr lvl="1">
              <a:spcAft>
                <a:spcPct val="20000"/>
              </a:spcAft>
            </a:pPr>
            <a:r>
              <a:rPr lang="en-US" sz="1800" dirty="0"/>
              <a:t>Given labeled data, we can compute some simple score </a:t>
            </a:r>
            <a:r>
              <a:rPr lang="en-US" sz="1800" i="1" dirty="0" err="1">
                <a:solidFill>
                  <a:srgbClr val="CC3300"/>
                </a:solidFill>
                <a:latin typeface="Times New Roman" pitchFamily="18" charset="0"/>
              </a:rPr>
              <a:t>S</a:t>
            </a:r>
            <a:r>
              <a:rPr lang="en-US" sz="1800" dirty="0" err="1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en-US" sz="1800" i="1" dirty="0" err="1">
                <a:solidFill>
                  <a:srgbClr val="CC3300"/>
                </a:solidFill>
                <a:latin typeface="Times New Roman" pitchFamily="18" charset="0"/>
              </a:rPr>
              <a:t>i</a:t>
            </a:r>
            <a:r>
              <a:rPr lang="en-US" sz="1800" dirty="0">
                <a:solidFill>
                  <a:srgbClr val="CC3300"/>
                </a:solidFill>
                <a:latin typeface="Times New Roman" pitchFamily="18" charset="0"/>
              </a:rPr>
              <a:t>)</a:t>
            </a:r>
            <a:r>
              <a:rPr lang="en-US" sz="1800" dirty="0"/>
              <a:t> that measures </a:t>
            </a:r>
            <a:r>
              <a:rPr lang="en-US" sz="1800" dirty="0">
                <a:solidFill>
                  <a:srgbClr val="CC3300"/>
                </a:solidFill>
              </a:rPr>
              <a:t>how informative</a:t>
            </a:r>
            <a:r>
              <a:rPr lang="en-US" sz="1800" dirty="0"/>
              <a:t> each feature </a:t>
            </a:r>
            <a:r>
              <a:rPr lang="en-US" sz="1800" i="1" dirty="0">
                <a:solidFill>
                  <a:srgbClr val="CC3300"/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>
                <a:solidFill>
                  <a:srgbClr val="CC3300"/>
                </a:solidFill>
                <a:latin typeface="Times New Roman" pitchFamily="18" charset="0"/>
              </a:rPr>
              <a:t>i</a:t>
            </a:r>
            <a:r>
              <a:rPr lang="en-US" sz="1800" i="1" dirty="0">
                <a:latin typeface="Times New Roman" pitchFamily="18" charset="0"/>
              </a:rPr>
              <a:t> </a:t>
            </a:r>
            <a:r>
              <a:rPr lang="en-US" sz="1800" dirty="0"/>
              <a:t>is about the class labels</a:t>
            </a:r>
            <a:r>
              <a:rPr lang="en-US" sz="1800" dirty="0">
                <a:solidFill>
                  <a:srgbClr val="CC3300"/>
                </a:solidFill>
              </a:rPr>
              <a:t> </a:t>
            </a:r>
            <a:r>
              <a:rPr lang="en-US" sz="1800" i="1" dirty="0" err="1">
                <a:solidFill>
                  <a:srgbClr val="CC3300"/>
                </a:solidFill>
                <a:latin typeface="Times New Roman" pitchFamily="18" charset="0"/>
              </a:rPr>
              <a:t>y</a:t>
            </a:r>
            <a:r>
              <a:rPr lang="en-US" sz="1800" dirty="0"/>
              <a:t>.</a:t>
            </a:r>
          </a:p>
          <a:p>
            <a:pPr lvl="1">
              <a:spcAft>
                <a:spcPct val="20000"/>
              </a:spcAft>
            </a:pPr>
            <a:r>
              <a:rPr lang="en-US" sz="1800" dirty="0"/>
              <a:t>Ranking criteria:</a:t>
            </a:r>
          </a:p>
          <a:p>
            <a:pPr lvl="2">
              <a:spcAft>
                <a:spcPct val="20000"/>
              </a:spcAft>
            </a:pPr>
            <a:r>
              <a:rPr lang="en-US" sz="1600" dirty="0"/>
              <a:t>Mutual Information: score each feature by its mutual information with respect to the class labels</a:t>
            </a:r>
          </a:p>
          <a:p>
            <a:pPr lvl="2">
              <a:spcAft>
                <a:spcPct val="20000"/>
              </a:spcAft>
            </a:pPr>
            <a:endParaRPr lang="en-US" sz="1600" dirty="0" smtClean="0"/>
          </a:p>
          <a:p>
            <a:pPr lvl="1">
              <a:spcAft>
                <a:spcPct val="20000"/>
              </a:spcAft>
            </a:pPr>
            <a:r>
              <a:rPr lang="en-US" sz="1800" dirty="0" smtClean="0"/>
              <a:t>We </a:t>
            </a:r>
            <a:r>
              <a:rPr lang="en-US" sz="1800" dirty="0"/>
              <a:t>need estimate the relevant </a:t>
            </a:r>
            <a:r>
              <a:rPr lang="en-US" sz="1800" dirty="0" err="1"/>
              <a:t>p()'s</a:t>
            </a:r>
            <a:r>
              <a:rPr lang="en-US" sz="1800" dirty="0"/>
              <a:t> from data, e.g., using MLE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score features</a:t>
            </a:r>
          </a:p>
        </p:txBody>
      </p:sp>
      <p:graphicFrame>
        <p:nvGraphicFramePr>
          <p:cNvPr id="640005" name="Object 5"/>
          <p:cNvGraphicFramePr>
            <a:graphicFrameLocks noChangeAspect="1"/>
          </p:cNvGraphicFramePr>
          <p:nvPr/>
        </p:nvGraphicFramePr>
        <p:xfrm>
          <a:off x="2609850" y="3416300"/>
          <a:ext cx="38671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30" name="Equation" r:id="rId4" imgW="2133600" imgH="330200" progId="Equation.3">
                  <p:embed/>
                </p:oleObj>
              </mc:Choice>
              <mc:Fallback>
                <p:oleObj name="Equation" r:id="rId4" imgW="2133600" imgH="33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416300"/>
                        <a:ext cx="3867150" cy="62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902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 schemes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ct val="10000"/>
              </a:spcAft>
            </a:pPr>
            <a:r>
              <a:rPr lang="en-US" dirty="0"/>
              <a:t>Given </a:t>
            </a:r>
            <a:r>
              <a:rPr lang="en-US" i="1" dirty="0">
                <a:latin typeface="Times New Roman" pitchFamily="18" charset="0"/>
              </a:rPr>
              <a:t>n </a:t>
            </a:r>
            <a:r>
              <a:rPr lang="en-US" dirty="0"/>
              <a:t>features, there are 2</a:t>
            </a:r>
            <a:r>
              <a:rPr lang="en-US" i="1" baseline="30000" dirty="0">
                <a:latin typeface="Times New Roman" pitchFamily="18" charset="0"/>
              </a:rPr>
              <a:t>n</a:t>
            </a:r>
            <a:r>
              <a:rPr lang="en-US" dirty="0"/>
              <a:t> possible feature subsets</a:t>
            </a:r>
            <a:r>
              <a:rPr lang="en-US" dirty="0" smtClean="0"/>
              <a:t> </a:t>
            </a:r>
          </a:p>
          <a:p>
            <a:pPr>
              <a:spcAft>
                <a:spcPct val="10000"/>
              </a:spcAft>
            </a:pPr>
            <a:r>
              <a:rPr lang="en-US" dirty="0"/>
              <a:t>Thus feature selection can be posed as a model selection problem over 2</a:t>
            </a:r>
            <a:r>
              <a:rPr lang="en-US" i="1" baseline="30000" dirty="0">
                <a:latin typeface="Times New Roman" pitchFamily="18" charset="0"/>
              </a:rPr>
              <a:t>n</a:t>
            </a:r>
            <a:r>
              <a:rPr lang="en-US" dirty="0"/>
              <a:t> possible models.</a:t>
            </a:r>
          </a:p>
          <a:p>
            <a:pPr>
              <a:spcAft>
                <a:spcPct val="10000"/>
              </a:spcAft>
            </a:pPr>
            <a:r>
              <a:rPr lang="en-US" dirty="0"/>
              <a:t>For large values of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, it's usually too expensive to explicitly enumerate over and compare all 2</a:t>
            </a:r>
            <a:r>
              <a:rPr lang="en-US" i="1" baseline="30000" dirty="0">
                <a:latin typeface="Times New Roman" pitchFamily="18" charset="0"/>
              </a:rPr>
              <a:t>n</a:t>
            </a:r>
            <a:r>
              <a:rPr lang="en-US" dirty="0"/>
              <a:t> models. Some heuristic search procedure is used to find a good feature subset.</a:t>
            </a:r>
          </a:p>
          <a:p>
            <a:pPr>
              <a:spcAft>
                <a:spcPct val="10000"/>
              </a:spcAft>
            </a:pPr>
            <a:r>
              <a:rPr lang="en-US" dirty="0" smtClean="0"/>
              <a:t>Two </a:t>
            </a:r>
            <a:r>
              <a:rPr lang="en-US" dirty="0"/>
              <a:t>general approaches:</a:t>
            </a:r>
          </a:p>
          <a:p>
            <a:pPr lvl="1"/>
            <a:r>
              <a:rPr lang="en-US" dirty="0"/>
              <a:t>Filter: i.e., direct feature ranking, but taking no consideration of the subsequent learning algorithm</a:t>
            </a:r>
          </a:p>
          <a:p>
            <a:pPr lvl="2"/>
            <a:r>
              <a:rPr lang="en-US" dirty="0"/>
              <a:t>add (from empty set) or remove (from the full set) features one by one </a:t>
            </a:r>
            <a:r>
              <a:rPr lang="en-US" dirty="0">
                <a:solidFill>
                  <a:srgbClr val="3366FF"/>
                </a:solidFill>
              </a:rPr>
              <a:t>based </a:t>
            </a:r>
            <a:r>
              <a:rPr lang="en-US" dirty="0" smtClean="0">
                <a:solidFill>
                  <a:srgbClr val="3366FF"/>
                </a:solidFill>
              </a:rPr>
              <a:t>on model scoring scheme </a:t>
            </a:r>
            <a:r>
              <a:rPr lang="en-US" i="1" dirty="0" err="1">
                <a:solidFill>
                  <a:srgbClr val="3366FF"/>
                </a:solidFill>
                <a:latin typeface="Times New Roman" pitchFamily="18" charset="0"/>
              </a:rPr>
              <a:t>S</a:t>
            </a:r>
            <a:r>
              <a:rPr lang="en-US" dirty="0" err="1">
                <a:solidFill>
                  <a:srgbClr val="3366FF"/>
                </a:solidFill>
                <a:latin typeface="Times New Roman" pitchFamily="18" charset="0"/>
              </a:rPr>
              <a:t>(</a:t>
            </a:r>
            <a:r>
              <a:rPr lang="en-US" i="1" dirty="0" err="1">
                <a:solidFill>
                  <a:srgbClr val="3366FF"/>
                </a:solidFill>
                <a:latin typeface="Times New Roman" pitchFamily="18" charset="0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Times New Roman" pitchFamily="18" charset="0"/>
              </a:rPr>
              <a:t>)</a:t>
            </a:r>
          </a:p>
          <a:p>
            <a:pPr lvl="3"/>
            <a:r>
              <a:rPr lang="en-US" dirty="0" smtClean="0"/>
              <a:t>E.g., forward selection for linear regression</a:t>
            </a:r>
          </a:p>
          <a:p>
            <a:pPr lvl="2"/>
            <a:r>
              <a:rPr lang="en-US" dirty="0"/>
              <a:t>Cheap, but is subject to local optimality and may be </a:t>
            </a:r>
            <a:r>
              <a:rPr lang="en-US" dirty="0" err="1"/>
              <a:t>unrobust</a:t>
            </a:r>
            <a:r>
              <a:rPr lang="en-US" dirty="0"/>
              <a:t> under different classifiers </a:t>
            </a:r>
          </a:p>
          <a:p>
            <a:pPr lvl="1"/>
            <a:r>
              <a:rPr lang="en-US" dirty="0"/>
              <a:t>Wrapper: determine the (inclusion or removal of) features </a:t>
            </a:r>
            <a:r>
              <a:rPr lang="en-US" dirty="0">
                <a:solidFill>
                  <a:srgbClr val="3366FF"/>
                </a:solidFill>
              </a:rPr>
              <a:t>based on performance under the learning algorithms to be used</a:t>
            </a:r>
            <a:r>
              <a:rPr lang="en-US" dirty="0"/>
              <a:t>. </a:t>
            </a:r>
            <a:r>
              <a:rPr lang="en-US" dirty="0" smtClean="0"/>
              <a:t> (See </a:t>
            </a:r>
            <a:r>
              <a:rPr lang="en-US" dirty="0"/>
              <a:t>next </a:t>
            </a:r>
            <a:r>
              <a:rPr lang="en-US" dirty="0" smtClean="0"/>
              <a:t>slide)</a:t>
            </a:r>
          </a:p>
          <a:p>
            <a:pPr lvl="2"/>
            <a:r>
              <a:rPr lang="en-US" dirty="0" smtClean="0"/>
              <a:t>Performs a greedy search over subsets of features</a:t>
            </a:r>
          </a:p>
          <a:p>
            <a:pPr lvl="2"/>
            <a:r>
              <a:rPr lang="en-US" dirty="0" smtClean="0"/>
              <a:t>After each inclusion/removal, the learning algorithm should learn the optimal parameters</a:t>
            </a:r>
          </a:p>
          <a:p>
            <a:pPr lvl="2"/>
            <a:r>
              <a:rPr lang="en-US" dirty="0" smtClean="0"/>
              <a:t>E.g., forward (backward) selection for 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7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1{\mathbf 1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min_{\beta} (\mathbf{A}\beta - \mathbf{Y})^T(\mathbf{A}\beta - \mathbf{Y}) + \lambda \mbox{pen}(\beta)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344"/>
  <p:tag name="PICTUREFILESIZE" val="49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widehat \beta_{\mbox{\tiny MAP}} = \arg\max_{\beta} \log p(\{(X_i,Y_i)\}^n_{i=1}|\beta,\sigma^2) + \log p(\beta)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494"/>
  <p:tag name="PICTUREFILESIZE" val="81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widehat \beta_{\mbox{\tiny MAP}} = \arg\max_{\beta} \log p(\{(X_i,Y_i)\}^n_{i=1}|\beta,\sigma^2) + \log p(\beta)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494"/>
  <p:tag name="PICTUREFILESIZE" val="81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\beta_i \stackrel{iid}{\sim}$ Laplace$(0,t)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77"/>
  <p:tag name="PICTUREFILESIZE" val="33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p(\beta_i) \propto e^{-|\beta_i|/t}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41"/>
  <p:tag name="PICTUREFILESIZE" val="27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widehat \beta_{\mbox{\tiny MAP}} = \arg\min_{\beta} \sum^n_{i=1}(Y_i-X_i\beta)^2 + \lambda\|\beta\|_1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382"/>
  <p:tag name="PICTUREFILESIZE" val="70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constant$(\sigma^2,t)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45"/>
  <p:tag name="PICTUREFILESIZE" val="24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1{\mathbf 1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mbox{pen}(\beta) = \|\beta\|^2_2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42"/>
  <p:tag name="PICTUREFILESIZE" val="24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1{\mathbf 1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mbox{pen}(\beta) = \|\beta\|_1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41"/>
  <p:tag name="PICTUREFILESIZE" val="2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1{\mathbf 1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= \min_{\beta} J(\beta) + \lambda\mbox{pen}(\beta)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219"/>
  <p:tag name="PICTUREFILESIZE" val="33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widehat \beta_{\mbox{\tiny MAP}} = \arg\min_{\beta} \sum^n_{i=1}(Y_i-X_i\beta)^2 + \lambda\|\beta\|^2_2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383"/>
  <p:tag name="PICTUREFILESIZE" val="72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constant$(\sigma^2,\tau^2)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60"/>
  <p:tag name="PICTUREFILESIZE" val="25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\beta \sim \N(0,\tau^2\I)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32"/>
  <p:tag name="PICTUREFILESIZE" val="22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$$p(\beta) \propto e^{-\beta^T\beta/2\tau^2}$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65"/>
  <p:tag name="PICTUREFILESIZE" val="32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,amsfonts,amsmath,amsthm,amsbsy}&#10;&#10;\newcommand{\dif}{\mathrm{d}}&#10;\renewcommand{\vec}[1]{{\boldsymbol{#1}}}&#10;&#10;\newtheorem{thm}{Theorem}&#10;\newtheorem{prop}{Proposition}&#10;\newtheorem{cor}{Corollary}&#10;\newtheorem{lemma}{Lemma}&#10;\newtheorem{defn}{Definition}&#10;\newtheorem{conj}{Conjecture}&#10;&#10;\def \eg{{\em e.g.}}&#10;\def \ie{{\em i.e.}}&#10;&#10;\def \I{\mathbf I}&#10;\def \E{\mathbb E}&#10;\def \R{\mathbb R}&#10;\def \naturals{{\mathbb N}}&#10;\def \holder{{H\&quot;{o}lder }}&#10;\def \tactive{\Omega_{\mbox{\scriptsize active}}}&#10;\def \tpassive{\Omega_{\mbox{\scriptsize passive}}}&#10;\def \PC{\mbox{PC}}&#10;\def \hTheta{{\widehat{\Theta}}}&#10;\def \MSE{{\mbox{MSE}}}&#10;\def \N{{\cal N}}&#10;\def \X{{\cal X}}&#10;\def \Y{{\cal Y}}&#10;&#10;\begin{document}&#10;&#10;%\pagecolor[rgb]{1,1,0.6}&#10;%\color[rgb]{0,0,0}&#10;constant$(\sigma^2,\tau^2)$&#10;\end{document}"/>
  <p:tag name="FILENAME" val="txp_fig"/>
  <p:tag name="FORMAT" val="png16m"/>
  <p:tag name="RES" val="300"/>
  <p:tag name="BLEND" val="0"/>
  <p:tag name="TRANSPARENT" val="0"/>
  <p:tag name="TBUG" val="0"/>
  <p:tag name="ALLOWFS" val="0"/>
  <p:tag name="ORIGWIDTH" val="160"/>
  <p:tag name="PICTUREFILESIZE" val="254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13306</TotalTime>
  <Words>2413</Words>
  <Application>Microsoft Macintosh PowerPoint</Application>
  <PresentationFormat>On-screen Show (4:3)</PresentationFormat>
  <Paragraphs>391</Paragraphs>
  <Slides>33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Model Selection, Regularization</vt:lpstr>
      <vt:lpstr>The battle against overfitting</vt:lpstr>
      <vt:lpstr>Model Selection</vt:lpstr>
      <vt:lpstr>1. Cross Validation</vt:lpstr>
      <vt:lpstr>Example:</vt:lpstr>
      <vt:lpstr>Practical issues for CV</vt:lpstr>
      <vt:lpstr>2. Feature Selection</vt:lpstr>
      <vt:lpstr>How to score features</vt:lpstr>
      <vt:lpstr>Feature selection schemes</vt:lpstr>
      <vt:lpstr>Case study   [Xing et al, 2001]</vt:lpstr>
      <vt:lpstr>3. Information criterion</vt:lpstr>
      <vt:lpstr>Model Selection via Information Criteria</vt:lpstr>
      <vt:lpstr>AIC</vt:lpstr>
      <vt:lpstr>4. Regularization</vt:lpstr>
      <vt:lpstr>Recall Bayesian and Frequentist</vt:lpstr>
      <vt:lpstr>Review: Bayesian interpretation of regularization</vt:lpstr>
      <vt:lpstr>Review: Bayesian interpretation of regularization, con'd</vt:lpstr>
      <vt:lpstr>Regularized Regression</vt:lpstr>
      <vt:lpstr>Sparsity</vt:lpstr>
      <vt:lpstr>Sparsity</vt:lpstr>
      <vt:lpstr>L1 Regularization (LASSO)  (Tibshirani, 1996) </vt:lpstr>
      <vt:lpstr>Ridge Regression</vt:lpstr>
      <vt:lpstr>Lasso Achieve Sparsity and Reduce False Positives</vt:lpstr>
      <vt:lpstr>Regularized Linear Regression </vt:lpstr>
      <vt:lpstr>Regularized Least Squares and MAP</vt:lpstr>
      <vt:lpstr>Regularized Least Squares and MAP</vt:lpstr>
      <vt:lpstr>5. Bayesian Model Averaging</vt:lpstr>
      <vt:lpstr>5. Bayesian Model Averaging cont’d</vt:lpstr>
      <vt:lpstr>Real-world Application:  Gene Regulatory Networks</vt:lpstr>
      <vt:lpstr>Learn Bayesian Network from Data</vt:lpstr>
      <vt:lpstr>Each gene is modeled with Linear Regression</vt:lpstr>
      <vt:lpstr>Use L1-Regularization for Feature Selection</vt:lpstr>
      <vt:lpstr>Summary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Seyoung Kim</dc:creator>
  <cp:lastModifiedBy>Microsoft Office User</cp:lastModifiedBy>
  <cp:revision>170</cp:revision>
  <dcterms:created xsi:type="dcterms:W3CDTF">2014-03-31T16:42:05Z</dcterms:created>
  <dcterms:modified xsi:type="dcterms:W3CDTF">2015-11-05T16:32:53Z</dcterms:modified>
</cp:coreProperties>
</file>