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259" r:id="rId5"/>
    <p:sldId id="262" r:id="rId6"/>
    <p:sldId id="264" r:id="rId7"/>
    <p:sldId id="263"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130.xml"/><Relationship Id="rId6" Type="http://schemas.openxmlformats.org/officeDocument/2006/relationships/image" Target="../media/image7.png"/><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136.xml"/><Relationship Id="rId6" Type="http://schemas.openxmlformats.org/officeDocument/2006/relationships/image" Target="../media/image8.png"/><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7.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7.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7.xml"/><Relationship Id="rId7" Type="http://schemas.openxmlformats.org/officeDocument/2006/relationships/tags" Target="../tags/tag166.xml"/><Relationship Id="rId6" Type="http://schemas.openxmlformats.org/officeDocument/2006/relationships/image" Target="../media/image9.png"/><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7.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5" Type="http://schemas.openxmlformats.org/officeDocument/2006/relationships/notesSlide" Target="../notesSlides/notesSlide2.xml"/><Relationship Id="rId14" Type="http://schemas.openxmlformats.org/officeDocument/2006/relationships/slideLayout" Target="../slideLayouts/slideLayout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4.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2" Type="http://schemas.openxmlformats.org/officeDocument/2006/relationships/notesSlide" Target="../notesSlides/notesSlide4.xml"/><Relationship Id="rId11" Type="http://schemas.openxmlformats.org/officeDocument/2006/relationships/slideLayout" Target="../slideLayouts/slideLayout7.xml"/><Relationship Id="rId10" Type="http://schemas.openxmlformats.org/officeDocument/2006/relationships/tags" Target="../tags/tag88.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7.xml"/><Relationship Id="rId7" Type="http://schemas.openxmlformats.org/officeDocument/2006/relationships/tags" Target="../tags/tag112.xml"/><Relationship Id="rId6" Type="http://schemas.openxmlformats.org/officeDocument/2006/relationships/image" Target="../media/image5.png"/><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tags" Target="../tags/tag118.xml"/><Relationship Id="rId6" Type="http://schemas.openxmlformats.org/officeDocument/2006/relationships/image" Target="../media/image6.png"/><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scene3d>
              <a:camera prst="orthographicFront"/>
              <a:lightRig rig="threePt" dir="t"/>
            </a:scene3d>
          </a:bodyPr>
          <a:lstStyle/>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走进</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GO</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的世界</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9" name="文本框 88"/>
          <p:cNvSpPr txBox="1"/>
          <p:nvPr/>
        </p:nvSpPr>
        <p:spPr>
          <a:xfrm>
            <a:off x="9895205" y="5613400"/>
            <a:ext cx="1532890" cy="645160"/>
          </a:xfrm>
          <a:prstGeom prst="rect">
            <a:avLst/>
          </a:prstGeom>
          <a:noFill/>
        </p:spPr>
        <p:txBody>
          <a:bodyPr wrap="square" rtlCol="0">
            <a:spAutoFit/>
          </a:bodyPr>
          <a:p>
            <a:r>
              <a:rPr lang="zh-CN" altLang="en-US">
                <a:solidFill>
                  <a:schemeClr val="bg1"/>
                </a:solidFill>
              </a:rPr>
              <a:t>郭金超</a:t>
            </a:r>
            <a:endParaRPr lang="zh-CN" altLang="en-US">
              <a:solidFill>
                <a:schemeClr val="bg1"/>
              </a:solidFill>
            </a:endParaRPr>
          </a:p>
          <a:p>
            <a:r>
              <a:rPr lang="en-US" altLang="zh-CN">
                <a:solidFill>
                  <a:schemeClr val="bg1"/>
                </a:solidFill>
              </a:rPr>
              <a:t>2019.03.15</a:t>
            </a:r>
            <a:endParaRPr lang="en-US" altLang="zh-CN">
              <a:solidFill>
                <a:schemeClr val="bg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Go的 反射</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3202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反射（reflection）是在Java语言出现后迅速流行起来的一种概念。通过反射，你可以获取对 </a:t>
            </a:r>
            <a:endParaRPr lang="en-US" altLang="zh-CN" sz="1400" spc="120">
              <a:solidFill>
                <a:schemeClr val="bg1"/>
              </a:solidFill>
            </a:endParaRPr>
          </a:p>
          <a:p>
            <a:pPr>
              <a:lnSpc>
                <a:spcPct val="120000"/>
              </a:lnSpc>
            </a:pPr>
            <a:r>
              <a:rPr lang="en-US" altLang="zh-CN" sz="1400" spc="120">
                <a:solidFill>
                  <a:schemeClr val="bg1"/>
                </a:solidFill>
              </a:rPr>
              <a:t>象类型的详细信息，并可动态操作对象。反射是把双刃剑，功能强大但代码可读性并不理想。若 </a:t>
            </a:r>
            <a:endParaRPr lang="en-US" altLang="zh-CN" sz="1400" spc="120">
              <a:solidFill>
                <a:schemeClr val="bg1"/>
              </a:solidFill>
            </a:endParaRPr>
          </a:p>
          <a:p>
            <a:pPr>
              <a:lnSpc>
                <a:spcPct val="120000"/>
              </a:lnSpc>
            </a:pPr>
            <a:r>
              <a:rPr lang="en-US" altLang="zh-CN" sz="1400" spc="120">
                <a:solidFill>
                  <a:schemeClr val="bg1"/>
                </a:solidFill>
              </a:rPr>
              <a:t>非必要，我们并不推荐使用反射。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Go语言的反射实现了反射的大部分功能，但没有像Java语言那样内置类型工厂，故而无法做 </a:t>
            </a:r>
            <a:endParaRPr lang="en-US" altLang="zh-CN" sz="1400" spc="120">
              <a:solidFill>
                <a:schemeClr val="bg1"/>
              </a:solidFill>
            </a:endParaRPr>
          </a:p>
          <a:p>
            <a:pPr>
              <a:lnSpc>
                <a:spcPct val="120000"/>
              </a:lnSpc>
            </a:pPr>
            <a:r>
              <a:rPr lang="en-US" altLang="zh-CN" sz="1400" spc="120">
                <a:solidFill>
                  <a:schemeClr val="bg1"/>
                </a:solidFill>
              </a:rPr>
              <a:t>到像Java那样通过类型字符串创建对象实例。在Java中，你可以读取配置并根据类型名称创建对 </a:t>
            </a:r>
            <a:endParaRPr lang="en-US" altLang="zh-CN" sz="1400" spc="120">
              <a:solidFill>
                <a:schemeClr val="bg1"/>
              </a:solidFill>
            </a:endParaRPr>
          </a:p>
          <a:p>
            <a:pPr>
              <a:lnSpc>
                <a:spcPct val="120000"/>
              </a:lnSpc>
            </a:pPr>
            <a:r>
              <a:rPr lang="en-US" altLang="zh-CN" sz="1400" spc="120">
                <a:solidFill>
                  <a:schemeClr val="bg1"/>
                </a:solidFill>
              </a:rPr>
              <a:t>应的类型，这是一种常见的编程手法，但在Go语言中这并不被推荐。</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5</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GO语言交互性</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3202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由于Go语言与C语言之间的天生联系， Go语言的设计者们自然不会忽略如何重用现有C模块 </a:t>
            </a:r>
            <a:endParaRPr lang="en-US" altLang="zh-CN" sz="1400" spc="120">
              <a:solidFill>
                <a:schemeClr val="bg1"/>
              </a:solidFill>
            </a:endParaRPr>
          </a:p>
          <a:p>
            <a:pPr>
              <a:lnSpc>
                <a:spcPct val="120000"/>
              </a:lnSpc>
            </a:pPr>
            <a:r>
              <a:rPr lang="en-US" altLang="zh-CN" sz="1400" spc="120">
                <a:solidFill>
                  <a:schemeClr val="bg1"/>
                </a:solidFill>
              </a:rPr>
              <a:t>的这个问题，这个功能直接被命名为Cgo。 Cgo既是语言特性，同时也是一个工具的名称。 </a:t>
            </a:r>
            <a:endParaRPr lang="en-US" altLang="zh-CN" sz="1400" spc="120">
              <a:solidFill>
                <a:schemeClr val="bg1"/>
              </a:solidFill>
            </a:endParaRPr>
          </a:p>
          <a:p>
            <a:pPr>
              <a:lnSpc>
                <a:spcPct val="120000"/>
              </a:lnSpc>
            </a:pPr>
            <a:r>
              <a:rPr lang="en-US" altLang="zh-CN" sz="1400" spc="120">
                <a:solidFill>
                  <a:schemeClr val="bg1"/>
                </a:solidFill>
              </a:rPr>
              <a:t>在Go代码中，可以按Cgo的特定语法混合编写C语言代码，然后Cgo工具可以将这些混合的C </a:t>
            </a:r>
            <a:endParaRPr lang="en-US" altLang="zh-CN" sz="1400" spc="120">
              <a:solidFill>
                <a:schemeClr val="bg1"/>
              </a:solidFill>
            </a:endParaRPr>
          </a:p>
          <a:p>
            <a:pPr>
              <a:lnSpc>
                <a:spcPct val="120000"/>
              </a:lnSpc>
            </a:pPr>
            <a:r>
              <a:rPr lang="en-US" altLang="zh-CN" sz="1400" spc="120">
                <a:solidFill>
                  <a:schemeClr val="bg1"/>
                </a:solidFill>
              </a:rPr>
              <a:t>代码提取并生成对于C功能的调用包装代码。开发者基本上可以完全忽略这个Go语言和C语言的 </a:t>
            </a:r>
            <a:endParaRPr lang="en-US" altLang="zh-CN" sz="1400" spc="120">
              <a:solidFill>
                <a:schemeClr val="bg1"/>
              </a:solidFill>
            </a:endParaRPr>
          </a:p>
          <a:p>
            <a:pPr>
              <a:lnSpc>
                <a:spcPct val="120000"/>
              </a:lnSpc>
            </a:pPr>
            <a:r>
              <a:rPr lang="en-US" altLang="zh-CN" sz="1400" spc="120">
                <a:solidFill>
                  <a:schemeClr val="bg1"/>
                </a:solidFill>
              </a:rPr>
              <a:t>边界是如何跨越的。</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6</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2" name="图片 1"/>
          <p:cNvPicPr>
            <a:picLocks noChangeAspect="1"/>
          </p:cNvPicPr>
          <p:nvPr/>
        </p:nvPicPr>
        <p:blipFill>
          <a:blip r:embed="rId6"/>
          <a:stretch>
            <a:fillRect/>
          </a:stretch>
        </p:blipFill>
        <p:spPr>
          <a:xfrm>
            <a:off x="6962140" y="1383665"/>
            <a:ext cx="3009900" cy="2247900"/>
          </a:xfrm>
          <a:prstGeom prst="rect">
            <a:avLst/>
          </a:prstGeom>
        </p:spPr>
      </p:pic>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import "fmt"</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685" cy="44011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fmt 包实现了格式化I/O函数，类似于C的 printf 和 scanf. 格式“占位符”衍生自C，但比C更简单。</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func Printf(format string, a ...interface{}) (n int, err error)</a:t>
            </a:r>
            <a:endParaRPr lang="en-US" altLang="zh-CN" sz="1400" spc="120">
              <a:solidFill>
                <a:schemeClr val="bg1"/>
              </a:solidFill>
            </a:endParaRPr>
          </a:p>
          <a:p>
            <a:pPr>
              <a:lnSpc>
                <a:spcPct val="120000"/>
              </a:lnSpc>
            </a:pPr>
            <a:r>
              <a:rPr lang="en-US" altLang="zh-CN" sz="1400" spc="120">
                <a:solidFill>
                  <a:schemeClr val="bg1"/>
                </a:solidFill>
              </a:rPr>
              <a:t>Printf 根据于格式说明符进行格式化并写入到标准输出。 它返回写入的字节数以及任何遇到的写入错误。</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func Println(a ...interface{}) (n int, err error)</a:t>
            </a:r>
            <a:endParaRPr lang="en-US" altLang="zh-CN" sz="1400" spc="120">
              <a:solidFill>
                <a:schemeClr val="bg1"/>
              </a:solidFill>
            </a:endParaRPr>
          </a:p>
          <a:p>
            <a:pPr>
              <a:lnSpc>
                <a:spcPct val="120000"/>
              </a:lnSpc>
            </a:pPr>
            <a:r>
              <a:rPr lang="en-US" altLang="zh-CN" sz="1400" spc="120">
                <a:solidFill>
                  <a:schemeClr val="bg1"/>
                </a:solidFill>
              </a:rPr>
              <a:t>Println 使用其操作数的默认格式进行格式化并写入到标准输出。 其操作数之间总是添加空格，且总在最后追加一个换行符。 它返回写入的字节数以及任何遇到的错误。</a:t>
            </a:r>
            <a:endParaRPr lang="en-US" altLang="zh-CN" sz="1400" spc="120">
              <a:solidFill>
                <a:schemeClr val="bg1"/>
              </a:solidFill>
            </a:endParaRPr>
          </a:p>
          <a:p>
            <a:pPr>
              <a:lnSpc>
                <a:spcPct val="120000"/>
              </a:lnSpc>
            </a:pPr>
            <a:r>
              <a:rPr lang="en-US" altLang="zh-CN" sz="1400" spc="120">
                <a:solidFill>
                  <a:schemeClr val="bg1"/>
                </a:solidFill>
              </a:rPr>
              <a:t>	</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功能库</a:t>
            </a:r>
            <a:endParaRPr lang="zh-CN" altLang="en-US">
              <a:solidFill>
                <a:schemeClr val="bg1"/>
              </a:solidFill>
            </a:endParaRPr>
          </a:p>
        </p:txBody>
      </p:sp>
      <p:pic>
        <p:nvPicPr>
          <p:cNvPr id="6" name="图片 5"/>
          <p:cNvPicPr>
            <a:picLocks noChangeAspect="1"/>
          </p:cNvPicPr>
          <p:nvPr/>
        </p:nvPicPr>
        <p:blipFill>
          <a:blip r:embed="rId6"/>
          <a:stretch>
            <a:fillRect/>
          </a:stretch>
        </p:blipFill>
        <p:spPr>
          <a:xfrm>
            <a:off x="5603875" y="108585"/>
            <a:ext cx="6327140" cy="6640830"/>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import "net/http"</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7316470" cy="44011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http提供HTTP客户端和服务器实现。</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Get，Head，Post和PostForm发出HTTP（或HTTPS）请求：</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resp, err := http.Get("http://example.com/")</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resp, err := http.Post("http://example.com/upload", "image/jpeg", &amp;buf)</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resp, err := http.PostForm("http://example.com/form",</a:t>
            </a:r>
            <a:endParaRPr lang="en-US" altLang="zh-CN" sz="1400" spc="120">
              <a:solidFill>
                <a:schemeClr val="bg1"/>
              </a:solidFill>
            </a:endParaRPr>
          </a:p>
          <a:p>
            <a:pPr>
              <a:lnSpc>
                <a:spcPct val="120000"/>
              </a:lnSpc>
            </a:pPr>
            <a:r>
              <a:rPr lang="en-US" altLang="zh-CN" sz="1400" spc="120">
                <a:solidFill>
                  <a:schemeClr val="bg1"/>
                </a:solidFill>
              </a:rPr>
              <a:t>	url.Values{"key": {"Value"}, "id": {"123"}})</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func SetCookie（w ResponseWriter，cookie * Cookie）</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SetCookie为提供的ResponseWriter标头添加了Set-Cookie标头。</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功能库</a:t>
            </a:r>
            <a:endParaRPr lang="zh-CN" altLang="en-US">
              <a:solidFill>
                <a:schemeClr val="bg1"/>
              </a:solidFill>
            </a:endParaRPr>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import "strconv"</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7316470" cy="44011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func Itoa(i int) string  : int</a:t>
            </a:r>
            <a:r>
              <a:rPr lang="zh-CN" altLang="en-US" sz="1400" spc="120">
                <a:solidFill>
                  <a:schemeClr val="bg1"/>
                </a:solidFill>
              </a:rPr>
              <a:t>型数字转字符串</a:t>
            </a:r>
            <a:endParaRPr lang="zh-CN" altLang="en-US" sz="1400" spc="120">
              <a:solidFill>
                <a:schemeClr val="bg1"/>
              </a:solidFill>
            </a:endParaRPr>
          </a:p>
          <a:p>
            <a:pPr>
              <a:lnSpc>
                <a:spcPct val="120000"/>
              </a:lnSpc>
            </a:pPr>
            <a:endParaRPr lang="zh-CN" altLang="en-US" sz="1400" spc="120">
              <a:solidFill>
                <a:schemeClr val="bg1"/>
              </a:solidFill>
            </a:endParaRPr>
          </a:p>
          <a:p>
            <a:pPr>
              <a:lnSpc>
                <a:spcPct val="120000"/>
              </a:lnSpc>
            </a:pPr>
            <a:r>
              <a:rPr lang="zh-CN" altLang="en-US" sz="1400" spc="120">
                <a:solidFill>
                  <a:schemeClr val="bg1"/>
                </a:solidFill>
              </a:rPr>
              <a:t>func Atoi(s string) (i int, err error)  </a:t>
            </a:r>
            <a:r>
              <a:rPr lang="en-US" altLang="zh-CN" sz="1400" spc="120">
                <a:solidFill>
                  <a:schemeClr val="bg1"/>
                </a:solidFill>
              </a:rPr>
              <a:t>: </a:t>
            </a:r>
            <a:r>
              <a:rPr lang="zh-CN" altLang="en-US" sz="1400" spc="120">
                <a:solidFill>
                  <a:schemeClr val="bg1"/>
                </a:solidFill>
              </a:rPr>
              <a:t>字符串转</a:t>
            </a:r>
            <a:r>
              <a:rPr lang="en-US" altLang="zh-CN" sz="1400" spc="120">
                <a:solidFill>
                  <a:schemeClr val="bg1"/>
                </a:solidFill>
              </a:rPr>
              <a:t>int</a:t>
            </a:r>
            <a:r>
              <a:rPr lang="zh-CN" altLang="en-US" sz="1400" spc="120">
                <a:solidFill>
                  <a:schemeClr val="bg1"/>
                </a:solidFill>
              </a:rPr>
              <a:t>数字</a:t>
            </a:r>
            <a:endParaRPr lang="zh-CN" altLang="en-US" sz="1400" spc="120">
              <a:solidFill>
                <a:schemeClr val="bg1"/>
              </a:solidFill>
            </a:endParaRPr>
          </a:p>
          <a:p>
            <a:pPr>
              <a:lnSpc>
                <a:spcPct val="120000"/>
              </a:lnSpc>
            </a:pPr>
            <a:endParaRPr lang="zh-CN" altLang="en-US" sz="1400" spc="120">
              <a:solidFill>
                <a:schemeClr val="bg1"/>
              </a:solidFill>
            </a:endParaRPr>
          </a:p>
          <a:p>
            <a:pPr>
              <a:lnSpc>
                <a:spcPct val="120000"/>
              </a:lnSpc>
            </a:pPr>
            <a:endParaRPr lang="zh-CN" altLang="en-US"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功能库</a:t>
            </a:r>
            <a:endParaRPr lang="zh-CN" altLang="en-US">
              <a:solidFill>
                <a:schemeClr val="bg1"/>
              </a:solidFill>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94212"/>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import "strings"</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7316470" cy="44011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1400" spc="120">
                <a:solidFill>
                  <a:schemeClr val="bg1"/>
                </a:solidFill>
              </a:rPr>
              <a:t>func Contains(s, substr string) bool </a:t>
            </a:r>
            <a:r>
              <a:rPr lang="en-US" altLang="zh-CN" sz="1400" spc="120">
                <a:solidFill>
                  <a:schemeClr val="bg1"/>
                </a:solidFill>
              </a:rPr>
              <a:t>: </a:t>
            </a:r>
            <a:r>
              <a:rPr lang="zh-CN" altLang="en-US" sz="1400" spc="120">
                <a:solidFill>
                  <a:schemeClr val="bg1"/>
                </a:solidFill>
              </a:rPr>
              <a:t>判断字符串包含</a:t>
            </a:r>
            <a:endParaRPr lang="zh-CN" altLang="en-US" sz="1400" spc="120">
              <a:solidFill>
                <a:schemeClr val="bg1"/>
              </a:solidFill>
            </a:endParaRPr>
          </a:p>
          <a:p>
            <a:pPr>
              <a:lnSpc>
                <a:spcPct val="120000"/>
              </a:lnSpc>
            </a:pPr>
            <a:r>
              <a:rPr lang="en-US" altLang="zh-CN" sz="1400" spc="120">
                <a:solidFill>
                  <a:schemeClr val="bg1"/>
                </a:solidFill>
              </a:rPr>
              <a:t>strings.Contains("seafood", "foo")  =&gt; true</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zh-CN" altLang="en-US" sz="1400" spc="120">
                <a:solidFill>
                  <a:schemeClr val="bg1"/>
                </a:solidFill>
              </a:rPr>
              <a:t>func Index(s, sep string) int </a:t>
            </a:r>
            <a:r>
              <a:rPr lang="en-US" altLang="zh-CN" sz="1400" spc="120">
                <a:solidFill>
                  <a:schemeClr val="bg1"/>
                </a:solidFill>
              </a:rPr>
              <a:t>: </a:t>
            </a:r>
            <a:r>
              <a:rPr lang="zh-CN" altLang="en-US" sz="1400" spc="120">
                <a:solidFill>
                  <a:schemeClr val="bg1"/>
                </a:solidFill>
              </a:rPr>
              <a:t>判断字符出现的位置</a:t>
            </a:r>
            <a:endParaRPr lang="zh-CN" altLang="en-US" sz="1400" spc="120">
              <a:solidFill>
                <a:schemeClr val="bg1"/>
              </a:solidFill>
            </a:endParaRPr>
          </a:p>
          <a:p>
            <a:pPr>
              <a:lnSpc>
                <a:spcPct val="120000"/>
              </a:lnSpc>
            </a:pPr>
            <a:r>
              <a:rPr lang="zh-CN" altLang="en-US" sz="1400" spc="120">
                <a:solidFill>
                  <a:schemeClr val="bg1"/>
                </a:solidFill>
              </a:rPr>
              <a:t>strings.Index("chicken", "ken") </a:t>
            </a:r>
            <a:r>
              <a:rPr lang="en-US" altLang="zh-CN" sz="1400" spc="120">
                <a:solidFill>
                  <a:schemeClr val="bg1"/>
                </a:solidFill>
              </a:rPr>
              <a:t>=&gt; 4</a:t>
            </a:r>
            <a:endParaRPr lang="zh-CN" altLang="en-US" sz="1400" spc="120">
              <a:solidFill>
                <a:schemeClr val="bg1"/>
              </a:solidFill>
            </a:endParaRPr>
          </a:p>
          <a:p>
            <a:pPr>
              <a:lnSpc>
                <a:spcPct val="120000"/>
              </a:lnSpc>
            </a:pPr>
            <a:endParaRPr lang="zh-CN" altLang="en-US" sz="1400" spc="120">
              <a:solidFill>
                <a:schemeClr val="bg1"/>
              </a:solidFill>
            </a:endParaRPr>
          </a:p>
          <a:p>
            <a:pPr>
              <a:lnSpc>
                <a:spcPct val="120000"/>
              </a:lnSpc>
            </a:pPr>
            <a:r>
              <a:rPr lang="zh-CN" altLang="en-US" sz="1400" spc="120">
                <a:solidFill>
                  <a:schemeClr val="bg1"/>
                </a:solidFill>
              </a:rPr>
              <a:t>func Join(a []string, sep string) string </a:t>
            </a:r>
            <a:endParaRPr lang="zh-CN" altLang="en-US" sz="1400" spc="120">
              <a:solidFill>
                <a:schemeClr val="bg1"/>
              </a:solidFill>
            </a:endParaRPr>
          </a:p>
          <a:p>
            <a:pPr>
              <a:lnSpc>
                <a:spcPct val="120000"/>
              </a:lnSpc>
            </a:pPr>
            <a:endParaRPr lang="zh-CN" altLang="en-US" sz="1400" spc="120">
              <a:solidFill>
                <a:schemeClr val="bg1"/>
              </a:solidFill>
            </a:endParaRPr>
          </a:p>
          <a:p>
            <a:pPr>
              <a:lnSpc>
                <a:spcPct val="120000"/>
              </a:lnSpc>
            </a:pPr>
            <a:r>
              <a:rPr lang="zh-CN" altLang="en-US" sz="1400" spc="120">
                <a:solidFill>
                  <a:schemeClr val="bg1"/>
                </a:solidFill>
              </a:rPr>
              <a:t>func Split(s, sep string) []string</a:t>
            </a:r>
            <a:endParaRPr lang="zh-CN" altLang="en-US" sz="1400" spc="120">
              <a:solidFill>
                <a:schemeClr val="bg1"/>
              </a:solidFill>
            </a:endParaRPr>
          </a:p>
          <a:p>
            <a:pPr>
              <a:lnSpc>
                <a:spcPct val="120000"/>
              </a:lnSpc>
            </a:pPr>
            <a:endParaRPr lang="zh-CN" altLang="en-US" sz="1400" spc="120">
              <a:solidFill>
                <a:schemeClr val="bg1"/>
              </a:solidFill>
            </a:endParaRPr>
          </a:p>
          <a:p>
            <a:pPr>
              <a:lnSpc>
                <a:spcPct val="120000"/>
              </a:lnSpc>
            </a:pPr>
            <a:r>
              <a:rPr lang="zh-CN" altLang="en-US" sz="1400" spc="120">
                <a:solidFill>
                  <a:schemeClr val="bg1"/>
                </a:solidFill>
              </a:rPr>
              <a:t>func Title(s string) string </a:t>
            </a:r>
            <a:r>
              <a:rPr lang="en-US" altLang="zh-CN" sz="1400" spc="120">
                <a:solidFill>
                  <a:schemeClr val="bg1"/>
                </a:solidFill>
              </a:rPr>
              <a:t>: </a:t>
            </a:r>
            <a:r>
              <a:rPr lang="zh-CN" altLang="en-US" sz="1400" spc="120">
                <a:solidFill>
                  <a:schemeClr val="bg1"/>
                </a:solidFill>
              </a:rPr>
              <a:t>首字母大写</a:t>
            </a:r>
            <a:endParaRPr lang="zh-CN" altLang="en-US" sz="1400" spc="120">
              <a:solidFill>
                <a:schemeClr val="bg1"/>
              </a:solidFill>
            </a:endParaRPr>
          </a:p>
          <a:p>
            <a:pPr>
              <a:lnSpc>
                <a:spcPct val="120000"/>
              </a:lnSpc>
            </a:pPr>
            <a:r>
              <a:rPr lang="zh-CN" altLang="en-US" sz="1400" spc="120">
                <a:solidFill>
                  <a:schemeClr val="bg1"/>
                </a:solidFill>
              </a:rPr>
              <a:t>strings.Title("her royal highness")  </a:t>
            </a:r>
            <a:r>
              <a:rPr lang="en-US" altLang="zh-CN" sz="1400" spc="120">
                <a:solidFill>
                  <a:schemeClr val="bg1"/>
                </a:solidFill>
              </a:rPr>
              <a:t>=&gt; Her Royal Highness</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func ToLower(s string) string : </a:t>
            </a:r>
            <a:r>
              <a:rPr lang="zh-CN" altLang="en-US" sz="1400" spc="120">
                <a:solidFill>
                  <a:schemeClr val="bg1"/>
                </a:solidFill>
              </a:rPr>
              <a:t>变</a:t>
            </a:r>
            <a:r>
              <a:rPr lang="zh-CN" altLang="en-US" sz="1400" spc="120">
                <a:solidFill>
                  <a:schemeClr val="bg1"/>
                </a:solidFill>
              </a:rPr>
              <a:t>小写</a:t>
            </a:r>
            <a:endParaRPr lang="zh-CN" altLang="en-US" sz="1400" spc="120">
              <a:solidFill>
                <a:schemeClr val="bg1"/>
              </a:solidFill>
            </a:endParaRPr>
          </a:p>
          <a:p>
            <a:pPr>
              <a:lnSpc>
                <a:spcPct val="120000"/>
              </a:lnSpc>
            </a:pPr>
            <a:r>
              <a:rPr lang="zh-CN" altLang="en-US" sz="1400" spc="120">
                <a:solidFill>
                  <a:schemeClr val="bg1"/>
                </a:solidFill>
              </a:rPr>
              <a:t>func ToTitle(s string) string   </a:t>
            </a:r>
            <a:r>
              <a:rPr lang="en-US" altLang="zh-CN" sz="1400" spc="120">
                <a:solidFill>
                  <a:schemeClr val="bg1"/>
                </a:solidFill>
              </a:rPr>
              <a:t>: </a:t>
            </a:r>
            <a:r>
              <a:rPr lang="zh-CN" altLang="en-US" sz="1400" spc="120">
                <a:solidFill>
                  <a:schemeClr val="bg1"/>
                </a:solidFill>
              </a:rPr>
              <a:t>变大写</a:t>
            </a:r>
            <a:endParaRPr lang="zh-CN" altLang="en-US"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4</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功能库</a:t>
            </a:r>
            <a:endParaRPr lang="zh-CN" altLang="en-US">
              <a:solidFill>
                <a:schemeClr val="bg1"/>
              </a:solidFill>
            </a:endParaRPr>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94212"/>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import "time"</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7028815" cy="44011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1400" spc="120">
                <a:solidFill>
                  <a:schemeClr val="bg1"/>
                </a:solidFill>
              </a:rPr>
              <a:t>包装时间提供测量和显示时间的功能。</a:t>
            </a:r>
            <a:endParaRPr lang="zh-CN" altLang="en-US" sz="1400" spc="120">
              <a:solidFill>
                <a:schemeClr val="bg1"/>
              </a:solidFill>
            </a:endParaRPr>
          </a:p>
          <a:p>
            <a:pPr>
              <a:lnSpc>
                <a:spcPct val="120000"/>
              </a:lnSpc>
            </a:pPr>
            <a:endParaRPr lang="zh-CN" altLang="en-US" sz="1400" spc="120">
              <a:solidFill>
                <a:schemeClr val="bg1"/>
              </a:solidFill>
            </a:endParaRPr>
          </a:p>
          <a:p>
            <a:pPr>
              <a:lnSpc>
                <a:spcPct val="120000"/>
              </a:lnSpc>
            </a:pPr>
            <a:r>
              <a:rPr lang="zh-CN" altLang="en-US" sz="1400" spc="120">
                <a:solidFill>
                  <a:schemeClr val="bg1"/>
                </a:solidFill>
              </a:rPr>
              <a:t>奇葩的</a:t>
            </a:r>
            <a:r>
              <a:rPr lang="en-US" altLang="zh-CN" sz="1400" spc="120">
                <a:solidFill>
                  <a:schemeClr val="bg1"/>
                </a:solidFill>
              </a:rPr>
              <a:t>formart:</a:t>
            </a:r>
            <a:endParaRPr lang="zh-CN" altLang="en-US" sz="1400" spc="120">
              <a:solidFill>
                <a:schemeClr val="bg1"/>
              </a:solidFill>
            </a:endParaRPr>
          </a:p>
          <a:p>
            <a:pPr>
              <a:lnSpc>
                <a:spcPct val="120000"/>
              </a:lnSpc>
            </a:pPr>
            <a:r>
              <a:rPr lang="zh-CN" altLang="en-US" sz="1400" spc="120">
                <a:solidFill>
                  <a:schemeClr val="bg1"/>
                </a:solidFill>
              </a:rPr>
              <a:t>func (t Time) Format(layout string) string</a:t>
            </a:r>
            <a:endParaRPr lang="zh-CN" altLang="en-US" sz="1400" spc="120">
              <a:solidFill>
                <a:schemeClr val="bg1"/>
              </a:solidFill>
            </a:endParaRPr>
          </a:p>
          <a:p>
            <a:pPr>
              <a:lnSpc>
                <a:spcPct val="120000"/>
              </a:lnSpc>
            </a:pPr>
            <a:r>
              <a:rPr lang="zh-CN" altLang="en-US" sz="1400" spc="120">
                <a:solidFill>
                  <a:schemeClr val="bg1"/>
                </a:solidFill>
              </a:rPr>
              <a:t>time.Now().Format("2006/</a:t>
            </a:r>
            <a:r>
              <a:rPr lang="en-US" altLang="zh-CN" sz="1400" spc="120">
                <a:solidFill>
                  <a:schemeClr val="bg1"/>
                </a:solidFill>
              </a:rPr>
              <a:t>0</a:t>
            </a:r>
            <a:r>
              <a:rPr lang="zh-CN" altLang="en-US" sz="1400" spc="120">
                <a:solidFill>
                  <a:schemeClr val="bg1"/>
                </a:solidFill>
              </a:rPr>
              <a:t>1/02 15:04:05")  </a:t>
            </a:r>
            <a:r>
              <a:rPr lang="en-US" altLang="zh-CN" sz="1400" spc="120">
                <a:solidFill>
                  <a:schemeClr val="bg1"/>
                </a:solidFill>
              </a:rPr>
              <a:t>=&gt; YYYY/MM/DD hh:mm:ss</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这个日期是golang诞生的日子…  (</a:t>
            </a:r>
            <a:r>
              <a:rPr lang="zh-CN" altLang="en-US" sz="1400" spc="120">
                <a:solidFill>
                  <a:schemeClr val="bg1"/>
                </a:solidFill>
                <a:sym typeface="+mn-ea"/>
              </a:rPr>
              <a:t>2006/</a:t>
            </a:r>
            <a:r>
              <a:rPr lang="en-US" altLang="zh-CN" sz="1400" spc="120">
                <a:solidFill>
                  <a:schemeClr val="bg1"/>
                </a:solidFill>
                <a:sym typeface="+mn-ea"/>
              </a:rPr>
              <a:t>0</a:t>
            </a:r>
            <a:r>
              <a:rPr lang="zh-CN" altLang="en-US" sz="1400" spc="120">
                <a:solidFill>
                  <a:schemeClr val="bg1"/>
                </a:solidFill>
                <a:sym typeface="+mn-ea"/>
              </a:rPr>
              <a:t>1/02 15:04:05</a:t>
            </a:r>
            <a:r>
              <a:rPr lang="en-US" altLang="zh-CN" sz="1400" spc="120">
                <a:solidFill>
                  <a:schemeClr val="bg1"/>
                </a:solidFill>
              </a:rPr>
              <a:t>) </a:t>
            </a:r>
            <a:r>
              <a:rPr lang="zh-CN" altLang="en-US" sz="1400" spc="120">
                <a:solidFill>
                  <a:schemeClr val="bg1"/>
                </a:solidFill>
              </a:rPr>
              <a:t>所以</a:t>
            </a:r>
            <a:r>
              <a:rPr lang="en-US" altLang="zh-CN" sz="1400" spc="120">
                <a:solidFill>
                  <a:schemeClr val="bg1"/>
                </a:solidFill>
              </a:rPr>
              <a:t>format</a:t>
            </a:r>
            <a:r>
              <a:rPr lang="zh-CN" altLang="en-US" sz="1400" spc="120">
                <a:solidFill>
                  <a:schemeClr val="bg1"/>
                </a:solidFill>
              </a:rPr>
              <a:t>的值是写死的日期</a:t>
            </a:r>
            <a:r>
              <a:rPr lang="en-US" altLang="zh-CN" sz="1400" spc="120">
                <a:solidFill>
                  <a:schemeClr val="bg1"/>
                </a:solidFill>
              </a:rPr>
              <a:t>, </a:t>
            </a:r>
            <a:r>
              <a:rPr lang="zh-CN" altLang="en-US" sz="1400" spc="120">
                <a:solidFill>
                  <a:schemeClr val="bg1"/>
                </a:solidFill>
              </a:rPr>
              <a:t>编程语言中写死的常量</a:t>
            </a:r>
            <a:endParaRPr lang="zh-CN" altLang="en-US"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5</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功能库</a:t>
            </a:r>
            <a:endParaRPr lang="zh-CN" altLang="en-US">
              <a:solidFill>
                <a:schemeClr val="bg1"/>
              </a:solidFill>
            </a:endParaRPr>
          </a:p>
        </p:txBody>
      </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了解前后站不分离开发模式</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在前后端不分离的应用模式中，前端页面看到的效果都是由后端控制，由后端渲染页面或重定向，也就是后端需要控制前端的展示，前端与后端的耦合度很高。 </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pic>
        <p:nvPicPr>
          <p:cNvPr id="5" name="图片 4"/>
          <p:cNvPicPr>
            <a:picLocks noChangeAspect="1"/>
          </p:cNvPicPr>
          <p:nvPr/>
        </p:nvPicPr>
        <p:blipFill>
          <a:blip r:embed="rId6"/>
          <a:stretch>
            <a:fillRect/>
          </a:stretch>
        </p:blipFill>
        <p:spPr>
          <a:xfrm>
            <a:off x="4272915" y="3352165"/>
            <a:ext cx="7600950" cy="3147060"/>
          </a:xfrm>
          <a:prstGeom prst="rect">
            <a:avLst/>
          </a:prstGeom>
        </p:spPr>
      </p:pic>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了解</a:t>
            </a:r>
            <a:r>
              <a:rPr lang="en-US" altLang="zh-CN" sz="2000" spc="120">
                <a:solidFill>
                  <a:schemeClr val="bg1"/>
                </a:solidFill>
                <a:latin typeface="+mj-lt"/>
                <a:ea typeface="+mj-ea"/>
                <a:cs typeface="+mj-cs"/>
              </a:rPr>
              <a:t>MVC</a:t>
            </a:r>
            <a:r>
              <a:rPr lang="zh-CN" altLang="en-US" sz="2000" spc="120">
                <a:solidFill>
                  <a:schemeClr val="bg1"/>
                </a:solidFill>
                <a:latin typeface="+mj-lt"/>
                <a:ea typeface="+mj-ea"/>
                <a:cs typeface="+mj-cs"/>
              </a:rPr>
              <a:t>开发模式</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模型(model)－视图(view)－控制器(controller)的缩写，一种软件设计典范，用一种业务逻辑、数据、界面显示分离的方法组织代码，将业务逻辑聚集到一个部件里面，在改进和个性化定制界面及用户交互的同时，不需要重新编写业务逻辑。MVC被独特的发展起来用于映射传统的输入、处理和输出功能在一个逻辑的图形化用户界面的结构中。</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编写一个简单</a:t>
            </a:r>
            <a:r>
              <a:rPr lang="en-US" altLang="zh-CN" sz="2000" spc="120">
                <a:solidFill>
                  <a:schemeClr val="bg1"/>
                </a:solidFill>
                <a:latin typeface="+mj-lt"/>
                <a:ea typeface="+mj-ea"/>
                <a:cs typeface="+mj-cs"/>
              </a:rPr>
              <a:t>go</a:t>
            </a:r>
            <a:r>
              <a:rPr lang="zh-CN" altLang="en-US" sz="2000" spc="120">
                <a:solidFill>
                  <a:schemeClr val="bg1"/>
                </a:solidFill>
                <a:latin typeface="+mj-lt"/>
                <a:ea typeface="+mj-ea"/>
                <a:cs typeface="+mj-cs"/>
              </a:rPr>
              <a:t>框架</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930148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github</a:t>
            </a:r>
            <a:r>
              <a:rPr lang="zh-CN" altLang="en-US" sz="1400" spc="120">
                <a:solidFill>
                  <a:schemeClr val="bg1"/>
                </a:solidFill>
              </a:rPr>
              <a:t>地址</a:t>
            </a:r>
            <a:r>
              <a:rPr lang="en-US" altLang="zh-CN" sz="1400" spc="120">
                <a:solidFill>
                  <a:schemeClr val="bg1"/>
                </a:solidFill>
              </a:rPr>
              <a:t>:</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https://github.com/guojinchao/share/blob/master/Gin%E6%A1%86%E6%9E%B6%E4%B8%8EPongo2%E6%A8%A1%E6%9D%BF%E8%AF%AD%E6%B3%95%E6%90%AD%E5%BB%BA%E6%9E%B6%E6%9E%84/gin.md</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878034" y="1979358"/>
            <a:ext cx="1450691" cy="410845"/>
          </a:xfrm>
          <a:prstGeom prst="rect">
            <a:avLst/>
          </a:prstGeom>
          <a:noFill/>
        </p:spPr>
        <p:txBody>
          <a:bodyPr wrap="square" rtlCol="0">
            <a:spAutoFit/>
          </a:bodyPr>
          <a:lstStyle/>
          <a:p>
            <a:pPr algn="ctr">
              <a:lnSpc>
                <a:spcPct val="130000"/>
              </a:lnSpc>
            </a:pPr>
            <a:r>
              <a:rPr lang="en-US" altLang="zh-CN" sz="1600" b="1">
                <a:solidFill>
                  <a:schemeClr val="tx1">
                    <a:lumMod val="75000"/>
                    <a:lumOff val="25000"/>
                  </a:schemeClr>
                </a:solidFill>
              </a:rPr>
              <a:t>CONTENTS</a:t>
            </a:r>
            <a:endParaRPr lang="en-US" altLang="zh-CN" sz="1600" b="1">
              <a:solidFill>
                <a:schemeClr val="tx1">
                  <a:lumMod val="75000"/>
                  <a:lumOff val="25000"/>
                </a:schemeClr>
              </a:solidFill>
            </a:endParaRPr>
          </a:p>
        </p:txBody>
      </p:sp>
      <p:sp>
        <p:nvSpPr>
          <p:cNvPr id="5" name="文本框 4"/>
          <p:cNvSpPr txBox="1"/>
          <p:nvPr>
            <p:custDataLst>
              <p:tags r:id="rId2"/>
            </p:custDataLst>
          </p:nvPr>
        </p:nvSpPr>
        <p:spPr>
          <a:xfrm>
            <a:off x="2138877" y="1423026"/>
            <a:ext cx="929005" cy="525145"/>
          </a:xfrm>
          <a:prstGeom prst="rect">
            <a:avLst/>
          </a:prstGeom>
          <a:noFill/>
        </p:spPr>
        <p:txBody>
          <a:bodyPr wrap="square" bIns="0" rtlCol="0">
            <a:spAutoFit/>
          </a:bodyPr>
          <a:lstStyle/>
          <a:p>
            <a:pPr algn="dist">
              <a:lnSpc>
                <a:spcPct val="130000"/>
              </a:lnSpc>
            </a:pPr>
            <a:r>
              <a:rPr lang="en-US" altLang="zh-CN" sz="2400">
                <a:solidFill>
                  <a:schemeClr val="bg1"/>
                </a:solidFill>
                <a:uFillTx/>
                <a:latin typeface="+mj-lt"/>
                <a:ea typeface="+mj-ea"/>
                <a:cs typeface="+mj-cs"/>
              </a:rPr>
              <a:t>目录</a:t>
            </a:r>
            <a:endParaRPr lang="en-US" altLang="zh-CN" sz="2400">
              <a:solidFill>
                <a:schemeClr val="bg1"/>
              </a:solidFill>
              <a:uFillTx/>
              <a:latin typeface="+mj-lt"/>
              <a:ea typeface="+mj-ea"/>
              <a:cs typeface="+mj-cs"/>
            </a:endParaRPr>
          </a:p>
        </p:txBody>
      </p:sp>
      <p:cxnSp>
        <p:nvCxnSpPr>
          <p:cNvPr id="8" name="直接连接符 7"/>
          <p:cNvCxnSpPr/>
          <p:nvPr>
            <p:custDataLst>
              <p:tags r:id="rId3"/>
            </p:custDataLst>
          </p:nvPr>
        </p:nvCxnSpPr>
        <p:spPr>
          <a:xfrm flipV="1">
            <a:off x="2059186" y="1956546"/>
            <a:ext cx="1088390" cy="1206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4"/>
            </p:custDataLst>
          </p:nvPr>
        </p:nvSpPr>
        <p:spPr>
          <a:xfrm>
            <a:off x="5365088" y="1497988"/>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1.</a:t>
            </a:r>
            <a:r>
              <a:rPr lang="zh-CN" altLang="en-US" sz="2000" spc="120">
                <a:solidFill>
                  <a:schemeClr val="bg1"/>
                </a:solidFill>
                <a:sym typeface="+mn-ea"/>
              </a:rPr>
              <a:t>基本</a:t>
            </a:r>
            <a:r>
              <a:rPr lang="zh-CN" altLang="en-US" sz="2000" spc="120">
                <a:solidFill>
                  <a:schemeClr val="bg1"/>
                </a:solidFill>
                <a:sym typeface="+mn-ea"/>
              </a:rPr>
              <a:t>语法初探</a:t>
            </a:r>
            <a:endParaRPr lang="zh-CN" altLang="en-US" sz="2000" spc="120">
              <a:solidFill>
                <a:schemeClr val="bg1"/>
              </a:solidFill>
              <a:sym typeface="+mn-ea"/>
            </a:endParaRPr>
          </a:p>
        </p:txBody>
      </p:sp>
      <p:sp>
        <p:nvSpPr>
          <p:cNvPr id="7" name="文本框 6"/>
          <p:cNvSpPr txBox="1"/>
          <p:nvPr>
            <p:custDataLst>
              <p:tags r:id="rId5"/>
            </p:custDataLst>
          </p:nvPr>
        </p:nvSpPr>
        <p:spPr>
          <a:xfrm>
            <a:off x="4621412" y="1423026"/>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01</a:t>
            </a:r>
            <a:endParaRPr lang="en-US" altLang="zh-CN" sz="2800" dirty="0">
              <a:solidFill>
                <a:schemeClr val="tx1">
                  <a:lumMod val="75000"/>
                  <a:lumOff val="25000"/>
                  <a:alpha val="42000"/>
                </a:schemeClr>
              </a:solidFill>
            </a:endParaRPr>
          </a:p>
        </p:txBody>
      </p:sp>
      <p:sp>
        <p:nvSpPr>
          <p:cNvPr id="9" name="文本框 8"/>
          <p:cNvSpPr txBox="1"/>
          <p:nvPr>
            <p:custDataLst>
              <p:tags r:id="rId6"/>
            </p:custDataLst>
          </p:nvPr>
        </p:nvSpPr>
        <p:spPr>
          <a:xfrm>
            <a:off x="5365088" y="2244271"/>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2.</a:t>
            </a:r>
            <a:r>
              <a:rPr lang="zh-CN" altLang="en-US" sz="2000" spc="120">
                <a:solidFill>
                  <a:schemeClr val="bg1"/>
                </a:solidFill>
                <a:sym typeface="+mn-ea"/>
              </a:rPr>
              <a:t>更</a:t>
            </a:r>
            <a:r>
              <a:rPr lang="zh-CN" altLang="en-US" sz="2000" spc="120">
                <a:solidFill>
                  <a:schemeClr val="bg1"/>
                </a:solidFill>
                <a:sym typeface="+mn-ea"/>
              </a:rPr>
              <a:t>快捷</a:t>
            </a:r>
            <a:r>
              <a:rPr lang="zh-CN" altLang="en-US" sz="2000" spc="120">
                <a:solidFill>
                  <a:schemeClr val="bg1"/>
                </a:solidFill>
                <a:sym typeface="+mn-ea"/>
              </a:rPr>
              <a:t>语言特性</a:t>
            </a:r>
            <a:endParaRPr lang="zh-CN" altLang="en-US" sz="2000" spc="120">
              <a:solidFill>
                <a:schemeClr val="bg1"/>
              </a:solidFill>
              <a:sym typeface="+mn-ea"/>
            </a:endParaRPr>
          </a:p>
        </p:txBody>
      </p:sp>
      <p:sp>
        <p:nvSpPr>
          <p:cNvPr id="10" name="文本框 9"/>
          <p:cNvSpPr txBox="1"/>
          <p:nvPr>
            <p:custDataLst>
              <p:tags r:id="rId7"/>
            </p:custDataLst>
          </p:nvPr>
        </p:nvSpPr>
        <p:spPr>
          <a:xfrm>
            <a:off x="4621412" y="2169309"/>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02</a:t>
            </a:r>
            <a:endParaRPr lang="en-US" altLang="zh-CN" sz="2800" dirty="0">
              <a:solidFill>
                <a:schemeClr val="tx1">
                  <a:lumMod val="75000"/>
                  <a:lumOff val="25000"/>
                  <a:alpha val="42000"/>
                </a:schemeClr>
              </a:solidFill>
            </a:endParaRPr>
          </a:p>
        </p:txBody>
      </p:sp>
      <p:sp>
        <p:nvSpPr>
          <p:cNvPr id="11" name="文本框 10"/>
          <p:cNvSpPr txBox="1"/>
          <p:nvPr>
            <p:custDataLst>
              <p:tags r:id="rId8"/>
            </p:custDataLst>
          </p:nvPr>
        </p:nvSpPr>
        <p:spPr>
          <a:xfrm>
            <a:off x="5365088" y="2990554"/>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3.</a:t>
            </a:r>
            <a:r>
              <a:rPr lang="zh-CN" altLang="en-US" sz="2000" spc="120">
                <a:solidFill>
                  <a:schemeClr val="bg1"/>
                </a:solidFill>
                <a:sym typeface="+mn-ea"/>
              </a:rPr>
              <a:t>基本</a:t>
            </a:r>
            <a:r>
              <a:rPr lang="en-US" altLang="zh-CN" sz="2000" spc="120">
                <a:solidFill>
                  <a:schemeClr val="bg1"/>
                </a:solidFill>
                <a:sym typeface="+mn-ea"/>
              </a:rPr>
              <a:t>go</a:t>
            </a:r>
            <a:r>
              <a:rPr lang="zh-CN" altLang="en-US" sz="2000" spc="120">
                <a:solidFill>
                  <a:schemeClr val="bg1"/>
                </a:solidFill>
                <a:sym typeface="+mn-ea"/>
              </a:rPr>
              <a:t>功能库</a:t>
            </a:r>
            <a:endParaRPr lang="zh-CN" altLang="en-US" sz="2000" spc="120">
              <a:solidFill>
                <a:schemeClr val="bg1"/>
              </a:solidFill>
              <a:sym typeface="+mn-ea"/>
            </a:endParaRPr>
          </a:p>
        </p:txBody>
      </p:sp>
      <p:sp>
        <p:nvSpPr>
          <p:cNvPr id="12" name="文本框 11"/>
          <p:cNvSpPr txBox="1"/>
          <p:nvPr>
            <p:custDataLst>
              <p:tags r:id="rId9"/>
            </p:custDataLst>
          </p:nvPr>
        </p:nvSpPr>
        <p:spPr>
          <a:xfrm>
            <a:off x="4621412" y="2915592"/>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03</a:t>
            </a:r>
            <a:endParaRPr lang="en-US" altLang="zh-CN" sz="2800" dirty="0">
              <a:solidFill>
                <a:schemeClr val="tx1">
                  <a:lumMod val="75000"/>
                  <a:lumOff val="25000"/>
                  <a:alpha val="42000"/>
                </a:schemeClr>
              </a:solidFill>
            </a:endParaRPr>
          </a:p>
        </p:txBody>
      </p:sp>
      <p:sp>
        <p:nvSpPr>
          <p:cNvPr id="13" name="文本框 12"/>
          <p:cNvSpPr txBox="1"/>
          <p:nvPr>
            <p:custDataLst>
              <p:tags r:id="rId10"/>
            </p:custDataLst>
          </p:nvPr>
        </p:nvSpPr>
        <p:spPr>
          <a:xfrm>
            <a:off x="5365088" y="3709711"/>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4.</a:t>
            </a:r>
            <a:r>
              <a:rPr lang="zh-CN" altLang="en-US" sz="2000" spc="120">
                <a:solidFill>
                  <a:schemeClr val="bg1"/>
                </a:solidFill>
                <a:sym typeface="+mn-ea"/>
              </a:rPr>
              <a:t>一个简单的</a:t>
            </a:r>
            <a:r>
              <a:rPr lang="en-US" altLang="zh-CN" sz="2000" spc="120">
                <a:solidFill>
                  <a:schemeClr val="bg1"/>
                </a:solidFill>
                <a:sym typeface="+mn-ea"/>
              </a:rPr>
              <a:t>go</a:t>
            </a:r>
            <a:r>
              <a:rPr lang="zh-CN" altLang="en-US" sz="2000" spc="120">
                <a:solidFill>
                  <a:schemeClr val="bg1"/>
                </a:solidFill>
                <a:sym typeface="+mn-ea"/>
              </a:rPr>
              <a:t>架构</a:t>
            </a:r>
            <a:endParaRPr lang="en-US" altLang="zh-CN" sz="2000" spc="120">
              <a:solidFill>
                <a:schemeClr val="bg1"/>
              </a:solidFill>
              <a:sym typeface="+mn-ea"/>
            </a:endParaRPr>
          </a:p>
        </p:txBody>
      </p:sp>
      <p:sp>
        <p:nvSpPr>
          <p:cNvPr id="14" name="文本框 13"/>
          <p:cNvSpPr txBox="1"/>
          <p:nvPr>
            <p:custDataLst>
              <p:tags r:id="rId11"/>
            </p:custDataLst>
          </p:nvPr>
        </p:nvSpPr>
        <p:spPr>
          <a:xfrm>
            <a:off x="4621412" y="3661875"/>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04</a:t>
            </a:r>
            <a:endParaRPr lang="en-US" altLang="zh-CN" sz="2800" dirty="0">
              <a:solidFill>
                <a:schemeClr val="tx1">
                  <a:lumMod val="75000"/>
                  <a:lumOff val="25000"/>
                  <a:alpha val="42000"/>
                </a:schemeClr>
              </a:solidFill>
            </a:endParaRPr>
          </a:p>
        </p:txBody>
      </p:sp>
      <p:sp>
        <p:nvSpPr>
          <p:cNvPr id="16" name="文本框 15"/>
          <p:cNvSpPr txBox="1"/>
          <p:nvPr>
            <p:custDataLst>
              <p:tags r:id="rId12"/>
            </p:custDataLst>
          </p:nvPr>
        </p:nvSpPr>
        <p:spPr>
          <a:xfrm>
            <a:off x="4621412" y="4408160"/>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05</a:t>
            </a:r>
            <a:endParaRPr lang="en-US" altLang="zh-CN" sz="2800" dirty="0">
              <a:solidFill>
                <a:schemeClr val="tx1">
                  <a:lumMod val="75000"/>
                  <a:lumOff val="25000"/>
                  <a:alpha val="42000"/>
                </a:schemeClr>
              </a:solidFill>
            </a:endParaRPr>
          </a:p>
        </p:txBody>
      </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5" name="文本框 30"/>
          <p:cNvSpPr txBox="1"/>
          <p:nvPr>
            <p:custDataLst>
              <p:tags r:id="rId1"/>
            </p:custDataLst>
          </p:nvPr>
        </p:nvSpPr>
        <p:spPr>
          <a:xfrm>
            <a:off x="1139190" y="2273935"/>
            <a:ext cx="930148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1400" spc="120">
                <a:solidFill>
                  <a:schemeClr val="bg1"/>
                </a:solidFill>
              </a:rPr>
              <a:t>参考文档</a:t>
            </a:r>
            <a:r>
              <a:rPr lang="en-US" altLang="zh-CN" sz="1400" spc="120">
                <a:solidFill>
                  <a:schemeClr val="bg1"/>
                </a:solidFill>
              </a:rPr>
              <a:t>:</a:t>
            </a:r>
            <a:endParaRPr lang="en-US" altLang="zh-CN" sz="1400" spc="120">
              <a:solidFill>
                <a:schemeClr val="bg1"/>
              </a:solidFill>
            </a:endParaRPr>
          </a:p>
          <a:p>
            <a:pPr>
              <a:lnSpc>
                <a:spcPct val="120000"/>
              </a:lnSpc>
            </a:pPr>
            <a:r>
              <a:rPr lang="en-US" altLang="zh-CN" sz="1400" spc="120">
                <a:solidFill>
                  <a:schemeClr val="bg1"/>
                </a:solidFill>
              </a:rPr>
              <a:t>  golang : http://docscn.studygolang.com/doc/</a:t>
            </a:r>
            <a:endParaRPr lang="en-US" altLang="zh-CN" sz="1400" spc="120">
              <a:solidFill>
                <a:schemeClr val="bg1"/>
              </a:solidFill>
            </a:endParaRPr>
          </a:p>
          <a:p>
            <a:pPr>
              <a:lnSpc>
                <a:spcPct val="120000"/>
              </a:lnSpc>
            </a:pPr>
            <a:r>
              <a:rPr lang="en-US" altLang="zh-CN" sz="1400" spc="120">
                <a:solidFill>
                  <a:schemeClr val="bg1"/>
                </a:solidFill>
              </a:rPr>
              <a:t>  </a:t>
            </a:r>
            <a:r>
              <a:rPr lang="zh-CN" altLang="en-US" sz="1400" spc="120">
                <a:solidFill>
                  <a:schemeClr val="bg1"/>
                </a:solidFill>
              </a:rPr>
              <a:t>语言特性</a:t>
            </a:r>
            <a:r>
              <a:rPr lang="en-US" altLang="zh-CN" sz="1400" spc="120">
                <a:solidFill>
                  <a:schemeClr val="bg1"/>
                </a:solidFill>
              </a:rPr>
              <a:t>: https://studygolang.com/articles/5899</a:t>
            </a:r>
            <a:endParaRPr lang="en-US" altLang="zh-CN" sz="1400" spc="120">
              <a:solidFill>
                <a:schemeClr val="bg1"/>
              </a:solidFill>
            </a:endParaRPr>
          </a:p>
          <a:p>
            <a:pPr>
              <a:lnSpc>
                <a:spcPct val="120000"/>
              </a:lnSpc>
            </a:pPr>
            <a:r>
              <a:rPr lang="en-US" altLang="zh-CN" sz="1400" spc="120">
                <a:solidFill>
                  <a:schemeClr val="bg1"/>
                </a:solidFill>
              </a:rPr>
              <a:t>  </a:t>
            </a:r>
            <a:r>
              <a:rPr lang="zh-CN" altLang="en-US" sz="1400" spc="120">
                <a:solidFill>
                  <a:schemeClr val="bg1"/>
                </a:solidFill>
              </a:rPr>
              <a:t>功能库</a:t>
            </a:r>
            <a:r>
              <a:rPr lang="en-US" altLang="zh-CN" sz="1400" spc="120">
                <a:solidFill>
                  <a:schemeClr val="bg1"/>
                </a:solidFill>
              </a:rPr>
              <a:t>: http://docscn.studygolang.com/pkg/</a:t>
            </a:r>
            <a:endParaRPr lang="en-US" altLang="zh-CN" sz="1400" spc="120">
              <a:solidFill>
                <a:schemeClr val="bg1"/>
              </a:solidFill>
            </a:endParaRPr>
          </a:p>
        </p:txBody>
      </p:sp>
      <p:sp>
        <p:nvSpPr>
          <p:cNvPr id="11" name="文本框 10"/>
          <p:cNvSpPr txBox="1"/>
          <p:nvPr>
            <p:custDataLst>
              <p:tags r:id="rId2"/>
            </p:custDataLst>
          </p:nvPr>
        </p:nvSpPr>
        <p:spPr>
          <a:xfrm>
            <a:off x="506405" y="1113355"/>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谢谢</a:t>
            </a:r>
            <a:r>
              <a:rPr lang="en-US" altLang="zh-CN">
                <a:solidFill>
                  <a:schemeClr val="bg1"/>
                </a:solidFill>
              </a:rPr>
              <a:t>...</a:t>
            </a:r>
            <a:endParaRPr lang="en-US" altLang="zh-CN">
              <a:solidFill>
                <a:schemeClr val="bg1"/>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变量声明</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281" y="2273655"/>
            <a:ext cx="4464000" cy="89726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通过var关键字声明变量</a:t>
            </a:r>
            <a:endParaRPr lang="zh-CN" altLang="en-US" sz="1400" spc="120">
              <a:solidFill>
                <a:schemeClr val="bg1"/>
              </a:solidFill>
            </a:endParaRPr>
          </a:p>
          <a:p>
            <a:pPr>
              <a:lnSpc>
                <a:spcPct val="120000"/>
              </a:lnSpc>
            </a:pPr>
            <a:r>
              <a:rPr lang="en-US" altLang="zh-CN" sz="1400" spc="120">
                <a:solidFill>
                  <a:schemeClr val="bg1"/>
                </a:solidFill>
              </a:rPr>
              <a:t>2. 短变量声明</a:t>
            </a:r>
            <a:endParaRPr lang="en-US" altLang="zh-CN" sz="1400" spc="120">
              <a:solidFill>
                <a:schemeClr val="bg1"/>
              </a:solidFill>
            </a:endParaRPr>
          </a:p>
          <a:p>
            <a:pPr>
              <a:lnSpc>
                <a:spcPct val="120000"/>
              </a:lnSpc>
            </a:pPr>
            <a:r>
              <a:rPr lang="en-US" altLang="zh-CN" sz="1400" spc="120">
                <a:solidFill>
                  <a:schemeClr val="bg1"/>
                </a:solidFill>
              </a:rPr>
              <a:t>3. 多变量声明</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sp>
        <p:nvSpPr>
          <p:cNvPr id="2" name="文本框 1"/>
          <p:cNvSpPr txBox="1"/>
          <p:nvPr/>
        </p:nvSpPr>
        <p:spPr>
          <a:xfrm>
            <a:off x="5864225" y="797560"/>
            <a:ext cx="6158865" cy="1476375"/>
          </a:xfrm>
          <a:prstGeom prst="rect">
            <a:avLst/>
          </a:prstGeom>
          <a:solidFill>
            <a:schemeClr val="bg1">
              <a:lumMod val="85000"/>
            </a:schemeClr>
          </a:solidFill>
        </p:spPr>
        <p:txBody>
          <a:bodyPr wrap="square" rtlCol="0" anchor="t">
            <a:spAutoFit/>
          </a:bodyPr>
          <a:p>
            <a:r>
              <a:rPr lang="zh-CN" altLang="en-US"/>
              <a:t>// 初始化了一个值为"123"的字符串类型的变量 a </a:t>
            </a:r>
            <a:endParaRPr lang="zh-CN" altLang="en-US"/>
          </a:p>
          <a:p>
            <a:r>
              <a:rPr lang="zh-CN" altLang="en-US"/>
              <a:t>var a string = "123"</a:t>
            </a:r>
            <a:endParaRPr lang="zh-CN" altLang="en-US"/>
          </a:p>
          <a:p>
            <a:endParaRPr lang="zh-CN" altLang="en-US"/>
          </a:p>
          <a:p>
            <a:r>
              <a:rPr lang="zh-CN" altLang="en-US"/>
              <a:t>// go语言可根据你的初始值自动推到出类型</a:t>
            </a:r>
            <a:endParaRPr lang="zh-CN" altLang="en-US"/>
          </a:p>
          <a:p>
            <a:r>
              <a:rPr lang="zh-CN" altLang="en-US"/>
              <a:t>var a = "123"</a:t>
            </a:r>
            <a:endParaRPr lang="zh-CN" altLang="en-US"/>
          </a:p>
        </p:txBody>
      </p:sp>
      <p:sp>
        <p:nvSpPr>
          <p:cNvPr id="3" name="文本框 2"/>
          <p:cNvSpPr txBox="1"/>
          <p:nvPr/>
        </p:nvSpPr>
        <p:spPr>
          <a:xfrm>
            <a:off x="5864225" y="2625090"/>
            <a:ext cx="6158865" cy="645160"/>
          </a:xfrm>
          <a:prstGeom prst="rect">
            <a:avLst/>
          </a:prstGeom>
          <a:solidFill>
            <a:schemeClr val="bg1">
              <a:lumMod val="85000"/>
            </a:schemeClr>
          </a:solidFill>
        </p:spPr>
        <p:txBody>
          <a:bodyPr wrap="square" rtlCol="0" anchor="t">
            <a:spAutoFit/>
          </a:bodyPr>
          <a:p>
            <a:r>
              <a:rPr lang="zh-CN" altLang="en-US"/>
              <a:t>// 初始化了一个值为"123"的字符串类型的变量 a </a:t>
            </a:r>
            <a:endParaRPr lang="zh-CN" altLang="en-US"/>
          </a:p>
          <a:p>
            <a:r>
              <a:rPr lang="zh-CN" altLang="en-US"/>
              <a:t>a := "123"</a:t>
            </a:r>
            <a:endParaRPr lang="zh-CN" altLang="en-US"/>
          </a:p>
        </p:txBody>
      </p:sp>
      <p:sp>
        <p:nvSpPr>
          <p:cNvPr id="4" name="文本框 3"/>
          <p:cNvSpPr txBox="1"/>
          <p:nvPr/>
        </p:nvSpPr>
        <p:spPr>
          <a:xfrm>
            <a:off x="1969135" y="3667125"/>
            <a:ext cx="10053320" cy="2861310"/>
          </a:xfrm>
          <a:prstGeom prst="rect">
            <a:avLst/>
          </a:prstGeom>
          <a:solidFill>
            <a:schemeClr val="bg1">
              <a:lumMod val="85000"/>
            </a:schemeClr>
          </a:solidFill>
        </p:spPr>
        <p:txBody>
          <a:bodyPr wrap="square" rtlCol="0" anchor="t">
            <a:spAutoFit/>
          </a:bodyPr>
          <a:p>
            <a:r>
              <a:rPr lang="zh-CN" altLang="en-US"/>
              <a:t>// 同类型</a:t>
            </a:r>
            <a:endParaRPr lang="zh-CN" altLang="en-US"/>
          </a:p>
          <a:p>
            <a:r>
              <a:rPr lang="zh-CN" altLang="en-US"/>
              <a:t>var name1, name2, name3 = v1, v2, v3</a:t>
            </a:r>
            <a:endParaRPr lang="zh-CN" altLang="en-US"/>
          </a:p>
          <a:p>
            <a:r>
              <a:rPr lang="zh-CN" altLang="en-US"/>
              <a:t>// 不同类型</a:t>
            </a:r>
            <a:endParaRPr lang="zh-CN" altLang="en-US"/>
          </a:p>
          <a:p>
            <a:r>
              <a:rPr lang="zh-CN" altLang="en-US"/>
              <a:t>var (</a:t>
            </a:r>
            <a:endParaRPr lang="zh-CN" altLang="en-US"/>
          </a:p>
          <a:p>
            <a:r>
              <a:rPr lang="zh-CN" altLang="en-US"/>
              <a:t>  name1 = 123</a:t>
            </a:r>
            <a:endParaRPr lang="zh-CN" altLang="en-US"/>
          </a:p>
          <a:p>
            <a:r>
              <a:rPr lang="zh-CN" altLang="en-US"/>
              <a:t>  name2 = "222"</a:t>
            </a:r>
            <a:endParaRPr lang="zh-CN" altLang="en-US"/>
          </a:p>
          <a:p>
            <a:r>
              <a:rPr lang="zh-CN" altLang="en-US"/>
              <a:t>  name3 = true</a:t>
            </a:r>
            <a:endParaRPr lang="zh-CN" altLang="en-US"/>
          </a:p>
          <a:p>
            <a:r>
              <a:rPr lang="zh-CN" altLang="en-US"/>
              <a:t>)</a:t>
            </a:r>
            <a:endParaRPr lang="zh-CN" altLang="en-US"/>
          </a:p>
          <a:p>
            <a:r>
              <a:rPr lang="zh-CN" altLang="en-US"/>
              <a:t>// 短变量 多变量声明</a:t>
            </a:r>
            <a:endParaRPr lang="zh-CN" altLang="en-US"/>
          </a:p>
          <a:p>
            <a:r>
              <a:rPr lang="zh-CN" altLang="en-US"/>
              <a:t>name1, name2, name3 := v1, v2, v3 </a:t>
            </a:r>
            <a:endParaRPr lang="zh-CN" altLang="en-US"/>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数据类型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416306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布尔型 </a:t>
            </a:r>
            <a:r>
              <a:rPr lang="en-US" altLang="zh-CN" sz="1400" spc="120">
                <a:solidFill>
                  <a:schemeClr val="bg1"/>
                </a:solidFill>
              </a:rPr>
              <a:t>: bool</a:t>
            </a:r>
            <a:endParaRPr lang="zh-CN" altLang="en-US" sz="1400" spc="120">
              <a:solidFill>
                <a:schemeClr val="bg1"/>
              </a:solidFill>
            </a:endParaRPr>
          </a:p>
          <a:p>
            <a:pPr>
              <a:lnSpc>
                <a:spcPct val="120000"/>
              </a:lnSpc>
            </a:pPr>
            <a:r>
              <a:rPr lang="en-US" altLang="zh-CN" sz="1400" spc="120">
                <a:solidFill>
                  <a:schemeClr val="bg1"/>
                </a:solidFill>
              </a:rPr>
              <a:t>2. </a:t>
            </a:r>
            <a:r>
              <a:rPr lang="zh-CN" altLang="en-US" sz="1400" spc="120">
                <a:solidFill>
                  <a:schemeClr val="bg1"/>
                </a:solidFill>
              </a:rPr>
              <a:t>数字类型 </a:t>
            </a:r>
            <a:r>
              <a:rPr lang="en-US" altLang="zh-CN" sz="1400" spc="120">
                <a:solidFill>
                  <a:schemeClr val="bg1"/>
                </a:solidFill>
              </a:rPr>
              <a:t>: int float </a:t>
            </a:r>
            <a:endParaRPr lang="en-US" altLang="zh-CN" sz="1400" spc="120">
              <a:solidFill>
                <a:schemeClr val="bg1"/>
              </a:solidFill>
            </a:endParaRPr>
          </a:p>
          <a:p>
            <a:pPr>
              <a:lnSpc>
                <a:spcPct val="120000"/>
              </a:lnSpc>
            </a:pPr>
            <a:r>
              <a:rPr lang="en-US" altLang="zh-CN" sz="1400" spc="120">
                <a:solidFill>
                  <a:schemeClr val="bg1"/>
                </a:solidFill>
              </a:rPr>
              <a:t>3. </a:t>
            </a:r>
            <a:r>
              <a:rPr lang="zh-CN" altLang="en-US" sz="1400" spc="120">
                <a:solidFill>
                  <a:schemeClr val="bg1"/>
                </a:solidFill>
              </a:rPr>
              <a:t>字符类型 </a:t>
            </a:r>
            <a:r>
              <a:rPr lang="en-US" altLang="zh-CN" sz="1400" spc="120">
                <a:solidFill>
                  <a:schemeClr val="bg1"/>
                </a:solidFill>
              </a:rPr>
              <a:t>: string</a:t>
            </a:r>
            <a:endParaRPr lang="en-US" altLang="zh-CN" sz="1400" spc="120">
              <a:solidFill>
                <a:schemeClr val="bg1"/>
              </a:solidFill>
            </a:endParaRPr>
          </a:p>
          <a:p>
            <a:pPr>
              <a:lnSpc>
                <a:spcPct val="120000"/>
              </a:lnSpc>
            </a:pPr>
            <a:r>
              <a:rPr lang="en-US" altLang="zh-CN" sz="1400" spc="120">
                <a:solidFill>
                  <a:schemeClr val="bg1"/>
                </a:solidFill>
              </a:rPr>
              <a:t>4. </a:t>
            </a:r>
            <a:r>
              <a:rPr lang="zh-CN" altLang="en-US" sz="1400" spc="120">
                <a:solidFill>
                  <a:schemeClr val="bg1"/>
                </a:solidFill>
              </a:rPr>
              <a:t>派生类型 </a:t>
            </a:r>
            <a:endParaRPr lang="zh-CN" altLang="en-US" sz="1400" spc="120">
              <a:solidFill>
                <a:schemeClr val="bg1"/>
              </a:solidFill>
            </a:endParaRPr>
          </a:p>
          <a:p>
            <a:pPr>
              <a:lnSpc>
                <a:spcPct val="120000"/>
              </a:lnSpc>
            </a:pPr>
            <a:r>
              <a:rPr lang="en-US" altLang="zh-CN" sz="1400" spc="120">
                <a:solidFill>
                  <a:schemeClr val="bg1"/>
                </a:solidFill>
              </a:rPr>
              <a:t>   a. </a:t>
            </a:r>
            <a:r>
              <a:rPr lang="zh-CN" altLang="en-US" sz="1400" spc="120">
                <a:solidFill>
                  <a:schemeClr val="bg1"/>
                </a:solidFill>
              </a:rPr>
              <a:t>指针 </a:t>
            </a:r>
            <a:r>
              <a:rPr lang="en-US" altLang="zh-CN" sz="1400" spc="120">
                <a:solidFill>
                  <a:schemeClr val="bg1"/>
                </a:solidFill>
              </a:rPr>
              <a:t>: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基本数据类型，变量存的就是值，也叫值类型</a:t>
            </a:r>
            <a:endParaRPr lang="en-US" altLang="zh-CN" sz="1400" spc="120">
              <a:solidFill>
                <a:schemeClr val="bg1"/>
              </a:solidFill>
            </a:endParaRPr>
          </a:p>
          <a:p>
            <a:pPr>
              <a:lnSpc>
                <a:spcPct val="120000"/>
              </a:lnSpc>
            </a:pPr>
            <a:r>
              <a:rPr lang="en-US" altLang="zh-CN" sz="1400" spc="120">
                <a:solidFill>
                  <a:schemeClr val="bg1"/>
                </a:solidFill>
              </a:rPr>
              <a:t>获取变量的地址，用&amp;，比如var num int,获取num的地址:&amp;num</a:t>
            </a:r>
            <a:endParaRPr lang="en-US" altLang="zh-CN" sz="1400" spc="120">
              <a:solidFill>
                <a:schemeClr val="bg1"/>
              </a:solidFill>
            </a:endParaRPr>
          </a:p>
          <a:p>
            <a:pPr>
              <a:lnSpc>
                <a:spcPct val="120000"/>
              </a:lnSpc>
            </a:pPr>
            <a:r>
              <a:rPr lang="en-US" altLang="zh-CN" sz="1400" spc="120">
                <a:solidFill>
                  <a:schemeClr val="bg1"/>
                </a:solidFill>
              </a:rPr>
              <a:t>指针类型，指针变量存的是一个地址，这个地址指向的空间存的才是值，比如:var ptr *int = &amp;num</a:t>
            </a:r>
            <a:endParaRPr lang="en-US" altLang="zh-CN" sz="1400" spc="120">
              <a:solidFill>
                <a:schemeClr val="bg1"/>
              </a:solidFill>
            </a:endParaRPr>
          </a:p>
          <a:p>
            <a:pPr>
              <a:lnSpc>
                <a:spcPct val="120000"/>
              </a:lnSpc>
            </a:pPr>
            <a:r>
              <a:rPr lang="en-US" altLang="zh-CN" sz="1400" spc="120">
                <a:solidFill>
                  <a:schemeClr val="bg1"/>
                </a:solidFill>
              </a:rPr>
              <a:t>获取指针类型所指向的值，使用:,比如,var ptr \int,使用*ptr获取ptr指向的值</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pic>
        <p:nvPicPr>
          <p:cNvPr id="5" name="图片 4"/>
          <p:cNvPicPr>
            <a:picLocks noChangeAspect="1"/>
          </p:cNvPicPr>
          <p:nvPr/>
        </p:nvPicPr>
        <p:blipFill>
          <a:blip r:embed="rId6"/>
          <a:stretch>
            <a:fillRect/>
          </a:stretch>
        </p:blipFill>
        <p:spPr>
          <a:xfrm>
            <a:off x="4381500" y="167640"/>
            <a:ext cx="3905250" cy="2889250"/>
          </a:xfrm>
          <a:prstGeom prst="rect">
            <a:avLst/>
          </a:prstGeom>
        </p:spPr>
      </p:pic>
      <p:pic>
        <p:nvPicPr>
          <p:cNvPr id="6" name="图片 5"/>
          <p:cNvPicPr>
            <a:picLocks noChangeAspect="1"/>
          </p:cNvPicPr>
          <p:nvPr/>
        </p:nvPicPr>
        <p:blipFill>
          <a:blip r:embed="rId7"/>
          <a:stretch>
            <a:fillRect/>
          </a:stretch>
        </p:blipFill>
        <p:spPr>
          <a:xfrm>
            <a:off x="8372475" y="167640"/>
            <a:ext cx="3686175" cy="2106295"/>
          </a:xfrm>
          <a:prstGeom prst="rect">
            <a:avLst/>
          </a:prstGeom>
        </p:spPr>
      </p:pic>
      <p:pic>
        <p:nvPicPr>
          <p:cNvPr id="7" name="图片 6"/>
          <p:cNvPicPr>
            <a:picLocks noChangeAspect="1"/>
          </p:cNvPicPr>
          <p:nvPr/>
        </p:nvPicPr>
        <p:blipFill>
          <a:blip r:embed="rId8"/>
          <a:stretch>
            <a:fillRect/>
          </a:stretch>
        </p:blipFill>
        <p:spPr>
          <a:xfrm>
            <a:off x="8372475" y="2739390"/>
            <a:ext cx="3594100" cy="1097915"/>
          </a:xfrm>
          <a:prstGeom prst="rect">
            <a:avLst/>
          </a:prstGeom>
        </p:spPr>
      </p:pic>
      <p:pic>
        <p:nvPicPr>
          <p:cNvPr id="8" name="图片 7"/>
          <p:cNvPicPr>
            <a:picLocks noChangeAspect="1"/>
          </p:cNvPicPr>
          <p:nvPr/>
        </p:nvPicPr>
        <p:blipFill>
          <a:blip r:embed="rId9"/>
          <a:stretch>
            <a:fillRect/>
          </a:stretch>
        </p:blipFill>
        <p:spPr>
          <a:xfrm>
            <a:off x="8372475" y="3980815"/>
            <a:ext cx="3593465" cy="1343025"/>
          </a:xfrm>
          <a:prstGeom prst="rect">
            <a:avLst/>
          </a:prstGeom>
        </p:spPr>
      </p:pic>
      <p:sp>
        <p:nvSpPr>
          <p:cNvPr id="9" name="文本框 8"/>
          <p:cNvSpPr txBox="1"/>
          <p:nvPr/>
        </p:nvSpPr>
        <p:spPr>
          <a:xfrm>
            <a:off x="5831840" y="5420360"/>
            <a:ext cx="5415915" cy="1383665"/>
          </a:xfrm>
          <a:prstGeom prst="rect">
            <a:avLst/>
          </a:prstGeom>
          <a:noFill/>
        </p:spPr>
        <p:txBody>
          <a:bodyPr wrap="square" rtlCol="0" anchor="t">
            <a:spAutoFit/>
          </a:bodyPr>
          <a:p>
            <a:r>
              <a:rPr lang="zh-CN" altLang="en-US" sz="1200">
                <a:solidFill>
                  <a:schemeClr val="bg1"/>
                </a:solidFill>
              </a:rPr>
              <a:t>值类型和引用类型使用特点:</a:t>
            </a:r>
            <a:endParaRPr lang="zh-CN" altLang="en-US" sz="1200">
              <a:solidFill>
                <a:schemeClr val="bg1"/>
              </a:solidFill>
            </a:endParaRPr>
          </a:p>
          <a:p>
            <a:endParaRPr lang="zh-CN" altLang="en-US" sz="1200">
              <a:solidFill>
                <a:schemeClr val="bg1"/>
              </a:solidFill>
            </a:endParaRPr>
          </a:p>
          <a:p>
            <a:r>
              <a:rPr lang="zh-CN" altLang="en-US" sz="1200">
                <a:solidFill>
                  <a:schemeClr val="bg1"/>
                </a:solidFill>
              </a:rPr>
              <a:t>值类型:变量直接存储值，内存通常在栈中分配</a:t>
            </a:r>
            <a:endParaRPr lang="zh-CN" altLang="en-US" sz="1200">
              <a:solidFill>
                <a:schemeClr val="bg1"/>
              </a:solidFill>
            </a:endParaRPr>
          </a:p>
          <a:p>
            <a:endParaRPr lang="zh-CN" altLang="en-US" sz="1200">
              <a:solidFill>
                <a:schemeClr val="bg1"/>
              </a:solidFill>
            </a:endParaRPr>
          </a:p>
          <a:p>
            <a:r>
              <a:rPr lang="zh-CN" altLang="en-US" sz="1200">
                <a:solidFill>
                  <a:schemeClr val="bg1"/>
                </a:solidFill>
              </a:rPr>
              <a:t>引用类型:变量存储的是一个地址，这个地址对应的空间才真正存储数据(值)，内存通常在堆上分配，当没有任何变量应用这个地址时，该地址对应的数据空间就成为一个垃圾，由GC来回收。</a:t>
            </a:r>
            <a:endParaRPr lang="zh-CN" altLang="en-US" sz="1200">
              <a:solidFill>
                <a:schemeClr val="bg1"/>
              </a:solidFill>
            </a:endParaRPr>
          </a:p>
        </p:txBody>
      </p:sp>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函数特性</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281" y="2273655"/>
            <a:ext cx="4464000" cy="89726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多返回值</a:t>
            </a:r>
            <a:r>
              <a:rPr lang="en-US" altLang="zh-CN" sz="1400" spc="120">
                <a:solidFill>
                  <a:schemeClr val="bg1"/>
                </a:solidFill>
              </a:rPr>
              <a:t>: 在go语言中一个函数可以有多个返回值，只要在函数中规定返回值的命名（ 可选，也可以省略），返回值的类型即可</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sp>
        <p:nvSpPr>
          <p:cNvPr id="5" name="文本框 4"/>
          <p:cNvSpPr txBox="1"/>
          <p:nvPr/>
        </p:nvSpPr>
        <p:spPr>
          <a:xfrm>
            <a:off x="6235700" y="2434590"/>
            <a:ext cx="4872990" cy="368300"/>
          </a:xfrm>
          <a:prstGeom prst="rect">
            <a:avLst/>
          </a:prstGeom>
          <a:solidFill>
            <a:schemeClr val="bg1">
              <a:lumMod val="85000"/>
            </a:schemeClr>
          </a:solidFill>
        </p:spPr>
        <p:txBody>
          <a:bodyPr wrap="square" rtlCol="0" anchor="t">
            <a:spAutoFit/>
          </a:bodyPr>
          <a:p>
            <a:r>
              <a:rPr lang="zh-CN" altLang="en-US"/>
              <a:t>func funcname(q int) (r,s int) { return 0,0 }</a:t>
            </a:r>
            <a:endParaRPr lang="zh-CN" altLang="en-US"/>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Go自动回收机制</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如果使用Go语言，我们就完全不 </a:t>
            </a:r>
            <a:endParaRPr sz="1400" spc="120">
              <a:solidFill>
                <a:schemeClr val="bg1"/>
              </a:solidFill>
            </a:endParaRPr>
          </a:p>
          <a:p>
            <a:pPr>
              <a:lnSpc>
                <a:spcPct val="120000"/>
              </a:lnSpc>
            </a:pPr>
            <a:r>
              <a:rPr sz="1400" spc="120">
                <a:solidFill>
                  <a:schemeClr val="bg1"/>
                </a:solidFill>
              </a:rPr>
              <a:t>用考虑何时需要释放之前分配的内存的问题，系统会自动帮我们判断，并在合适的时候（比如CPU </a:t>
            </a:r>
            <a:endParaRPr sz="1400" spc="120">
              <a:solidFill>
                <a:schemeClr val="bg1"/>
              </a:solidFill>
            </a:endParaRPr>
          </a:p>
          <a:p>
            <a:pPr>
              <a:lnSpc>
                <a:spcPct val="120000"/>
              </a:lnSpc>
            </a:pPr>
            <a:r>
              <a:rPr sz="1400" spc="120">
                <a:solidFill>
                  <a:schemeClr val="bg1"/>
                </a:solidFill>
              </a:rPr>
              <a:t>相对空闲的时候）进行自动垃圾收集工作。因此Go语言中不需要delete关键字，也不需要free() </a:t>
            </a:r>
            <a:endParaRPr sz="1400" spc="120">
              <a:solidFill>
                <a:schemeClr val="bg1"/>
              </a:solidFill>
            </a:endParaRPr>
          </a:p>
          <a:p>
            <a:pPr>
              <a:lnSpc>
                <a:spcPct val="120000"/>
              </a:lnSpc>
            </a:pPr>
            <a:r>
              <a:rPr sz="1400" spc="120">
                <a:solidFill>
                  <a:schemeClr val="bg1"/>
                </a:solidFill>
              </a:rPr>
              <a:t>方法来明确释放内存。 </a:t>
            </a: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GO更丰富的内置类型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Go语言也内置了一些比较新的语言中内置的高级类型，比如C#和Java中的数组和字符串。除此之外， Go语言还内置了一个对于其他静态类型语言通常用库方式支持的字典类型（map）。</a:t>
            </a: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Go函数多返回值</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Go语言革命性地在静态开发语言阵营中率先提供了多返回值功能。这个特性让开发者可以 </a:t>
            </a:r>
            <a:endParaRPr sz="1400" spc="120">
              <a:solidFill>
                <a:schemeClr val="bg1"/>
              </a:solidFill>
            </a:endParaRPr>
          </a:p>
          <a:p>
            <a:pPr>
              <a:lnSpc>
                <a:spcPct val="120000"/>
              </a:lnSpc>
            </a:pPr>
            <a:r>
              <a:rPr sz="1400" spc="120">
                <a:solidFill>
                  <a:schemeClr val="bg1"/>
                </a:solidFill>
              </a:rPr>
              <a:t>从原来用各种比较别扭的方式返回多个值的痛苦中解脱出来，既不用再区分参数列表中哪几个用 </a:t>
            </a:r>
            <a:endParaRPr sz="1400" spc="120">
              <a:solidFill>
                <a:schemeClr val="bg1"/>
              </a:solidFill>
            </a:endParaRPr>
          </a:p>
          <a:p>
            <a:pPr>
              <a:lnSpc>
                <a:spcPct val="120000"/>
              </a:lnSpc>
            </a:pPr>
            <a:r>
              <a:rPr sz="1400" spc="120">
                <a:solidFill>
                  <a:schemeClr val="bg1"/>
                </a:solidFill>
              </a:rPr>
              <a:t>于输入，哪几个用于输出，也不用再只为了返回多个值而专门定义一个数据结构。 </a:t>
            </a:r>
            <a:endParaRPr sz="1400" spc="120">
              <a:solidFill>
                <a:schemeClr val="bg1"/>
              </a:solidFill>
            </a:endParaRPr>
          </a:p>
          <a:p>
            <a:pPr>
              <a:lnSpc>
                <a:spcPct val="120000"/>
              </a:lnSpc>
            </a:pPr>
            <a:endParaRPr sz="1400" spc="120">
              <a:solidFill>
                <a:schemeClr val="bg1"/>
              </a:solidFill>
            </a:endParaRPr>
          </a:p>
          <a:p>
            <a:pPr>
              <a:lnSpc>
                <a:spcPct val="120000"/>
              </a:lnSpc>
            </a:pPr>
            <a:r>
              <a:rPr lang="zh-CN" sz="1400" spc="120">
                <a:solidFill>
                  <a:schemeClr val="bg1"/>
                </a:solidFill>
                <a:sym typeface="+mn-ea"/>
              </a:rPr>
              <a:t>问题</a:t>
            </a:r>
            <a:r>
              <a:rPr lang="en-US" altLang="zh-CN" sz="1400" spc="120">
                <a:solidFill>
                  <a:schemeClr val="bg1"/>
                </a:solidFill>
                <a:sym typeface="+mn-ea"/>
              </a:rPr>
              <a:t>: </a:t>
            </a:r>
            <a:r>
              <a:rPr lang="zh-CN" altLang="en-US" sz="1400" spc="120">
                <a:solidFill>
                  <a:schemeClr val="bg1"/>
                </a:solidFill>
                <a:sym typeface="+mn-ea"/>
              </a:rPr>
              <a:t>如果我只想要</a:t>
            </a:r>
            <a:r>
              <a:rPr lang="en-US" altLang="zh-CN" sz="1400" spc="120">
                <a:solidFill>
                  <a:schemeClr val="bg1"/>
                </a:solidFill>
                <a:sym typeface="+mn-ea"/>
              </a:rPr>
              <a:t>middleName</a:t>
            </a:r>
            <a:r>
              <a:rPr lang="zh-CN" altLang="en-US" sz="1400" spc="120">
                <a:solidFill>
                  <a:schemeClr val="bg1"/>
                </a:solidFill>
                <a:sym typeface="+mn-ea"/>
              </a:rPr>
              <a:t>的值</a:t>
            </a:r>
            <a:r>
              <a:rPr lang="en-US" altLang="zh-CN" sz="1400" spc="120">
                <a:solidFill>
                  <a:schemeClr val="bg1"/>
                </a:solidFill>
                <a:sym typeface="+mn-ea"/>
              </a:rPr>
              <a:t>, </a:t>
            </a:r>
            <a:r>
              <a:rPr lang="zh-CN" altLang="en-US" sz="1400" spc="120">
                <a:solidFill>
                  <a:schemeClr val="bg1"/>
                </a:solidFill>
                <a:sym typeface="+mn-ea"/>
              </a:rPr>
              <a:t>如何取</a:t>
            </a:r>
            <a:r>
              <a:rPr lang="en-US" altLang="zh-CN" sz="1400" spc="120">
                <a:solidFill>
                  <a:schemeClr val="bg1"/>
                </a:solidFill>
                <a:sym typeface="+mn-ea"/>
              </a:rPr>
              <a:t>?</a:t>
            </a:r>
            <a:endParaRPr lang="en-US" altLang="zh-CN" sz="1400" spc="120">
              <a:solidFill>
                <a:schemeClr val="bg1"/>
              </a:solidFill>
            </a:endParaRPr>
          </a:p>
          <a:p>
            <a:pPr>
              <a:lnSpc>
                <a:spcPct val="120000"/>
              </a:lnSpc>
            </a:pP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4" name="图片 3"/>
          <p:cNvPicPr>
            <a:picLocks noChangeAspect="1"/>
          </p:cNvPicPr>
          <p:nvPr/>
        </p:nvPicPr>
        <p:blipFill>
          <a:blip r:embed="rId6"/>
          <a:stretch>
            <a:fillRect/>
          </a:stretch>
        </p:blipFill>
        <p:spPr>
          <a:xfrm>
            <a:off x="6568440" y="1786255"/>
            <a:ext cx="5257800" cy="2419350"/>
          </a:xfrm>
          <a:prstGeom prst="rect">
            <a:avLst/>
          </a:prstGeom>
        </p:spPr>
      </p:pic>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 并发编程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   Go语言引入了goroutine概念，它使得并发编程变得非常简单。通过使用goroutine而不是裸用 </a:t>
            </a:r>
            <a:endParaRPr lang="en-US" altLang="zh-CN" sz="1400" spc="120">
              <a:solidFill>
                <a:schemeClr val="bg1"/>
              </a:solidFill>
            </a:endParaRPr>
          </a:p>
          <a:p>
            <a:pPr>
              <a:lnSpc>
                <a:spcPct val="120000"/>
              </a:lnSpc>
            </a:pPr>
            <a:r>
              <a:rPr lang="en-US" altLang="zh-CN" sz="1400" spc="120">
                <a:solidFill>
                  <a:schemeClr val="bg1"/>
                </a:solidFill>
              </a:rPr>
              <a:t>操作系统的并发机制，以及使用消息传递来共享内存而不是使用共享内存来通信， Go语言让并 </a:t>
            </a:r>
            <a:endParaRPr lang="en-US" altLang="zh-CN" sz="1400" spc="120">
              <a:solidFill>
                <a:schemeClr val="bg1"/>
              </a:solidFill>
            </a:endParaRPr>
          </a:p>
          <a:p>
            <a:pPr>
              <a:lnSpc>
                <a:spcPct val="120000"/>
              </a:lnSpc>
            </a:pPr>
            <a:r>
              <a:rPr lang="en-US" altLang="zh-CN" sz="1400" spc="120">
                <a:solidFill>
                  <a:schemeClr val="bg1"/>
                </a:solidFill>
              </a:rPr>
              <a:t>发编程变得更加轻盈和安全。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   通过在函数调用前使用关键字go，我们即可让该函数以goroutine方式执行。 goroutine是一种 </a:t>
            </a:r>
            <a:endParaRPr lang="en-US" altLang="zh-CN" sz="1400" spc="120">
              <a:solidFill>
                <a:schemeClr val="bg1"/>
              </a:solidFill>
            </a:endParaRPr>
          </a:p>
          <a:p>
            <a:pPr>
              <a:lnSpc>
                <a:spcPct val="120000"/>
              </a:lnSpc>
            </a:pPr>
            <a:r>
              <a:rPr lang="en-US" altLang="zh-CN" sz="1400" spc="120">
                <a:solidFill>
                  <a:schemeClr val="bg1"/>
                </a:solidFill>
              </a:rPr>
              <a:t>比线程更加轻盈、更省资源的协程。 Go语言通过系统的线程来多路派遣这些函数的执行，使得 </a:t>
            </a:r>
            <a:endParaRPr lang="en-US" altLang="zh-CN" sz="1400" spc="120">
              <a:solidFill>
                <a:schemeClr val="bg1"/>
              </a:solidFill>
            </a:endParaRPr>
          </a:p>
          <a:p>
            <a:pPr>
              <a:lnSpc>
                <a:spcPct val="120000"/>
              </a:lnSpc>
            </a:pPr>
            <a:r>
              <a:rPr lang="en-US" altLang="zh-CN" sz="1400" spc="120">
                <a:solidFill>
                  <a:schemeClr val="bg1"/>
                </a:solidFill>
              </a:rPr>
              <a:t>每个用go关键字执行的函数可以运行成为一个单位协程。当一个协程阻塞的时候，调度器就会自 </a:t>
            </a:r>
            <a:endParaRPr lang="en-US" altLang="zh-CN" sz="1400" spc="120">
              <a:solidFill>
                <a:schemeClr val="bg1"/>
              </a:solidFill>
            </a:endParaRPr>
          </a:p>
          <a:p>
            <a:pPr>
              <a:lnSpc>
                <a:spcPct val="120000"/>
              </a:lnSpc>
            </a:pPr>
            <a:r>
              <a:rPr lang="en-US" altLang="zh-CN" sz="1400" spc="120">
                <a:solidFill>
                  <a:schemeClr val="bg1"/>
                </a:solidFill>
              </a:rPr>
              <a:t>动把其他协程安排到另外的线程中去执行，从而实现了程序无等待并行化运行。而且调度的开销 </a:t>
            </a:r>
            <a:endParaRPr lang="en-US" altLang="zh-CN" sz="1400" spc="120">
              <a:solidFill>
                <a:schemeClr val="bg1"/>
              </a:solidFill>
            </a:endParaRPr>
          </a:p>
          <a:p>
            <a:pPr>
              <a:lnSpc>
                <a:spcPct val="120000"/>
              </a:lnSpc>
            </a:pPr>
            <a:r>
              <a:rPr lang="en-US" altLang="zh-CN" sz="1400" spc="120">
                <a:solidFill>
                  <a:schemeClr val="bg1"/>
                </a:solidFill>
              </a:rPr>
              <a:t>非常小，一颗CPU调度的规模不下于每秒百万次，这使得我们能够创建大量的goroutine，从而可 </a:t>
            </a:r>
            <a:endParaRPr lang="en-US" altLang="zh-CN" sz="1400" spc="120">
              <a:solidFill>
                <a:schemeClr val="bg1"/>
              </a:solidFill>
            </a:endParaRPr>
          </a:p>
          <a:p>
            <a:pPr>
              <a:lnSpc>
                <a:spcPct val="120000"/>
              </a:lnSpc>
            </a:pPr>
            <a:r>
              <a:rPr lang="en-US" altLang="zh-CN" sz="1400" spc="120">
                <a:solidFill>
                  <a:schemeClr val="bg1"/>
                </a:solidFill>
              </a:rPr>
              <a:t>以很轻松地编写高并发程序，达到我们想要的目的</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4</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2" name="图片 1"/>
          <p:cNvPicPr>
            <a:picLocks noChangeAspect="1"/>
          </p:cNvPicPr>
          <p:nvPr/>
        </p:nvPicPr>
        <p:blipFill>
          <a:blip r:embed="rId6"/>
          <a:stretch>
            <a:fillRect/>
          </a:stretch>
        </p:blipFill>
        <p:spPr>
          <a:xfrm>
            <a:off x="6513195" y="354965"/>
            <a:ext cx="5010150" cy="4029075"/>
          </a:xfrm>
          <a:prstGeom prst="rect">
            <a:avLst/>
          </a:prstGeom>
        </p:spPr>
      </p:pic>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0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0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0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0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1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1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1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1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2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2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2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2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3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3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3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4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4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4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5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5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5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6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6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6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7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7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7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7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7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81.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p="http://schemas.openxmlformats.org/presentationml/2006/main">
  <p:tag name="KSO_WM_UNIT_ISCONTENTSTITLE" val="0"/>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187308_2*b*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65.xml><?xml version="1.0" encoding="utf-8"?>
<p:tagLst xmlns:p="http://schemas.openxmlformats.org/presentationml/2006/main">
  <p:tag name="KSO_WM_UNIT_ISCONTENTSTITLE" val="1"/>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87308_2*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187308_2*i*4"/>
  <p:tag name="KSO_WM_TEMPLATE_CATEGORY" val="custom"/>
  <p:tag name="KSO_WM_TEMPLATE_INDEX" val="20187308"/>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67.xml><?xml version="1.0" encoding="utf-8"?>
<p:tagLst xmlns:p="http://schemas.openxmlformats.org/presentationml/2006/main">
  <p:tag name="KSO_WM_UNIT_PRESET_TEXT" val="在此输入节标题1"/>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187308_2*l_h_f*1_1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87308_2*l_h_i*1_1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69.xml><?xml version="1.0" encoding="utf-8"?>
<p:tagLst xmlns:p="http://schemas.openxmlformats.org/presentationml/2006/main">
  <p:tag name="KSO_WM_UNIT_PRESET_TEXT" val="在此输入节标题2"/>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187308_2*l_h_f*1_2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87308_2*l_h_i*1_2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1.xml><?xml version="1.0" encoding="utf-8"?>
<p:tagLst xmlns:p="http://schemas.openxmlformats.org/presentationml/2006/main">
  <p:tag name="KSO_WM_UNIT_PRESET_TEXT" val="在此输入节标题3"/>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187308_2*l_h_f*1_3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87308_2*l_h_i*1_3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3.xml><?xml version="1.0" encoding="utf-8"?>
<p:tagLst xmlns:p="http://schemas.openxmlformats.org/presentationml/2006/main">
  <p:tag name="KSO_WM_UNIT_PRESET_TEXT" val="在此输入节标题4"/>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187308_2*l_h_f*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87308_2*l_h_i*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187308_2*l_h_i*1_5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6.xml><?xml version="1.0" encoding="utf-8"?>
<p:tagLst xmlns:p="http://schemas.openxmlformats.org/presentationml/2006/main">
  <p:tag name="KSO_WM_SLIDE_ID" val="custom20187308_2"/>
  <p:tag name="KSO_WM_TEMPLATE_SUBCATEGORY" val="0"/>
  <p:tag name="KSO_WM_SLIDE_TYPE" val="contents"/>
  <p:tag name="KSO_WM_SLIDE_SUBTYPE" val="diag"/>
  <p:tag name="KSO_WM_SLIDE_ITEM_CNT" val="5"/>
  <p:tag name="KSO_WM_SLIDE_INDEX" val="2"/>
  <p:tag name="KSO_WM_DIAGRAM_GROUP_CODE" val="l1-1"/>
  <p:tag name="KSO_WM_SLIDE_DIAGTYPE" val="l"/>
  <p:tag name="KSO_WM_TAG_VERSION" val="1.0"/>
  <p:tag name="KSO_WM_BEAUTIFY_FLAG" val="#wm#"/>
  <p:tag name="KSO_WM_TEMPLATE_CATEGORY" val="custom"/>
  <p:tag name="KSO_WM_TEMPLATE_INDEX" val="20187308"/>
  <p:tag name="KSO_WM_SLIDE_LAYOUT" val="a_b_l"/>
  <p:tag name="KSO_WM_SLIDE_LAYOUT_CNT" val="1_1_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7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8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8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8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9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9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9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4128</Words>
  <Application>WPS 演示</Application>
  <PresentationFormat>宽屏</PresentationFormat>
  <Paragraphs>282</Paragraphs>
  <Slides>20</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宋体</vt:lpstr>
      <vt:lpstr>Wingdings</vt:lpstr>
      <vt:lpstr>微软雅黑</vt:lpstr>
      <vt:lpstr>Arial Unicode MS</vt:lpstr>
      <vt:lpstr>Office 主题​​</vt:lpstr>
      <vt:lpstr>走进GO的世界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走进GO的世界</dc:title>
  <dc:creator/>
  <cp:lastModifiedBy>Mr.Cat（</cp:lastModifiedBy>
  <cp:revision>2</cp:revision>
  <dcterms:created xsi:type="dcterms:W3CDTF">2019-03-13T08:49:00Z</dcterms:created>
  <dcterms:modified xsi:type="dcterms:W3CDTF">2019-03-13T10:04:46Z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