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29" r:id="rId2"/>
    <p:sldId id="378" r:id="rId3"/>
    <p:sldId id="367" r:id="rId4"/>
    <p:sldId id="369" r:id="rId5"/>
    <p:sldId id="370" r:id="rId6"/>
    <p:sldId id="371" r:id="rId7"/>
    <p:sldId id="372" r:id="rId8"/>
    <p:sldId id="375" r:id="rId9"/>
    <p:sldId id="373" r:id="rId10"/>
    <p:sldId id="374" r:id="rId11"/>
    <p:sldId id="376" r:id="rId12"/>
    <p:sldId id="377" r:id="rId13"/>
    <p:sldId id="322" r:id="rId14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>
      <p:cViewPr varScale="1">
        <p:scale>
          <a:sx n="110" d="100"/>
          <a:sy n="110" d="100"/>
        </p:scale>
        <p:origin x="96" y="192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5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5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6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1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2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0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6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9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61556"/>
            <a:ext cx="9144000" cy="81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5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4474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5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5929"/>
            <a:ext cx="2492297" cy="12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50204"/>
            <a:ext cx="652714" cy="657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92852"/>
            <a:ext cx="126000" cy="446477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609"/>
            <a:ext cx="5400675" cy="5424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928737"/>
            <a:ext cx="9144000" cy="2560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10107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4093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" y="93761"/>
            <a:ext cx="1338221" cy="43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9822" y="3649202"/>
            <a:ext cx="44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2024.12.17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6575" y="2703919"/>
            <a:ext cx="7590850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Gotham Bold" charset="0"/>
              </a:rPr>
              <a:t>不同的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Gotham Bold" charset="0"/>
              </a:rPr>
              <a:t>StorageLevel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Gotham Bold" charset="0"/>
              </a:rPr>
              <a:t>对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Gotham Bold" charset="0"/>
              </a:rPr>
              <a:t>Spark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Gotham Bold" charset="0"/>
              </a:rPr>
              <a:t>作业性能的影响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结果与分析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1" y="994495"/>
            <a:ext cx="4148454" cy="2074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93" y="994496"/>
            <a:ext cx="4148454" cy="20742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966" y="3068723"/>
            <a:ext cx="8778240" cy="155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大数据集（左图</a:t>
            </a:r>
            <a:r>
              <a:rPr lang="zh-CN" altLang="en-US" dirty="0" smtClean="0"/>
              <a:t>）：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表现接近，</a:t>
            </a:r>
            <a:r>
              <a:rPr lang="en-US" altLang="zh-CN" dirty="0"/>
              <a:t>CPU </a:t>
            </a:r>
            <a:r>
              <a:rPr lang="zh-CN" altLang="en-US" dirty="0"/>
              <a:t>使用率持续高水平，表明内存存储极大地减少了任务处理中的延迟。</a:t>
            </a:r>
            <a:r>
              <a:rPr lang="en-US" altLang="zh-CN" dirty="0"/>
              <a:t>DISK_ONLY </a:t>
            </a:r>
            <a:r>
              <a:rPr lang="zh-CN" altLang="en-US" dirty="0"/>
              <a:t>出现一些波动，在任务执行间隔阶段下降更明显，说明磁盘 </a:t>
            </a:r>
            <a:r>
              <a:rPr lang="en-US" altLang="zh-CN" dirty="0"/>
              <a:t>I/O </a:t>
            </a:r>
            <a:r>
              <a:rPr lang="zh-CN" altLang="en-US" dirty="0"/>
              <a:t>开销对任务执行效率造成了一定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/>
              <a:t>小数据集（右图</a:t>
            </a:r>
            <a:r>
              <a:rPr lang="zh-CN" altLang="en-US" dirty="0" smtClean="0"/>
              <a:t>）：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表现几乎相同，</a:t>
            </a:r>
            <a:r>
              <a:rPr lang="en-US" altLang="zh-CN" dirty="0"/>
              <a:t>CPU </a:t>
            </a:r>
            <a:r>
              <a:rPr lang="zh-CN" altLang="en-US" dirty="0"/>
              <a:t>使用率稳定在高水平，说明在小数据集下，内存存储的优势被充分发挥。</a:t>
            </a:r>
            <a:r>
              <a:rPr lang="en-US" altLang="zh-CN" dirty="0"/>
              <a:t>DISK_ONLY </a:t>
            </a:r>
            <a:r>
              <a:rPr lang="zh-CN" altLang="en-US" dirty="0"/>
              <a:t>表现出稍大的波动，但由于数据量小，磁盘 </a:t>
            </a:r>
            <a:r>
              <a:rPr lang="en-US" altLang="zh-CN" dirty="0"/>
              <a:t>I/O </a:t>
            </a:r>
            <a:r>
              <a:rPr lang="zh-CN" altLang="en-US" dirty="0"/>
              <a:t>的影响</a:t>
            </a:r>
            <a:r>
              <a:rPr lang="zh-CN" altLang="en-US" dirty="0" smtClean="0"/>
              <a:t>较弱</a:t>
            </a:r>
            <a:endParaRPr lang="en-US" altLang="zh-CN" dirty="0" smtClean="0"/>
          </a:p>
          <a:p>
            <a:r>
              <a:rPr lang="zh-CN" altLang="en-US" dirty="0"/>
              <a:t>大数据集下，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明显优于 </a:t>
            </a:r>
            <a:r>
              <a:rPr lang="en-US" altLang="zh-CN" dirty="0"/>
              <a:t>DISK_ONLY</a:t>
            </a:r>
            <a:r>
              <a:rPr lang="zh-CN" altLang="en-US" dirty="0"/>
              <a:t>，因为内存处理大幅减少了 </a:t>
            </a:r>
            <a:r>
              <a:rPr lang="en-US" altLang="zh-CN" dirty="0"/>
              <a:t>I/O </a:t>
            </a:r>
            <a:r>
              <a:rPr lang="zh-CN" altLang="en-US" dirty="0"/>
              <a:t>开销。小数据集下，各存储级别差异不明显，</a:t>
            </a:r>
            <a:r>
              <a:rPr lang="en-US" altLang="zh-CN" dirty="0"/>
              <a:t>DISK_ONLY </a:t>
            </a:r>
            <a:r>
              <a:rPr lang="zh-CN" altLang="en-US" dirty="0"/>
              <a:t>的影响相对较小，但内存存储仍表现</a:t>
            </a:r>
            <a:r>
              <a:rPr lang="zh-CN" altLang="en-US" dirty="0" smtClean="0"/>
              <a:t>最佳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2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结果与分析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3" y="994497"/>
            <a:ext cx="3740769" cy="1870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13" y="994497"/>
            <a:ext cx="3831771" cy="1915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5131" y="2910383"/>
            <a:ext cx="8685716" cy="19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大数据集（左图</a:t>
            </a:r>
            <a:r>
              <a:rPr lang="zh-CN" altLang="en-US" dirty="0" smtClean="0"/>
              <a:t>）：分析</a:t>
            </a:r>
            <a:r>
              <a:rPr lang="zh-CN" altLang="en-US" dirty="0"/>
              <a:t>系统负载趋势：系统负载随着任务执行逐渐上升，整体负载值稳定在 </a:t>
            </a:r>
            <a:r>
              <a:rPr lang="en-US" altLang="zh-CN" dirty="0"/>
              <a:t>2.0 ~ 2.5 </a:t>
            </a:r>
            <a:r>
              <a:rPr lang="zh-CN" altLang="en-US" dirty="0"/>
              <a:t>之间。 在执行后期，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的负载略高于 </a:t>
            </a:r>
            <a:r>
              <a:rPr lang="en-US" altLang="zh-CN" dirty="0"/>
              <a:t>DISK_ONLY</a:t>
            </a:r>
            <a:r>
              <a:rPr lang="zh-CN" altLang="en-US" dirty="0"/>
              <a:t>，表明更多内存操作带来了更高的系统压力。 </a:t>
            </a:r>
            <a:r>
              <a:rPr lang="en-US" altLang="zh-CN" dirty="0" smtClean="0"/>
              <a:t>DISK_ONLY </a:t>
            </a:r>
            <a:r>
              <a:rPr lang="zh-CN" altLang="en-US" dirty="0"/>
              <a:t>的负载较低且较为平稳，原因是磁盘 </a:t>
            </a:r>
            <a:r>
              <a:rPr lang="en-US" altLang="zh-CN" dirty="0"/>
              <a:t>I/O </a:t>
            </a:r>
            <a:r>
              <a:rPr lang="zh-CN" altLang="en-US" dirty="0"/>
              <a:t>操作分担了内存</a:t>
            </a:r>
            <a:r>
              <a:rPr lang="zh-CN" altLang="en-US" dirty="0" smtClean="0"/>
              <a:t>压力</a:t>
            </a:r>
            <a:endParaRPr lang="en-US" altLang="zh-CN" dirty="0" smtClean="0"/>
          </a:p>
          <a:p>
            <a:r>
              <a:rPr lang="zh-CN" altLang="en-US" dirty="0"/>
              <a:t>小数据集（右图</a:t>
            </a:r>
            <a:r>
              <a:rPr lang="zh-CN" altLang="en-US" dirty="0" smtClean="0"/>
              <a:t>）</a:t>
            </a:r>
            <a:r>
              <a:rPr lang="zh-CN" altLang="en-US" dirty="0"/>
              <a:t>：</a:t>
            </a:r>
            <a:r>
              <a:rPr lang="zh-CN" altLang="en-US" dirty="0" smtClean="0"/>
              <a:t>系统</a:t>
            </a:r>
            <a:r>
              <a:rPr lang="zh-CN" altLang="en-US" dirty="0"/>
              <a:t>负载趋势：系统负载逐步上升至 </a:t>
            </a:r>
            <a:r>
              <a:rPr lang="en-US" altLang="zh-CN" dirty="0"/>
              <a:t>4.3 </a:t>
            </a:r>
            <a:r>
              <a:rPr lang="zh-CN" altLang="en-US" dirty="0"/>
              <a:t>左右，然后逐渐下降，反映出小数据集任务执行快速，系统负载在较短时间内达到峰值。 小数据集执行阶段的负载值高于大数据集，但持续时间较短，表明小数据集任务密度较高但整体较轻</a:t>
            </a:r>
            <a:r>
              <a:rPr lang="zh-CN" altLang="en-US" dirty="0" smtClean="0"/>
              <a:t>量</a:t>
            </a:r>
            <a:endParaRPr lang="en-US" altLang="zh-CN" dirty="0"/>
          </a:p>
          <a:p>
            <a:r>
              <a:rPr lang="zh-CN" altLang="en-US" dirty="0"/>
              <a:t>大数据</a:t>
            </a:r>
            <a:r>
              <a:rPr lang="zh-CN" altLang="en-US" dirty="0" smtClean="0"/>
              <a:t>集上推荐</a:t>
            </a:r>
            <a:r>
              <a:rPr lang="zh-CN" altLang="en-US" dirty="0"/>
              <a:t>使用 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</a:t>
            </a:r>
            <a:r>
              <a:rPr lang="zh-CN" altLang="en-US" dirty="0"/>
              <a:t>，系统负载虽较高，但资源利用率最佳，性能最</a:t>
            </a:r>
            <a:r>
              <a:rPr lang="zh-CN" altLang="en-US" dirty="0" smtClean="0"/>
              <a:t>优。而小</a:t>
            </a:r>
            <a:r>
              <a:rPr lang="zh-CN" altLang="en-US" dirty="0"/>
              <a:t>数据</a:t>
            </a:r>
            <a:r>
              <a:rPr lang="zh-CN" altLang="en-US" dirty="0" smtClean="0"/>
              <a:t>集上</a:t>
            </a:r>
            <a:r>
              <a:rPr lang="en-US" altLang="zh-CN" dirty="0" smtClean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依然表现最优，</a:t>
            </a:r>
            <a:r>
              <a:rPr lang="en-US" altLang="zh-CN" dirty="0"/>
              <a:t>DISK_ONLY </a:t>
            </a:r>
            <a:r>
              <a:rPr lang="zh-CN" altLang="en-US" dirty="0"/>
              <a:t>在小数据集上差距不大，但内存存储更加</a:t>
            </a:r>
            <a:r>
              <a:rPr lang="zh-CN" altLang="en-US" dirty="0" smtClean="0"/>
              <a:t>高效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结论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714" y="994497"/>
            <a:ext cx="87031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Spark </a:t>
            </a:r>
            <a:r>
              <a:rPr lang="en-US" altLang="zh-CN" sz="1600" dirty="0"/>
              <a:t>RDD</a:t>
            </a:r>
            <a:r>
              <a:rPr lang="zh-CN" altLang="en-US" sz="1600" dirty="0"/>
              <a:t>存储级别性能</a:t>
            </a:r>
            <a:r>
              <a:rPr lang="zh-CN" altLang="en-US" sz="1600" dirty="0" smtClean="0"/>
              <a:t>分析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性能</a:t>
            </a:r>
            <a:r>
              <a:rPr lang="zh-CN" altLang="en-US" sz="1600" dirty="0"/>
              <a:t>表现总结</a:t>
            </a:r>
            <a:r>
              <a:rPr lang="en-US" altLang="zh-CN" sz="1600" dirty="0"/>
              <a:t>MEMORY_ONLY</a:t>
            </a:r>
            <a:r>
              <a:rPr lang="zh-CN" altLang="en-US" sz="1600" dirty="0"/>
              <a:t>：性能最佳，充分利用内存和系统资源，适合内存充足且性能要求高的场景。</a:t>
            </a:r>
            <a:r>
              <a:rPr lang="en-US" altLang="zh-CN" sz="1600" dirty="0"/>
              <a:t>MEMORY_AND_DISK</a:t>
            </a:r>
            <a:r>
              <a:rPr lang="zh-CN" altLang="en-US" sz="1600" dirty="0"/>
              <a:t>：表现接近 </a:t>
            </a:r>
            <a:r>
              <a:rPr lang="en-US" altLang="zh-CN" sz="1600" dirty="0"/>
              <a:t>MEMORY_ONLY</a:t>
            </a:r>
            <a:r>
              <a:rPr lang="zh-CN" altLang="en-US" sz="1600" dirty="0"/>
              <a:t>，内存不足时将数据溢写到磁盘，是高效且容错的折中方案。</a:t>
            </a:r>
            <a:r>
              <a:rPr lang="en-US" altLang="zh-CN" sz="1600" dirty="0"/>
              <a:t>DISK_ONLY</a:t>
            </a:r>
            <a:r>
              <a:rPr lang="zh-CN" altLang="en-US" sz="1600" dirty="0"/>
              <a:t>：性能最差，依赖磁盘 </a:t>
            </a:r>
            <a:r>
              <a:rPr lang="en-US" altLang="zh-CN" sz="1600" dirty="0"/>
              <a:t>I/O</a:t>
            </a:r>
            <a:r>
              <a:rPr lang="zh-CN" altLang="en-US" sz="1600" dirty="0"/>
              <a:t>，</a:t>
            </a:r>
            <a:r>
              <a:rPr lang="en-US" altLang="zh-CN" sz="1600" dirty="0"/>
              <a:t>CPU </a:t>
            </a:r>
            <a:r>
              <a:rPr lang="zh-CN" altLang="en-US" sz="1600" dirty="0"/>
              <a:t>和系统资源利用率较低，适合内存极度有限的场景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大</a:t>
            </a:r>
            <a:r>
              <a:rPr lang="zh-CN" altLang="en-US" sz="1600" dirty="0"/>
              <a:t>数据集：</a:t>
            </a:r>
            <a:r>
              <a:rPr lang="en-US" altLang="zh-CN" sz="1600" dirty="0"/>
              <a:t>MEMORY_ONLY </a:t>
            </a:r>
            <a:r>
              <a:rPr lang="zh-CN" altLang="en-US" sz="1600" dirty="0"/>
              <a:t>和 </a:t>
            </a:r>
            <a:r>
              <a:rPr lang="en-US" altLang="zh-CN" sz="1600" dirty="0"/>
              <a:t>MEMORY_AND_DISK </a:t>
            </a:r>
            <a:r>
              <a:rPr lang="zh-CN" altLang="en-US" sz="1600" dirty="0"/>
              <a:t>表现优异，</a:t>
            </a:r>
            <a:r>
              <a:rPr lang="en-US" altLang="zh-CN" sz="1600" dirty="0"/>
              <a:t>CPU </a:t>
            </a:r>
            <a:r>
              <a:rPr lang="zh-CN" altLang="en-US" sz="1600" dirty="0"/>
              <a:t>使用率高，系统负载均衡，性能稳定。</a:t>
            </a:r>
            <a:r>
              <a:rPr lang="en-US" altLang="zh-CN" sz="1600" dirty="0"/>
              <a:t>DISK_ONLY </a:t>
            </a:r>
            <a:r>
              <a:rPr lang="zh-CN" altLang="en-US" sz="1600" dirty="0"/>
              <a:t>系统负载最低，但存在性能瓶颈，任务执行效率显著下降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小</a:t>
            </a:r>
            <a:r>
              <a:rPr lang="zh-CN" altLang="en-US" sz="1600" dirty="0"/>
              <a:t>数据集：存储级别差异不大，</a:t>
            </a:r>
            <a:r>
              <a:rPr lang="en-US" altLang="zh-CN" sz="1600" dirty="0"/>
              <a:t>MEMORY_ONLY </a:t>
            </a:r>
            <a:r>
              <a:rPr lang="zh-CN" altLang="en-US" sz="1600" dirty="0"/>
              <a:t>和 </a:t>
            </a:r>
            <a:r>
              <a:rPr lang="en-US" altLang="zh-CN" sz="1600" dirty="0"/>
              <a:t>MEMORY_AND_DISK </a:t>
            </a:r>
            <a:r>
              <a:rPr lang="zh-CN" altLang="en-US" sz="1600" dirty="0"/>
              <a:t>依然略胜一筹，</a:t>
            </a:r>
            <a:r>
              <a:rPr lang="en-US" altLang="zh-CN" sz="1600" dirty="0"/>
              <a:t>CPU </a:t>
            </a:r>
            <a:r>
              <a:rPr lang="zh-CN" altLang="en-US" sz="1600" dirty="0"/>
              <a:t>和内存利用更高</a:t>
            </a:r>
            <a:r>
              <a:rPr lang="zh-CN" altLang="en-US" sz="1600" dirty="0" smtClean="0"/>
              <a:t>。   </a:t>
            </a:r>
            <a:r>
              <a:rPr lang="en-US" altLang="zh-CN" sz="1600" dirty="0" smtClean="0"/>
              <a:t>DISK_ONLY </a:t>
            </a:r>
            <a:r>
              <a:rPr lang="zh-CN" altLang="en-US" sz="1600" dirty="0"/>
              <a:t>在小数据集下表现稳定，磁盘 </a:t>
            </a:r>
            <a:r>
              <a:rPr lang="en-US" altLang="zh-CN" sz="1600" dirty="0"/>
              <a:t>I/O </a:t>
            </a:r>
            <a:r>
              <a:rPr lang="zh-CN" altLang="en-US" sz="1600" dirty="0"/>
              <a:t>开销较小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 smtClean="0"/>
              <a:t>建议</a:t>
            </a:r>
            <a:endParaRPr lang="en-US" altLang="zh-CN" sz="1600" dirty="0" smtClean="0"/>
          </a:p>
          <a:p>
            <a:r>
              <a:rPr lang="zh-CN" altLang="en-US" sz="1600" dirty="0" smtClean="0"/>
              <a:t>大</a:t>
            </a:r>
            <a:r>
              <a:rPr lang="zh-CN" altLang="en-US" sz="1600" dirty="0"/>
              <a:t>数据集：推荐 </a:t>
            </a:r>
            <a:r>
              <a:rPr lang="en-US" altLang="zh-CN" sz="1600" dirty="0"/>
              <a:t>MEMORY_ONLY </a:t>
            </a:r>
            <a:r>
              <a:rPr lang="zh-CN" altLang="en-US" sz="1600" dirty="0"/>
              <a:t>或 </a:t>
            </a:r>
            <a:r>
              <a:rPr lang="en-US" altLang="zh-CN" sz="1600" dirty="0"/>
              <a:t>MEMORY_AND_DISK</a:t>
            </a:r>
            <a:r>
              <a:rPr lang="zh-CN" altLang="en-US" sz="1600" dirty="0"/>
              <a:t>，最大化性能并提升资源利用率。小数据集：优先选择 </a:t>
            </a:r>
            <a:r>
              <a:rPr lang="en-US" altLang="zh-CN" sz="1600" dirty="0"/>
              <a:t>MEMORY_ONLY</a:t>
            </a:r>
            <a:r>
              <a:rPr lang="zh-CN" altLang="en-US" sz="1600" dirty="0"/>
              <a:t>，差异虽小，但内存存储更高效。内存受限时：选择 </a:t>
            </a:r>
            <a:r>
              <a:rPr lang="en-US" altLang="zh-CN" sz="1600" dirty="0"/>
              <a:t>MEMORY_AND_DISK </a:t>
            </a:r>
            <a:r>
              <a:rPr lang="zh-CN" altLang="en-US" sz="1600" dirty="0"/>
              <a:t>作为折中方案，避免使用 </a:t>
            </a:r>
            <a:r>
              <a:rPr lang="en-US" altLang="zh-CN" sz="1600" dirty="0"/>
              <a:t>DISK_ONLY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4.</a:t>
            </a:r>
            <a:r>
              <a:rPr lang="zh-CN" altLang="en-US" sz="1600" dirty="0" smtClean="0"/>
              <a:t>结论</a:t>
            </a:r>
            <a:r>
              <a:rPr lang="zh-CN" altLang="en-US" sz="1600" dirty="0"/>
              <a:t>：</a:t>
            </a:r>
            <a:r>
              <a:rPr lang="en-US" altLang="zh-CN" sz="1600" dirty="0"/>
              <a:t>MEMORY_ONLY </a:t>
            </a:r>
            <a:r>
              <a:rPr lang="zh-CN" altLang="en-US" sz="1600" dirty="0"/>
              <a:t>是性能最优的选择，</a:t>
            </a:r>
            <a:r>
              <a:rPr lang="en-US" altLang="zh-CN" sz="1600" dirty="0"/>
              <a:t>MEMORY_AND_DISK </a:t>
            </a:r>
            <a:r>
              <a:rPr lang="zh-CN" altLang="en-US" sz="1600" dirty="0"/>
              <a:t>适用于内存有限场景，而 </a:t>
            </a:r>
            <a:r>
              <a:rPr lang="en-US" altLang="zh-CN" sz="1600" dirty="0"/>
              <a:t>DISK_ONLY </a:t>
            </a:r>
            <a:r>
              <a:rPr lang="zh-CN" altLang="en-US" sz="1600" dirty="0"/>
              <a:t>仅适合对性能要求较低的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2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184731" cy="186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4093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" y="93761"/>
            <a:ext cx="1338221" cy="43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5492" y="2185087"/>
            <a:ext cx="615553" cy="8621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56411" y="954167"/>
            <a:ext cx="44413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实验背景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实验设计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步骤与过程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结果与分析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结论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116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实验背景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76CF98-9FAD-EBD8-E8BD-3F74DCD9E1C9}"/>
              </a:ext>
            </a:extLst>
          </p:cNvPr>
          <p:cNvSpPr txBox="1"/>
          <p:nvPr/>
        </p:nvSpPr>
        <p:spPr>
          <a:xfrm>
            <a:off x="97035" y="1148918"/>
            <a:ext cx="8949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中，持久化是一种将数据存储在内存中的技术，使得数据可以在多个操作之间重复使用，从而提高计算效率。持久化的作用在于供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的重复使用，对于计算耗时较长或数据重要的场景，将数据持久化可以显著提高计算性能。</a:t>
            </a: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持久化的实现方式主要有两种：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操作会将数据集持久化到内存中，而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操作则可以将数据集持久化到磁盘或其它存储介质上。默认情况下，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会将数据集缓存在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的堆内存中，以便后续操作重用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实验背景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6CF98-9FAD-EBD8-E8BD-3F74DCD9E1C9}"/>
              </a:ext>
            </a:extLst>
          </p:cNvPr>
          <p:cNvSpPr txBox="1"/>
          <p:nvPr/>
        </p:nvSpPr>
        <p:spPr>
          <a:xfrm>
            <a:off x="91002" y="1148918"/>
            <a:ext cx="8949929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几种常见的持久化策略：</a:t>
            </a: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DISK_ONLY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：将每个分区的数据序列化到磁盘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MEMORY_ONLY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中缓存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的对象。如果内存不足，直接丢弃某些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    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MEMORY_AND_DISK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中缓存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的对象。如果内存不足，则将某些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partitions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写入到磁盘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MEMORY_ONLY_2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MEMORY_ONLY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相同，但是每个分区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备份到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两台机器上</a:t>
            </a:r>
          </a:p>
          <a:p>
            <a:pPr algn="just">
              <a:lnSpc>
                <a:spcPts val="22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MEMORY_AND_DISK_2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MEMORY_AND_DISK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相同，但是每个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分区备份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到两台机器上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设计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76CF98-9FAD-EBD8-E8BD-3F74DCD9E1C9}"/>
              </a:ext>
            </a:extLst>
          </p:cNvPr>
          <p:cNvSpPr txBox="1"/>
          <p:nvPr/>
        </p:nvSpPr>
        <p:spPr>
          <a:xfrm>
            <a:off x="97035" y="1148918"/>
            <a:ext cx="8949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实验目标：</a:t>
            </a:r>
            <a:endParaRPr lang="en-US" altLang="zh-CN" sz="2400" dirty="0"/>
          </a:p>
          <a:p>
            <a:r>
              <a:rPr lang="zh-CN" altLang="en-US" sz="2400" dirty="0"/>
              <a:t>探索不同的</a:t>
            </a:r>
            <a:r>
              <a:rPr lang="en-US" altLang="zh-CN" sz="2400" dirty="0" err="1" smtClean="0"/>
              <a:t>StorageLevel</a:t>
            </a:r>
            <a:r>
              <a:rPr lang="zh-CN" altLang="en-US" sz="2400" dirty="0" smtClean="0"/>
              <a:t>对</a:t>
            </a:r>
            <a:r>
              <a:rPr lang="en-US" altLang="zh-CN" sz="2400" dirty="0"/>
              <a:t>Spark</a:t>
            </a:r>
            <a:r>
              <a:rPr lang="zh-CN" altLang="en-US" sz="2400" dirty="0"/>
              <a:t>作业性能的影响，包括数据处理的运行时间、</a:t>
            </a:r>
            <a:r>
              <a:rPr lang="en-US" altLang="zh-CN" sz="2400" dirty="0"/>
              <a:t>CPU</a:t>
            </a:r>
            <a:r>
              <a:rPr lang="zh-CN" altLang="en-US" sz="2400" dirty="0"/>
              <a:t>负载、内存和磁盘</a:t>
            </a:r>
            <a:r>
              <a:rPr lang="en-US" altLang="zh-CN" sz="2400" dirty="0"/>
              <a:t>I/O</a:t>
            </a:r>
            <a:r>
              <a:rPr lang="zh-CN" altLang="en-US" sz="2400" dirty="0"/>
              <a:t>的利用情况等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环境准备</a:t>
            </a:r>
            <a:endParaRPr lang="en-US" altLang="zh-CN" sz="2400" dirty="0"/>
          </a:p>
          <a:p>
            <a:r>
              <a:rPr lang="zh-CN" altLang="en-US" sz="2400" dirty="0"/>
              <a:t>    分布式</a:t>
            </a:r>
            <a:r>
              <a:rPr lang="zh-CN" altLang="en-US" sz="2400" dirty="0" smtClean="0"/>
              <a:t>环境</a:t>
            </a:r>
            <a:endParaRPr lang="en-US" altLang="zh-CN" sz="2400" dirty="0"/>
          </a:p>
          <a:p>
            <a:r>
              <a:rPr lang="zh-CN" altLang="en-US" sz="2400" dirty="0"/>
              <a:t>    数据规模：</a:t>
            </a:r>
            <a:endParaRPr lang="en-US" altLang="zh-CN" sz="2400" dirty="0"/>
          </a:p>
          <a:p>
            <a:r>
              <a:rPr lang="en-US" altLang="zh-CN" sz="2400" dirty="0"/>
              <a:t>	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较小规模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集</a:t>
            </a:r>
            <a:r>
              <a:rPr lang="zh-CN" altLang="en-US" sz="1800" dirty="0" smtClean="0"/>
              <a:t>（约</a:t>
            </a:r>
            <a:r>
              <a:rPr lang="en-US" altLang="zh-CN" sz="1800" dirty="0" smtClean="0"/>
              <a:t>1.5g</a:t>
            </a:r>
            <a:r>
              <a:rPr lang="zh-CN" altLang="en-US" sz="1800" dirty="0" smtClean="0"/>
              <a:t>大小，约</a:t>
            </a:r>
            <a:r>
              <a:rPr lang="en-US" altLang="zh-CN" sz="1800" dirty="0" smtClean="0"/>
              <a:t>800</a:t>
            </a:r>
            <a:r>
              <a:rPr lang="zh-CN" altLang="en-US" sz="1800" dirty="0" smtClean="0"/>
              <a:t>万条数据）</a:t>
            </a:r>
            <a:endParaRPr lang="en-US" altLang="zh-CN" sz="1800" dirty="0"/>
          </a:p>
          <a:p>
            <a:r>
              <a:rPr lang="en-US" altLang="zh-CN" sz="2400" dirty="0"/>
              <a:t>	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较大规模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集</a:t>
            </a:r>
            <a:r>
              <a:rPr lang="zh-CN" altLang="en-US" sz="1800" dirty="0" smtClean="0"/>
              <a:t>（约</a:t>
            </a:r>
            <a:r>
              <a:rPr lang="en-US" altLang="zh-CN" sz="1800" dirty="0" smtClean="0"/>
              <a:t>6g</a:t>
            </a:r>
            <a:r>
              <a:rPr lang="zh-CN" altLang="en-US" sz="1800" dirty="0" smtClean="0"/>
              <a:t>大小，约</a:t>
            </a:r>
            <a:r>
              <a:rPr lang="en-US" altLang="zh-CN" sz="1800" dirty="0" smtClean="0"/>
              <a:t>4000</a:t>
            </a:r>
            <a:r>
              <a:rPr lang="zh-CN" altLang="en-US" sz="1800" dirty="0" smtClean="0"/>
              <a:t>万条数据）</a:t>
            </a:r>
            <a:endParaRPr lang="en-US" altLang="zh-CN" sz="18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535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步骤与过程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76CF98-9FAD-EBD8-E8BD-3F74DCD9E1C9}"/>
              </a:ext>
            </a:extLst>
          </p:cNvPr>
          <p:cNvSpPr txBox="1"/>
          <p:nvPr/>
        </p:nvSpPr>
        <p:spPr>
          <a:xfrm>
            <a:off x="97035" y="1148918"/>
            <a:ext cx="8949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步骤</a:t>
            </a:r>
            <a:r>
              <a:rPr lang="en-US" altLang="zh-CN" sz="2400" dirty="0"/>
              <a:t>1</a:t>
            </a:r>
            <a:r>
              <a:rPr lang="zh-CN" altLang="en-US" sz="2400" dirty="0"/>
              <a:t>：初始化</a:t>
            </a:r>
            <a:r>
              <a:rPr lang="en-US" altLang="zh-CN" sz="2400" dirty="0" err="1"/>
              <a:t>SparkContext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初始化</a:t>
            </a:r>
            <a:r>
              <a:rPr lang="en-US" altLang="zh-CN" sz="2400" dirty="0" err="1"/>
              <a:t>SparkContext</a:t>
            </a:r>
            <a:r>
              <a:rPr lang="zh-CN" altLang="en-US" sz="2400" dirty="0"/>
              <a:t>，确保环境正常并可以运行</a:t>
            </a:r>
            <a:r>
              <a:rPr lang="en-US" altLang="zh-CN" sz="2400" dirty="0"/>
              <a:t>Spark</a:t>
            </a:r>
            <a:r>
              <a:rPr lang="zh-CN" altLang="en-US" sz="2400" dirty="0"/>
              <a:t>作业 </a:t>
            </a:r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/>
              <a:t>：导入数据集 </a:t>
            </a:r>
          </a:p>
          <a:p>
            <a:r>
              <a:rPr lang="zh-CN" altLang="en-US" sz="2400" dirty="0"/>
              <a:t>导入</a:t>
            </a:r>
            <a:r>
              <a:rPr lang="en-US" altLang="zh-CN" sz="2400" dirty="0"/>
              <a:t>2</a:t>
            </a:r>
            <a:r>
              <a:rPr lang="zh-CN" altLang="en-US" sz="2400" dirty="0"/>
              <a:t>个不同规模的数据集，模拟不同工作负载 </a:t>
            </a:r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3</a:t>
            </a:r>
            <a:r>
              <a:rPr lang="zh-CN" altLang="en-US" sz="2400" dirty="0"/>
              <a:t>：定义计算任务 </a:t>
            </a:r>
          </a:p>
          <a:p>
            <a:r>
              <a:rPr lang="zh-CN" altLang="en-US" sz="2400" dirty="0"/>
              <a:t>定义计算任务，使用</a:t>
            </a:r>
            <a:r>
              <a:rPr lang="en-US" altLang="zh-CN" sz="2400" dirty="0"/>
              <a:t>map</a:t>
            </a:r>
            <a:r>
              <a:rPr lang="zh-CN" altLang="en-US" sz="2400" dirty="0"/>
              <a:t>算子进行简单操作（词频统计）</a:t>
            </a:r>
            <a:endParaRPr lang="en-US" altLang="zh-CN" sz="2400" dirty="0"/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4</a:t>
            </a:r>
            <a:r>
              <a:rPr lang="zh-CN" altLang="en-US" sz="2400" dirty="0"/>
              <a:t>：应用不同的存储级别 </a:t>
            </a:r>
          </a:p>
          <a:p>
            <a:r>
              <a:rPr lang="zh-CN" altLang="en-US" sz="2400" dirty="0"/>
              <a:t>对每个数据集应用不同的存储级别，分别使用</a:t>
            </a:r>
            <a:r>
              <a:rPr lang="en-US" altLang="zh-CN" sz="2400" dirty="0"/>
              <a:t>MEMORY_ONLY</a:t>
            </a:r>
            <a:r>
              <a:rPr lang="zh-CN" altLang="en-US" sz="2400" dirty="0"/>
              <a:t>、</a:t>
            </a:r>
            <a:r>
              <a:rPr lang="en-US" altLang="zh-CN" sz="2400" dirty="0"/>
              <a:t>DISK_ONLY</a:t>
            </a:r>
            <a:r>
              <a:rPr lang="zh-CN" altLang="en-US" sz="2400" dirty="0"/>
              <a:t>和</a:t>
            </a:r>
            <a:r>
              <a:rPr lang="en-US" altLang="zh-CN" sz="2400" dirty="0"/>
              <a:t>MEMORY_AND_DISK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7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步骤与过程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76CF98-9FAD-EBD8-E8BD-3F74DCD9E1C9}"/>
              </a:ext>
            </a:extLst>
          </p:cNvPr>
          <p:cNvSpPr txBox="1"/>
          <p:nvPr/>
        </p:nvSpPr>
        <p:spPr>
          <a:xfrm>
            <a:off x="97035" y="1148918"/>
            <a:ext cx="8949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步骤</a:t>
            </a:r>
            <a:r>
              <a:rPr lang="en-US" altLang="zh-CN" sz="2400" dirty="0"/>
              <a:t>5</a:t>
            </a:r>
            <a:r>
              <a:rPr lang="zh-CN" altLang="en-US" sz="2400" dirty="0"/>
              <a:t>：计时与性能测量 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的</a:t>
            </a:r>
            <a:r>
              <a:rPr lang="en-US" altLang="zh-CN" sz="2400" dirty="0"/>
              <a:t>time</a:t>
            </a:r>
            <a:r>
              <a:rPr lang="zh-CN" altLang="en-US" sz="2400" dirty="0"/>
              <a:t>模块来测量不同存储级别下的运行时间 </a:t>
            </a:r>
            <a:endParaRPr lang="en-US" altLang="zh-CN" sz="2400" dirty="0"/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6</a:t>
            </a:r>
            <a:r>
              <a:rPr lang="zh-CN" altLang="en-US" sz="2400" dirty="0"/>
              <a:t>：资源监控 </a:t>
            </a:r>
          </a:p>
          <a:p>
            <a:r>
              <a:rPr lang="zh-CN" altLang="en-US" sz="2400" dirty="0"/>
              <a:t>使用系统监控工具来监控</a:t>
            </a:r>
            <a:r>
              <a:rPr lang="en-US" altLang="zh-CN" sz="2400" dirty="0"/>
              <a:t>CPU</a:t>
            </a:r>
            <a:r>
              <a:rPr lang="zh-CN" altLang="en-US" sz="2400" dirty="0"/>
              <a:t>、内存和磁盘的使用情况。在不同存储级别下，观察</a:t>
            </a:r>
            <a:r>
              <a:rPr lang="en-US" altLang="zh-CN" sz="2400" dirty="0"/>
              <a:t>CPU</a:t>
            </a:r>
            <a:r>
              <a:rPr lang="zh-CN" altLang="en-US" sz="2400" dirty="0"/>
              <a:t>的利用率、内存的占用情况以及磁盘的</a:t>
            </a:r>
            <a:r>
              <a:rPr lang="en-US" altLang="zh-CN" sz="2400" dirty="0"/>
              <a:t>I/O</a:t>
            </a:r>
            <a:r>
              <a:rPr lang="zh-CN" altLang="en-US" sz="2400" dirty="0"/>
              <a:t>负载（</a:t>
            </a:r>
            <a:r>
              <a:rPr lang="en-US" altLang="zh-CN" sz="2400" dirty="0"/>
              <a:t>glances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htop</a:t>
            </a:r>
            <a:r>
              <a:rPr lang="zh-CN" altLang="en-US" sz="2400" dirty="0"/>
              <a:t>等）</a:t>
            </a:r>
          </a:p>
          <a:p>
            <a:r>
              <a:rPr lang="zh-CN" altLang="en-US" sz="2400" dirty="0"/>
              <a:t>步骤</a:t>
            </a:r>
            <a:r>
              <a:rPr lang="en-US" altLang="zh-CN" sz="2400" dirty="0"/>
              <a:t>7</a:t>
            </a:r>
            <a:r>
              <a:rPr lang="zh-CN" altLang="en-US" sz="2400" dirty="0"/>
              <a:t>：清理缓存 </a:t>
            </a:r>
          </a:p>
          <a:p>
            <a:r>
              <a:rPr lang="zh-CN" altLang="en-US" sz="2400" dirty="0"/>
              <a:t>每次实验完成后，清理</a:t>
            </a:r>
            <a:r>
              <a:rPr lang="en-US" altLang="zh-CN" sz="2400" dirty="0"/>
              <a:t>RDD</a:t>
            </a:r>
            <a:r>
              <a:rPr lang="zh-CN" altLang="en-US" sz="2400" dirty="0"/>
              <a:t>的缓存，防止缓存影响后续实验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60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结果与分析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933148"/>
            <a:ext cx="3709851" cy="18955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70" y="994497"/>
            <a:ext cx="3488221" cy="17822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891" y="3263117"/>
            <a:ext cx="8319956" cy="71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左图为大数据集的情况下的时间，右图为小数据集的情况下的时间</a:t>
            </a:r>
            <a:endParaRPr lang="en-US" altLang="zh-CN" dirty="0" smtClean="0"/>
          </a:p>
          <a:p>
            <a:r>
              <a:rPr lang="zh-CN" altLang="en-US" dirty="0" smtClean="0"/>
              <a:t>从结果上看，大数据集显然时间比较长，此外，随着迭代次数的增加，可以发现后续几次的时间有下降的趋势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16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221A40-7A1A-9AE8-705B-3CEF4E198E63}"/>
              </a:ext>
            </a:extLst>
          </p:cNvPr>
          <p:cNvSpPr txBox="1"/>
          <p:nvPr/>
        </p:nvSpPr>
        <p:spPr>
          <a:xfrm>
            <a:off x="91002" y="568739"/>
            <a:ext cx="882984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结果与分析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994497"/>
            <a:ext cx="3956866" cy="1978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0" y="1028344"/>
            <a:ext cx="3821476" cy="19107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5760" y="3117669"/>
            <a:ext cx="8555087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</a:t>
            </a:r>
            <a:r>
              <a:rPr lang="zh-CN" altLang="en-US" dirty="0" smtClean="0"/>
              <a:t>集（左）：</a:t>
            </a:r>
            <a:r>
              <a:rPr lang="zh-CN" altLang="en-US" dirty="0"/>
              <a:t>内存使用率接近满载，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接近 </a:t>
            </a:r>
            <a:r>
              <a:rPr lang="en-US" altLang="zh-CN" dirty="0"/>
              <a:t>97%</a:t>
            </a:r>
            <a:r>
              <a:rPr lang="zh-CN" altLang="en-US" dirty="0"/>
              <a:t>，而 </a:t>
            </a:r>
            <a:r>
              <a:rPr lang="en-US" altLang="zh-CN" dirty="0"/>
              <a:t>DISK_ONLY </a:t>
            </a:r>
            <a:r>
              <a:rPr lang="zh-CN" altLang="en-US" dirty="0"/>
              <a:t>仅 </a:t>
            </a:r>
            <a:r>
              <a:rPr lang="en-US" altLang="zh-CN" dirty="0" smtClean="0"/>
              <a:t>92%</a:t>
            </a:r>
            <a:r>
              <a:rPr lang="zh-CN" altLang="en-US" dirty="0"/>
              <a:t>。小数据</a:t>
            </a:r>
            <a:r>
              <a:rPr lang="zh-CN" altLang="en-US" dirty="0" smtClean="0"/>
              <a:t>集（右）：</a:t>
            </a:r>
            <a:r>
              <a:rPr lang="zh-CN" altLang="en-US" dirty="0"/>
              <a:t>内存使用率较低，所有存储级别占用差异缩小，最高约为 </a:t>
            </a:r>
            <a:r>
              <a:rPr lang="en-US" altLang="zh-CN" dirty="0"/>
              <a:t>60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存储</a:t>
            </a:r>
            <a:r>
              <a:rPr lang="zh-CN" altLang="en-US" dirty="0"/>
              <a:t>级别影响：</a:t>
            </a:r>
            <a:r>
              <a:rPr lang="en-US" altLang="zh-CN" dirty="0"/>
              <a:t>MEMORY_ONLY </a:t>
            </a:r>
            <a:r>
              <a:rPr lang="zh-CN" altLang="en-US" dirty="0"/>
              <a:t>和 </a:t>
            </a:r>
            <a:r>
              <a:rPr lang="en-US" altLang="zh-CN" dirty="0"/>
              <a:t>MEMORY_AND_DISK </a:t>
            </a:r>
            <a:r>
              <a:rPr lang="zh-CN" altLang="en-US" dirty="0"/>
              <a:t>在大数据集下表现更为明显，内存使用率接近上限，充分利用内存优势。</a:t>
            </a:r>
            <a:r>
              <a:rPr lang="en-US" altLang="zh-CN" dirty="0"/>
              <a:t>DISK_ONLY </a:t>
            </a:r>
            <a:r>
              <a:rPr lang="zh-CN" altLang="en-US" dirty="0"/>
              <a:t>占用内存较少，但依赖磁盘，适合内存资源不足的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集大小的影响：大数据集 对内存压力大，内存利用率高，体现了存储级别对性能的显著影响。小数据集 对内存需求较小，所有存储级别的内存占用都较为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1264</Words>
  <Application>Microsoft Office PowerPoint</Application>
  <PresentationFormat>自定义</PresentationFormat>
  <Paragraphs>77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Geometria</vt:lpstr>
      <vt:lpstr>Gotham Bold</vt:lpstr>
      <vt:lpstr>Gotham Rounded Book</vt:lpstr>
      <vt:lpstr>DengXian</vt:lpstr>
      <vt:lpstr>兰亭黑-简 中黑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Singer</cp:lastModifiedBy>
  <cp:revision>286</cp:revision>
  <dcterms:created xsi:type="dcterms:W3CDTF">2017-10-31T12:19:00Z</dcterms:created>
  <dcterms:modified xsi:type="dcterms:W3CDTF">2024-12-17T03:55:37Z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