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7284"/>
  </p:normalViewPr>
  <p:slideViewPr>
    <p:cSldViewPr snapToGrid="0" snapToObjects="1">
      <p:cViewPr varScale="1">
        <p:scale>
          <a:sx n="75" d="100"/>
          <a:sy n="75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4C18-48F1-A246-955C-224CC65F3CC8}" type="datetimeFigureOut">
              <a:rPr kumimoji="1" lang="zh-CN" altLang="en-US" smtClean="0"/>
              <a:t>2019/7/5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39361-D459-A247-8F6D-058C8D4D23B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0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介绍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的基本概念，这是做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开发的基础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38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93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70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39361-D459-A247-8F6D-058C8D4D23B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42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51571" y="830178"/>
            <a:ext cx="8791575" cy="1335506"/>
          </a:xfrm>
        </p:spPr>
        <p:txBody>
          <a:bodyPr/>
          <a:lstStyle/>
          <a:p>
            <a:pPr algn="ctr"/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 开发实战课程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16266" y="2783891"/>
            <a:ext cx="8791575" cy="1655762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66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第四章 互联网地图服务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百度地图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高德地图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谷歌地图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Echarts</a:t>
            </a:r>
            <a:r>
              <a:rPr kumimoji="1" lang="zh-CN" altLang="en-US" dirty="0" smtClean="0"/>
              <a:t> 中</a:t>
            </a:r>
            <a:r>
              <a:rPr kumimoji="1" lang="en-US" altLang="zh-CN" dirty="0" smtClean="0"/>
              <a:t>Map</a:t>
            </a:r>
            <a:r>
              <a:rPr kumimoji="1" lang="zh-CN" altLang="en-US" dirty="0" smtClean="0"/>
              <a:t> 应用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定位、导航、手绘地图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5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第五章 倾斜摄影与三维建模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倾斜摄影概念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航拍注意事项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三维建模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模型修饰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775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第六章  </a:t>
            </a:r>
            <a:r>
              <a:rPr kumimoji="1" lang="en-US" altLang="zh-CN" dirty="0" err="1" smtClean="0"/>
              <a:t>CESium</a:t>
            </a:r>
            <a:r>
              <a:rPr kumimoji="1" lang="zh-CN" altLang="en-US" dirty="0" smtClean="0"/>
              <a:t> 三维地图开发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基本概念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三维模型加载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高程加载（在线、离线）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三维模型处理（单体化）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3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第七章、综合实战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前端框架融合（</a:t>
            </a:r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\react\angular)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96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25053"/>
            <a:ext cx="9905999" cy="3866148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近年来，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成为求职市场上最热门的行业之一，程序猿一直处于较高的薪资水平，然而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市场竞争也十分激烈，技术更新迭代速度可以和程序猿脱发的速度相当，掌握更多的技能是程序猿保持市场竞争力的重要手段。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据统计，我们现实生活中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以上的信息和地理位置相关，所以软件应用中基于位置的服务功能（</a:t>
            </a:r>
            <a:r>
              <a:rPr kumimoji="1" lang="en-US" altLang="zh-CN" dirty="0" smtClean="0"/>
              <a:t>LBS</a:t>
            </a:r>
            <a:r>
              <a:rPr kumimoji="1" lang="zh-CN" altLang="en-US" dirty="0" smtClean="0"/>
              <a:t>）十分普遍，这就催生了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开发这项技术。计算机、遥感、</a:t>
            </a:r>
            <a:r>
              <a:rPr kumimoji="1" lang="en-US" altLang="zh-CN" dirty="0" smtClean="0"/>
              <a:t>GPS</a:t>
            </a:r>
            <a:r>
              <a:rPr kumimoji="1" lang="zh-CN" altLang="en-US" dirty="0" smtClean="0"/>
              <a:t>、等技术的发展催生了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的发展，从上世界</a:t>
            </a:r>
            <a:r>
              <a:rPr kumimoji="1" lang="en-US" altLang="zh-CN" dirty="0" smtClean="0"/>
              <a:t>60</a:t>
            </a:r>
            <a:r>
              <a:rPr kumimoji="1" lang="zh-CN" altLang="en-US" dirty="0" smtClean="0"/>
              <a:t>年代开始，经过几十年的发展，</a:t>
            </a:r>
            <a:r>
              <a:rPr kumimoji="1" lang="en-US" altLang="zh-CN" dirty="0" smtClean="0"/>
              <a:t>GIS</a:t>
            </a:r>
            <a:r>
              <a:rPr kumimoji="1" lang="zh-CN" altLang="en-US" dirty="0" smtClean="0"/>
              <a:t>技术已形成了一套相对完整的技术体系。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0816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本课程将介绍主流的</a:t>
            </a:r>
            <a:r>
              <a:rPr kumimoji="1" lang="en-US" altLang="zh-CN" dirty="0" err="1"/>
              <a:t>WebGIS</a:t>
            </a:r>
            <a:r>
              <a:rPr kumimoji="1" lang="zh-CN" altLang="en-US" dirty="0"/>
              <a:t>实现方式，课程知识点非常广泛，为笔者近十年</a:t>
            </a:r>
            <a:r>
              <a:rPr kumimoji="1" lang="en-US" altLang="zh-CN" dirty="0"/>
              <a:t>GIS</a:t>
            </a:r>
            <a:r>
              <a:rPr kumimoji="1" lang="zh-CN" altLang="en-US" dirty="0"/>
              <a:t>开发的技术总结，课程内容包括地图数据生产、发布，二、三维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地图开发整个流程；另外根据实际项目场景介绍不同的实现方式；</a:t>
            </a:r>
            <a:endParaRPr kumimoji="1" lang="en-US" altLang="zh-CN" dirty="0"/>
          </a:p>
          <a:p>
            <a:r>
              <a:rPr kumimoji="1" lang="zh-CN" altLang="en-US" dirty="0"/>
              <a:t>课程以理论为基础，以</a:t>
            </a:r>
            <a:r>
              <a:rPr kumimoji="1" lang="en-US" altLang="zh-CN" dirty="0"/>
              <a:t>ArcGIS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ArcGIS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为重点、兼顾其他</a:t>
            </a:r>
            <a:r>
              <a:rPr kumimoji="1" lang="en-US" altLang="zh-CN" dirty="0" err="1"/>
              <a:t>WebGIS</a:t>
            </a:r>
            <a:r>
              <a:rPr kumimoji="1" lang="zh-CN" altLang="en-US" dirty="0"/>
              <a:t>技术框架，以项目实战落地为导向，学员通过本课程的学习能适应各公司</a:t>
            </a:r>
            <a:r>
              <a:rPr kumimoji="1" lang="en-US" altLang="zh-CN" dirty="0"/>
              <a:t>80%</a:t>
            </a:r>
            <a:r>
              <a:rPr kumimoji="1" lang="zh-CN" altLang="en-US" dirty="0"/>
              <a:t>以上的</a:t>
            </a:r>
            <a:r>
              <a:rPr kumimoji="1" lang="en-US" altLang="zh-CN" dirty="0"/>
              <a:t>GIS</a:t>
            </a:r>
            <a:r>
              <a:rPr kumimoji="1" lang="zh-CN" altLang="en-US" dirty="0"/>
              <a:t>技术要求，本课程适应于有一定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开发基础的程序员学习。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43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2" y="661737"/>
            <a:ext cx="9905998" cy="785646"/>
          </a:xfrm>
        </p:spPr>
        <p:txBody>
          <a:bodyPr/>
          <a:lstStyle/>
          <a:p>
            <a:r>
              <a:rPr kumimoji="1" lang="zh-CN" altLang="en-US" smtClean="0"/>
              <a:t>目录大纲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447383"/>
            <a:ext cx="9905999" cy="4809038"/>
          </a:xfrm>
        </p:spPr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ArcMap</a:t>
            </a:r>
            <a:r>
              <a:rPr kumimoji="1" lang="zh-CN" altLang="en-US" dirty="0" smtClean="0"/>
              <a:t>地图制图   （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ArcGIS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开发  （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、开源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解决方案   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、网络地图（百度、高德、谷歌地图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）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、倾斜摄影与三维建模 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、基于</a:t>
            </a:r>
            <a:r>
              <a:rPr kumimoji="1" lang="en-US" altLang="zh-CN" dirty="0" err="1" smtClean="0"/>
              <a:t>CesiumJS</a:t>
            </a:r>
            <a:r>
              <a:rPr kumimoji="1" lang="zh-CN" altLang="en-US" dirty="0" smtClean="0"/>
              <a:t>三维地图开发 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、综合实战  （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9</a:t>
            </a:r>
            <a:r>
              <a:rPr kumimoji="1" lang="zh-CN" altLang="en-US" dirty="0" smtClean="0"/>
              <a:t>、课程总结  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9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第一章 </a:t>
            </a:r>
            <a:r>
              <a:rPr kumimoji="1" lang="en-US" altLang="zh-CN" dirty="0" smtClean="0"/>
              <a:t>ArcMap</a:t>
            </a:r>
            <a:r>
              <a:rPr kumimoji="1" lang="zh-CN" altLang="en-US" dirty="0" smtClean="0"/>
              <a:t>地图制图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地理数据介绍</a:t>
            </a:r>
            <a:endParaRPr kumimoji="1" lang="en-US" altLang="zh-CN" dirty="0" smtClean="0"/>
          </a:p>
          <a:p>
            <a:r>
              <a:rPr kumimoji="1" lang="en-US" altLang="zh-CN" dirty="0" smtClean="0"/>
              <a:t>1.2</a:t>
            </a:r>
            <a:r>
              <a:rPr kumimoji="1" lang="zh-CN" altLang="en-US" dirty="0" smtClean="0"/>
              <a:t> 地图制图（地图工具）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1.3</a:t>
            </a:r>
            <a:r>
              <a:rPr kumimoji="1" lang="zh-CN" altLang="en-US" dirty="0" smtClean="0"/>
              <a:t> 空间分析</a:t>
            </a:r>
            <a:endParaRPr kumimoji="1" lang="en-US" altLang="zh-CN" dirty="0" smtClean="0"/>
          </a:p>
          <a:p>
            <a:r>
              <a:rPr kumimoji="1" lang="en-US" altLang="zh-CN" dirty="0" smtClean="0"/>
              <a:t>1.4</a:t>
            </a:r>
            <a:r>
              <a:rPr kumimoji="1" lang="zh-CN" altLang="en-US" dirty="0" smtClean="0"/>
              <a:t> 地图配色与整饰</a:t>
            </a:r>
            <a:endParaRPr kumimoji="1" lang="en-US" altLang="zh-CN" dirty="0" smtClean="0"/>
          </a:p>
          <a:p>
            <a:r>
              <a:rPr kumimoji="1" lang="en-US" altLang="zh-CN" dirty="0" smtClean="0"/>
              <a:t>1.5</a:t>
            </a:r>
            <a:r>
              <a:rPr kumimoji="1" lang="zh-CN" altLang="en-US" dirty="0" smtClean="0"/>
              <a:t> 地图发布与浏览</a:t>
            </a:r>
            <a:endParaRPr kumimoji="1" lang="en-US" altLang="zh-CN" dirty="0" smtClean="0"/>
          </a:p>
          <a:p>
            <a:r>
              <a:rPr kumimoji="1" lang="en-US" altLang="zh-CN" dirty="0" smtClean="0"/>
              <a:t>1.6</a:t>
            </a:r>
            <a:r>
              <a:rPr kumimoji="1" lang="zh-CN" altLang="en-US" dirty="0" smtClean="0"/>
              <a:t> 矢量切片</a:t>
            </a:r>
            <a:endParaRPr kumimoji="1" lang="en-US" altLang="zh-CN" dirty="0" smtClean="0"/>
          </a:p>
          <a:p>
            <a:r>
              <a:rPr kumimoji="1" lang="en-US" altLang="zh-CN" dirty="0" smtClean="0"/>
              <a:t>1.7</a:t>
            </a:r>
            <a:r>
              <a:rPr kumimoji="1" lang="zh-CN" altLang="en-US" dirty="0" smtClean="0"/>
              <a:t> 雷达点云数据处理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</a:t>
            </a:r>
            <a:r>
              <a:rPr kumimoji="1" lang="zh-CN" altLang="en-US" dirty="0" smtClean="0"/>
              <a:t> 地理数据介绍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坐标系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遥感</a:t>
            </a:r>
            <a:endParaRPr kumimoji="1" lang="en-US" altLang="zh-CN" dirty="0" smtClean="0"/>
          </a:p>
          <a:p>
            <a:r>
              <a:rPr kumimoji="1" lang="zh-CN" altLang="en-US" dirty="0" smtClean="0"/>
              <a:t>卫星定位系统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数据格式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3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22882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143000"/>
            <a:ext cx="9905999" cy="4648201"/>
          </a:xfrm>
        </p:spPr>
        <p:txBody>
          <a:bodyPr/>
          <a:lstStyle/>
          <a:p>
            <a:r>
              <a:rPr lang="zh-CN" altLang="en-US" smtClean="0"/>
              <a:t>大地坐标系</a:t>
            </a:r>
            <a:endParaRPr lang="en-US" altLang="zh-CN"/>
          </a:p>
          <a:p>
            <a:r>
              <a:rPr lang="zh-CN" altLang="en-US" smtClean="0"/>
              <a:t>空间直角坐标系</a:t>
            </a:r>
            <a:endParaRPr lang="en-US" altLang="zh-CN"/>
          </a:p>
          <a:p>
            <a:r>
              <a:rPr lang="zh-CN" altLang="en-US" smtClean="0"/>
              <a:t>平面直角坐标系</a:t>
            </a:r>
            <a:endParaRPr lang="en-US" altLang="zh-CN"/>
          </a:p>
          <a:p>
            <a:r>
              <a:rPr lang="zh-CN" altLang="en-US" smtClean="0"/>
              <a:t>地方独立坐标系</a:t>
            </a:r>
            <a:endParaRPr lang="en-US" altLang="zh-CN" smtClean="0"/>
          </a:p>
          <a:p>
            <a:r>
              <a:rPr lang="zh-CN" altLang="en-US" smtClean="0"/>
              <a:t>北京</a:t>
            </a:r>
            <a:r>
              <a:rPr lang="en-US" altLang="zh-CN" smtClean="0"/>
              <a:t>54</a:t>
            </a:r>
          </a:p>
          <a:p>
            <a:r>
              <a:rPr lang="zh-CN" altLang="en-US" smtClean="0"/>
              <a:t>西安</a:t>
            </a:r>
            <a:r>
              <a:rPr lang="en-US" altLang="zh-CN" smtClean="0"/>
              <a:t>80</a:t>
            </a:r>
          </a:p>
          <a:p>
            <a:r>
              <a:rPr lang="en-US" altLang="zh-CN" smtClean="0"/>
              <a:t>Wgs84</a:t>
            </a:r>
          </a:p>
          <a:p>
            <a:r>
              <a:rPr lang="zh-CN" altLang="en-US" smtClean="0"/>
              <a:t>大地</a:t>
            </a:r>
            <a:r>
              <a:rPr lang="en-US" altLang="zh-CN" smtClean="0"/>
              <a:t>2000</a:t>
            </a:r>
            <a:endParaRPr lang="en-US" altLang="zh-CN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4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第二章 </a:t>
            </a:r>
            <a:r>
              <a:rPr kumimoji="1" lang="en-US" altLang="zh-CN" dirty="0" smtClean="0"/>
              <a:t>ArcGIS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 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、版本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、基本概念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、点线面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GP</a:t>
            </a:r>
            <a:r>
              <a:rPr kumimoji="1" lang="zh-CN" altLang="en-US" dirty="0" smtClean="0"/>
              <a:t>服务发布与调用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、高级应用（空间查询）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、离线部署</a:t>
            </a:r>
            <a:endParaRPr kumimoji="1" lang="en-US" altLang="zh-CN" dirty="0" smtClean="0"/>
          </a:p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开发基础（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javascript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84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第三章 开源</a:t>
            </a:r>
            <a:r>
              <a:rPr kumimoji="1" lang="en-US" altLang="zh-CN" dirty="0" err="1" smtClean="0"/>
              <a:t>WebGIS</a:t>
            </a:r>
            <a:r>
              <a:rPr kumimoji="1" lang="zh-CN" altLang="en-US" dirty="0" smtClean="0"/>
              <a:t>解决方案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GeoServer</a:t>
            </a:r>
            <a:endParaRPr kumimoji="1" lang="en-US" altLang="zh-CN" dirty="0" smtClean="0"/>
          </a:p>
          <a:p>
            <a:r>
              <a:rPr kumimoji="1" lang="en-US" altLang="zh-CN" dirty="0" smtClean="0"/>
              <a:t>QGIS</a:t>
            </a:r>
          </a:p>
          <a:p>
            <a:r>
              <a:rPr kumimoji="1" lang="en-US" altLang="zh-CN" dirty="0" smtClean="0"/>
              <a:t>Leaflet</a:t>
            </a:r>
          </a:p>
          <a:p>
            <a:r>
              <a:rPr kumimoji="1" lang="en-US" altLang="zh-CN" smtClean="0"/>
              <a:t>Openlayers</a:t>
            </a:r>
          </a:p>
          <a:p>
            <a:r>
              <a:rPr kumimoji="1" lang="en-US" altLang="zh-CN" smtClean="0"/>
              <a:t>Turf.js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979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110</TotalTime>
  <Words>547</Words>
  <Application>Microsoft Office PowerPoint</Application>
  <PresentationFormat>宽屏</PresentationFormat>
  <Paragraphs>77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Tw Cen MT</vt:lpstr>
      <vt:lpstr>DengXian</vt:lpstr>
      <vt:lpstr>宋体</vt:lpstr>
      <vt:lpstr>Arial</vt:lpstr>
      <vt:lpstr>Trebuchet MS</vt:lpstr>
      <vt:lpstr>电路</vt:lpstr>
      <vt:lpstr>WebGIS 开发实战课程</vt:lpstr>
      <vt:lpstr>课程概述</vt:lpstr>
      <vt:lpstr>课程介绍</vt:lpstr>
      <vt:lpstr>目录大纲</vt:lpstr>
      <vt:lpstr>第一章 ArcMap地图制图 </vt:lpstr>
      <vt:lpstr>1.1 地理数据介绍</vt:lpstr>
      <vt:lpstr>PowerPoint 演示文稿</vt:lpstr>
      <vt:lpstr>第二章 ArcGIS javascript api 开发</vt:lpstr>
      <vt:lpstr>第三章 开源WebGIS解决方案</vt:lpstr>
      <vt:lpstr>第四章 互联网地图服务</vt:lpstr>
      <vt:lpstr>第五章 倾斜摄影与三维建模</vt:lpstr>
      <vt:lpstr>第六章  CESium 三维地图开发</vt:lpstr>
      <vt:lpstr>第七章、综合实战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WebGIS 开发实战课程</dc:title>
  <dc:creator>Microsoft Office 用户</dc:creator>
  <cp:lastModifiedBy>微软用户</cp:lastModifiedBy>
  <cp:revision>12</cp:revision>
  <dcterms:created xsi:type="dcterms:W3CDTF">2019-07-04T13:24:07Z</dcterms:created>
  <dcterms:modified xsi:type="dcterms:W3CDTF">2019-07-05T07:14:34Z</dcterms:modified>
</cp:coreProperties>
</file>