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5" r:id="rId2"/>
    <p:sldId id="367" r:id="rId3"/>
    <p:sldId id="567" r:id="rId4"/>
    <p:sldId id="618" r:id="rId5"/>
    <p:sldId id="598" r:id="rId6"/>
    <p:sldId id="631" r:id="rId7"/>
    <p:sldId id="607" r:id="rId8"/>
    <p:sldId id="608" r:id="rId9"/>
    <p:sldId id="632" r:id="rId10"/>
    <p:sldId id="609" r:id="rId11"/>
    <p:sldId id="634" r:id="rId12"/>
    <p:sldId id="596" r:id="rId13"/>
    <p:sldId id="635" r:id="rId14"/>
    <p:sldId id="610" r:id="rId15"/>
    <p:sldId id="633" r:id="rId16"/>
    <p:sldId id="456" r:id="rId17"/>
  </p:sldIdLst>
  <p:sldSz cx="23039388" cy="12960350"/>
  <p:notesSz cx="6858000" cy="9144000"/>
  <p:custDataLst>
    <p:tags r:id="rId2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5"/>
            <p14:sldId id="367"/>
            <p14:sldId id="567"/>
            <p14:sldId id="618"/>
            <p14:sldId id="598"/>
            <p14:sldId id="631"/>
            <p14:sldId id="607"/>
            <p14:sldId id="608"/>
            <p14:sldId id="632"/>
            <p14:sldId id="609"/>
            <p14:sldId id="634"/>
            <p14:sldId id="596"/>
            <p14:sldId id="635"/>
            <p14:sldId id="610"/>
            <p14:sldId id="633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9">
          <p15:clr>
            <a:srgbClr val="A4A3A4"/>
          </p15:clr>
        </p15:guide>
        <p15:guide id="2" pos="7256">
          <p15:clr>
            <a:srgbClr val="A4A3A4"/>
          </p15:clr>
        </p15:guide>
        <p15:guide id="3" pos="4599">
          <p15:clr>
            <a:srgbClr val="A4A3A4"/>
          </p15:clr>
        </p15:guide>
        <p15:guide id="4" pos="9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强 李" initials="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218DD6"/>
    <a:srgbClr val="E3ECF2"/>
    <a:srgbClr val="6F7378"/>
    <a:srgbClr val="C9C9C9"/>
    <a:srgbClr val="1475B2"/>
    <a:srgbClr val="002368"/>
    <a:srgbClr val="F2F2F2"/>
    <a:srgbClr val="0C579C"/>
    <a:srgbClr val="00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75498" autoAdjust="0"/>
  </p:normalViewPr>
  <p:slideViewPr>
    <p:cSldViewPr>
      <p:cViewPr varScale="1">
        <p:scale>
          <a:sx n="46" d="100"/>
          <a:sy n="46" d="100"/>
        </p:scale>
        <p:origin x="198" y="60"/>
      </p:cViewPr>
      <p:guideLst>
        <p:guide orient="horz" pos="3839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70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54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60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600" indent="-863600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600" indent="-863600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231" y="8306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8" name="组合 7"/>
          <p:cNvGrpSpPr/>
          <p:nvPr/>
        </p:nvGrpSpPr>
        <p:grpSpPr>
          <a:xfrm>
            <a:off x="1900518" y="4481724"/>
            <a:ext cx="19687773" cy="2507238"/>
            <a:chOff x="5266365" y="4481724"/>
            <a:chExt cx="13759531" cy="2507238"/>
          </a:xfrm>
        </p:grpSpPr>
        <p:sp>
          <p:nvSpPr>
            <p:cNvPr id="9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8000" b="1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项目课（四）</a:t>
              </a:r>
              <a:endParaRPr lang="en-US" altLang="zh-CN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53"/>
            <p:cNvSpPr txBox="1"/>
            <p:nvPr/>
          </p:nvSpPr>
          <p:spPr>
            <a:xfrm>
              <a:off x="8090896" y="6066942"/>
              <a:ext cx="1093500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>
                  <a:solidFill>
                    <a:srgbClr val="4D4D4D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Noto Sans CJK SC Medium" charset="-122"/>
                </a:rPr>
                <a:t> ——</a:t>
              </a:r>
              <a:r>
                <a:rPr lang="en-US" altLang="zh-CN" sz="540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Wilson</a:t>
              </a:r>
              <a:r>
                <a:rPr lang="zh-CN" altLang="en-US" sz="540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老师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12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3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pic>
          <p:nvPicPr>
            <p:cNvPr id="14" name="图片 13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6584587" y="7769971"/>
            <a:ext cx="9870213" cy="2892425"/>
          </a:xfrm>
        </p:spPr>
        <p:txBody>
          <a:bodyPr/>
          <a:lstStyle/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</a:t>
            </a:r>
            <a:r>
              <a:rPr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项目优化</a:t>
            </a:r>
          </a:p>
          <a:p>
            <a:endParaRPr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58023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从哪些方面入手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8" name="矩形 7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383197" y="8841556"/>
            <a:ext cx="2419320" cy="1733619"/>
            <a:chOff x="18383197" y="8751556"/>
            <a:chExt cx="2419320" cy="1733619"/>
          </a:xfrm>
        </p:grpSpPr>
        <p:sp>
          <p:nvSpPr>
            <p:cNvPr id="13" name="矩形 12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圆角矩形"/>
          <p:cNvSpPr/>
          <p:nvPr/>
        </p:nvSpPr>
        <p:spPr>
          <a:xfrm>
            <a:off x="3685457" y="4796155"/>
            <a:ext cx="15094382" cy="477456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作为一个双边市场，"/>
          <p:cNvSpPr txBox="1"/>
          <p:nvPr/>
        </p:nvSpPr>
        <p:spPr>
          <a:xfrm>
            <a:off x="4839853" y="4498363"/>
            <a:ext cx="4008071" cy="58477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 defTabSz="457200">
              <a:defRPr sz="3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38499" y="5310175"/>
            <a:ext cx="1591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js,css代码公用代码提取, </a:t>
            </a:r>
            <a:r>
              <a:rPr lang="en-US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ui</a:t>
            </a:r>
            <a:r>
              <a:rPr lang="zh-CN" altLang="en-US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框架按</a:t>
            </a: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需引入</a:t>
            </a:r>
            <a:endParaRPr sz="36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38499" y="6119548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en-US" altLang="zh-CN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js,css代码的压缩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37229" y="6927750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图片文件的压缩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(tinypng.com)</a:t>
            </a: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，太大的直接放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cdn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37229" y="7735952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gzip压缩</a:t>
            </a:r>
            <a:r>
              <a:rPr 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（服务端压缩）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37229" y="8544153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cdn加</a:t>
            </a:r>
            <a:r>
              <a:rPr 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速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</a:t>
            </a: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节点速度快，不需要占用本地资源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231" y="1109192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DllPlugin</a:t>
            </a:r>
          </a:p>
          <a:p>
            <a:endParaRPr sz="6600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8" name="矩形 7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383196" y="9570720"/>
            <a:ext cx="2419320" cy="1733619"/>
            <a:chOff x="18383197" y="8751556"/>
            <a:chExt cx="2419320" cy="1733619"/>
          </a:xfrm>
        </p:grpSpPr>
        <p:sp>
          <p:nvSpPr>
            <p:cNvPr id="13" name="矩形 12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圆角矩形"/>
          <p:cNvSpPr/>
          <p:nvPr/>
        </p:nvSpPr>
        <p:spPr>
          <a:xfrm>
            <a:off x="3685457" y="4796155"/>
            <a:ext cx="15012490" cy="477456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作为一个双边市场，"/>
          <p:cNvSpPr txBox="1"/>
          <p:nvPr/>
        </p:nvSpPr>
        <p:spPr>
          <a:xfrm>
            <a:off x="2805564" y="4498363"/>
            <a:ext cx="4008071" cy="58477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 defTabSz="457200">
              <a:defRPr sz="3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41441" y="5513209"/>
            <a:ext cx="14041755" cy="332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C579C"/>
              </a:buClr>
              <a:buFont typeface="Wingdings" panose="05000000000000000000" charset="0"/>
              <a:buNone/>
            </a:pPr>
            <a:r>
              <a:rPr sz="3600">
                <a:latin typeface="思源黑体 CN Normal" panose="020B0400000000000000" charset="-122"/>
                <a:ea typeface="思源黑体 CN Normal" panose="020B0400000000000000" charset="-122"/>
              </a:rPr>
              <a:t>DLL(Dynamic Link Library)文件为动态链接库文件,在Windows中，许多应用程序并不是一个完整的可执行文件，它们被分割成一些相对独立的动态链接库，即DLL文件，放置于系统中。当我们执行某一个程序时，相应的DLL文件就会被调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231" y="1109192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vue-cli3</a:t>
            </a:r>
          </a:p>
          <a:p>
            <a:endParaRPr sz="6600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8" name="矩形 7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0072" y="9526786"/>
            <a:ext cx="2419320" cy="1733619"/>
            <a:chOff x="18383197" y="8751556"/>
            <a:chExt cx="2419320" cy="1733619"/>
          </a:xfrm>
        </p:grpSpPr>
        <p:sp>
          <p:nvSpPr>
            <p:cNvPr id="13" name="矩形 12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圆角矩形"/>
          <p:cNvSpPr/>
          <p:nvPr/>
        </p:nvSpPr>
        <p:spPr>
          <a:xfrm>
            <a:off x="3685457" y="4796155"/>
            <a:ext cx="15161256" cy="477456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作为一个双边市场，"/>
          <p:cNvSpPr txBox="1"/>
          <p:nvPr/>
        </p:nvSpPr>
        <p:spPr>
          <a:xfrm>
            <a:off x="2805564" y="4498363"/>
            <a:ext cx="4008071" cy="58477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 defTabSz="457200">
              <a:defRPr sz="3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69067" y="6014205"/>
            <a:ext cx="1091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pitchFamily="2" charset="2"/>
              <a:buChar char="n"/>
            </a:pPr>
            <a:r>
              <a:rPr sz="3600">
                <a:latin typeface="思源黑体 CN Normal" panose="020B0400000000000000" charset="-122"/>
                <a:ea typeface="思源黑体 CN Normal" panose="020B0400000000000000" charset="-122"/>
              </a:rPr>
              <a:t> npm install uglifyjs-webpack-plugin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9067" y="7425175"/>
            <a:ext cx="1091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pitchFamily="2" charset="2"/>
              <a:buChar char="n"/>
            </a:pPr>
            <a:r>
              <a:rPr sz="360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sz="3600">
                <a:latin typeface="思源黑体 CN Normal" panose="020B0400000000000000" charset="-122"/>
                <a:ea typeface="思源黑体 CN Normal" panose="020B0400000000000000" charset="-122"/>
              </a:rPr>
              <a:t>配置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</a:rPr>
              <a:t>vue.config.js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4303395" y="7769860"/>
            <a:ext cx="14410690" cy="1476375"/>
          </a:xfrm>
        </p:spPr>
        <p:txBody>
          <a:bodyPr wrap="square"/>
          <a:lstStyle/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常见的坑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58023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踩坑时刻</a:t>
            </a:r>
          </a:p>
        </p:txBody>
      </p:sp>
      <p:sp>
        <p:nvSpPr>
          <p:cNvPr id="16" name="圆角矩形"/>
          <p:cNvSpPr/>
          <p:nvPr/>
        </p:nvSpPr>
        <p:spPr>
          <a:xfrm>
            <a:off x="2743200" y="2819400"/>
            <a:ext cx="16764000" cy="675132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作为一个双边市场，"/>
          <p:cNvSpPr txBox="1"/>
          <p:nvPr/>
        </p:nvSpPr>
        <p:spPr>
          <a:xfrm>
            <a:off x="3531718" y="4483653"/>
            <a:ext cx="4008071" cy="58477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 defTabSz="457200">
              <a:defRPr sz="3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30364" y="3510175"/>
            <a:ext cx="15911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修改配置文件没有重启服务导致错误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(vue.config.js,until.js)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30364" y="4703975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data 中对象属性没有声明，会监听不到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30364" y="5857770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v-if 切换时，有时不会销毁两个相同的组件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0364" y="7190635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数组和对象数据的修改的注意方法</a:t>
            </a:r>
            <a:r>
              <a:rPr lang="en-US" altLang="zh-CN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(this.arr[1]=1)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30364" y="8523500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Vue 的非受控组件实现模式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6584587" y="7769971"/>
            <a:ext cx="9870213" cy="1476375"/>
          </a:xfrm>
        </p:spPr>
        <p:txBody>
          <a:bodyPr/>
          <a:lstStyle/>
          <a:p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58023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vuex</a:t>
            </a:r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是什么？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8" name="矩形 7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809694" y="10169960"/>
            <a:ext cx="2419320" cy="1733619"/>
            <a:chOff x="18383197" y="8751556"/>
            <a:chExt cx="2419320" cy="1733619"/>
          </a:xfrm>
        </p:grpSpPr>
        <p:sp>
          <p:nvSpPr>
            <p:cNvPr id="13" name="矩形 12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圆角矩形"/>
          <p:cNvSpPr/>
          <p:nvPr/>
        </p:nvSpPr>
        <p:spPr>
          <a:xfrm>
            <a:off x="3685456" y="4796155"/>
            <a:ext cx="15821743" cy="537380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作为一个双边市场，"/>
          <p:cNvSpPr txBox="1"/>
          <p:nvPr/>
        </p:nvSpPr>
        <p:spPr>
          <a:xfrm>
            <a:off x="2805564" y="4498363"/>
            <a:ext cx="4008071" cy="58477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 defTabSz="457200">
              <a:defRPr sz="3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48499" y="5281295"/>
            <a:ext cx="1591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是一个专为 Vue.js 应用程序开发的状态管理模式。</a:t>
            </a:r>
            <a:r>
              <a:rPr lang="en-US" altLang="zh-CN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(</a:t>
            </a:r>
            <a:r>
              <a:rPr lang="zh-CN" altLang="en-US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也称全局状态管理</a:t>
            </a:r>
            <a:r>
              <a:rPr lang="en-US" altLang="zh-CN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)</a:t>
            </a:r>
            <a:endParaRPr lang="en-US" altLang="zh-CN" sz="36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endParaRPr lang="en-US" altLang="zh-CN" sz="360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49769" y="6233462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en-US" altLang="zh-CN" sz="36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什么是“状态管理模式”？</a:t>
            </a:r>
            <a:endParaRPr lang="en-US" altLang="zh-CN" sz="360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9769" y="7010827"/>
            <a:ext cx="15003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Clr>
                <a:srgbClr val="0C579C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从视图层事件源到数据变迁的映射过程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的一个管理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9134" y="7733967"/>
            <a:ext cx="150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运行机制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8499" y="8518827"/>
            <a:ext cx="150037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Clr>
                <a:srgbClr val="0C579C"/>
              </a:buCl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采用集中式存储管理应用所有组件的状态，并以相应的规则保证状态以一种可预测的方式发生变化。（统一管理）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58023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什么场景下使用</a:t>
            </a:r>
            <a:r>
              <a:rPr lang="en-US" altLang="zh-CN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?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8" name="矩形 7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719694" y="9029167"/>
            <a:ext cx="2419320" cy="1733619"/>
            <a:chOff x="18383197" y="8751556"/>
            <a:chExt cx="2419320" cy="1733619"/>
          </a:xfrm>
        </p:grpSpPr>
        <p:sp>
          <p:nvSpPr>
            <p:cNvPr id="13" name="矩形 12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圆角矩形"/>
          <p:cNvSpPr/>
          <p:nvPr/>
        </p:nvSpPr>
        <p:spPr>
          <a:xfrm>
            <a:off x="4082098" y="4796156"/>
            <a:ext cx="15079237" cy="3967128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作为一个双边市场，"/>
          <p:cNvSpPr txBox="1"/>
          <p:nvPr/>
        </p:nvSpPr>
        <p:spPr>
          <a:xfrm>
            <a:off x="2805564" y="4498363"/>
            <a:ext cx="4008071" cy="58477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 defTabSz="457200">
              <a:defRPr sz="3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13635" y="5252085"/>
            <a:ext cx="12301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多组件嵌套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13635" y="6362700"/>
            <a:ext cx="1139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兄弟组件传值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13635" y="7473315"/>
            <a:ext cx="1139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altLang="en-US" sz="36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多组件共享状态</a:t>
            </a:r>
            <a:endParaRPr lang="en-US" altLang="zh-CN" sz="360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6584587" y="7769971"/>
            <a:ext cx="9870213" cy="1476375"/>
          </a:xfrm>
        </p:spPr>
        <p:txBody>
          <a:bodyPr/>
          <a:lstStyle/>
          <a:p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Sass</a:t>
            </a:r>
            <a:r>
              <a:rPr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的使用及封装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110982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安装</a:t>
            </a:r>
            <a:r>
              <a:rPr lang="en-US" altLang="zh-CN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Sass(cli2.x)</a:t>
            </a:r>
            <a:endParaRPr sz="6600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2624509" y="3578177"/>
            <a:ext cx="18180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latinLnBrk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1.</a:t>
            </a:r>
            <a:r>
              <a:rPr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npm install --save-dev sass-loader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(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安装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sass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)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indent="0" latinLnBrk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2.</a:t>
            </a:r>
            <a:r>
              <a:rPr sz="4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npm install --save-dev node-sass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(sass-loader依赖于node-sass)</a:t>
            </a:r>
          </a:p>
          <a:p>
            <a:pPr indent="0" latinLnBrk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3.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配置Sass解析器 webpack.base.conf.js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55" y="6641465"/>
            <a:ext cx="11294745" cy="289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265" y="7764145"/>
            <a:ext cx="7141210" cy="65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"/>
          <p:cNvSpPr/>
          <p:nvPr/>
        </p:nvSpPr>
        <p:spPr>
          <a:xfrm>
            <a:off x="3685540" y="4710430"/>
            <a:ext cx="16764000" cy="488759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719866" y="52435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封装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9694" y="5544340"/>
            <a:ext cx="103576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sz="4000">
                <a:latin typeface="思源黑体 CN Normal" panose="020B0400000000000000" charset="-122"/>
                <a:ea typeface="思源黑体 CN Normal" panose="020B0400000000000000" charset="-122"/>
              </a:rPr>
              <a:t>@mixin混合器</a:t>
            </a:r>
            <a:r>
              <a:rPr lang="zh-CN" sz="4000">
                <a:latin typeface="思源黑体 CN Normal" panose="020B0400000000000000" charset="-122"/>
                <a:ea typeface="思源黑体 CN Normal" panose="020B0400000000000000" charset="-122"/>
              </a:rPr>
              <a:t>封装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59694" y="7105420"/>
            <a:ext cx="103576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sz="4000">
                <a:latin typeface="思源黑体 CN Normal" panose="020B0400000000000000" charset="-122"/>
                <a:ea typeface="思源黑体 CN Normal" panose="020B0400000000000000" charset="-122"/>
              </a:rPr>
              <a:t>变量封装</a:t>
            </a:r>
            <a:endParaRPr sz="40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9" name="矩形 8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717332" y="9649911"/>
            <a:ext cx="2419320" cy="1733619"/>
            <a:chOff x="18383197" y="8751556"/>
            <a:chExt cx="2419320" cy="1733619"/>
          </a:xfrm>
        </p:grpSpPr>
        <p:sp>
          <p:nvSpPr>
            <p:cNvPr id="18" name="矩形 17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719866" y="52435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封装</a:t>
            </a:r>
            <a:endParaRPr lang="zh-CN" altLang="en-US" sz="6600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5421" b="4468"/>
          <a:stretch/>
        </p:blipFill>
        <p:spPr>
          <a:xfrm>
            <a:off x="2312670" y="4012867"/>
            <a:ext cx="6800215" cy="49873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2220" t="2149" r="664" b="8981"/>
          <a:stretch/>
        </p:blipFill>
        <p:spPr>
          <a:xfrm>
            <a:off x="11069694" y="4215367"/>
            <a:ext cx="9898998" cy="45823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89835" y="2465705"/>
            <a:ext cx="6446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Clr>
                <a:srgbClr val="0C579C"/>
              </a:buClr>
              <a:buFont typeface="Wingdings" panose="05000000000000000000" charset="0"/>
              <a:buNone/>
            </a:pPr>
            <a:r>
              <a:rPr lang="zh-CN" altLang="en-US" sz="4000">
                <a:latin typeface="思源黑体 CN Normal" panose="020B0400000000000000" charset="-122"/>
                <a:ea typeface="思源黑体 CN Normal" panose="020B0400000000000000" charset="-122"/>
              </a:rPr>
              <a:t>变量封装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446635" y="2465705"/>
            <a:ext cx="6446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Clr>
                <a:srgbClr val="0C579C"/>
              </a:buClr>
              <a:buFont typeface="Wingdings" panose="05000000000000000000" charset="0"/>
              <a:buNone/>
            </a:pPr>
            <a:r>
              <a:rPr lang="en-US" altLang="zh-CN" sz="4000">
                <a:latin typeface="思源黑体 CN Normal" panose="020B0400000000000000" charset="-122"/>
                <a:ea typeface="思源黑体 CN Normal" panose="020B0400000000000000" charset="-122"/>
              </a:rPr>
              <a:t>@mixin</a:t>
            </a:r>
            <a:r>
              <a:rPr lang="zh-CN" altLang="en-US" sz="4000">
                <a:latin typeface="思源黑体 CN Normal" panose="020B0400000000000000" charset="-122"/>
                <a:ea typeface="思源黑体 CN Normal" panose="020B0400000000000000" charset="-122"/>
              </a:rPr>
              <a:t>混入封装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"/>
          <p:cNvSpPr/>
          <p:nvPr/>
        </p:nvSpPr>
        <p:spPr>
          <a:xfrm>
            <a:off x="4082098" y="4710430"/>
            <a:ext cx="16031875" cy="424474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719866" y="524357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引入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29694" y="5544185"/>
            <a:ext cx="97492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sz="4000">
                <a:latin typeface="思源黑体 CN Normal" panose="020B0400000000000000" charset="-122"/>
                <a:ea typeface="思源黑体 CN Normal" panose="020B0400000000000000" charset="-122"/>
              </a:rPr>
              <a:t>@</a:t>
            </a:r>
            <a:r>
              <a:rPr lang="en-US" sz="4000">
                <a:latin typeface="思源黑体 CN Normal" panose="020B0400000000000000" charset="-122"/>
                <a:ea typeface="思源黑体 CN Normal" panose="020B0400000000000000" charset="-122"/>
              </a:rPr>
              <a:t>import</a:t>
            </a:r>
            <a:r>
              <a:rPr lang="zh-CN" altLang="en-US" sz="4000">
                <a:latin typeface="思源黑体 CN Normal" panose="020B0400000000000000" charset="-122"/>
                <a:ea typeface="思源黑体 CN Normal" panose="020B0400000000000000" charset="-122"/>
              </a:rPr>
              <a:t>单组件引入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29694" y="7105650"/>
            <a:ext cx="98330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C579C"/>
              </a:buClr>
              <a:buFont typeface="Wingdings" panose="05000000000000000000" charset="0"/>
              <a:buChar char="n"/>
            </a:pPr>
            <a:r>
              <a:rPr lang="zh-CN" sz="4000">
                <a:latin typeface="思源黑体 CN Normal" panose="020B0400000000000000" charset="-122"/>
                <a:ea typeface="思源黑体 CN Normal" panose="020B0400000000000000" charset="-122"/>
              </a:rPr>
              <a:t>全局引入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37786" y="3008229"/>
            <a:ext cx="2544312" cy="1701928"/>
            <a:chOff x="1537786" y="2918229"/>
            <a:chExt cx="2544312" cy="1701928"/>
          </a:xfrm>
        </p:grpSpPr>
        <p:sp>
          <p:nvSpPr>
            <p:cNvPr id="9" name="矩形 8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717332" y="9649911"/>
            <a:ext cx="2419320" cy="1733619"/>
            <a:chOff x="18383197" y="8751556"/>
            <a:chExt cx="2419320" cy="1733619"/>
          </a:xfrm>
        </p:grpSpPr>
        <p:sp>
          <p:nvSpPr>
            <p:cNvPr id="18" name="矩形 17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d18a1b1-6a45-4a7c-afb4-3587f78e861a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7</TotalTime>
  <Words>341</Words>
  <Application>Microsoft Office PowerPoint</Application>
  <PresentationFormat>自定义</PresentationFormat>
  <Paragraphs>51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Helvetica Neue Medium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Calibri</vt:lpstr>
      <vt:lpstr>Wingdings</vt:lpstr>
      <vt:lpstr>《成为前端开发工程师》走进高校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梁玮</cp:lastModifiedBy>
  <cp:revision>1097</cp:revision>
  <dcterms:created xsi:type="dcterms:W3CDTF">2014-06-24T08:28:00Z</dcterms:created>
  <dcterms:modified xsi:type="dcterms:W3CDTF">2019-07-25T10:00:11Z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