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57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4" r:id="rId16"/>
    <p:sldId id="277" r:id="rId17"/>
    <p:sldId id="278" r:id="rId18"/>
    <p:sldId id="281" r:id="rId19"/>
    <p:sldId id="282" r:id="rId20"/>
    <p:sldId id="285" r:id="rId21"/>
    <p:sldId id="279" r:id="rId22"/>
    <p:sldId id="283" r:id="rId23"/>
    <p:sldId id="280" r:id="rId24"/>
    <p:sldId id="262" r:id="rId25"/>
    <p:sldId id="286" r:id="rId26"/>
    <p:sldId id="287" r:id="rId27"/>
    <p:sldId id="263" r:id="rId28"/>
    <p:sldId id="264" r:id="rId29"/>
    <p:sldId id="265" r:id="rId30"/>
    <p:sldId id="266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DE200D-1401-432B-9F6F-4CE2A8AC81F7}">
          <p14:sldIdLst>
            <p14:sldId id="256"/>
            <p14:sldId id="258"/>
            <p14:sldId id="259"/>
            <p14:sldId id="257"/>
            <p14:sldId id="260"/>
          </p14:sldIdLst>
        </p14:section>
        <p14:section name="1.1 坐标系统" id="{89AF537B-650F-4320-9601-C605945C544A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S数据" id="{1D39F8F0-0B36-4FB4-8A76-80C3C14322BA}">
          <p14:sldIdLst>
            <p14:sldId id="275"/>
            <p14:sldId id="276"/>
            <p14:sldId id="284"/>
            <p14:sldId id="277"/>
          </p14:sldIdLst>
        </p14:section>
        <p14:section name="空间分析" id="{75AEBCDD-10EA-4FD3-B7B0-B964512D70C8}">
          <p14:sldIdLst>
            <p14:sldId id="278"/>
            <p14:sldId id="281"/>
            <p14:sldId id="282"/>
            <p14:sldId id="285"/>
          </p14:sldIdLst>
        </p14:section>
        <p14:section name="地图制图与服务发布" id="{FBDC4954-DE42-4192-8656-2E06C2EF7D47}">
          <p14:sldIdLst>
            <p14:sldId id="279"/>
            <p14:sldId id="283"/>
            <p14:sldId id="280"/>
          </p14:sldIdLst>
        </p14:section>
        <p14:section name="ArcGIS Javascript Api" id="{FCC6A585-6DB8-441F-9332-19B7936CE684}">
          <p14:sldIdLst>
            <p14:sldId id="262"/>
            <p14:sldId id="286"/>
            <p14:sldId id="287"/>
            <p14:sldId id="263"/>
            <p14:sldId id="264"/>
            <p14:sldId id="265"/>
            <p14:sldId id="266"/>
            <p14:sldId id="267"/>
          </p14:sldIdLst>
        </p14:section>
        <p14:section name="无标题节" id="{7B075844-7820-462C-A1B7-413A65FB96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7990" autoAdjust="0"/>
  </p:normalViewPr>
  <p:slideViewPr>
    <p:cSldViewPr snapToGrid="0" snapToObjects="1">
      <p:cViewPr varScale="1">
        <p:scale>
          <a:sx n="70" d="100"/>
          <a:sy n="7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4C18-48F1-A246-955C-224CC65F3CC8}" type="datetimeFigureOut">
              <a:rPr kumimoji="1" lang="zh-CN" altLang="en-US" smtClean="0"/>
              <a:t>2019/7/31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9361-D459-A247-8F6D-058C8D4D2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的基本概念，这是做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开发的基础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3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54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4.X </a:t>
            </a:r>
            <a:r>
              <a:rPr lang="zh-CN" altLang="en-US" smtClean="0"/>
              <a:t>版本主要提供对三维地图功能的支持同时包括大部分</a:t>
            </a:r>
            <a:r>
              <a:rPr lang="en-US" altLang="zh-CN" smtClean="0"/>
              <a:t>3.X</a:t>
            </a:r>
            <a:r>
              <a:rPr lang="zh-CN" altLang="en-US" smtClean="0"/>
              <a:t>版本的功能，</a:t>
            </a:r>
            <a:r>
              <a:rPr lang="en-US" altLang="zh-CN" smtClean="0"/>
              <a:t>3.X</a:t>
            </a:r>
            <a:r>
              <a:rPr lang="zh-CN" altLang="en-US" smtClean="0"/>
              <a:t>版本不具备</a:t>
            </a:r>
            <a:r>
              <a:rPr lang="en-US" altLang="zh-CN" smtClean="0"/>
              <a:t>3D</a:t>
            </a:r>
            <a:r>
              <a:rPr lang="zh-CN" altLang="en-US" smtClean="0"/>
              <a:t>，随着</a:t>
            </a:r>
            <a:r>
              <a:rPr lang="en-US" altLang="zh-CN" smtClean="0"/>
              <a:t>4.X</a:t>
            </a:r>
            <a:r>
              <a:rPr lang="zh-CN" altLang="en-US" smtClean="0"/>
              <a:t>版本的迭代，将逐步包含所有</a:t>
            </a:r>
            <a:r>
              <a:rPr lang="en-US" altLang="zh-CN" smtClean="0"/>
              <a:t>3.X</a:t>
            </a:r>
            <a:r>
              <a:rPr lang="zh-CN" altLang="en-US" smtClean="0"/>
              <a:t>版本的功能；</a:t>
            </a:r>
            <a:endParaRPr lang="en-US" altLang="zh-CN" smtClean="0"/>
          </a:p>
          <a:p>
            <a:r>
              <a:rPr lang="zh-CN" altLang="en-US" smtClean="0"/>
              <a:t>所以需要根据具体的项目要求来选择库版本，如果不需要</a:t>
            </a:r>
            <a:r>
              <a:rPr lang="en-US" altLang="zh-CN" smtClean="0"/>
              <a:t>3D</a:t>
            </a:r>
            <a:r>
              <a:rPr lang="zh-CN" altLang="en-US" smtClean="0"/>
              <a:t>功能，那么</a:t>
            </a:r>
            <a:r>
              <a:rPr lang="en-US" altLang="zh-CN" smtClean="0"/>
              <a:t>3.x</a:t>
            </a:r>
            <a:r>
              <a:rPr lang="zh-CN" altLang="en-US" smtClean="0"/>
              <a:t>版本就比较适合；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7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80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0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dergis/coordtrans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7%BB%84%E7%BB%87/51990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arcgis.com/javascript/latest/guide/functionality-matrix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downloads/apis-and-sdks?product=javascript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47.107.229.70:8411/init.js" TargetMode="External"/><Relationship Id="rId4" Type="http://schemas.openxmlformats.org/officeDocument/2006/relationships/hyperlink" Target="http://47.107.229.70:8328/init.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571" y="830178"/>
            <a:ext cx="8791575" cy="1335506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 开发实战课程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266" y="2383604"/>
            <a:ext cx="8791575" cy="3411021"/>
          </a:xfrm>
        </p:spPr>
        <p:txBody>
          <a:bodyPr/>
          <a:lstStyle/>
          <a:p>
            <a:endParaRPr kumimoji="1" lang="en-US" altLang="zh-CN" smtClean="0"/>
          </a:p>
          <a:p>
            <a:r>
              <a:rPr kumimoji="1" lang="en-US" altLang="zh-CN" smtClean="0"/>
              <a:t>Web</a:t>
            </a:r>
          </a:p>
          <a:p>
            <a:r>
              <a:rPr kumimoji="1" lang="en-US" altLang="zh-CN"/>
              <a:t> </a:t>
            </a:r>
            <a:r>
              <a:rPr kumimoji="1" lang="en-US" altLang="zh-CN" smtClean="0"/>
              <a:t>   HTML   JAVASCRIPT  CSS</a:t>
            </a:r>
          </a:p>
          <a:p>
            <a:endParaRPr kumimoji="1" lang="en-US" altLang="zh-CN" smtClean="0"/>
          </a:p>
          <a:p>
            <a:r>
              <a:rPr kumimoji="1" lang="en-US" altLang="zh-CN" smtClean="0"/>
              <a:t>GIS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012" y="1399619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将一个空间直角坐标系仿射到另一个坐标系的转换，需要进行平移、旋转、缩放三步，可以无序进行。</a:t>
            </a:r>
          </a:p>
          <a:p>
            <a:r>
              <a:rPr lang="zh-CN" altLang="en-US"/>
              <a:t>而平移、旋转又有三个方向上的量，即平移向量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dx,dy,dz</a:t>
            </a:r>
            <a:r>
              <a:rPr lang="zh-CN" altLang="en-US"/>
              <a:t>）和旋转角度（</a:t>
            </a:r>
            <a:r>
              <a:rPr lang="en-US" altLang="zh-CN"/>
              <a:t>A,B,C</a:t>
            </a:r>
            <a:r>
              <a:rPr lang="zh-CN" altLang="en-US"/>
              <a:t>），加上缩放比例</a:t>
            </a:r>
            <a:r>
              <a:rPr lang="en-US" altLang="zh-CN"/>
              <a:t>s</a:t>
            </a:r>
            <a:r>
              <a:rPr lang="zh-CN" altLang="en-US"/>
              <a:t>，完成一个不同的坐标系转换，就需要</a:t>
            </a:r>
            <a:r>
              <a:rPr lang="en-US" altLang="zh-CN"/>
              <a:t>7</a:t>
            </a:r>
            <a:r>
              <a:rPr lang="zh-CN" altLang="en-US"/>
              <a:t>参数。</a:t>
            </a:r>
          </a:p>
          <a:p>
            <a:r>
              <a:rPr lang="zh-CN" altLang="en-US"/>
              <a:t>我们知道，地心坐标系是唯一的，即原点唯一，就说明平移向量是</a:t>
            </a:r>
            <a:r>
              <a:rPr lang="en-US" altLang="zh-CN"/>
              <a:t>0</a:t>
            </a:r>
            <a:r>
              <a:rPr lang="zh-CN" altLang="en-US"/>
              <a:t>向量，如果缩放比例是</a:t>
            </a:r>
            <a:r>
              <a:rPr lang="en-US" altLang="zh-CN"/>
              <a:t>1</a:t>
            </a:r>
            <a:r>
              <a:rPr lang="zh-CN" altLang="en-US"/>
              <a:t>，那么旋转角度（</a:t>
            </a:r>
            <a:r>
              <a:rPr lang="en-US" altLang="zh-CN"/>
              <a:t>A,B,C</a:t>
            </a:r>
            <a:r>
              <a:rPr lang="zh-CN" altLang="en-US"/>
              <a:t>）就是唯一的仿射参数，即</a:t>
            </a:r>
            <a:r>
              <a:rPr lang="en-US" altLang="zh-CN"/>
              <a:t>3</a:t>
            </a:r>
            <a:r>
              <a:rPr lang="zh-CN" altLang="en-US"/>
              <a:t>参数。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5412" y="579735"/>
            <a:ext cx="810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GCS to GCS </a:t>
            </a:r>
            <a:r>
              <a:rPr lang="zh-CN" altLang="en-US" sz="2400" b="1" smtClean="0"/>
              <a:t>坐标转换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867" t="11212" r="3298" b="7740"/>
          <a:stretch/>
        </p:blipFill>
        <p:spPr>
          <a:xfrm>
            <a:off x="3879168" y="4354286"/>
            <a:ext cx="4940301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空间校准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4165601"/>
          </a:xfrm>
        </p:spPr>
        <p:txBody>
          <a:bodyPr/>
          <a:lstStyle/>
          <a:p>
            <a:r>
              <a:rPr lang="zh-CN" altLang="en-US"/>
              <a:t>有时，我们拿到的数据是没有坐标信息的，为了将这些数据定位到一定的坐标下，需要对它们进行配准或者校正操作。对栅格数据进行配准和对矢量数据进行校正的原理是一样的。下面笔者利用</a:t>
            </a:r>
            <a:r>
              <a:rPr lang="en-US" altLang="zh-CN"/>
              <a:t>ArcGIS</a:t>
            </a:r>
            <a:r>
              <a:rPr lang="zh-CN" altLang="en-US"/>
              <a:t>对一幅</a:t>
            </a:r>
            <a:r>
              <a:rPr lang="en-US" altLang="zh-CN"/>
              <a:t>shape</a:t>
            </a:r>
            <a:r>
              <a:rPr lang="zh-CN" altLang="en-US"/>
              <a:t>格式的数据进行空间校正为例，将没有坐标信息的海图数据，校正到地理经纬度坐标下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边缘捕捉</a:t>
            </a:r>
            <a:endParaRPr lang="en-US" altLang="zh-CN" smtClean="0"/>
          </a:p>
          <a:p>
            <a:r>
              <a:rPr lang="zh-CN" altLang="en-US"/>
              <a:t>橡皮</a:t>
            </a:r>
            <a:r>
              <a:rPr lang="zh-CN" altLang="en-US" smtClean="0"/>
              <a:t>拉伸</a:t>
            </a:r>
            <a:endParaRPr lang="en-US" altLang="zh-CN" smtClean="0"/>
          </a:p>
          <a:p>
            <a:r>
              <a:rPr lang="zh-CN" altLang="en-US"/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344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火星坐标系统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出于保密等政治因素，地图的</a:t>
            </a:r>
            <a:r>
              <a:rPr lang="en-US" altLang="zh-CN"/>
              <a:t>GCS</a:t>
            </a:r>
            <a:r>
              <a:rPr lang="zh-CN" altLang="en-US"/>
              <a:t>坐标值，会被一种特殊的数学函数加密一次，会偏离真实坐标数百米的距离，但是反馈到用户端的却是正确的位置信息（也就是说你拿到</a:t>
            </a:r>
            <a:r>
              <a:rPr lang="en-US" altLang="zh-CN"/>
              <a:t>GCS</a:t>
            </a:r>
            <a:r>
              <a:rPr lang="zh-CN" altLang="en-US"/>
              <a:t>坐标也没用，拿</a:t>
            </a:r>
            <a:r>
              <a:rPr lang="en-US" altLang="zh-CN"/>
              <a:t>GPS</a:t>
            </a:r>
            <a:r>
              <a:rPr lang="zh-CN" altLang="en-US"/>
              <a:t>到实地跑跟拿着地图定位，可能会偏出几十米甚至一百米的距离）。</a:t>
            </a:r>
          </a:p>
          <a:p>
            <a:r>
              <a:rPr lang="zh-CN" altLang="en-US"/>
              <a:t>火星坐标系原名国测局坐标系（</a:t>
            </a:r>
            <a:r>
              <a:rPr lang="en-US" altLang="zh-CN"/>
              <a:t>GCJ-02</a:t>
            </a:r>
            <a:r>
              <a:rPr lang="zh-CN" altLang="en-US"/>
              <a:t>），有篇文章比我写的透彻多了，甚至给出了还原代码，我放到参考资料了，有兴趣的可以</a:t>
            </a:r>
            <a:r>
              <a:rPr lang="zh-CN" altLang="en-US" smtClean="0"/>
              <a:t>看看</a:t>
            </a:r>
            <a:endParaRPr lang="en-US" altLang="zh-CN" smtClean="0"/>
          </a:p>
          <a:p>
            <a:r>
              <a:rPr lang="zh-CN" altLang="en-US" smtClean="0">
                <a:hlinkClick r:id="rId2"/>
              </a:rPr>
              <a:t>火星坐标转换：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://github.com/wandergis/coordtransform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GIS</a:t>
            </a:r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6100"/>
            <a:ext cx="9905999" cy="40767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矢量数据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点（</a:t>
            </a:r>
            <a:r>
              <a:rPr lang="en-US" altLang="zh-CN" smtClean="0"/>
              <a:t>x</a:t>
            </a:r>
            <a:r>
              <a:rPr lang="zh-CN" altLang="en-US"/>
              <a:t>，</a:t>
            </a:r>
            <a:r>
              <a:rPr lang="en-US" altLang="zh-CN" smtClean="0"/>
              <a:t>y,z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线</a:t>
            </a:r>
            <a:r>
              <a:rPr lang="en-US" altLang="zh-CN" smtClean="0"/>
              <a:t>{</a:t>
            </a:r>
            <a:r>
              <a:rPr lang="zh-CN" altLang="en-US" smtClean="0"/>
              <a:t>（</a:t>
            </a:r>
            <a:r>
              <a:rPr lang="en-US" altLang="zh-CN" smtClean="0"/>
              <a:t>x1,y1,z1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/>
              <a:t> （</a:t>
            </a:r>
            <a:r>
              <a:rPr lang="en-US" altLang="zh-CN" smtClean="0"/>
              <a:t>x2,y2,z2</a:t>
            </a:r>
            <a:r>
              <a:rPr lang="zh-CN" altLang="en-US" smtClean="0"/>
              <a:t>）</a:t>
            </a:r>
            <a:r>
              <a:rPr lang="en-US" altLang="zh-CN" smtClean="0"/>
              <a:t>…..</a:t>
            </a:r>
            <a:r>
              <a:rPr lang="zh-CN" altLang="en-US"/>
              <a:t> （</a:t>
            </a:r>
            <a:r>
              <a:rPr lang="en-US" altLang="zh-CN" smtClean="0"/>
              <a:t>xn,yn,zn</a:t>
            </a:r>
            <a:r>
              <a:rPr lang="zh-CN" altLang="en-US" smtClean="0"/>
              <a:t>）</a:t>
            </a:r>
            <a:r>
              <a:rPr lang="en-US" altLang="zh-CN" smtClean="0"/>
              <a:t>}</a:t>
            </a:r>
          </a:p>
          <a:p>
            <a:r>
              <a:rPr lang="zh-CN" altLang="en-US" smtClean="0"/>
              <a:t>栅格数据</a:t>
            </a:r>
            <a:endParaRPr lang="en-US" altLang="zh-CN" smtClean="0"/>
          </a:p>
          <a:p>
            <a:r>
              <a:rPr lang="zh-CN" altLang="en-US" smtClean="0"/>
              <a:t>栅格数据</a:t>
            </a:r>
            <a:r>
              <a:rPr lang="zh-CN" altLang="en-US"/>
              <a:t>就是将空间分割成有规律的网格，每一个网格称为一个单元，并在各单元上赋予相应的属性值来表示实体的一种数据形式。每一个单元（像素）的位置由它的行列号定义，所表示的实体位置隐含在栅格行列位置中，</a:t>
            </a:r>
            <a:r>
              <a:rPr lang="zh-CN" altLang="en-US">
                <a:hlinkClick r:id="rId3"/>
              </a:rPr>
              <a:t>数据组织</a:t>
            </a:r>
            <a:r>
              <a:rPr lang="zh-CN" altLang="en-US"/>
              <a:t>中的每个数据表示地物或现象的非几何属性或指向其属性的指针。一个优秀的压缩数据编码方案是：在最大限度减少计算机运算时间的基点上进行最大幅度的压缩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直接</a:t>
            </a:r>
            <a:r>
              <a:rPr lang="zh-CN" altLang="en-US" b="1"/>
              <a:t>栅格</a:t>
            </a:r>
            <a:r>
              <a:rPr lang="zh-CN" altLang="en-US" b="1" smtClean="0"/>
              <a:t>编码    链式编码    游程编码   块</a:t>
            </a:r>
            <a:r>
              <a:rPr lang="zh-CN" altLang="en-US" b="1"/>
              <a:t>式</a:t>
            </a:r>
            <a:r>
              <a:rPr lang="zh-CN" altLang="en-US" b="1" smtClean="0"/>
              <a:t>编码   四</a:t>
            </a:r>
            <a:r>
              <a:rPr lang="zh-CN" altLang="en-US" b="1"/>
              <a:t>叉树</a:t>
            </a:r>
            <a:r>
              <a:rPr lang="zh-CN" altLang="en-US" b="1" smtClean="0"/>
              <a:t>数据结构   八</a:t>
            </a:r>
            <a:r>
              <a:rPr lang="zh-CN" altLang="en-US" b="1"/>
              <a:t>叉树与十六叉树结构</a:t>
            </a:r>
            <a:endParaRPr lang="en-US" altLang="zh-CN" smtClean="0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582"/>
          </a:xfrm>
        </p:spPr>
        <p:txBody>
          <a:bodyPr/>
          <a:lstStyle/>
          <a:p>
            <a:r>
              <a:rPr lang="zh-CN" altLang="en-US" smtClean="0"/>
              <a:t>遥感</a:t>
            </a:r>
            <a:r>
              <a:rPr lang="en-US" altLang="zh-CN" smtClean="0"/>
              <a:t>(remote sensor  RS)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35100"/>
            <a:ext cx="9905999" cy="4356101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空间分辨率、时间分辨率、光谱分辨率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251682"/>
            <a:ext cx="7743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60267" cy="54988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免费遥感数据获取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77" y="1370358"/>
            <a:ext cx="7482486" cy="45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682"/>
          </a:xfrm>
        </p:spPr>
        <p:txBody>
          <a:bodyPr/>
          <a:lstStyle/>
          <a:p>
            <a:r>
              <a:rPr lang="en-US" altLang="zh-CN" smtClean="0"/>
              <a:t>GNSS(</a:t>
            </a:r>
            <a:r>
              <a:rPr lang="zh-CN" altLang="en-US" smtClean="0"/>
              <a:t>全球卫星导航系统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4165601"/>
          </a:xfrm>
        </p:spPr>
        <p:txBody>
          <a:bodyPr>
            <a:normAutofit/>
          </a:bodyPr>
          <a:lstStyle/>
          <a:p>
            <a:r>
              <a:rPr lang="zh-CN" altLang="en-US" sz="1800"/>
              <a:t>全球导航卫星系统是能在</a:t>
            </a:r>
            <a:r>
              <a:rPr lang="zh-CN" altLang="en-US" sz="1800" smtClean="0"/>
              <a:t>地球表面为</a:t>
            </a:r>
            <a:r>
              <a:rPr lang="zh-CN" altLang="en-US" sz="1800"/>
              <a:t>用户提供全天候的</a:t>
            </a:r>
            <a:r>
              <a:rPr lang="en-US" altLang="zh-CN" sz="1800"/>
              <a:t>3</a:t>
            </a:r>
            <a:r>
              <a:rPr lang="zh-CN" altLang="en-US" sz="1800"/>
              <a:t>维</a:t>
            </a:r>
            <a:r>
              <a:rPr lang="zh-CN" altLang="en-US" sz="1800" smtClean="0"/>
              <a:t>坐标、速度、时间信息的无线电导航定位系统</a:t>
            </a:r>
            <a:endParaRPr lang="en-US" altLang="zh-CN" sz="1800" smtClean="0"/>
          </a:p>
          <a:p>
            <a:r>
              <a:rPr lang="zh-CN" altLang="en-US" sz="1800"/>
              <a:t>卫星星座、地面监控站、用户设备</a:t>
            </a:r>
            <a:endParaRPr lang="en-US" altLang="zh-CN" sz="1800" smtClean="0"/>
          </a:p>
          <a:p>
            <a:r>
              <a:rPr lang="zh-CN" altLang="en-US" sz="1800" smtClean="0"/>
              <a:t>美国 </a:t>
            </a:r>
            <a:r>
              <a:rPr lang="en-US" altLang="zh-CN" sz="1800" smtClean="0"/>
              <a:t>GPS</a:t>
            </a:r>
          </a:p>
          <a:p>
            <a:r>
              <a:rPr lang="zh-CN" altLang="en-US" sz="1800" smtClean="0"/>
              <a:t>俄罗斯 </a:t>
            </a:r>
            <a:r>
              <a:rPr lang="en-US" altLang="zh-CN" sz="1800" smtClean="0"/>
              <a:t>GLONASS</a:t>
            </a:r>
          </a:p>
          <a:p>
            <a:r>
              <a:rPr lang="zh-CN" altLang="en-US" sz="1800" smtClean="0"/>
              <a:t>欧盟 </a:t>
            </a:r>
            <a:r>
              <a:rPr lang="en-US" altLang="zh-CN" sz="1800" smtClean="0"/>
              <a:t>GALILEO</a:t>
            </a:r>
            <a:endParaRPr lang="en-US" altLang="zh-CN" sz="1800"/>
          </a:p>
          <a:p>
            <a:r>
              <a:rPr lang="zh-CN" altLang="en-US" sz="1800" smtClean="0"/>
              <a:t>中国</a:t>
            </a:r>
            <a:r>
              <a:rPr lang="zh-CN" altLang="en-US" sz="1800"/>
              <a:t>北斗</a:t>
            </a:r>
            <a:r>
              <a:rPr lang="zh-CN" altLang="en-US" sz="1800" smtClean="0"/>
              <a:t>卫星导航系统</a:t>
            </a:r>
            <a:r>
              <a:rPr lang="en-US" altLang="zh-CN" sz="1800" smtClean="0"/>
              <a:t>(COMPASS)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80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36320" y="619125"/>
            <a:ext cx="9906000" cy="762000"/>
          </a:xfrm>
        </p:spPr>
        <p:txBody>
          <a:bodyPr/>
          <a:lstStyle/>
          <a:p>
            <a:r>
              <a:rPr lang="en-US" altLang="zh-CN" smtClean="0"/>
              <a:t>            Gis</a:t>
            </a:r>
            <a:r>
              <a:rPr lang="zh-CN" altLang="en-US" smtClean="0"/>
              <a:t>空间分析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91920" y="1655763"/>
            <a:ext cx="9906000" cy="4135437"/>
          </a:xfrm>
        </p:spPr>
        <p:txBody>
          <a:bodyPr/>
          <a:lstStyle/>
          <a:p>
            <a:r>
              <a:rPr lang="zh-CN" altLang="en-US" smtClean="0"/>
              <a:t>缓冲区分析</a:t>
            </a:r>
            <a:endParaRPr lang="en-US" altLang="zh-CN" smtClean="0"/>
          </a:p>
          <a:p>
            <a:r>
              <a:rPr lang="zh-CN" altLang="en-US" smtClean="0"/>
              <a:t>叠加分析</a:t>
            </a:r>
            <a:r>
              <a:rPr lang="en-US" altLang="zh-CN" smtClean="0"/>
              <a:t>{overlay  intersect  clip  }</a:t>
            </a:r>
          </a:p>
          <a:p>
            <a:r>
              <a:rPr lang="zh-CN" altLang="en-US" smtClean="0"/>
              <a:t>网络分析</a:t>
            </a:r>
            <a:endParaRPr lang="en-US" altLang="zh-CN" smtClean="0"/>
          </a:p>
          <a:p>
            <a:r>
              <a:rPr lang="zh-CN" altLang="en-US" smtClean="0"/>
              <a:t>水文分析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4143375"/>
            <a:ext cx="4486275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7" y="762000"/>
            <a:ext cx="4238625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82" y="3056573"/>
            <a:ext cx="4181475" cy="213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016" y="5253514"/>
            <a:ext cx="4105275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557" y="4802505"/>
            <a:ext cx="4162425" cy="185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126" y="925830"/>
            <a:ext cx="4743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254952"/>
            <a:ext cx="6153150" cy="3686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20" y="1140776"/>
            <a:ext cx="4800600" cy="1914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95" y="2870200"/>
            <a:ext cx="7591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5" y="744220"/>
            <a:ext cx="4972050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97" y="1851660"/>
            <a:ext cx="5267325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" y="3378517"/>
            <a:ext cx="481965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256" y="146685"/>
            <a:ext cx="7134225" cy="340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222" y="0"/>
            <a:ext cx="25622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25053"/>
            <a:ext cx="9905999" cy="386614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近年来，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成为求职市场上最热门的行业之一，程序猿一直处于较高的薪资水平，然而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市场竞争也十分激烈，技术更新迭代速度可以和程序猿脱发的速度相当，掌握更多的技能是程序猿保持市场竞争力的重要手段。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据统计，我们现实生活中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以上的信息和地理位置相关，所以软件应用中基于位置的服务功能（</a:t>
            </a:r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）十分普遍，这就催生了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开发这项技术。计算机、遥感、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、等技术的发展催生了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的发展，从上世界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年代开始，经过几十年的发展，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技术已形成了一套相对完整的技术体系。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1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533082"/>
            <a:ext cx="4295775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87" y="555941"/>
            <a:ext cx="4648200" cy="2505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3114357"/>
            <a:ext cx="4981575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67" y="1928812"/>
            <a:ext cx="6296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zh-CN" altLang="en-US" smtClean="0"/>
              <a:t>地图制图与服务发布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4145281"/>
          </a:xfrm>
        </p:spPr>
        <p:txBody>
          <a:bodyPr/>
          <a:lstStyle/>
          <a:p>
            <a:r>
              <a:rPr lang="zh-CN" altLang="en-US" smtClean="0"/>
              <a:t>地图整饰</a:t>
            </a:r>
            <a:endParaRPr lang="en-US" altLang="zh-CN" smtClean="0"/>
          </a:p>
          <a:p>
            <a:r>
              <a:rPr lang="zh-CN" altLang="en-US" smtClean="0"/>
              <a:t>地图发布</a:t>
            </a:r>
            <a:endParaRPr lang="en-US" altLang="zh-CN" smtClean="0"/>
          </a:p>
          <a:p>
            <a:r>
              <a:rPr lang="zh-CN" altLang="en-US" smtClean="0"/>
              <a:t>缓存切片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7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19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3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042"/>
          </a:xfrm>
        </p:spPr>
        <p:txBody>
          <a:bodyPr/>
          <a:lstStyle/>
          <a:p>
            <a:r>
              <a:rPr lang="zh-CN" altLang="en-US" smtClean="0"/>
              <a:t>缓存技术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652" y="1432560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mtClean="0"/>
              <a:t>矢量</a:t>
            </a:r>
            <a:r>
              <a:rPr lang="zh-CN" altLang="en-US"/>
              <a:t>切片是一种利用协议缓冲（</a:t>
            </a:r>
            <a:r>
              <a:rPr lang="en-US" altLang="zh-CN"/>
              <a:t>Protocol Buffers</a:t>
            </a:r>
            <a:r>
              <a:rPr lang="zh-CN" altLang="en-US"/>
              <a:t>）技术的紧凑的二进制格式用来传递信息。当渲染地图时矢量切片使用一系列储存的内部数据进行制图。被组织到矢量切片的图层（比如道路、水、区域），每一层都有包含几何图形和可变属性的独立要素（例如姓名、类型等等）。通俗的说，就是将矢量数据以建立金字塔的方式，像栅格切片那样分割成一个一个描述性文件，以</a:t>
            </a:r>
            <a:r>
              <a:rPr lang="en-US" altLang="zh-CN"/>
              <a:t>GeoJson</a:t>
            </a:r>
            <a:r>
              <a:rPr lang="zh-CN" altLang="en-US"/>
              <a:t>格式或者以</a:t>
            </a:r>
            <a:r>
              <a:rPr lang="en-US" altLang="zh-CN"/>
              <a:t>pbf</a:t>
            </a:r>
            <a:r>
              <a:rPr lang="zh-CN" altLang="en-US"/>
              <a:t>等自定义格式组织，然后在前端根据显示需要按需请求不同的矢量瓦片数据进行</a:t>
            </a:r>
            <a:r>
              <a:rPr lang="en-US" altLang="zh-CN"/>
              <a:t>Web</a:t>
            </a:r>
            <a:r>
              <a:rPr lang="zh-CN" altLang="en-US"/>
              <a:t>绘图。</a:t>
            </a:r>
          </a:p>
        </p:txBody>
      </p:sp>
      <p:pic>
        <p:nvPicPr>
          <p:cNvPr id="1026" name="Picture 2" descr="http://images.esrichina.com.cn/20160418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677221"/>
            <a:ext cx="3461385" cy="195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3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第二章 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、版本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、基本概念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、点线面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GP</a:t>
            </a:r>
            <a:r>
              <a:rPr kumimoji="1" lang="zh-CN" altLang="en-US" dirty="0" smtClean="0"/>
              <a:t>服务发布与调用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、高级应用（空间查询）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、离线部署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开发基础</a:t>
            </a:r>
            <a:r>
              <a:rPr kumimoji="1" lang="zh-CN" altLang="en-US" smtClean="0"/>
              <a:t>（</a:t>
            </a:r>
            <a:r>
              <a:rPr kumimoji="1" lang="en-US" altLang="zh-CN" smtClean="0"/>
              <a:t>html\css\javascript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626" y="445798"/>
            <a:ext cx="626427" cy="5304762"/>
          </a:xfrm>
        </p:spPr>
        <p:txBody>
          <a:bodyPr>
            <a:normAutofit/>
          </a:bodyPr>
          <a:lstStyle/>
          <a:p>
            <a:r>
              <a:rPr lang="zh-CN" altLang="en-US" smtClean="0"/>
              <a:t>主要版本功能差异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79" y="82222"/>
            <a:ext cx="7234566" cy="636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3693" y="6358374"/>
            <a:ext cx="10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hlinkClick r:id="rId4"/>
              </a:rPr>
              <a:t>https://developers.arcgis.com/javascript/latest/guide/functionality-matrix/index.html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178"/>
          </a:xfrm>
        </p:spPr>
        <p:txBody>
          <a:bodyPr/>
          <a:lstStyle/>
          <a:p>
            <a:r>
              <a:rPr lang="en-US" altLang="zh-CN" smtClean="0"/>
              <a:t>Arcgis Js API </a:t>
            </a:r>
            <a:r>
              <a:rPr lang="zh-CN" altLang="en-US" smtClean="0"/>
              <a:t>本地部署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456" y="2151950"/>
            <a:ext cx="6624327" cy="3541714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developers.arcgis.com/downloads/apis-and-sdks?product=javascript</a:t>
            </a:r>
            <a:r>
              <a:rPr lang="en-US" altLang="zh-CN" smtClean="0"/>
              <a:t>             ---</a:t>
            </a:r>
            <a:r>
              <a:rPr lang="zh-CN" altLang="en-US" smtClean="0"/>
              <a:t>本地包下载地址</a:t>
            </a:r>
            <a:endParaRPr lang="en-US" altLang="zh-CN">
              <a:hlinkClick r:id="rId4"/>
            </a:endParaRPr>
          </a:p>
          <a:p>
            <a:r>
              <a:rPr lang="en-US" altLang="zh-CN" smtClean="0">
                <a:hlinkClick r:id="rId4"/>
              </a:rPr>
              <a:t>http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47.107.229.70:8328/init.js</a:t>
            </a:r>
            <a:r>
              <a:rPr lang="en-US" altLang="zh-CN" smtClean="0"/>
              <a:t>    ---3.28</a:t>
            </a:r>
            <a:r>
              <a:rPr lang="zh-CN" altLang="en-US" smtClean="0"/>
              <a:t>版本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http://</a:t>
            </a:r>
            <a:r>
              <a:rPr lang="en-US" altLang="zh-CN" smtClean="0">
                <a:hlinkClick r:id="rId5"/>
              </a:rPr>
              <a:t>47.107.229.70:8411/init.js</a:t>
            </a:r>
            <a:r>
              <a:rPr lang="en-US" altLang="zh-CN" smtClean="0"/>
              <a:t>    ---4.11</a:t>
            </a:r>
            <a:r>
              <a:rPr lang="zh-CN" altLang="en-US"/>
              <a:t>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237" y="520982"/>
            <a:ext cx="5107883" cy="5782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355" y="618518"/>
            <a:ext cx="8344079" cy="52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第三章 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GeoServer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QGIS</a:t>
            </a:r>
          </a:p>
          <a:p>
            <a:r>
              <a:rPr kumimoji="1" lang="en-US" altLang="zh-CN" dirty="0" smtClean="0"/>
              <a:t>Leaflet</a:t>
            </a:r>
          </a:p>
          <a:p>
            <a:r>
              <a:rPr kumimoji="1" lang="en-US" altLang="zh-CN" smtClean="0"/>
              <a:t>Openlayers</a:t>
            </a:r>
          </a:p>
          <a:p>
            <a:r>
              <a:rPr kumimoji="1" lang="en-US" altLang="zh-CN" smtClean="0"/>
              <a:t>Turf.js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第四章 互联网地图服务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百度地图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高德地图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谷歌地图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 中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定位、导航、手绘地图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5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第五章 倾斜摄影与三维建模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倾斜摄影概念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航拍注意事项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三维建模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模型修饰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7914"/>
            <a:ext cx="9905999" cy="3973287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本课程将介绍主流的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实现方式，课程知识点非常广泛，为笔者近十年</a:t>
            </a:r>
            <a:r>
              <a:rPr kumimoji="1" lang="en-US" altLang="zh-CN" dirty="0"/>
              <a:t>GIS</a:t>
            </a:r>
            <a:r>
              <a:rPr kumimoji="1" lang="zh-CN" altLang="en-US" dirty="0"/>
              <a:t>开发的技术总结</a:t>
            </a:r>
            <a:r>
              <a:rPr kumimoji="1" lang="zh-CN" altLang="en-US"/>
              <a:t>，</a:t>
            </a:r>
            <a:r>
              <a:rPr kumimoji="1" lang="zh-CN" altLang="en-US" smtClean="0"/>
              <a:t>课程包括</a:t>
            </a:r>
            <a:r>
              <a:rPr kumimoji="1" lang="zh-CN" altLang="en-US"/>
              <a:t>二、三维</a:t>
            </a:r>
            <a:r>
              <a:rPr kumimoji="1" lang="en-US" altLang="zh-CN" smtClean="0"/>
              <a:t>Web</a:t>
            </a:r>
            <a:r>
              <a:rPr kumimoji="1" lang="zh-CN" altLang="en-US" smtClean="0"/>
              <a:t>地图的数据</a:t>
            </a:r>
            <a:r>
              <a:rPr kumimoji="1" lang="zh-CN" altLang="en-US" dirty="0"/>
              <a:t>生产</a:t>
            </a:r>
            <a:r>
              <a:rPr kumimoji="1" lang="zh-CN" altLang="en-US"/>
              <a:t>、</a:t>
            </a:r>
            <a:r>
              <a:rPr kumimoji="1" lang="zh-CN" altLang="en-US" smtClean="0"/>
              <a:t>发布、调用、开发</a:t>
            </a:r>
            <a:r>
              <a:rPr kumimoji="1" lang="zh-CN" altLang="en-US" dirty="0"/>
              <a:t>整个流程</a:t>
            </a:r>
            <a:r>
              <a:rPr kumimoji="1" lang="zh-CN" altLang="en-US"/>
              <a:t>；</a:t>
            </a:r>
            <a:r>
              <a:rPr kumimoji="1" lang="zh-CN" altLang="en-US" smtClean="0"/>
              <a:t>另外还将根据</a:t>
            </a:r>
            <a:r>
              <a:rPr kumimoji="1" lang="zh-CN" altLang="en-US" dirty="0"/>
              <a:t>实际项目</a:t>
            </a:r>
            <a:r>
              <a:rPr kumimoji="1" lang="zh-CN" altLang="en-US"/>
              <a:t>场景</a:t>
            </a:r>
            <a:r>
              <a:rPr kumimoji="1" lang="zh-CN" altLang="en-US" smtClean="0"/>
              <a:t>介绍</a:t>
            </a:r>
            <a:r>
              <a:rPr kumimoji="1" lang="en-US" altLang="zh-CN" smtClean="0"/>
              <a:t>WebGIS</a:t>
            </a:r>
            <a:r>
              <a:rPr kumimoji="1" lang="zh-CN" altLang="en-US" smtClean="0"/>
              <a:t>不同</a:t>
            </a:r>
            <a:r>
              <a:rPr kumimoji="1" lang="zh-CN" altLang="en-US" dirty="0"/>
              <a:t>的实现方式；</a:t>
            </a:r>
            <a:endParaRPr kumimoji="1" lang="en-US" altLang="zh-CN" dirty="0"/>
          </a:p>
          <a:p>
            <a:r>
              <a:rPr kumimoji="1" lang="zh-CN" altLang="en-US" dirty="0"/>
              <a:t>课程以理论为基础，以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为重点、兼顾其他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技术框架，以项目实战落地为导向，学员通过本课程的学习能适应各公司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以上的</a:t>
            </a:r>
            <a:r>
              <a:rPr kumimoji="1" lang="en-US" altLang="zh-CN" dirty="0"/>
              <a:t>GIS</a:t>
            </a:r>
            <a:r>
              <a:rPr kumimoji="1" lang="zh-CN" altLang="en-US" dirty="0"/>
              <a:t>技术要求，本课程适应于有一定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开发基础的程序员学习。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第六章  </a:t>
            </a:r>
            <a:r>
              <a:rPr kumimoji="1" lang="en-US" altLang="zh-CN" dirty="0" err="1" smtClean="0"/>
              <a:t>CESium</a:t>
            </a:r>
            <a:r>
              <a:rPr kumimoji="1" lang="zh-CN" altLang="en-US" dirty="0" smtClean="0"/>
              <a:t> 三维地图开发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高程加载（在线、离线）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三维模型处理（单体化）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3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第七章、综合实战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前端框架融合（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\react\angular)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61737"/>
            <a:ext cx="9905998" cy="785646"/>
          </a:xfrm>
        </p:spPr>
        <p:txBody>
          <a:bodyPr/>
          <a:lstStyle/>
          <a:p>
            <a:r>
              <a:rPr kumimoji="1" lang="zh-CN" altLang="en-US" smtClean="0"/>
              <a:t>目录大纲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47383"/>
            <a:ext cx="9905999" cy="4809038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  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开发  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、网络地图（百度、高德、谷歌地图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）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、倾斜摄影与三维建模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、基于</a:t>
            </a:r>
            <a:r>
              <a:rPr kumimoji="1" lang="en-US" altLang="zh-CN" dirty="0" err="1" smtClean="0"/>
              <a:t>CesiumJS</a:t>
            </a:r>
            <a:r>
              <a:rPr kumimoji="1" lang="zh-CN" altLang="en-US" dirty="0" smtClean="0"/>
              <a:t>三维地图开发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、综合实战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、课程总结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97088"/>
            <a:ext cx="9666288" cy="369411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mtClean="0"/>
              <a:t>1.1 </a:t>
            </a:r>
            <a:r>
              <a:rPr kumimoji="1" lang="zh-CN" altLang="en-US" smtClean="0"/>
              <a:t>坐标系统</a:t>
            </a:r>
            <a:endParaRPr kumimoji="1" lang="en-US" altLang="zh-CN" smtClean="0"/>
          </a:p>
          <a:p>
            <a:r>
              <a:rPr kumimoji="1" lang="en-US" altLang="zh-CN" smtClean="0"/>
              <a:t>1.2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地理数据介绍</a:t>
            </a:r>
            <a:endParaRPr kumimoji="1" lang="en-US" altLang="zh-CN" dirty="0" smtClean="0"/>
          </a:p>
          <a:p>
            <a:r>
              <a:rPr kumimoji="1" lang="en-US" altLang="zh-CN" smtClean="0"/>
              <a:t>1.3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地图制图（地图工具）</a:t>
            </a:r>
            <a:endParaRPr kumimoji="1" lang="en-US" altLang="zh-CN" dirty="0" smtClean="0"/>
          </a:p>
          <a:p>
            <a:r>
              <a:rPr kumimoji="1" lang="en-US" altLang="zh-CN" smtClean="0"/>
              <a:t>1.4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空间分析</a:t>
            </a:r>
            <a:endParaRPr kumimoji="1" lang="en-US" altLang="zh-CN" dirty="0" smtClean="0"/>
          </a:p>
          <a:p>
            <a:r>
              <a:rPr kumimoji="1" lang="en-US" altLang="zh-CN" smtClean="0"/>
              <a:t>1.5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地图配色与整饰</a:t>
            </a:r>
            <a:endParaRPr kumimoji="1" lang="en-US" altLang="zh-CN" dirty="0" smtClean="0"/>
          </a:p>
          <a:p>
            <a:r>
              <a:rPr kumimoji="1" lang="en-US" altLang="zh-CN" smtClean="0"/>
              <a:t>1.6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地图发布与浏览</a:t>
            </a:r>
            <a:endParaRPr kumimoji="1" lang="en-US" altLang="zh-CN" dirty="0" smtClean="0"/>
          </a:p>
          <a:p>
            <a:r>
              <a:rPr kumimoji="1" lang="en-US" altLang="zh-CN" smtClean="0"/>
              <a:t>1.7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矢量切片</a:t>
            </a:r>
            <a:endParaRPr kumimoji="1" lang="en-US" altLang="zh-CN" dirty="0" smtClean="0"/>
          </a:p>
          <a:p>
            <a:r>
              <a:rPr kumimoji="1" lang="en-US" altLang="zh-CN" smtClean="0"/>
              <a:t>1.8</a:t>
            </a:r>
            <a:r>
              <a:rPr kumimoji="1" lang="zh-CN" altLang="en-US" smtClean="0"/>
              <a:t> </a:t>
            </a:r>
            <a:r>
              <a:rPr kumimoji="1" lang="zh-CN" altLang="en-US" dirty="0" smtClean="0"/>
              <a:t>雷达点云数据处理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28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                    GIS</a:t>
            </a:r>
            <a:r>
              <a:rPr lang="zh-CN" altLang="en-US" smtClean="0"/>
              <a:t>坐标系统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43000"/>
            <a:ext cx="9905999" cy="4648201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r>
              <a:rPr lang="zh-CN" altLang="en-US" smtClean="0"/>
              <a:t>地理坐标系统</a:t>
            </a:r>
            <a:endParaRPr lang="en-US" altLang="zh-CN" smtClean="0"/>
          </a:p>
          <a:p>
            <a:r>
              <a:rPr lang="zh-CN" altLang="en-US" smtClean="0"/>
              <a:t>投影坐标系统</a:t>
            </a:r>
            <a:endParaRPr lang="en-US" altLang="zh-CN" smtClean="0"/>
          </a:p>
          <a:p>
            <a:r>
              <a:rPr lang="zh-CN" altLang="en-US" smtClean="0"/>
              <a:t>坐标系统转换</a:t>
            </a:r>
            <a:endParaRPr lang="en-US" altLang="zh-CN" smtClean="0"/>
          </a:p>
          <a:p>
            <a:r>
              <a:rPr lang="zh-CN" altLang="en-US" smtClean="0"/>
              <a:t>火星坐标系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9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地理坐标</a:t>
            </a:r>
            <a:r>
              <a:rPr lang="zh-CN" altLang="en-US" smtClean="0"/>
              <a:t>系统（</a:t>
            </a:r>
            <a:r>
              <a:rPr lang="en-US" altLang="zh-CN" smtClean="0"/>
              <a:t>GCS 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312" y="1460500"/>
            <a:ext cx="9905999" cy="5245100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地心坐标系</a:t>
            </a:r>
            <a:endParaRPr lang="en-US" altLang="zh-CN" smtClean="0"/>
          </a:p>
          <a:p>
            <a:r>
              <a:rPr lang="en-US" altLang="zh-CN" smtClean="0"/>
              <a:t>     </a:t>
            </a:r>
            <a:r>
              <a:rPr lang="en-US" altLang="zh-CN"/>
              <a:t>CGCS2000</a:t>
            </a:r>
            <a:r>
              <a:rPr lang="zh-CN" altLang="en-US"/>
              <a:t>系，</a:t>
            </a:r>
            <a:r>
              <a:rPr lang="en-US" altLang="zh-CN"/>
              <a:t>WGS84</a:t>
            </a:r>
            <a:r>
              <a:rPr lang="en-US" altLang="zh-CN" smtClean="0"/>
              <a:t>    </a:t>
            </a:r>
          </a:p>
          <a:p>
            <a:r>
              <a:rPr lang="zh-CN" altLang="en-US" smtClean="0"/>
              <a:t>参心坐标系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参考椭球体</a:t>
            </a:r>
            <a:r>
              <a:rPr lang="en-US" altLang="zh-CN" smtClean="0"/>
              <a:t>(</a:t>
            </a:r>
            <a:r>
              <a:rPr lang="zh-CN" altLang="en-US" smtClean="0"/>
              <a:t>中心与地球质心不重合</a:t>
            </a:r>
            <a:r>
              <a:rPr lang="en-US" altLang="zh-CN" smtClean="0"/>
              <a:t>)</a:t>
            </a:r>
            <a:r>
              <a:rPr lang="zh-CN" altLang="en-US"/>
              <a:t>北京</a:t>
            </a:r>
            <a:r>
              <a:rPr lang="en-US" altLang="zh-CN"/>
              <a:t>54</a:t>
            </a:r>
            <a:r>
              <a:rPr lang="zh-CN" altLang="en-US"/>
              <a:t>、西安</a:t>
            </a:r>
            <a:r>
              <a:rPr lang="en-US" altLang="zh-CN"/>
              <a:t>80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79" y="3726497"/>
            <a:ext cx="6931025" cy="2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zh-CN" altLang="en-US" smtClean="0"/>
              <a:t>平面坐标系（</a:t>
            </a:r>
            <a:r>
              <a:rPr lang="en-US" altLang="zh-CN" smtClean="0"/>
              <a:t>PCS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231900"/>
            <a:ext cx="9905999" cy="4559301"/>
          </a:xfrm>
        </p:spPr>
        <p:txBody>
          <a:bodyPr>
            <a:normAutofit/>
          </a:bodyPr>
          <a:lstStyle/>
          <a:p>
            <a:r>
              <a:rPr lang="zh-CN" altLang="en-US" b="1"/>
              <a:t>如何用经纬度表达一块地的面积</a:t>
            </a:r>
            <a:r>
              <a:rPr lang="zh-CN" altLang="en-US" b="1" smtClean="0"/>
              <a:t>？</a:t>
            </a:r>
            <a:endParaRPr lang="en-US" altLang="zh-CN" b="1"/>
          </a:p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、高斯</a:t>
            </a:r>
            <a:r>
              <a:rPr lang="zh-CN" altLang="en-US" sz="1600"/>
              <a:t>克吕格（</a:t>
            </a:r>
            <a:r>
              <a:rPr lang="en-US" altLang="zh-CN" sz="1600"/>
              <a:t>Gauss Kruger</a:t>
            </a:r>
            <a:r>
              <a:rPr lang="zh-CN" altLang="en-US" sz="1600"/>
              <a:t>）投影</a:t>
            </a:r>
            <a:r>
              <a:rPr lang="en-US" altLang="zh-CN" sz="1600"/>
              <a:t>=</a:t>
            </a:r>
            <a:r>
              <a:rPr lang="zh-CN" altLang="en-US" sz="1600"/>
              <a:t>横轴墨卡托（</a:t>
            </a:r>
            <a:r>
              <a:rPr lang="en-US" altLang="zh-CN" sz="1600"/>
              <a:t>Transverse Mercator</a:t>
            </a:r>
            <a:r>
              <a:rPr lang="zh-CN" altLang="en-US" sz="1600"/>
              <a:t>）</a:t>
            </a:r>
            <a:r>
              <a:rPr lang="zh-CN" altLang="en-US" sz="1600" smtClean="0"/>
              <a:t>投影  </a:t>
            </a:r>
            <a:r>
              <a:rPr lang="en-US" altLang="zh-CN" sz="1600" smtClean="0"/>
              <a:t>(</a:t>
            </a:r>
            <a:r>
              <a:rPr lang="en-US" altLang="zh-CN" sz="1600"/>
              <a:t>6</a:t>
            </a:r>
            <a:r>
              <a:rPr lang="zh-CN" altLang="en-US" sz="1600"/>
              <a:t>度带、</a:t>
            </a:r>
            <a:r>
              <a:rPr lang="en-US" altLang="zh-CN" sz="1600"/>
              <a:t>3</a:t>
            </a:r>
            <a:r>
              <a:rPr lang="zh-CN" altLang="en-US" sz="1600"/>
              <a:t>度带</a:t>
            </a:r>
            <a:r>
              <a:rPr lang="en-US" altLang="zh-CN" sz="1600"/>
              <a:t>)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、墨</a:t>
            </a:r>
            <a:r>
              <a:rPr lang="zh-CN" altLang="en-US" sz="1600"/>
              <a:t>卡托（</a:t>
            </a:r>
            <a:r>
              <a:rPr lang="en-US" altLang="zh-CN" sz="1600"/>
              <a:t>Mercator</a:t>
            </a:r>
            <a:r>
              <a:rPr lang="zh-CN" altLang="en-US" sz="1600"/>
              <a:t>）</a:t>
            </a:r>
            <a:r>
              <a:rPr lang="zh-CN" altLang="en-US" sz="1600" smtClean="0"/>
              <a:t>投影   （切投影）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、通用</a:t>
            </a:r>
            <a:r>
              <a:rPr lang="zh-CN" altLang="en-US" sz="1600"/>
              <a:t>横轴墨卡托（</a:t>
            </a:r>
            <a:r>
              <a:rPr lang="en-US" altLang="zh-CN" sz="1600"/>
              <a:t>UTM</a:t>
            </a:r>
            <a:r>
              <a:rPr lang="zh-CN" altLang="en-US" sz="1600"/>
              <a:t>）</a:t>
            </a:r>
            <a:r>
              <a:rPr lang="zh-CN" altLang="en-US" sz="1600" smtClean="0"/>
              <a:t>投影 （割投影）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4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Lambert</a:t>
            </a:r>
            <a:r>
              <a:rPr lang="zh-CN" altLang="en-US" sz="1600" smtClean="0"/>
              <a:t>投影   等角圆锥投影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5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Albers</a:t>
            </a:r>
            <a:r>
              <a:rPr lang="zh-CN" altLang="en-US" sz="1600" smtClean="0"/>
              <a:t>投影   （</a:t>
            </a:r>
            <a:r>
              <a:rPr lang="zh-CN" altLang="en-US" sz="1600"/>
              <a:t>正轴等积割圆锥投影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6 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Web </a:t>
            </a:r>
            <a:r>
              <a:rPr lang="en-US" altLang="zh-CN" sz="1600"/>
              <a:t>Mercator</a:t>
            </a:r>
            <a:r>
              <a:rPr lang="zh-CN" altLang="en-US" sz="1600"/>
              <a:t>（网络墨卡托）投影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7.cnblogs.com/blog/1097074/201708/1097074-20170830222605140-8413664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1" y="3163501"/>
            <a:ext cx="3811989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my.csdn.net/uploads/201209/26/1348649631_36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35" y="2602845"/>
            <a:ext cx="3095625" cy="38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ss3.bdstatic.com/-Po3dSag_xI4khGkpoWK1HF6hhy/baike/s%3D250/sign=2c6a4323ad345982c18ae2973cf5310b/bd315c6034a85edf3606297449540923dc5475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39" y="803305"/>
            <a:ext cx="3878474" cy="1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ss2.bdstatic.com/9fo3dSag_xI4khGkpoWK1HF6hhy/baike/s%3D250/sign=e1fc1995b2119313c343f8b555390c10/f2deb48f8c5494ee42a0d84e2df5e0fe98257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7" y="268403"/>
            <a:ext cx="4257675" cy="16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29139" y="2328435"/>
            <a:ext cx="39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高斯克</a:t>
            </a:r>
            <a:r>
              <a:rPr lang="zh-CN" altLang="en-US" smtClean="0"/>
              <a:t>吕格投影</a:t>
            </a:r>
            <a:r>
              <a:rPr lang="en-US" altLang="zh-CN" smtClean="0"/>
              <a:t>---</a:t>
            </a:r>
            <a:r>
              <a:rPr lang="zh-CN" altLang="en-US" smtClean="0"/>
              <a:t>横轴墨卡托投影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9252" y="2076947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UTM </a:t>
            </a:r>
            <a:r>
              <a:rPr lang="zh-CN" altLang="en-US" smtClean="0"/>
              <a:t>通用横轴墨卡托投影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84849" y="5842094"/>
            <a:ext cx="39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lanbert</a:t>
            </a:r>
            <a:r>
              <a:rPr lang="zh-CN" altLang="en-US" smtClean="0"/>
              <a:t>投影  </a:t>
            </a:r>
            <a:r>
              <a:rPr lang="en-US" altLang="zh-CN" smtClean="0"/>
              <a:t>Alberts</a:t>
            </a:r>
            <a:r>
              <a:rPr lang="zh-CN" altLang="en-US" smtClean="0"/>
              <a:t>投影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37823" y="3364829"/>
            <a:ext cx="461665" cy="262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墨卡托投影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3538</TotalTime>
  <Words>1506</Words>
  <Application>Microsoft Office PowerPoint</Application>
  <PresentationFormat>宽屏</PresentationFormat>
  <Paragraphs>147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Tw Cen MT</vt:lpstr>
      <vt:lpstr>DengXian</vt:lpstr>
      <vt:lpstr>宋体</vt:lpstr>
      <vt:lpstr>Arial</vt:lpstr>
      <vt:lpstr>Trebuchet MS</vt:lpstr>
      <vt:lpstr>电路</vt:lpstr>
      <vt:lpstr>WebGIS 开发实战课程</vt:lpstr>
      <vt:lpstr>课程概述</vt:lpstr>
      <vt:lpstr>课程介绍</vt:lpstr>
      <vt:lpstr>目录大纲</vt:lpstr>
      <vt:lpstr>第一章 ArcMap地图制图 </vt:lpstr>
      <vt:lpstr>                    GIS坐标系统概述</vt:lpstr>
      <vt:lpstr>地理坐标系统（GCS ） </vt:lpstr>
      <vt:lpstr>平面坐标系（PCS）</vt:lpstr>
      <vt:lpstr>PowerPoint 演示文稿</vt:lpstr>
      <vt:lpstr>PowerPoint 演示文稿</vt:lpstr>
      <vt:lpstr>空间校准</vt:lpstr>
      <vt:lpstr>火星坐标系统</vt:lpstr>
      <vt:lpstr>GIS数据</vt:lpstr>
      <vt:lpstr>遥感(remote sensor  RS)</vt:lpstr>
      <vt:lpstr>免费遥感数据获取</vt:lpstr>
      <vt:lpstr>GNSS(全球卫星导航系统)</vt:lpstr>
      <vt:lpstr>            Gis空间分析</vt:lpstr>
      <vt:lpstr>PowerPoint 演示文稿</vt:lpstr>
      <vt:lpstr>PowerPoint 演示文稿</vt:lpstr>
      <vt:lpstr>PowerPoint 演示文稿</vt:lpstr>
      <vt:lpstr>地图制图与服务发布</vt:lpstr>
      <vt:lpstr>PowerPoint 演示文稿</vt:lpstr>
      <vt:lpstr>缓存技术</vt:lpstr>
      <vt:lpstr>第二章 ArcGIS javascript api 开发</vt:lpstr>
      <vt:lpstr>主要版本功能差异</vt:lpstr>
      <vt:lpstr>Arcgis Js API 本地部署</vt:lpstr>
      <vt:lpstr>第三章 开源WebGIS解决方案</vt:lpstr>
      <vt:lpstr>第四章 互联网地图服务</vt:lpstr>
      <vt:lpstr>第五章 倾斜摄影与三维建模</vt:lpstr>
      <vt:lpstr>第六章  CESium 三维地图开发</vt:lpstr>
      <vt:lpstr>第七章、综合实战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WebGIS 开发实战课程</dc:title>
  <dc:creator>Microsoft Office 用户</dc:creator>
  <cp:lastModifiedBy>微软用户</cp:lastModifiedBy>
  <cp:revision>50</cp:revision>
  <dcterms:created xsi:type="dcterms:W3CDTF">2019-07-04T13:24:07Z</dcterms:created>
  <dcterms:modified xsi:type="dcterms:W3CDTF">2019-07-31T10:16:58Z</dcterms:modified>
</cp:coreProperties>
</file>