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34" r:id="rId2"/>
    <p:sldId id="335" r:id="rId3"/>
    <p:sldId id="336" r:id="rId4"/>
    <p:sldId id="337" r:id="rId5"/>
    <p:sldId id="256" r:id="rId6"/>
    <p:sldId id="279" r:id="rId7"/>
    <p:sldId id="261" r:id="rId8"/>
    <p:sldId id="280" r:id="rId9"/>
    <p:sldId id="281" r:id="rId10"/>
    <p:sldId id="260" r:id="rId11"/>
    <p:sldId id="282" r:id="rId12"/>
    <p:sldId id="283" r:id="rId13"/>
    <p:sldId id="284" r:id="rId14"/>
    <p:sldId id="285" r:id="rId15"/>
    <p:sldId id="286" r:id="rId16"/>
    <p:sldId id="287" r:id="rId17"/>
    <p:sldId id="288" r:id="rId18"/>
    <p:sldId id="289" r:id="rId19"/>
    <p:sldId id="297" r:id="rId20"/>
    <p:sldId id="302" r:id="rId21"/>
    <p:sldId id="310" r:id="rId22"/>
    <p:sldId id="263" r:id="rId23"/>
    <p:sldId id="264" r:id="rId24"/>
    <p:sldId id="265" r:id="rId25"/>
    <p:sldId id="303" r:id="rId26"/>
    <p:sldId id="266" r:id="rId27"/>
    <p:sldId id="304" r:id="rId28"/>
    <p:sldId id="305" r:id="rId29"/>
    <p:sldId id="306" r:id="rId30"/>
    <p:sldId id="307" r:id="rId31"/>
    <p:sldId id="308" r:id="rId32"/>
    <p:sldId id="309" r:id="rId33"/>
    <p:sldId id="276" r:id="rId34"/>
    <p:sldId id="296" r:id="rId35"/>
    <p:sldId id="295" r:id="rId36"/>
    <p:sldId id="294" r:id="rId37"/>
    <p:sldId id="293" r:id="rId38"/>
    <p:sldId id="291" r:id="rId39"/>
    <p:sldId id="292" r:id="rId40"/>
    <p:sldId id="299" r:id="rId41"/>
    <p:sldId id="378" r:id="rId42"/>
    <p:sldId id="379" r:id="rId43"/>
    <p:sldId id="380" r:id="rId44"/>
    <p:sldId id="381" r:id="rId45"/>
    <p:sldId id="382" r:id="rId46"/>
    <p:sldId id="383" r:id="rId47"/>
    <p:sldId id="384" r:id="rId48"/>
    <p:sldId id="385" r:id="rId49"/>
    <p:sldId id="38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01"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t>3/18/2019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t>3/18/2019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3/18/2019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3/18/2019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t>3/18/2019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关于</a:t>
            </a:r>
            <a:r>
              <a:rPr lang="en-US" altLang="zh-CN" dirty="0"/>
              <a:t>AI</a:t>
            </a:r>
            <a:r>
              <a:rPr lang="zh-CN" altLang="en-US" dirty="0"/>
              <a:t>比赛</a:t>
            </a:r>
          </a:p>
        </p:txBody>
      </p:sp>
      <p:sp>
        <p:nvSpPr>
          <p:cNvPr id="3" name="副标题 2"/>
          <p:cNvSpPr>
            <a:spLocks noGrp="1"/>
          </p:cNvSpPr>
          <p:nvPr>
            <p:ph type="subTitle" idx="1"/>
          </p:nvPr>
        </p:nvSpPr>
        <p:spPr/>
        <p:txBody>
          <a:bodyPr/>
          <a:lstStyle/>
          <a:p>
            <a:r>
              <a:rPr lang="zh-CN" altLang="en-US" dirty="0"/>
              <a:t>假期学习成果总结</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1323" y="1134652"/>
            <a:ext cx="13157380" cy="4588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72857" y="615383"/>
            <a:ext cx="11521070" cy="56272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6730" y="2686050"/>
            <a:ext cx="9601200" cy="1485900"/>
          </a:xfrm>
        </p:spPr>
        <p:txBody>
          <a:bodyPr/>
          <a:lstStyle/>
          <a:p>
            <a:r>
              <a:rPr lang="zh-CN" altLang="en-US" dirty="0"/>
              <a:t>对</a:t>
            </a:r>
            <a:r>
              <a:rPr lang="en-US" altLang="zh-CN" dirty="0"/>
              <a:t>csv</a:t>
            </a:r>
            <a:r>
              <a:rPr lang="zh-CN" altLang="en-US" dirty="0"/>
              <a:t>文件中的缺失值进行补充</a:t>
            </a:r>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40472" y="990600"/>
            <a:ext cx="11451528" cy="55162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58515" y="282272"/>
            <a:ext cx="11433485" cy="62934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80" y="2686050"/>
            <a:ext cx="10984727" cy="1485900"/>
          </a:xfrm>
        </p:spPr>
        <p:txBody>
          <a:bodyPr>
            <a:normAutofit fontScale="90000"/>
          </a:bodyPr>
          <a:lstStyle/>
          <a:p>
            <a:r>
              <a:rPr lang="en-US" altLang="zh-CN" dirty="0"/>
              <a:t>  </a:t>
            </a:r>
            <a:r>
              <a:rPr lang="zh-CN" altLang="en-US" dirty="0"/>
              <a:t>生成使用</a:t>
            </a:r>
            <a:r>
              <a:rPr lang="en-US" altLang="zh-CN" dirty="0" err="1"/>
              <a:t>fbprophet</a:t>
            </a:r>
            <a:r>
              <a:rPr lang="zh-CN" altLang="en-US" dirty="0"/>
              <a:t>预测的</a:t>
            </a:r>
            <a:r>
              <a:rPr lang="en-US" altLang="zh-CN" dirty="0"/>
              <a:t>t2m,rh2m,w10m</a:t>
            </a:r>
            <a:r>
              <a:rPr lang="zh-CN" altLang="en-US" dirty="0"/>
              <a:t>数据</a:t>
            </a:r>
            <a:br>
              <a:rPr lang="en-US" altLang="zh-CN" dirty="0"/>
            </a:br>
            <a:endParaRPr lang="zh-CN" altLang="en-US" dirty="0"/>
          </a:p>
        </p:txBody>
      </p:sp>
      <p:sp>
        <p:nvSpPr>
          <p:cNvPr id="3" name="内容占位符 2"/>
          <p:cNvSpPr>
            <a:spLocks noGrp="1"/>
          </p:cNvSpPr>
          <p:nvPr>
            <p:ph idx="1"/>
          </p:nvPr>
        </p:nvSpPr>
        <p:spPr>
          <a:xfrm>
            <a:off x="1295400" y="2286000"/>
            <a:ext cx="9601200" cy="3581400"/>
          </a:xfrm>
        </p:spPr>
        <p:txBody>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23569" y="668652"/>
            <a:ext cx="11450444" cy="58832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0800" y="2686050"/>
            <a:ext cx="9601200" cy="1485900"/>
          </a:xfrm>
        </p:spPr>
        <p:txBody>
          <a:bodyPr/>
          <a:lstStyle/>
          <a:p>
            <a:r>
              <a:rPr lang="zh-CN" altLang="en-US" dirty="0"/>
              <a:t>将生成数据与原先数据合并</a:t>
            </a:r>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47424" y="337592"/>
            <a:ext cx="11444576" cy="61828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0800" y="2474258"/>
            <a:ext cx="9601200" cy="1485900"/>
          </a:xfrm>
        </p:spPr>
        <p:txBody>
          <a:bodyPr>
            <a:normAutofit/>
          </a:bodyPr>
          <a:lstStyle/>
          <a:p>
            <a:r>
              <a:rPr lang="zh-CN" altLang="en-US" sz="9600" b="1" dirty="0"/>
              <a:t>代码分析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6389" y="1433744"/>
            <a:ext cx="4758431" cy="4545367"/>
          </a:xfrm>
        </p:spPr>
        <p:txBody>
          <a:bodyPr>
            <a:normAutofit/>
          </a:bodyPr>
          <a:lstStyle/>
          <a:p>
            <a:r>
              <a:rPr lang="en-US" altLang="zh-CN" dirty="0"/>
              <a:t>1.</a:t>
            </a:r>
            <a:r>
              <a:rPr lang="zh-CN" altLang="en-US" dirty="0"/>
              <a:t>赛制详解</a:t>
            </a:r>
            <a:br>
              <a:rPr lang="en-US" altLang="zh-CN" dirty="0"/>
            </a:br>
            <a:br>
              <a:rPr lang="en-US" altLang="zh-CN" dirty="0"/>
            </a:br>
            <a:r>
              <a:rPr lang="en-US" altLang="zh-CN" dirty="0"/>
              <a:t>2.</a:t>
            </a:r>
            <a:r>
              <a:rPr lang="zh-CN" altLang="en-US" dirty="0"/>
              <a:t>分析</a:t>
            </a:r>
            <a:br>
              <a:rPr lang="en-US" altLang="zh-CN" dirty="0"/>
            </a:br>
            <a:br>
              <a:rPr lang="en-US" altLang="zh-CN" dirty="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496389"/>
            <a:ext cx="9601200" cy="5371011"/>
          </a:xfrm>
        </p:spPr>
        <p:txBody>
          <a:bodyPr/>
          <a:lstStyle/>
          <a:p>
            <a:r>
              <a:rPr lang="zh-CN" altLang="zh-CN" dirty="0"/>
              <a:t>时间序列（或称动态数列）是指将同一统计指标的数值按其发生的时间先后顺序排列而成的数列。主要是</a:t>
            </a:r>
            <a:r>
              <a:rPr lang="en-US" altLang="zh-CN" dirty="0"/>
              <a:t>t2m</a:t>
            </a:r>
            <a:r>
              <a:rPr lang="zh-CN" altLang="zh-CN" dirty="0"/>
              <a:t>、</a:t>
            </a:r>
            <a:r>
              <a:rPr lang="en-US" altLang="zh-CN" dirty="0"/>
              <a:t>rh2m</a:t>
            </a:r>
            <a:r>
              <a:rPr lang="zh-CN" altLang="zh-CN" dirty="0"/>
              <a:t>、</a:t>
            </a:r>
            <a:r>
              <a:rPr lang="en-US" altLang="zh-CN" dirty="0"/>
              <a:t>w10m</a:t>
            </a:r>
            <a:r>
              <a:rPr lang="zh-CN" altLang="zh-CN" dirty="0"/>
              <a:t>三个序列。时间序列分析的主要目的是根据已有的历史数据对未来进行预测。</a:t>
            </a:r>
          </a:p>
          <a:p>
            <a:r>
              <a:rPr lang="zh-CN" altLang="zh-CN" dirty="0"/>
              <a:t>时间序列分析，正是根据客观事物发展的连续规律性</a:t>
            </a:r>
            <a:r>
              <a:rPr lang="en-US" altLang="zh-CN" dirty="0"/>
              <a:t>,</a:t>
            </a:r>
            <a:r>
              <a:rPr lang="zh-CN" altLang="zh-CN" dirty="0"/>
              <a:t>运用过去的历史数据</a:t>
            </a:r>
            <a:r>
              <a:rPr lang="en-US" altLang="zh-CN" dirty="0"/>
              <a:t>,</a:t>
            </a:r>
            <a:r>
              <a:rPr lang="zh-CN" altLang="zh-CN" dirty="0"/>
              <a:t>通过统计分析</a:t>
            </a:r>
            <a:r>
              <a:rPr lang="en-US" altLang="zh-CN" dirty="0"/>
              <a:t>,</a:t>
            </a:r>
            <a:r>
              <a:rPr lang="zh-CN" altLang="zh-CN" dirty="0"/>
              <a:t>进一步推测未来的发展趋势。事物的过去会延续到未来这个假设前提包含两层含义</a:t>
            </a:r>
            <a:r>
              <a:rPr lang="en-US" altLang="zh-CN" dirty="0"/>
              <a:t>:</a:t>
            </a:r>
            <a:r>
              <a:rPr lang="zh-CN" altLang="zh-CN" dirty="0"/>
              <a:t>一是不会发生突然的跳跃变化</a:t>
            </a:r>
            <a:r>
              <a:rPr lang="en-US" altLang="zh-CN" dirty="0"/>
              <a:t>,</a:t>
            </a:r>
            <a:r>
              <a:rPr lang="zh-CN" altLang="zh-CN" dirty="0"/>
              <a:t>是以相对小的步伐前进</a:t>
            </a:r>
            <a:r>
              <a:rPr lang="en-US" altLang="zh-CN" dirty="0"/>
              <a:t>;</a:t>
            </a:r>
            <a:r>
              <a:rPr lang="zh-CN" altLang="zh-CN" dirty="0"/>
              <a:t>二是过去和当前的现象可能表明现在和将来活动的发展变化趋向。这就决定了在一般情况下</a:t>
            </a:r>
            <a:r>
              <a:rPr lang="en-US" altLang="zh-CN" dirty="0"/>
              <a:t>,</a:t>
            </a:r>
            <a:r>
              <a:rPr lang="zh-CN" altLang="zh-CN" dirty="0"/>
              <a:t>时间序列分析法对于短、近期预测比较显著</a:t>
            </a:r>
            <a:r>
              <a:rPr lang="en-US" altLang="zh-CN" dirty="0"/>
              <a:t>,</a:t>
            </a:r>
            <a:r>
              <a:rPr lang="zh-CN" altLang="zh-CN" dirty="0"/>
              <a:t>但如延伸到更远的将来</a:t>
            </a:r>
            <a:r>
              <a:rPr lang="en-US" altLang="zh-CN" dirty="0"/>
              <a:t>,</a:t>
            </a:r>
            <a:r>
              <a:rPr lang="zh-CN" altLang="zh-CN" dirty="0"/>
              <a:t>就会出现很大的局限性</a:t>
            </a:r>
            <a:r>
              <a:rPr lang="en-US" altLang="zh-CN" dirty="0"/>
              <a:t>,</a:t>
            </a:r>
            <a:r>
              <a:rPr lang="zh-CN" altLang="zh-CN" dirty="0"/>
              <a:t>导致预测值偏离实际较大而使决策失误。</a:t>
            </a:r>
          </a:p>
          <a:p>
            <a:r>
              <a:rPr lang="en-US" altLang="zh-CN" dirty="0"/>
              <a:t>(1)</a:t>
            </a:r>
            <a:r>
              <a:rPr lang="zh-CN" altLang="zh-CN" dirty="0"/>
              <a:t>趋势性</a:t>
            </a:r>
            <a:r>
              <a:rPr lang="en-US" altLang="zh-CN" dirty="0"/>
              <a:t>:</a:t>
            </a:r>
            <a:r>
              <a:rPr lang="zh-CN" altLang="zh-CN" dirty="0"/>
              <a:t>某个变量随着时间进展或自变量变化</a:t>
            </a:r>
            <a:r>
              <a:rPr lang="en-US" altLang="zh-CN" dirty="0"/>
              <a:t>,</a:t>
            </a:r>
            <a:r>
              <a:rPr lang="zh-CN" altLang="zh-CN" dirty="0"/>
              <a:t>呈现一种比较缓慢而长期的持续上升、下降、停留的同性质变动趋向</a:t>
            </a:r>
            <a:r>
              <a:rPr lang="en-US" altLang="zh-CN" dirty="0"/>
              <a:t>,</a:t>
            </a:r>
            <a:r>
              <a:rPr lang="zh-CN" altLang="zh-CN" dirty="0"/>
              <a:t>但变动幅度可能不相等。</a:t>
            </a:r>
          </a:p>
          <a:p>
            <a:r>
              <a:rPr lang="en-US" altLang="zh-CN" dirty="0"/>
              <a:t>(2)</a:t>
            </a:r>
            <a:r>
              <a:rPr lang="zh-CN" altLang="zh-CN" dirty="0"/>
              <a:t>周期性</a:t>
            </a:r>
            <a:r>
              <a:rPr lang="en-US" altLang="zh-CN" dirty="0"/>
              <a:t>:</a:t>
            </a:r>
            <a:r>
              <a:rPr lang="zh-CN" altLang="zh-CN" dirty="0"/>
              <a:t>某因素由于外部影响随着自然季节的交替出现高峰与低谷的规律。</a:t>
            </a:r>
          </a:p>
          <a:p>
            <a:r>
              <a:rPr lang="en-US" altLang="zh-CN" dirty="0"/>
              <a:t>(3)</a:t>
            </a:r>
            <a:r>
              <a:rPr lang="zh-CN" altLang="zh-CN" dirty="0"/>
              <a:t>随机性</a:t>
            </a:r>
            <a:r>
              <a:rPr lang="en-US" altLang="zh-CN" dirty="0"/>
              <a:t>:</a:t>
            </a:r>
            <a:r>
              <a:rPr lang="zh-CN" altLang="zh-CN" dirty="0"/>
              <a:t>个别为随机变动</a:t>
            </a:r>
            <a:r>
              <a:rPr lang="en-US" altLang="zh-CN" dirty="0"/>
              <a:t>,</a:t>
            </a:r>
            <a:r>
              <a:rPr lang="zh-CN" altLang="zh-CN" dirty="0"/>
              <a:t>整体呈统计规律。</a:t>
            </a:r>
          </a:p>
          <a:p>
            <a:r>
              <a:rPr lang="en-US" altLang="zh-CN" dirty="0"/>
              <a:t>(4)</a:t>
            </a:r>
            <a:r>
              <a:rPr lang="zh-CN" altLang="zh-CN" dirty="0"/>
              <a:t>综合性</a:t>
            </a:r>
            <a:r>
              <a:rPr lang="en-US" altLang="zh-CN" dirty="0"/>
              <a:t>:</a:t>
            </a:r>
            <a:r>
              <a:rPr lang="zh-CN" altLang="zh-CN" dirty="0"/>
              <a:t>实际变化情况是几种变动的叠加或组合。预测时设法过滤除去不规则变动</a:t>
            </a:r>
            <a:r>
              <a:rPr lang="en-US" altLang="zh-CN" dirty="0"/>
              <a:t>,</a:t>
            </a:r>
            <a:r>
              <a:rPr lang="zh-CN" altLang="zh-CN" dirty="0"/>
              <a:t>突出反映趋势性和周期性变动。</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6302" y="2825317"/>
            <a:ext cx="9601200" cy="1485900"/>
          </a:xfrm>
        </p:spPr>
        <p:txBody>
          <a:bodyPr>
            <a:normAutofit/>
          </a:bodyPr>
          <a:lstStyle/>
          <a:p>
            <a:r>
              <a:rPr lang="en-US" altLang="zh-CN" sz="8800" dirty="0"/>
              <a:t>Seq2seq</a:t>
            </a:r>
            <a:endParaRPr lang="zh-CN" altLang="en-US" sz="8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1245326" y="3500845"/>
            <a:ext cx="10040983" cy="3357155"/>
          </a:xfrm>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1166950" y="0"/>
            <a:ext cx="10528662" cy="37446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566057"/>
            <a:ext cx="9601200" cy="5695406"/>
          </a:xfrm>
        </p:spPr>
        <p:txBody>
          <a:bodyPr/>
          <a:lstStyle/>
          <a:p>
            <a:pPr marL="0" indent="0">
              <a:buNone/>
            </a:pPr>
            <a:r>
              <a:rPr lang="zh-CN" altLang="zh-CN" dirty="0"/>
              <a:t>模型训练使用的是基于</a:t>
            </a:r>
            <a:r>
              <a:rPr lang="en-US" altLang="zh-CN" dirty="0"/>
              <a:t>RNN</a:t>
            </a:r>
            <a:r>
              <a:rPr lang="zh-CN" altLang="zh-CN" dirty="0"/>
              <a:t>的</a:t>
            </a:r>
            <a:r>
              <a:rPr lang="en-US" altLang="zh-CN" dirty="0"/>
              <a:t>seq2seq</a:t>
            </a:r>
            <a:r>
              <a:rPr lang="zh-CN" altLang="zh-CN" dirty="0"/>
              <a:t>，</a:t>
            </a:r>
            <a:r>
              <a:rPr lang="en-US" altLang="zh-CN" dirty="0"/>
              <a:t>many to many </a:t>
            </a:r>
            <a:r>
              <a:rPr lang="zh-CN" altLang="zh-CN" dirty="0"/>
              <a:t>结构，它是经典的</a:t>
            </a:r>
            <a:r>
              <a:rPr lang="en-US" altLang="zh-CN" dirty="0" err="1"/>
              <a:t>rnn</a:t>
            </a:r>
            <a:r>
              <a:rPr lang="zh-CN" altLang="zh-CN" dirty="0"/>
              <a:t>结构，前一输入的状态会带到下一个状态中，而且每个输入都会对应一个输出，比如字符预测。</a:t>
            </a:r>
          </a:p>
          <a:p>
            <a:pPr marL="0" indent="0">
              <a:buNone/>
            </a:pPr>
            <a:r>
              <a:rPr lang="zh-CN" altLang="zh-CN" dirty="0"/>
              <a:t>经典的</a:t>
            </a:r>
            <a:r>
              <a:rPr lang="en-US" altLang="zh-CN" dirty="0" err="1"/>
              <a:t>rnn</a:t>
            </a:r>
            <a:r>
              <a:rPr lang="zh-CN" altLang="zh-CN" dirty="0"/>
              <a:t>结构的输入和输出序列必须要是等长，它的应用场景也比较有限。而第四种它可以是输入和输出序列不等长，这种模型便是</a:t>
            </a:r>
            <a:r>
              <a:rPr lang="en-US" altLang="zh-CN" dirty="0"/>
              <a:t>seq2seq</a:t>
            </a:r>
            <a:r>
              <a:rPr lang="zh-CN" altLang="zh-CN" dirty="0"/>
              <a:t>模型，它实现了从一个序列到另外一个序列的转换。</a:t>
            </a:r>
            <a:endParaRPr lang="en-US" altLang="zh-CN" dirty="0"/>
          </a:p>
          <a:p>
            <a:pPr marL="0" indent="0">
              <a:buNone/>
            </a:pPr>
            <a:r>
              <a:rPr lang="en-US" altLang="zh-CN" dirty="0"/>
              <a:t>seq2seq</a:t>
            </a:r>
            <a:r>
              <a:rPr lang="zh-CN" altLang="zh-CN" dirty="0"/>
              <a:t>属于</a:t>
            </a:r>
            <a:r>
              <a:rPr lang="en-US" altLang="zh-CN" dirty="0"/>
              <a:t>encoder-decoder</a:t>
            </a:r>
            <a:r>
              <a:rPr lang="zh-CN" altLang="zh-CN" dirty="0"/>
              <a:t>结构的一种，基本思想就是利用两个</a:t>
            </a:r>
            <a:r>
              <a:rPr lang="en-US" altLang="zh-CN" dirty="0"/>
              <a:t>RNN</a:t>
            </a:r>
            <a:r>
              <a:rPr lang="zh-CN" altLang="zh-CN" dirty="0"/>
              <a:t>，一个</a:t>
            </a:r>
            <a:r>
              <a:rPr lang="en-US" altLang="zh-CN" dirty="0"/>
              <a:t>RNN</a:t>
            </a:r>
            <a:r>
              <a:rPr lang="zh-CN" altLang="zh-CN" dirty="0"/>
              <a:t>作为</a:t>
            </a:r>
            <a:r>
              <a:rPr lang="en-US" altLang="zh-CN" dirty="0"/>
              <a:t>encoder</a:t>
            </a:r>
            <a:r>
              <a:rPr lang="zh-CN" altLang="zh-CN" dirty="0"/>
              <a:t>，另一个</a:t>
            </a:r>
            <a:r>
              <a:rPr lang="en-US" altLang="zh-CN" dirty="0"/>
              <a:t>RNN</a:t>
            </a:r>
            <a:r>
              <a:rPr lang="zh-CN" altLang="zh-CN" dirty="0"/>
              <a:t>作为</a:t>
            </a:r>
            <a:r>
              <a:rPr lang="en-US" altLang="zh-CN" dirty="0"/>
              <a:t>decoder</a:t>
            </a:r>
            <a:r>
              <a:rPr lang="zh-CN" altLang="zh-CN" dirty="0"/>
              <a:t>。</a:t>
            </a:r>
          </a:p>
          <a:p>
            <a:pPr marL="0" indent="0">
              <a:buNone/>
            </a:pPr>
            <a:endParaRPr lang="zh-CN" altLang="zh-CN" dirty="0"/>
          </a:p>
          <a:p>
            <a:pPr marL="0" indent="0">
              <a:buNone/>
            </a:pPr>
            <a:endParaRPr lang="en-US" altLang="zh-CN"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1371600" y="3429000"/>
            <a:ext cx="9088211" cy="286294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566057"/>
            <a:ext cx="9601200" cy="5301343"/>
          </a:xfrm>
        </p:spPr>
        <p:txBody>
          <a:bodyPr/>
          <a:lstStyle/>
          <a:p>
            <a:pPr marL="0" indent="0">
              <a:buNone/>
            </a:pPr>
            <a:r>
              <a:rPr lang="zh-CN" altLang="en-US" dirty="0"/>
              <a:t>最初的</a:t>
            </a:r>
            <a:r>
              <a:rPr lang="en-US" altLang="zh-CN" dirty="0"/>
              <a:t>encoder</a:t>
            </a:r>
            <a:r>
              <a:rPr lang="zh-CN" altLang="zh-CN" dirty="0"/>
              <a:t>负责将输入序列压缩成指定长度的向量，这个向量就可以看成是这个序列的语义，这个过程称为编码，如下图，获取语义向量最简单的方式就是直接将最后一个输入的隐状态作为语义向量</a:t>
            </a:r>
            <a:r>
              <a:rPr lang="en-US" altLang="zh-CN" dirty="0"/>
              <a:t>C</a:t>
            </a:r>
            <a:r>
              <a:rPr lang="zh-CN" altLang="zh-CN" dirty="0"/>
              <a:t>。也可以对最后一个隐含状态做一个变换得到语义向量，还可以将输入序列的所有隐含状态做一个变换得到语义变量。</a:t>
            </a:r>
          </a:p>
          <a:p>
            <a:pPr marL="0" indent="0">
              <a:buNone/>
            </a:pPr>
            <a:r>
              <a:rPr lang="en-US" altLang="zh-CN" dirty="0"/>
              <a:t>decoder</a:t>
            </a:r>
            <a:r>
              <a:rPr lang="zh-CN" altLang="zh-CN" dirty="0"/>
              <a:t>则负责根据语义向量生成指定的序列，这个过程也称为解码，最简单的方式是将</a:t>
            </a:r>
            <a:r>
              <a:rPr lang="en-US" altLang="zh-CN" dirty="0"/>
              <a:t>encoder</a:t>
            </a:r>
            <a:r>
              <a:rPr lang="zh-CN" altLang="zh-CN" dirty="0"/>
              <a:t>得到的语义变量作为初始状态输入到</a:t>
            </a:r>
            <a:r>
              <a:rPr lang="en-US" altLang="zh-CN" dirty="0"/>
              <a:t>decoder</a:t>
            </a:r>
            <a:r>
              <a:rPr lang="zh-CN" altLang="zh-CN" dirty="0"/>
              <a:t>的</a:t>
            </a:r>
            <a:r>
              <a:rPr lang="en-US" altLang="zh-CN" dirty="0" err="1"/>
              <a:t>rnn</a:t>
            </a:r>
            <a:r>
              <a:rPr lang="zh-CN" altLang="zh-CN" dirty="0"/>
              <a:t>中，得到输出序列。</a:t>
            </a:r>
            <a:r>
              <a:rPr lang="en-US" altLang="zh-CN" dirty="0"/>
              <a:t>Encoder</a:t>
            </a:r>
            <a:r>
              <a:rPr lang="zh-CN" altLang="zh-CN" dirty="0"/>
              <a:t>得到的向量表示即</a:t>
            </a:r>
            <a:r>
              <a:rPr lang="en-US" altLang="zh-CN" dirty="0"/>
              <a:t>Encoder</a:t>
            </a:r>
            <a:r>
              <a:rPr lang="zh-CN" altLang="zh-CN" dirty="0"/>
              <a:t>最后一个时间步长的隐藏层状态会作为</a:t>
            </a:r>
            <a:r>
              <a:rPr lang="en-US" altLang="zh-CN" dirty="0"/>
              <a:t>Decoder</a:t>
            </a:r>
            <a:r>
              <a:rPr lang="zh-CN" altLang="zh-CN" dirty="0"/>
              <a:t>的初始状态输入。通过激活函数与</a:t>
            </a:r>
            <a:r>
              <a:rPr lang="en-US" altLang="zh-CN" dirty="0" err="1"/>
              <a:t>softmax</a:t>
            </a:r>
            <a:r>
              <a:rPr lang="zh-CN" altLang="zh-CN" dirty="0"/>
              <a:t>层得到候选</a:t>
            </a:r>
            <a:r>
              <a:rPr lang="en-US" altLang="zh-CN" dirty="0"/>
              <a:t>symbols，筛选出概率最大的symbol，作为下一时刻的输入。可以看到上一时刻的输出会作为当前时刻的输入，而且其中语义向量C只作为初始状态参与运算，后面的运算都与语义向量C无关。</a:t>
            </a:r>
            <a:endParaRPr lang="zh-CN" altLang="zh-CN" dirty="0"/>
          </a:p>
          <a:p>
            <a:pPr marL="0" indent="0">
              <a:buNone/>
            </a:pPr>
            <a:endParaRPr lang="en-US" altLang="zh-CN"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1525542" y="3681639"/>
            <a:ext cx="9020538" cy="30130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284514" y="151358"/>
            <a:ext cx="9958252" cy="571604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217714"/>
            <a:ext cx="9601200" cy="5649686"/>
          </a:xfrm>
        </p:spPr>
        <p:txBody>
          <a:bodyPr/>
          <a:lstStyle/>
          <a:p>
            <a:r>
              <a:rPr lang="en-US" altLang="zh-CN" dirty="0"/>
              <a:t>RNN</a:t>
            </a:r>
            <a:r>
              <a:rPr lang="zh-CN" altLang="zh-CN" dirty="0"/>
              <a:t>可以学习概率分布然后进行预测，为了得到概率分布一般会在</a:t>
            </a:r>
            <a:r>
              <a:rPr lang="en-US" altLang="zh-CN" dirty="0"/>
              <a:t>RNN</a:t>
            </a:r>
            <a:r>
              <a:rPr lang="zh-CN" altLang="zh-CN" dirty="0"/>
              <a:t>的输出层使用</a:t>
            </a:r>
            <a:r>
              <a:rPr lang="en-US" altLang="zh-CN" dirty="0" err="1"/>
              <a:t>softmax</a:t>
            </a:r>
            <a:r>
              <a:rPr lang="zh-CN" altLang="zh-CN" dirty="0"/>
              <a:t>激活函数，就可以得到每个分类的概率。</a:t>
            </a:r>
          </a:p>
          <a:p>
            <a:r>
              <a:rPr lang="zh-CN" altLang="zh-CN" dirty="0"/>
              <a:t>使用</a:t>
            </a:r>
            <a:r>
              <a:rPr lang="en-US" altLang="zh-CN" i="1" dirty="0"/>
              <a:t>x</a:t>
            </a:r>
            <a:r>
              <a:rPr lang="en-US" altLang="zh-CN" dirty="0"/>
              <a:t>={</a:t>
            </a:r>
            <a:r>
              <a:rPr lang="en-US" altLang="zh-CN" i="1" dirty="0"/>
              <a:t>x</a:t>
            </a:r>
            <a:r>
              <a:rPr lang="en-US" altLang="zh-CN" dirty="0"/>
              <a:t>1,</a:t>
            </a:r>
            <a:r>
              <a:rPr lang="en-US" altLang="zh-CN" i="1" dirty="0"/>
              <a:t>x</a:t>
            </a:r>
            <a:r>
              <a:rPr lang="en-US" altLang="zh-CN" dirty="0"/>
              <a:t>2,...,</a:t>
            </a:r>
            <a:r>
              <a:rPr lang="en-US" altLang="zh-CN" i="1" dirty="0" err="1"/>
              <a:t>xn</a:t>
            </a:r>
            <a:r>
              <a:rPr lang="en-US" altLang="zh-CN" dirty="0"/>
              <a:t>}x={x1,x2,...,</a:t>
            </a:r>
            <a:r>
              <a:rPr lang="en-US" altLang="zh-CN" dirty="0" err="1"/>
              <a:t>xn</a:t>
            </a:r>
            <a:r>
              <a:rPr lang="en-US" altLang="zh-CN" dirty="0"/>
              <a:t>}</a:t>
            </a:r>
            <a:r>
              <a:rPr lang="zh-CN" altLang="zh-CN" dirty="0"/>
              <a:t>表示输入语句</a:t>
            </a:r>
            <a:r>
              <a:rPr lang="en-US" altLang="zh-CN" dirty="0"/>
              <a:t>,</a:t>
            </a:r>
            <a:r>
              <a:rPr lang="en-US" altLang="zh-CN" i="1" dirty="0"/>
              <a:t>y</a:t>
            </a:r>
            <a:r>
              <a:rPr lang="en-US" altLang="zh-CN" dirty="0"/>
              <a:t>={</a:t>
            </a:r>
            <a:r>
              <a:rPr lang="en-US" altLang="zh-CN" i="1" dirty="0"/>
              <a:t>y</a:t>
            </a:r>
            <a:r>
              <a:rPr lang="en-US" altLang="zh-CN" dirty="0"/>
              <a:t>1,</a:t>
            </a:r>
            <a:r>
              <a:rPr lang="en-US" altLang="zh-CN" i="1" dirty="0"/>
              <a:t>y</a:t>
            </a:r>
            <a:r>
              <a:rPr lang="en-US" altLang="zh-CN" dirty="0"/>
              <a:t>2,...,</a:t>
            </a:r>
            <a:r>
              <a:rPr lang="en-US" altLang="zh-CN" i="1" dirty="0" err="1"/>
              <a:t>yn</a:t>
            </a:r>
            <a:r>
              <a:rPr lang="en-US" altLang="zh-CN" dirty="0"/>
              <a:t>}y={y1,y2,...,</a:t>
            </a:r>
            <a:r>
              <a:rPr lang="en-US" altLang="zh-CN" dirty="0" err="1"/>
              <a:t>yn</a:t>
            </a:r>
            <a:r>
              <a:rPr lang="en-US" altLang="zh-CN" dirty="0"/>
              <a:t>}</a:t>
            </a:r>
            <a:r>
              <a:rPr lang="zh-CN" altLang="zh-CN" dirty="0"/>
              <a:t>代表输出语句，</a:t>
            </a:r>
            <a:r>
              <a:rPr lang="en-US" altLang="zh-CN" i="1" dirty="0" err="1"/>
              <a:t>yt</a:t>
            </a:r>
            <a:r>
              <a:rPr lang="zh-CN" altLang="zh-CN" dirty="0"/>
              <a:t>代表当前输出词。</a:t>
            </a:r>
          </a:p>
          <a:p>
            <a:r>
              <a:rPr lang="zh-CN" altLang="zh-CN" dirty="0"/>
              <a:t>所有的</a:t>
            </a:r>
            <a:r>
              <a:rPr lang="en-US" altLang="zh-CN" dirty="0"/>
              <a:t>Seq2Seq</a:t>
            </a:r>
            <a:r>
              <a:rPr lang="zh-CN" altLang="zh-CN" dirty="0"/>
              <a:t>模型都是以下目标函数，都是为了优化这个函数：</a:t>
            </a:r>
            <a:endParaRPr lang="zh-CN" altLang="en-US" dirty="0"/>
          </a:p>
        </p:txBody>
      </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a:xfrm>
            <a:off x="1471748" y="2037806"/>
            <a:ext cx="9348651" cy="281286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69669"/>
            <a:ext cx="9601200" cy="5797731"/>
          </a:xfrm>
        </p:spPr>
        <p:txBody>
          <a:bodyPr/>
          <a:lstStyle/>
          <a:p>
            <a:r>
              <a:rPr lang="zh-CN" altLang="zh-CN" dirty="0"/>
              <a:t>由于</a:t>
            </a:r>
            <a:r>
              <a:rPr lang="en-US" altLang="zh-CN" dirty="0"/>
              <a:t>encoder-decoder</a:t>
            </a:r>
            <a:r>
              <a:rPr lang="zh-CN" altLang="zh-CN" dirty="0"/>
              <a:t>模型在编码和解码阶段始终由一个不变的语义向量</a:t>
            </a:r>
            <a:r>
              <a:rPr lang="en-US" altLang="zh-CN" dirty="0"/>
              <a:t>C</a:t>
            </a:r>
            <a:r>
              <a:rPr lang="zh-CN" altLang="zh-CN" dirty="0"/>
              <a:t>来联系着，编码器要将整个序列的信息压缩进一个固定长度的向量中去。这就造成了 （</a:t>
            </a:r>
            <a:r>
              <a:rPr lang="en-US" altLang="zh-CN" dirty="0"/>
              <a:t>1</a:t>
            </a:r>
            <a:r>
              <a:rPr lang="zh-CN" altLang="zh-CN" dirty="0"/>
              <a:t>）语义向量无法完全表示整个序列的信息，（</a:t>
            </a:r>
            <a:r>
              <a:rPr lang="en-US" altLang="zh-CN" dirty="0"/>
              <a:t>2</a:t>
            </a:r>
            <a:r>
              <a:rPr lang="zh-CN" altLang="zh-CN" dirty="0"/>
              <a:t>）最开始输入的序列容易被后输入的序列给覆盖掉，会丢失许多细节信息。在长序列上表现的尤为明显。</a:t>
            </a:r>
          </a:p>
          <a:p>
            <a:r>
              <a:rPr lang="en-US" altLang="zh-CN" dirty="0"/>
              <a:t>attention</a:t>
            </a:r>
            <a:r>
              <a:rPr lang="zh-CN" altLang="zh-CN" dirty="0"/>
              <a:t>模型最大的区别就在于它不再要求编码器将所有输入信息都编码进一个固定长度的向量之中。相反，此时编码器需要将输入编码成一个向量的序列，而在解码的时候，每一步都会选择性的从向量序列中挑选一个子集进行进一步处理。这样，在产生每一个输出的时候，都能够做到充分利用输入序列携带的信息。</a:t>
            </a:r>
            <a:endParaRPr lang="en-US" altLang="zh-CN" dirty="0"/>
          </a:p>
          <a:p>
            <a:endParaRPr lang="zh-CN" altLang="zh-CN"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663337" y="2641010"/>
            <a:ext cx="9440091" cy="386429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138646" y="169816"/>
            <a:ext cx="10447398" cy="6196149"/>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819161" y="100147"/>
            <a:ext cx="10667445" cy="628323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557074"/>
          </a:xfrm>
        </p:spPr>
        <p:txBody>
          <a:bodyPr>
            <a:normAutofit/>
          </a:bodyPr>
          <a:lstStyle/>
          <a:p>
            <a:r>
              <a:rPr lang="zh-CN" altLang="en-US" sz="3200" dirty="0"/>
              <a:t>比赛规则及提供数据</a:t>
            </a:r>
          </a:p>
        </p:txBody>
      </p:sp>
      <p:sp>
        <p:nvSpPr>
          <p:cNvPr id="3" name="内容占位符 2"/>
          <p:cNvSpPr>
            <a:spLocks noGrp="1"/>
          </p:cNvSpPr>
          <p:nvPr>
            <p:ph idx="1"/>
          </p:nvPr>
        </p:nvSpPr>
        <p:spPr>
          <a:xfrm>
            <a:off x="1540275" y="1242874"/>
            <a:ext cx="9601200" cy="5424256"/>
          </a:xfrm>
        </p:spPr>
        <p:txBody>
          <a:bodyPr/>
          <a:lstStyle/>
          <a:p>
            <a:r>
              <a:rPr lang="zh-CN" altLang="zh-CN" dirty="0"/>
              <a:t>评判标准：</a:t>
            </a:r>
          </a:p>
          <a:p>
            <a:pPr marL="0" indent="0">
              <a:buNone/>
            </a:pPr>
            <a:r>
              <a:rPr lang="en-US" altLang="zh-CN" dirty="0"/>
              <a:t>       RMSE</a:t>
            </a:r>
            <a:r>
              <a:rPr lang="zh-CN" altLang="zh-CN" dirty="0"/>
              <a:t>均方根误差是观测值与真值偏差的平方与观测次数</a:t>
            </a:r>
            <a:r>
              <a:rPr lang="en-US" altLang="zh-CN" dirty="0"/>
              <a:t>n</a:t>
            </a:r>
            <a:r>
              <a:rPr lang="zh-CN" altLang="zh-CN" dirty="0"/>
              <a:t>比值的平方根</a:t>
            </a:r>
          </a:p>
          <a:p>
            <a:r>
              <a:rPr lang="zh-CN" altLang="zh-CN" dirty="0"/>
              <a:t>数据测评：</a:t>
            </a:r>
          </a:p>
          <a:p>
            <a:pPr marL="0" indent="0">
              <a:buNone/>
            </a:pPr>
            <a:r>
              <a:rPr lang="en-US" altLang="zh-CN" dirty="0"/>
              <a:t>         </a:t>
            </a:r>
            <a:r>
              <a:rPr lang="zh-CN" altLang="zh-CN" dirty="0"/>
              <a:t>观测集（时记录当前气象观测站点的</a:t>
            </a:r>
            <a:r>
              <a:rPr lang="en-US" altLang="zh-CN" dirty="0"/>
              <a:t>9</a:t>
            </a:r>
            <a:r>
              <a:rPr lang="zh-CN" altLang="zh-CN" dirty="0"/>
              <a:t>个地面气象要素，通过气象仪器实时监测得到）和</a:t>
            </a:r>
          </a:p>
          <a:p>
            <a:pPr marL="0" indent="0">
              <a:buNone/>
            </a:pPr>
            <a:r>
              <a:rPr lang="en-US" altLang="zh-CN" dirty="0"/>
              <a:t>        </a:t>
            </a:r>
            <a:r>
              <a:rPr lang="zh-CN" altLang="zh-CN" dirty="0"/>
              <a:t>睿图集（包含地面和特征气压层共计</a:t>
            </a:r>
            <a:r>
              <a:rPr lang="en-US" altLang="zh-CN" dirty="0"/>
              <a:t>29</a:t>
            </a:r>
            <a:r>
              <a:rPr lang="zh-CN" altLang="zh-CN" dirty="0"/>
              <a:t>个气象要素，由数值预报模式在超级计算机上运算产生）</a:t>
            </a:r>
            <a:endParaRPr lang="en-US" altLang="zh-CN" dirty="0"/>
          </a:p>
          <a:p>
            <a:pPr marL="0" indent="0">
              <a:buNone/>
            </a:pPr>
            <a:r>
              <a:rPr lang="zh-CN" altLang="en-US" dirty="0"/>
              <a:t>最后提交的数据是</a:t>
            </a:r>
            <a:r>
              <a:rPr lang="en-US" altLang="zh-CN" dirty="0"/>
              <a:t>① 2-m</a:t>
            </a:r>
            <a:r>
              <a:rPr lang="zh-CN" altLang="zh-CN" dirty="0"/>
              <a:t>温度（</a:t>
            </a:r>
            <a:r>
              <a:rPr lang="en-US" altLang="zh-CN" dirty="0"/>
              <a:t>t2m</a:t>
            </a:r>
            <a:r>
              <a:rPr lang="zh-CN" altLang="zh-CN" dirty="0"/>
              <a:t>）；</a:t>
            </a:r>
            <a:r>
              <a:rPr lang="en-US" altLang="zh-CN" dirty="0"/>
              <a:t>② 2-m</a:t>
            </a:r>
            <a:r>
              <a:rPr lang="zh-CN" altLang="zh-CN" dirty="0"/>
              <a:t>相对湿度（</a:t>
            </a:r>
            <a:r>
              <a:rPr lang="en-US" altLang="zh-CN" dirty="0"/>
              <a:t>rh2m</a:t>
            </a:r>
            <a:r>
              <a:rPr lang="zh-CN" altLang="zh-CN" dirty="0"/>
              <a:t>）；</a:t>
            </a:r>
            <a:r>
              <a:rPr lang="en-US" altLang="zh-CN" dirty="0"/>
              <a:t>③ 10-m</a:t>
            </a:r>
            <a:r>
              <a:rPr lang="zh-CN" altLang="zh-CN" dirty="0"/>
              <a:t>风速（</a:t>
            </a:r>
            <a:r>
              <a:rPr lang="en-US" altLang="zh-CN" dirty="0"/>
              <a:t>w10m</a:t>
            </a:r>
            <a:r>
              <a:rPr lang="zh-CN" altLang="zh-CN" dirty="0"/>
              <a:t>）。</a:t>
            </a:r>
            <a:r>
              <a:rPr lang="zh-CN" altLang="en-US" dirty="0"/>
              <a:t>转化成</a:t>
            </a:r>
            <a:r>
              <a:rPr lang="en-US" altLang="zh-CN" dirty="0"/>
              <a:t>csv</a:t>
            </a:r>
            <a:r>
              <a:rPr lang="zh-CN" altLang="en-US" dirty="0"/>
              <a:t>文件提交</a:t>
            </a:r>
            <a:endParaRPr lang="en-US" altLang="zh-CN" dirty="0"/>
          </a:p>
          <a:p>
            <a:pPr marL="0" indent="0">
              <a:buNone/>
            </a:pPr>
            <a:r>
              <a:rPr lang="zh-CN" altLang="en-US" dirty="0"/>
              <a:t>大赛提供</a:t>
            </a:r>
            <a:r>
              <a:rPr lang="zh-CN" altLang="zh-CN" dirty="0"/>
              <a:t>训练集包含</a:t>
            </a:r>
            <a:r>
              <a:rPr lang="en-US" altLang="zh-CN" dirty="0"/>
              <a:t>1188</a:t>
            </a:r>
            <a:r>
              <a:rPr lang="zh-CN" altLang="zh-CN" dirty="0"/>
              <a:t>天的天气样本，验证集包含</a:t>
            </a:r>
            <a:r>
              <a:rPr lang="en-US" altLang="zh-CN" dirty="0"/>
              <a:t>89</a:t>
            </a:r>
            <a:r>
              <a:rPr lang="zh-CN" altLang="zh-CN" dirty="0"/>
              <a:t>天的样本，测试集则包含这个秋天从</a:t>
            </a:r>
            <a:r>
              <a:rPr lang="en-US" altLang="zh-CN" dirty="0"/>
              <a:t>8</a:t>
            </a:r>
            <a:r>
              <a:rPr lang="zh-CN" altLang="zh-CN" dirty="0"/>
              <a:t>月</a:t>
            </a:r>
            <a:r>
              <a:rPr lang="en-US" altLang="zh-CN" dirty="0"/>
              <a:t>29</a:t>
            </a:r>
            <a:r>
              <a:rPr lang="zh-CN" altLang="zh-CN" dirty="0"/>
              <a:t>日起到</a:t>
            </a:r>
            <a:r>
              <a:rPr lang="en-US" altLang="zh-CN" dirty="0"/>
              <a:t>11</a:t>
            </a:r>
            <a:r>
              <a:rPr lang="zh-CN" altLang="zh-CN" dirty="0"/>
              <a:t>月</a:t>
            </a:r>
            <a:r>
              <a:rPr lang="en-US" altLang="zh-CN" dirty="0"/>
              <a:t>3</a:t>
            </a:r>
            <a:r>
              <a:rPr lang="zh-CN" altLang="zh-CN" dirty="0"/>
              <a:t>日的天气数据，这些数据集全部放到观测集和睿图集。</a:t>
            </a:r>
            <a:r>
              <a:rPr lang="zh-CN" altLang="en-US" dirty="0"/>
              <a:t>、</a:t>
            </a:r>
            <a:endParaRPr lang="en-US" altLang="zh-CN" dirty="0"/>
          </a:p>
          <a:p>
            <a:pPr marL="0" indent="0">
              <a:buNone/>
            </a:pPr>
            <a:endParaRPr lang="zh-CN" altLang="zh-CN" dirty="0"/>
          </a:p>
          <a:p>
            <a:pPr marL="0" indent="0">
              <a:buNone/>
            </a:pPr>
            <a:endParaRPr lang="en-US" altLang="zh-CN" dirty="0"/>
          </a:p>
          <a:p>
            <a:pPr marL="0" indent="0">
              <a:buNone/>
            </a:pPr>
            <a:endParaRPr lang="zh-CN"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449977" y="470264"/>
            <a:ext cx="10324012" cy="241227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870428" y="209005"/>
            <a:ext cx="11071307" cy="613954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236618" y="574766"/>
            <a:ext cx="9971314" cy="592182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64845"/>
            <a:ext cx="9601200" cy="650875"/>
          </a:xfrm>
        </p:spPr>
        <p:txBody>
          <a:bodyPr>
            <a:normAutofit/>
          </a:bodyPr>
          <a:lstStyle/>
          <a:p>
            <a:r>
              <a:rPr lang="en-US" altLang="zh-CN" sz="2800" dirty="0"/>
              <a:t>GBM</a:t>
            </a:r>
            <a:r>
              <a:rPr lang="zh-CN" altLang="en-US" sz="2800" dirty="0"/>
              <a:t>模型（梯度提升树算法）</a:t>
            </a:r>
          </a:p>
        </p:txBody>
      </p:sp>
      <p:sp>
        <p:nvSpPr>
          <p:cNvPr id="3" name="内容占位符 2"/>
          <p:cNvSpPr>
            <a:spLocks noGrp="1"/>
          </p:cNvSpPr>
          <p:nvPr>
            <p:ph idx="1"/>
          </p:nvPr>
        </p:nvSpPr>
        <p:spPr>
          <a:xfrm>
            <a:off x="1371599" y="1471930"/>
            <a:ext cx="10475259" cy="4848188"/>
          </a:xfrm>
        </p:spPr>
        <p:txBody>
          <a:bodyPr>
            <a:noAutofit/>
          </a:bodyPr>
          <a:lstStyle/>
          <a:p>
            <a:pPr marL="0" indent="0" fontAlgn="auto">
              <a:lnSpc>
                <a:spcPct val="100000"/>
              </a:lnSpc>
              <a:buNone/>
            </a:pPr>
            <a:r>
              <a:rPr lang="zh-CN" altLang="en-US" sz="3500" dirty="0"/>
              <a:t>GBM算法是Boosting算法（提升方法）的一种。GBM主要思想是基于之前建立的基学习器的损失函数的梯度下降方向来建立下一个新的基学习器，目的就是希望通过集成这些基学习器使得模型总体的损失函数不断下降，模型不断改进。（即将一系列弱学习因子（weak learners）相结合来提升总体模型的预测准确度。在任意时间t，根据t-1时刻得到的结果我们给当前结果赋予一个权重。之前正确预测的结果获得较小权重，错误分类的结果得到较大权重）</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717571" y="0"/>
            <a:ext cx="11474429" cy="5298142"/>
          </a:xfrm>
          <a:prstGeom prst="rect">
            <a:avLst/>
          </a:prstGeom>
        </p:spPr>
      </p:pic>
      <p:pic>
        <p:nvPicPr>
          <p:cNvPr id="5" name="图片 4"/>
          <p:cNvPicPr>
            <a:picLocks noChangeAspect="1"/>
          </p:cNvPicPr>
          <p:nvPr/>
        </p:nvPicPr>
        <p:blipFill>
          <a:blip r:embed="rId3"/>
          <a:stretch>
            <a:fillRect/>
          </a:stretch>
        </p:blipFill>
        <p:spPr>
          <a:xfrm>
            <a:off x="717571" y="5298142"/>
            <a:ext cx="12192000" cy="16750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588523"/>
            <a:ext cx="12192000" cy="2023353"/>
          </a:xfrm>
          <a:prstGeom prst="rect">
            <a:avLst/>
          </a:prstGeom>
        </p:spPr>
      </p:pic>
      <p:pic>
        <p:nvPicPr>
          <p:cNvPr id="5" name="图片 4"/>
          <p:cNvPicPr>
            <a:picLocks noChangeAspect="1"/>
          </p:cNvPicPr>
          <p:nvPr/>
        </p:nvPicPr>
        <p:blipFill>
          <a:blip r:embed="rId3"/>
          <a:stretch>
            <a:fillRect/>
          </a:stretch>
        </p:blipFill>
        <p:spPr>
          <a:xfrm>
            <a:off x="0" y="3306451"/>
            <a:ext cx="12192000" cy="296302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295400" y="322673"/>
            <a:ext cx="9601200" cy="1631689"/>
          </a:xfrm>
          <a:prstGeom prst="rect">
            <a:avLst/>
          </a:prstGeom>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371600" y="2351107"/>
            <a:ext cx="9601200" cy="3581400"/>
          </a:xfrm>
        </p:spPr>
        <p:txBody>
          <a:bodyPr/>
          <a:lstStyle/>
          <a:p>
            <a:r>
              <a:rPr lang="zh-CN" altLang="en-US" sz="4800" dirty="0"/>
              <a:t>对于数组中已经存在的参数进行了一些初始化操作</a:t>
            </a:r>
            <a:endParaRPr lang="en-US" altLang="zh-CN" sz="4800" dirty="0"/>
          </a:p>
          <a:p>
            <a:endParaRPr lang="zh-CN" altLang="en-US" dirty="0"/>
          </a:p>
        </p:txBody>
      </p:sp>
      <p:pic>
        <p:nvPicPr>
          <p:cNvPr id="5" name="图片 4"/>
          <p:cNvPicPr>
            <a:picLocks noChangeAspect="1"/>
          </p:cNvPicPr>
          <p:nvPr/>
        </p:nvPicPr>
        <p:blipFill>
          <a:blip r:embed="rId3"/>
          <a:stretch>
            <a:fillRect/>
          </a:stretch>
        </p:blipFill>
        <p:spPr>
          <a:xfrm>
            <a:off x="1219200" y="4045288"/>
            <a:ext cx="11290799" cy="52671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1133503" y="468556"/>
            <a:ext cx="9382097" cy="3816232"/>
          </a:xfrm>
          <a:prstGeom prst="rect">
            <a:avLst/>
          </a:prstGeom>
        </p:spPr>
      </p:pic>
      <p:sp>
        <p:nvSpPr>
          <p:cNvPr id="6" name="标题 1"/>
          <p:cNvSpPr>
            <a:spLocks noGrp="1"/>
          </p:cNvSpPr>
          <p:nvPr>
            <p:ph type="title"/>
          </p:nvPr>
        </p:nvSpPr>
        <p:spPr>
          <a:xfrm>
            <a:off x="1532964" y="4762351"/>
            <a:ext cx="9601200" cy="650875"/>
          </a:xfrm>
        </p:spPr>
        <p:txBody>
          <a:bodyPr>
            <a:normAutofit/>
          </a:bodyPr>
          <a:lstStyle/>
          <a:p>
            <a:r>
              <a:rPr lang="zh-CN" altLang="en-US" sz="2800" dirty="0"/>
              <a:t>保存文件的路径</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4667" y="262724"/>
            <a:ext cx="12147333" cy="3817951"/>
          </a:xfrm>
          <a:prstGeom prst="rect">
            <a:avLst/>
          </a:prstGeom>
        </p:spPr>
      </p:pic>
      <p:pic>
        <p:nvPicPr>
          <p:cNvPr id="5" name="图片 4"/>
          <p:cNvPicPr>
            <a:picLocks noChangeAspect="1"/>
          </p:cNvPicPr>
          <p:nvPr/>
        </p:nvPicPr>
        <p:blipFill>
          <a:blip r:embed="rId3"/>
          <a:stretch>
            <a:fillRect/>
          </a:stretch>
        </p:blipFill>
        <p:spPr>
          <a:xfrm>
            <a:off x="44667" y="4246638"/>
            <a:ext cx="11973387" cy="251000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267967"/>
            <a:ext cx="12192000" cy="1373547"/>
          </a:xfrm>
          <a:prstGeom prst="rect">
            <a:avLst/>
          </a:prstGeom>
        </p:spPr>
      </p:pic>
      <p:pic>
        <p:nvPicPr>
          <p:cNvPr id="5" name="内容占位符 4"/>
          <p:cNvPicPr>
            <a:picLocks noGrp="1" noChangeAspect="1"/>
          </p:cNvPicPr>
          <p:nvPr>
            <p:ph idx="1"/>
          </p:nvPr>
        </p:nvPicPr>
        <p:blipFill>
          <a:blip r:embed="rId3"/>
          <a:stretch>
            <a:fillRect/>
          </a:stretch>
        </p:blipFill>
        <p:spPr>
          <a:xfrm>
            <a:off x="0" y="2025324"/>
            <a:ext cx="12085358" cy="1914663"/>
          </a:xfrm>
          <a:prstGeom prst="rect">
            <a:avLst/>
          </a:prstGeom>
        </p:spPr>
      </p:pic>
      <p:pic>
        <p:nvPicPr>
          <p:cNvPr id="6" name="图片 5"/>
          <p:cNvPicPr>
            <a:picLocks noChangeAspect="1"/>
          </p:cNvPicPr>
          <p:nvPr/>
        </p:nvPicPr>
        <p:blipFill>
          <a:blip r:embed="rId4"/>
          <a:stretch>
            <a:fillRect/>
          </a:stretch>
        </p:blipFill>
        <p:spPr>
          <a:xfrm>
            <a:off x="-106642" y="4527450"/>
            <a:ext cx="12192000" cy="465617"/>
          </a:xfrm>
          <a:prstGeom prst="rect">
            <a:avLst/>
          </a:prstGeom>
        </p:spPr>
      </p:pic>
      <p:pic>
        <p:nvPicPr>
          <p:cNvPr id="7" name="图片 6"/>
          <p:cNvPicPr>
            <a:picLocks noChangeAspect="1"/>
          </p:cNvPicPr>
          <p:nvPr/>
        </p:nvPicPr>
        <p:blipFill>
          <a:blip r:embed="rId5"/>
          <a:stretch>
            <a:fillRect/>
          </a:stretch>
        </p:blipFill>
        <p:spPr>
          <a:xfrm>
            <a:off x="755264" y="5386203"/>
            <a:ext cx="5464013" cy="3886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0276" y="767919"/>
            <a:ext cx="9601200" cy="3581400"/>
          </a:xfrm>
        </p:spPr>
        <p:txBody>
          <a:bodyPr/>
          <a:lstStyle/>
          <a:p>
            <a:r>
              <a:rPr lang="zh-CN" altLang="zh-CN" dirty="0"/>
              <a:t>提交时官方放出数据集后两小时内提交模型，然后他们实际观测验证。我们要预</a:t>
            </a:r>
            <a:endParaRPr lang="en-US" altLang="zh-CN" dirty="0"/>
          </a:p>
          <a:p>
            <a:pPr marL="0" indent="0">
              <a:buNone/>
            </a:pPr>
            <a:r>
              <a:rPr lang="en-US" altLang="zh-CN" dirty="0"/>
              <a:t>      </a:t>
            </a:r>
            <a:r>
              <a:rPr lang="zh-CN" altLang="zh-CN" dirty="0"/>
              <a:t>报第一天</a:t>
            </a:r>
            <a:r>
              <a:rPr lang="en-US" altLang="zh-CN" dirty="0"/>
              <a:t>6</a:t>
            </a:r>
            <a:r>
              <a:rPr lang="zh-CN" altLang="zh-CN" dirty="0"/>
              <a:t>点到第二天</a:t>
            </a:r>
            <a:r>
              <a:rPr lang="en-US" altLang="zh-CN" dirty="0"/>
              <a:t>15</a:t>
            </a:r>
            <a:r>
              <a:rPr lang="zh-CN" altLang="zh-CN" dirty="0"/>
              <a:t>的天气，官方的大数据会提供</a:t>
            </a:r>
            <a:r>
              <a:rPr lang="en-US" altLang="zh-CN" dirty="0"/>
              <a:t>3</a:t>
            </a:r>
            <a:r>
              <a:rPr lang="zh-CN" altLang="zh-CN" dirty="0"/>
              <a:t>点到第二天</a:t>
            </a:r>
            <a:r>
              <a:rPr lang="en-US" altLang="zh-CN" dirty="0"/>
              <a:t>15</a:t>
            </a:r>
            <a:r>
              <a:rPr lang="zh-CN" altLang="zh-CN" dirty="0"/>
              <a:t>点的数据。</a:t>
            </a:r>
            <a:endParaRPr lang="zh-CN" altLang="en-US" dirty="0"/>
          </a:p>
        </p:txBody>
      </p:sp>
      <p:pic>
        <p:nvPicPr>
          <p:cNvPr id="4" name="图片 3" descr="表 1 · &quot; &quot; 巪 要 素 信 "/>
          <p:cNvPicPr/>
          <p:nvPr/>
        </p:nvPicPr>
        <p:blipFill>
          <a:blip r:embed="rId2">
            <a:extLst>
              <a:ext uri="{28A0092B-C50C-407E-A947-70E740481C1C}">
                <a14:useLocalDpi xmlns:a14="http://schemas.microsoft.com/office/drawing/2010/main" val="0"/>
              </a:ext>
            </a:extLst>
          </a:blip>
          <a:srcRect/>
          <a:stretch>
            <a:fillRect/>
          </a:stretch>
        </p:blipFill>
        <p:spPr bwMode="auto">
          <a:xfrm>
            <a:off x="3798348" y="2319291"/>
            <a:ext cx="4914900" cy="3238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进行数据求平方差</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0" y="2627374"/>
            <a:ext cx="12192000" cy="80162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IBM Seq2Seq</a:t>
            </a:r>
          </a:p>
        </p:txBody>
      </p:sp>
      <p:sp>
        <p:nvSpPr>
          <p:cNvPr id="3" name="内容占位符 2"/>
          <p:cNvSpPr>
            <a:spLocks noGrp="1"/>
          </p:cNvSpPr>
          <p:nvPr>
            <p:ph idx="1"/>
          </p:nvPr>
        </p:nvSpPr>
        <p:spPr>
          <a:xfrm>
            <a:off x="1371600" y="2286000"/>
            <a:ext cx="9601200" cy="3581400"/>
          </a:xfrm>
        </p:spPr>
        <p:txBody>
          <a:bodyPr/>
          <a:lstStyle/>
          <a:p>
            <a:r>
              <a:rPr lang="zh-CN" altLang="en-US" sz="2800"/>
              <a:t>该文提供了PyTorch中实现的序列到序列（seq2seq）的模型框架。并给出一个小例子，通过例子的运行说明Seq2Seq模型的工作原理。</a:t>
            </a:r>
          </a:p>
          <a:p>
            <a:r>
              <a:rPr lang="zh-CN" altLang="en-US" sz="2800"/>
              <a:t>分析该项目有：该项目的目的在于将输入的数字倒序输出。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309245"/>
            <a:ext cx="9601200" cy="5558155"/>
          </a:xfrm>
        </p:spPr>
        <p:txBody>
          <a:bodyPr>
            <a:noAutofit/>
          </a:bodyPr>
          <a:lstStyle/>
          <a:p>
            <a:r>
              <a:rPr lang="zh-CN" altLang="en-US" sz="2800"/>
              <a:t>1.准备训练数据集：运行generate_toy_data.py，创建data文件夹并创建data，test和dev文件夹，文件夹中均有三个文件，data.txt（使用随机数法生成数据），其中有正序与倒序，vocab.source与vocab.target内容相同，均为0123456789（即数据范围，称为字典）。</a:t>
            </a:r>
          </a:p>
          <a:p>
            <a:r>
              <a:rPr lang="zh-CN" altLang="en-US" sz="2800"/>
              <a:t>2.进行训练，运行sample.py。</a:t>
            </a:r>
          </a:p>
          <a:p>
            <a:pPr marL="0" indent="0">
              <a:buNone/>
            </a:pPr>
            <a:r>
              <a:rPr lang="zh-CN" altLang="en-US" sz="2800"/>
              <a:t>（1）首先人为输入data集和dev集的路径，开始训练。该文件运行时调用了Seq2Seq模型以及其他许多函数。</a:t>
            </a:r>
          </a:p>
          <a:p>
            <a:pPr marL="0" indent="0">
              <a:buNone/>
            </a:pPr>
            <a:r>
              <a:rPr lang="zh-CN" altLang="en-US" sz="2800"/>
              <a:t>（2）训练进行时，生成checkpoint文件夹。</a:t>
            </a:r>
          </a:p>
          <a:p>
            <a:r>
              <a:rPr lang="zh-CN" altLang="en-US" sz="2800"/>
              <a:t>3.训练结束后可人为进行检测。</a:t>
            </a:r>
          </a:p>
          <a:p>
            <a:pPr marL="0" indent="0">
              <a:buNone/>
            </a:pPr>
            <a:endParaRPr lang="zh-CN"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200"/>
              <a:t>注明：该检测在输入1~10个在[0,9]之间的数字时，测试结果准确率可以保证（即测试结果符合预期）。如果输入数字大于9（仅当错误数字位于首位置或末位置时），系统会自动忽略错误输入的数字，返回正确数字的测试结果。当个数在11~13之间时，结果较为准确。其余输入测试结果并不理想。</a:t>
            </a:r>
          </a:p>
        </p:txBody>
      </p:sp>
      <p:sp>
        <p:nvSpPr>
          <p:cNvPr id="3" name="内容占位符 2"/>
          <p:cNvSpPr>
            <a:spLocks noGrp="1"/>
          </p:cNvSpPr>
          <p:nvPr>
            <p:ph idx="1"/>
          </p:nvPr>
        </p:nvSpPr>
        <p:spPr>
          <a:xfrm>
            <a:off x="1371600" y="3364230"/>
            <a:ext cx="9601200" cy="2503170"/>
          </a:xfrm>
        </p:spPr>
        <p:txBody>
          <a:bodyPr/>
          <a:lstStyle/>
          <a:p>
            <a:pPr marL="0" indent="0">
              <a:buNone/>
            </a:pPr>
            <a:r>
              <a:rPr lang="zh-CN" altLang="en-US" sz="2800"/>
              <a:t>代码简略分析：</a:t>
            </a:r>
          </a:p>
          <a:p>
            <a:r>
              <a:rPr lang="zh-CN" altLang="en-US" sz="2800"/>
              <a:t>generate_toy_data.py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p:cNvPicPr>
            <a:picLocks noGrp="1" noChangeAspect="1"/>
          </p:cNvPicPr>
          <p:nvPr>
            <p:ph idx="1"/>
          </p:nvPr>
        </p:nvPicPr>
        <p:blipFill>
          <a:blip r:embed="rId2"/>
          <a:stretch>
            <a:fillRect/>
          </a:stretch>
        </p:blipFill>
        <p:spPr>
          <a:xfrm>
            <a:off x="1195705" y="131445"/>
            <a:ext cx="10576560" cy="659511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Grp="1" noChangeAspect="1"/>
          </p:cNvPicPr>
          <p:nvPr>
            <p:ph idx="1"/>
          </p:nvPr>
        </p:nvPicPr>
        <p:blipFill>
          <a:blip r:embed="rId2"/>
          <a:stretch>
            <a:fillRect/>
          </a:stretch>
        </p:blipFill>
        <p:spPr>
          <a:xfrm>
            <a:off x="1002030" y="287655"/>
            <a:ext cx="10842625" cy="643636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76835"/>
            <a:ext cx="9601200" cy="5790565"/>
          </a:xfrm>
        </p:spPr>
        <p:txBody>
          <a:bodyPr/>
          <a:lstStyle/>
          <a:p>
            <a:r>
              <a:rPr lang="zh-CN" altLang="en-US" sz="2800"/>
              <a:t>sample.py</a:t>
            </a:r>
          </a:p>
          <a:p>
            <a:pPr marL="0" indent="0">
              <a:buNone/>
            </a:pPr>
            <a:endParaRPr lang="zh-CN" altLang="en-US" sz="2800"/>
          </a:p>
        </p:txBody>
      </p:sp>
      <p:pic>
        <p:nvPicPr>
          <p:cNvPr id="5" name="图片 3"/>
          <p:cNvPicPr>
            <a:picLocks noChangeAspect="1"/>
          </p:cNvPicPr>
          <p:nvPr/>
        </p:nvPicPr>
        <p:blipFill>
          <a:blip r:embed="rId2"/>
          <a:stretch>
            <a:fillRect/>
          </a:stretch>
        </p:blipFill>
        <p:spPr>
          <a:xfrm>
            <a:off x="1372235" y="627380"/>
            <a:ext cx="10528300" cy="5994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p:cNvPicPr>
            <a:picLocks noGrp="1" noChangeAspect="1"/>
          </p:cNvPicPr>
          <p:nvPr>
            <p:ph idx="1"/>
          </p:nvPr>
        </p:nvPicPr>
        <p:blipFill>
          <a:blip r:embed="rId2"/>
          <a:stretch>
            <a:fillRect/>
          </a:stretch>
        </p:blipFill>
        <p:spPr>
          <a:xfrm>
            <a:off x="1065530" y="110490"/>
            <a:ext cx="10753725" cy="647255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p:cNvPicPr>
            <a:picLocks noGrp="1" noChangeAspect="1"/>
          </p:cNvPicPr>
          <p:nvPr>
            <p:ph idx="1"/>
          </p:nvPr>
        </p:nvPicPr>
        <p:blipFill>
          <a:blip r:embed="rId2"/>
          <a:stretch>
            <a:fillRect/>
          </a:stretch>
        </p:blipFill>
        <p:spPr>
          <a:xfrm>
            <a:off x="1425575" y="149860"/>
            <a:ext cx="10419080" cy="3581400"/>
          </a:xfrm>
          <a:prstGeom prst="rect">
            <a:avLst/>
          </a:prstGeom>
          <a:noFill/>
          <a:ln>
            <a:noFill/>
          </a:ln>
        </p:spPr>
      </p:pic>
      <p:pic>
        <p:nvPicPr>
          <p:cNvPr id="6" name="图片 6"/>
          <p:cNvPicPr>
            <a:picLocks noChangeAspect="1"/>
          </p:cNvPicPr>
          <p:nvPr/>
        </p:nvPicPr>
        <p:blipFill>
          <a:blip r:embed="rId3"/>
          <a:stretch>
            <a:fillRect/>
          </a:stretch>
        </p:blipFill>
        <p:spPr>
          <a:xfrm>
            <a:off x="1425575" y="3731895"/>
            <a:ext cx="10419080" cy="307721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146050"/>
            <a:ext cx="9601200" cy="1485900"/>
          </a:xfrm>
        </p:spPr>
        <p:txBody>
          <a:bodyPr/>
          <a:lstStyle/>
          <a:p>
            <a:r>
              <a:rPr lang="zh-CN" altLang="en-US" sz="2800"/>
              <a:t>测试结果截图</a:t>
            </a:r>
          </a:p>
        </p:txBody>
      </p:sp>
      <p:pic>
        <p:nvPicPr>
          <p:cNvPr id="7" name="图片 7"/>
          <p:cNvPicPr>
            <a:picLocks noGrp="1" noChangeAspect="1"/>
          </p:cNvPicPr>
          <p:nvPr>
            <p:ph idx="1"/>
          </p:nvPr>
        </p:nvPicPr>
        <p:blipFill>
          <a:blip r:embed="rId2"/>
          <a:stretch>
            <a:fillRect/>
          </a:stretch>
        </p:blipFill>
        <p:spPr>
          <a:xfrm>
            <a:off x="1371600" y="688975"/>
            <a:ext cx="9601200" cy="4067810"/>
          </a:xfrm>
          <a:prstGeom prst="rect">
            <a:avLst/>
          </a:prstGeom>
          <a:noFill/>
          <a:ln>
            <a:noFill/>
          </a:ln>
        </p:spPr>
      </p:pic>
      <p:pic>
        <p:nvPicPr>
          <p:cNvPr id="9" name="图片 9"/>
          <p:cNvPicPr>
            <a:picLocks noChangeAspect="1"/>
          </p:cNvPicPr>
          <p:nvPr/>
        </p:nvPicPr>
        <p:blipFill>
          <a:blip r:embed="rId3"/>
          <a:stretch>
            <a:fillRect/>
          </a:stretch>
        </p:blipFill>
        <p:spPr>
          <a:xfrm>
            <a:off x="1371600" y="4756785"/>
            <a:ext cx="9601200" cy="19291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数据预处理</a:t>
            </a:r>
            <a:r>
              <a:rPr lang="en-US" altLang="zh-CN" dirty="0"/>
              <a:t>	</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864" y="431358"/>
            <a:ext cx="11282901" cy="6172200"/>
          </a:xfrm>
        </p:spPr>
        <p:txBody>
          <a:bodyPr>
            <a:normAutofit/>
          </a:bodyPr>
          <a:lstStyle/>
          <a:p>
            <a:r>
              <a:rPr lang="zh-CN" altLang="en-US" dirty="0"/>
              <a:t>使用数据集：</a:t>
            </a:r>
            <a:br>
              <a:rPr lang="en-US" altLang="zh-CN" dirty="0"/>
            </a:br>
            <a:br>
              <a:rPr lang="en-US" altLang="zh-CN" dirty="0"/>
            </a:br>
            <a:r>
              <a:rPr lang="en-US" altLang="zh-CN" sz="3200" dirty="0">
                <a:latin typeface="等线" panose="02010600030101010101" pitchFamily="2" charset="-122"/>
                <a:ea typeface="等线" panose="02010600030101010101" pitchFamily="2" charset="-122"/>
              </a:rPr>
              <a:t>1. </a:t>
            </a:r>
            <a:r>
              <a:rPr lang="zh-CN" altLang="en-US" sz="3200" dirty="0">
                <a:latin typeface="等线" panose="02010600030101010101" pitchFamily="2" charset="-122"/>
                <a:ea typeface="等线" panose="02010600030101010101" pitchFamily="2" charset="-122"/>
              </a:rPr>
              <a:t>训练集：</a:t>
            </a:r>
            <a:br>
              <a:rPr lang="en-US" altLang="zh-CN" sz="3600" dirty="0">
                <a:latin typeface="等线" panose="02010600030101010101" pitchFamily="2" charset="-122"/>
                <a:ea typeface="等线" panose="02010600030101010101" pitchFamily="2" charset="-122"/>
              </a:rPr>
            </a:br>
            <a:r>
              <a:rPr lang="en-US" altLang="zh-CN" sz="3000" dirty="0">
                <a:latin typeface="等线" panose="02010600030101010101" pitchFamily="2" charset="-122"/>
                <a:ea typeface="等线" panose="02010600030101010101" pitchFamily="2" charset="-122"/>
              </a:rPr>
              <a:t>ai_challenger_wf2018_trainingset_20150301-20180531.nc</a:t>
            </a:r>
            <a:br>
              <a:rPr lang="en-US" altLang="zh-CN" sz="3000" dirty="0">
                <a:latin typeface="等线" panose="02010600030101010101" pitchFamily="2" charset="-122"/>
                <a:ea typeface="等线" panose="02010600030101010101" pitchFamily="2" charset="-122"/>
              </a:rPr>
            </a:br>
            <a:br>
              <a:rPr lang="en-US" altLang="zh-CN" sz="3600" dirty="0">
                <a:latin typeface="等线" panose="02010600030101010101" pitchFamily="2" charset="-122"/>
                <a:ea typeface="等线" panose="02010600030101010101" pitchFamily="2" charset="-122"/>
              </a:rPr>
            </a:br>
            <a:r>
              <a:rPr lang="en-US" altLang="zh-CN" sz="3200" dirty="0">
                <a:latin typeface="等线" panose="02010600030101010101" pitchFamily="2" charset="-122"/>
                <a:ea typeface="等线" panose="02010600030101010101" pitchFamily="2" charset="-122"/>
              </a:rPr>
              <a:t>2. </a:t>
            </a:r>
            <a:r>
              <a:rPr lang="zh-CN" altLang="en-US" sz="3200" dirty="0">
                <a:latin typeface="等线" panose="02010600030101010101" pitchFamily="2" charset="-122"/>
                <a:ea typeface="等线" panose="02010600030101010101" pitchFamily="2" charset="-122"/>
              </a:rPr>
              <a:t>验证集：</a:t>
            </a:r>
            <a:br>
              <a:rPr lang="en-US" altLang="zh-CN" sz="3600" dirty="0">
                <a:latin typeface="等线" panose="02010600030101010101" pitchFamily="2" charset="-122"/>
                <a:ea typeface="等线" panose="02010600030101010101" pitchFamily="2" charset="-122"/>
              </a:rPr>
            </a:br>
            <a:r>
              <a:rPr lang="en-US" altLang="zh-CN" sz="3000" dirty="0">
                <a:latin typeface="等线" panose="02010600030101010101" pitchFamily="2" charset="-122"/>
                <a:ea typeface="等线" panose="02010600030101010101" pitchFamily="2" charset="-122"/>
              </a:rPr>
              <a:t>ai_challenger_wf2018_validation_20180601-20180828_20180905.nc</a:t>
            </a:r>
            <a:br>
              <a:rPr lang="en-US" altLang="zh-CN" sz="3600" dirty="0">
                <a:latin typeface="等线" panose="02010600030101010101" pitchFamily="2" charset="-122"/>
                <a:ea typeface="等线" panose="02010600030101010101" pitchFamily="2" charset="-122"/>
              </a:rPr>
            </a:br>
            <a:br>
              <a:rPr lang="en-US" altLang="zh-CN" sz="3600" dirty="0">
                <a:latin typeface="等线" panose="02010600030101010101" pitchFamily="2" charset="-122"/>
                <a:ea typeface="等线" panose="02010600030101010101" pitchFamily="2" charset="-122"/>
              </a:rPr>
            </a:br>
            <a:r>
              <a:rPr lang="en-US" altLang="zh-CN" sz="3200" dirty="0">
                <a:latin typeface="等线" panose="02010600030101010101" pitchFamily="2" charset="-122"/>
                <a:ea typeface="等线" panose="02010600030101010101" pitchFamily="2" charset="-122"/>
              </a:rPr>
              <a:t>3. </a:t>
            </a:r>
            <a:r>
              <a:rPr lang="zh-CN" altLang="en-US" sz="3200" dirty="0">
                <a:latin typeface="等线" panose="02010600030101010101" pitchFamily="2" charset="-122"/>
                <a:ea typeface="等线" panose="02010600030101010101" pitchFamily="2" charset="-122"/>
              </a:rPr>
              <a:t>测试集：</a:t>
            </a:r>
            <a:br>
              <a:rPr lang="en-US" altLang="zh-CN" sz="3600" dirty="0">
                <a:latin typeface="等线" panose="02010600030101010101" pitchFamily="2" charset="-122"/>
                <a:ea typeface="等线" panose="02010600030101010101" pitchFamily="2" charset="-122"/>
              </a:rPr>
            </a:br>
            <a:r>
              <a:rPr lang="it-IT" altLang="zh-CN" sz="3000" dirty="0">
                <a:latin typeface="等线" panose="02010600030101010101" pitchFamily="2" charset="-122"/>
                <a:ea typeface="等线" panose="02010600030101010101" pitchFamily="2" charset="-122"/>
              </a:rPr>
              <a:t>ai_challenger_wf2018_testb7_20180829-20181103.nc</a:t>
            </a:r>
            <a:endParaRPr lang="zh-CN" altLang="en-US" sz="3000" dirty="0">
              <a:latin typeface="等线" panose="02010600030101010101" pitchFamily="2" charset="-122"/>
              <a:ea typeface="等线"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0" y="778328"/>
            <a:ext cx="9601200" cy="5301343"/>
          </a:xfrm>
        </p:spPr>
        <p:txBody>
          <a:bodyPr/>
          <a:lstStyle/>
          <a:p>
            <a:pPr marL="0" indent="0">
              <a:buNone/>
            </a:pPr>
            <a:r>
              <a:rPr lang="zh-CN" altLang="en-US" sz="4000" dirty="0"/>
              <a:t>处理步骤：</a:t>
            </a:r>
            <a:endParaRPr lang="en-US" altLang="zh-CN" sz="4000" dirty="0"/>
          </a:p>
          <a:p>
            <a:pPr marL="0" indent="0">
              <a:buNone/>
            </a:pPr>
            <a:r>
              <a:rPr lang="en-US" altLang="zh-CN" sz="3200" dirty="0"/>
              <a:t>1.</a:t>
            </a:r>
            <a:r>
              <a:rPr lang="zh-CN" altLang="en-US" sz="3200" dirty="0"/>
              <a:t>将</a:t>
            </a:r>
            <a:r>
              <a:rPr lang="en-US" altLang="zh-CN" sz="3200" dirty="0" err="1"/>
              <a:t>nc</a:t>
            </a:r>
            <a:r>
              <a:rPr lang="zh-CN" altLang="en-US" sz="3200" dirty="0"/>
              <a:t>文件转化为</a:t>
            </a:r>
            <a:r>
              <a:rPr lang="en-US" altLang="zh-CN" sz="3200" dirty="0"/>
              <a:t>csv</a:t>
            </a:r>
            <a:r>
              <a:rPr lang="zh-CN" altLang="en-US" sz="3200" dirty="0"/>
              <a:t>文件</a:t>
            </a:r>
            <a:endParaRPr lang="en-US" altLang="zh-CN" sz="3200" dirty="0"/>
          </a:p>
          <a:p>
            <a:pPr marL="0" indent="0">
              <a:buNone/>
            </a:pPr>
            <a:r>
              <a:rPr lang="en-US" altLang="zh-CN" sz="3200" dirty="0"/>
              <a:t>2.</a:t>
            </a:r>
            <a:r>
              <a:rPr lang="zh-CN" altLang="en-US" sz="3200" dirty="0"/>
              <a:t>对</a:t>
            </a:r>
            <a:r>
              <a:rPr lang="en-US" altLang="zh-CN" sz="3200" dirty="0"/>
              <a:t>csv</a:t>
            </a:r>
            <a:r>
              <a:rPr lang="zh-CN" altLang="en-US" sz="3200" dirty="0"/>
              <a:t>文件中的缺失值进行补充</a:t>
            </a:r>
            <a:endParaRPr lang="en-US" altLang="zh-CN" sz="3200" dirty="0"/>
          </a:p>
          <a:p>
            <a:pPr marL="0" indent="0">
              <a:buNone/>
            </a:pPr>
            <a:r>
              <a:rPr lang="en-US" altLang="zh-CN" sz="3200" dirty="0"/>
              <a:t>3.</a:t>
            </a:r>
            <a:r>
              <a:rPr lang="zh-CN" altLang="en-US" sz="3200" dirty="0"/>
              <a:t>生成使用</a:t>
            </a:r>
            <a:r>
              <a:rPr lang="en-US" altLang="zh-CN" sz="3200" dirty="0" err="1"/>
              <a:t>fbprophet</a:t>
            </a:r>
            <a:r>
              <a:rPr lang="zh-CN" altLang="en-US" sz="3200" dirty="0"/>
              <a:t>预测的</a:t>
            </a:r>
            <a:r>
              <a:rPr lang="en-US" altLang="zh-CN" sz="3200" dirty="0"/>
              <a:t>t2m,rh2m,w10m</a:t>
            </a:r>
            <a:r>
              <a:rPr lang="zh-CN" altLang="en-US" sz="3200" dirty="0"/>
              <a:t>数据</a:t>
            </a:r>
            <a:endParaRPr lang="en-US" altLang="zh-CN" sz="3200" dirty="0"/>
          </a:p>
          <a:p>
            <a:pPr marL="0" indent="0">
              <a:buNone/>
            </a:pPr>
            <a:r>
              <a:rPr lang="en-US" altLang="zh-CN" sz="3200" dirty="0"/>
              <a:t>4.</a:t>
            </a:r>
            <a:r>
              <a:rPr lang="zh-CN" altLang="en-US" sz="3200" dirty="0"/>
              <a:t>将生成数据与原先数据合并</a:t>
            </a:r>
            <a:endParaRPr lang="en-US" altLang="zh-C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99877"/>
          </a:xfrm>
        </p:spPr>
        <p:txBody>
          <a:bodyPr/>
          <a:lstStyle/>
          <a:p>
            <a:r>
              <a:rPr lang="en-US" altLang="zh-CN" dirty="0" err="1"/>
              <a:t>nc</a:t>
            </a:r>
            <a:r>
              <a:rPr lang="zh-CN" altLang="en-US" dirty="0"/>
              <a:t>文件转化为</a:t>
            </a:r>
            <a:r>
              <a:rPr lang="en-US" altLang="zh-CN" dirty="0"/>
              <a:t>csv</a:t>
            </a:r>
            <a:r>
              <a:rPr lang="zh-CN" altLang="en-US" dirty="0"/>
              <a:t>文件</a:t>
            </a:r>
          </a:p>
        </p:txBody>
      </p:sp>
      <p:sp>
        <p:nvSpPr>
          <p:cNvPr id="3" name="内容占位符 2"/>
          <p:cNvSpPr>
            <a:spLocks noGrp="1"/>
          </p:cNvSpPr>
          <p:nvPr>
            <p:ph idx="1"/>
          </p:nvPr>
        </p:nvSpPr>
        <p:spPr>
          <a:xfrm>
            <a:off x="1371600" y="2508637"/>
            <a:ext cx="10006716" cy="3581400"/>
          </a:xfrm>
        </p:spPr>
        <p:txBody>
          <a:bodyPr>
            <a:normAutofit/>
          </a:bodyPr>
          <a:lstStyle/>
          <a:p>
            <a:r>
              <a:rPr lang="en-US" altLang="zh-CN" sz="2800" dirty="0">
                <a:latin typeface="等线" panose="02010600030101010101" pitchFamily="2" charset="-122"/>
                <a:ea typeface="等线" panose="02010600030101010101" pitchFamily="2" charset="-122"/>
              </a:rPr>
              <a:t>nc2csv_obs_and_M(</a:t>
            </a:r>
            <a:r>
              <a:rPr lang="en-US" altLang="zh-CN" sz="2800" dirty="0" err="1">
                <a:latin typeface="等线" panose="02010600030101010101" pitchFamily="2" charset="-122"/>
                <a:ea typeface="等线" panose="02010600030101010101" pitchFamily="2" charset="-122"/>
              </a:rPr>
              <a:t>src_file_path</a:t>
            </a:r>
            <a:r>
              <a:rPr lang="en-US" altLang="zh-CN" sz="2800" dirty="0">
                <a:latin typeface="等线" panose="02010600030101010101" pitchFamily="2" charset="-122"/>
                <a:ea typeface="等线" panose="02010600030101010101" pitchFamily="2" charset="-122"/>
              </a:rPr>
              <a:t>, </a:t>
            </a:r>
            <a:r>
              <a:rPr lang="en-US" altLang="zh-CN" sz="2800" dirty="0" err="1">
                <a:latin typeface="等线" panose="02010600030101010101" pitchFamily="2" charset="-122"/>
                <a:ea typeface="等线" panose="02010600030101010101" pitchFamily="2" charset="-122"/>
              </a:rPr>
              <a:t>dst_dir</a:t>
            </a:r>
            <a:r>
              <a:rPr lang="en-US" altLang="zh-CN" sz="2800" dirty="0">
                <a:latin typeface="等线" panose="02010600030101010101" pitchFamily="2" charset="-122"/>
                <a:ea typeface="等线" panose="02010600030101010101" pitchFamily="2" charset="-122"/>
              </a:rPr>
              <a:t>)</a:t>
            </a:r>
          </a:p>
          <a:p>
            <a:r>
              <a:rPr lang="en-US" altLang="zh-CN" sz="2800" dirty="0">
                <a:latin typeface="等线" panose="02010600030101010101" pitchFamily="2" charset="-122"/>
                <a:ea typeface="等线" panose="02010600030101010101" pitchFamily="2" charset="-122"/>
              </a:rPr>
              <a:t>nc2csv_merge_pre_and_next(</a:t>
            </a:r>
            <a:r>
              <a:rPr lang="en-US" altLang="zh-CN" sz="2800" dirty="0" err="1">
                <a:latin typeface="等线" panose="02010600030101010101" pitchFamily="2" charset="-122"/>
                <a:ea typeface="等线" panose="02010600030101010101" pitchFamily="2" charset="-122"/>
              </a:rPr>
              <a:t>src_file_path,str_lastday,dst_dir</a:t>
            </a:r>
            <a:r>
              <a:rPr lang="en-US" altLang="zh-CN" sz="2800" dirty="0">
                <a:latin typeface="等线" panose="02010600030101010101" pitchFamily="2" charset="-122"/>
                <a:ea typeface="等线" panose="02010600030101010101" pitchFamily="2" charset="-122"/>
              </a:rPr>
              <a:t>)</a:t>
            </a:r>
            <a:endParaRPr lang="zh-CN" altLang="en-US" sz="2800" dirty="0">
              <a:latin typeface="等线" panose="02010600030101010101" pitchFamily="2" charset="-122"/>
              <a:ea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39471" y="864361"/>
            <a:ext cx="11452529" cy="5307839"/>
          </a:xfrm>
          <a:prstGeom prst="rect">
            <a:avLst/>
          </a:prstGeom>
        </p:spPr>
      </p:pic>
    </p:spTree>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11</TotalTime>
  <Words>1658</Words>
  <Application>Microsoft Office PowerPoint</Application>
  <PresentationFormat>宽屏</PresentationFormat>
  <Paragraphs>64</Paragraphs>
  <Slides>49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49</vt:i4>
      </vt:variant>
    </vt:vector>
  </HeadingPairs>
  <TitlesOfParts>
    <vt:vector size="52" baseType="lpstr">
      <vt:lpstr>等线</vt:lpstr>
      <vt:lpstr>Franklin Gothic Book</vt:lpstr>
      <vt:lpstr>剪切</vt:lpstr>
      <vt:lpstr>关于AI比赛</vt:lpstr>
      <vt:lpstr>1.赛制详解  2.分析  </vt:lpstr>
      <vt:lpstr>比赛规则及提供数据</vt:lpstr>
      <vt:lpstr>PowerPoint 演示文稿</vt:lpstr>
      <vt:lpstr>数据预处理 </vt:lpstr>
      <vt:lpstr>使用数据集：  1. 训练集： ai_challenger_wf2018_trainingset_20150301-20180531.nc  2. 验证集： ai_challenger_wf2018_validation_20180601-20180828_20180905.nc  3. 测试集： ai_challenger_wf2018_testb7_20180829-20181103.nc</vt:lpstr>
      <vt:lpstr>PowerPoint 演示文稿</vt:lpstr>
      <vt:lpstr>nc文件转化为csv文件</vt:lpstr>
      <vt:lpstr>PowerPoint 演示文稿</vt:lpstr>
      <vt:lpstr>PowerPoint 演示文稿</vt:lpstr>
      <vt:lpstr>PowerPoint 演示文稿</vt:lpstr>
      <vt:lpstr>对csv文件中的缺失值进行补充</vt:lpstr>
      <vt:lpstr>PowerPoint 演示文稿</vt:lpstr>
      <vt:lpstr>PowerPoint 演示文稿</vt:lpstr>
      <vt:lpstr>  生成使用fbprophet预测的t2m,rh2m,w10m数据 </vt:lpstr>
      <vt:lpstr>PowerPoint 演示文稿</vt:lpstr>
      <vt:lpstr>将生成数据与原先数据合并</vt:lpstr>
      <vt:lpstr>PowerPoint 演示文稿</vt:lpstr>
      <vt:lpstr>代码分析</vt:lpstr>
      <vt:lpstr>PowerPoint 演示文稿</vt:lpstr>
      <vt:lpstr>Seq2seq</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GBM模型（梯度提升树算法）</vt:lpstr>
      <vt:lpstr>PowerPoint 演示文稿</vt:lpstr>
      <vt:lpstr>PowerPoint 演示文稿</vt:lpstr>
      <vt:lpstr>PowerPoint 演示文稿</vt:lpstr>
      <vt:lpstr>保存文件的路径</vt:lpstr>
      <vt:lpstr>PowerPoint 演示文稿</vt:lpstr>
      <vt:lpstr>PowerPoint 演示文稿</vt:lpstr>
      <vt:lpstr>进行数据求平方差 </vt:lpstr>
      <vt:lpstr>IBM Seq2Seq</vt:lpstr>
      <vt:lpstr>PowerPoint 演示文稿</vt:lpstr>
      <vt:lpstr>注明：该检测在输入1~10个在[0,9]之间的数字时，测试结果准确率可以保证（即测试结果符合预期）。如果输入数字大于9（仅当错误数字位于首位置或末位置时），系统会自动忽略错误输入的数字，返回正确数字的测试结果。当个数在11~13之间时，结果较为准确。其余输入测试结果并不理想。</vt:lpstr>
      <vt:lpstr>PowerPoint 演示文稿</vt:lpstr>
      <vt:lpstr>PowerPoint 演示文稿</vt:lpstr>
      <vt:lpstr>PowerPoint 演示文稿</vt:lpstr>
      <vt:lpstr>PowerPoint 演示文稿</vt:lpstr>
      <vt:lpstr>PowerPoint 演示文稿</vt:lpstr>
      <vt:lpstr>测试结果截图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关于AI比赛</dc:title>
  <dc:creator>小凯 郭</dc:creator>
  <cp:lastModifiedBy>杨志豪</cp:lastModifiedBy>
  <cp:revision>37</cp:revision>
  <dcterms:created xsi:type="dcterms:W3CDTF">2019-03-07T05:59:00Z</dcterms:created>
  <dcterms:modified xsi:type="dcterms:W3CDTF">2019-03-18T08:35:26Z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2052-11.1.0.8515</vt:lpwstr>
  </property>
</Properties>
</file>